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heme/themeOverride1.xml" ContentType="application/vnd.openxmlformats-officedocument.themeOverr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heme/themeOverride2.xml" ContentType="application/vnd.openxmlformats-officedocument.themeOverr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00"/>
  </p:notesMasterIdLst>
  <p:sldIdLst>
    <p:sldId id="256" r:id="rId2"/>
    <p:sldId id="476" r:id="rId3"/>
    <p:sldId id="366" r:id="rId4"/>
    <p:sldId id="367" r:id="rId5"/>
    <p:sldId id="368" r:id="rId6"/>
    <p:sldId id="422" r:id="rId7"/>
    <p:sldId id="423" r:id="rId8"/>
    <p:sldId id="424" r:id="rId9"/>
    <p:sldId id="477" r:id="rId10"/>
    <p:sldId id="407" r:id="rId11"/>
    <p:sldId id="345" r:id="rId12"/>
    <p:sldId id="347" r:id="rId13"/>
    <p:sldId id="408" r:id="rId14"/>
    <p:sldId id="350" r:id="rId15"/>
    <p:sldId id="352" r:id="rId16"/>
    <p:sldId id="351" r:id="rId17"/>
    <p:sldId id="348" r:id="rId18"/>
    <p:sldId id="349" r:id="rId19"/>
    <p:sldId id="411" r:id="rId20"/>
    <p:sldId id="412" r:id="rId21"/>
    <p:sldId id="478" r:id="rId22"/>
    <p:sldId id="358" r:id="rId23"/>
    <p:sldId id="361" r:id="rId24"/>
    <p:sldId id="426" r:id="rId25"/>
    <p:sldId id="470" r:id="rId26"/>
    <p:sldId id="471" r:id="rId27"/>
    <p:sldId id="353" r:id="rId28"/>
    <p:sldId id="356" r:id="rId29"/>
    <p:sldId id="357" r:id="rId30"/>
    <p:sldId id="479" r:id="rId31"/>
    <p:sldId id="434" r:id="rId32"/>
    <p:sldId id="435" r:id="rId33"/>
    <p:sldId id="436" r:id="rId34"/>
    <p:sldId id="375" r:id="rId35"/>
    <p:sldId id="376" r:id="rId36"/>
    <p:sldId id="377" r:id="rId37"/>
    <p:sldId id="378" r:id="rId38"/>
    <p:sldId id="379" r:id="rId39"/>
    <p:sldId id="380" r:id="rId40"/>
    <p:sldId id="381" r:id="rId41"/>
    <p:sldId id="382" r:id="rId42"/>
    <p:sldId id="383" r:id="rId43"/>
    <p:sldId id="480" r:id="rId44"/>
    <p:sldId id="385" r:id="rId45"/>
    <p:sldId id="387" r:id="rId46"/>
    <p:sldId id="437" r:id="rId47"/>
    <p:sldId id="390" r:id="rId48"/>
    <p:sldId id="392" r:id="rId49"/>
    <p:sldId id="393" r:id="rId50"/>
    <p:sldId id="394" r:id="rId51"/>
    <p:sldId id="395" r:id="rId52"/>
    <p:sldId id="396" r:id="rId53"/>
    <p:sldId id="397" r:id="rId54"/>
    <p:sldId id="398" r:id="rId55"/>
    <p:sldId id="399" r:id="rId56"/>
    <p:sldId id="400" r:id="rId57"/>
    <p:sldId id="485" r:id="rId58"/>
    <p:sldId id="481" r:id="rId59"/>
    <p:sldId id="337" r:id="rId60"/>
    <p:sldId id="338" r:id="rId61"/>
    <p:sldId id="340" r:id="rId62"/>
    <p:sldId id="341" r:id="rId63"/>
    <p:sldId id="344" r:id="rId64"/>
    <p:sldId id="445" r:id="rId65"/>
    <p:sldId id="346" r:id="rId66"/>
    <p:sldId id="446" r:id="rId67"/>
    <p:sldId id="448" r:id="rId68"/>
    <p:sldId id="450" r:id="rId69"/>
    <p:sldId id="451" r:id="rId70"/>
    <p:sldId id="452" r:id="rId71"/>
    <p:sldId id="453" r:id="rId72"/>
    <p:sldId id="454" r:id="rId73"/>
    <p:sldId id="455" r:id="rId74"/>
    <p:sldId id="456" r:id="rId75"/>
    <p:sldId id="457" r:id="rId76"/>
    <p:sldId id="482" r:id="rId77"/>
    <p:sldId id="258" r:id="rId78"/>
    <p:sldId id="486" r:id="rId79"/>
    <p:sldId id="461" r:id="rId80"/>
    <p:sldId id="462" r:id="rId81"/>
    <p:sldId id="465" r:id="rId82"/>
    <p:sldId id="464" r:id="rId83"/>
    <p:sldId id="466" r:id="rId84"/>
    <p:sldId id="262" r:id="rId85"/>
    <p:sldId id="263" r:id="rId86"/>
    <p:sldId id="264" r:id="rId87"/>
    <p:sldId id="266" r:id="rId88"/>
    <p:sldId id="265" r:id="rId89"/>
    <p:sldId id="487" r:id="rId90"/>
    <p:sldId id="467" r:id="rId91"/>
    <p:sldId id="468" r:id="rId92"/>
    <p:sldId id="469" r:id="rId93"/>
    <p:sldId id="271" r:id="rId94"/>
    <p:sldId id="483" r:id="rId95"/>
    <p:sldId id="484" r:id="rId96"/>
    <p:sldId id="406" r:id="rId97"/>
    <p:sldId id="355" r:id="rId98"/>
    <p:sldId id="359" r:id="rId9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1B1B"/>
    <a:srgbClr val="0432FF"/>
    <a:srgbClr val="2980B9"/>
    <a:srgbClr val="BDD7EE"/>
    <a:srgbClr val="F8CBAD"/>
    <a:srgbClr val="FF0000"/>
    <a:srgbClr val="4B5563"/>
    <a:srgbClr val="77BA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984"/>
    <p:restoredTop sz="87955"/>
  </p:normalViewPr>
  <p:slideViewPr>
    <p:cSldViewPr snapToGrid="0">
      <p:cViewPr>
        <p:scale>
          <a:sx n="136" d="100"/>
          <a:sy n="136" d="100"/>
        </p:scale>
        <p:origin x="704" y="184"/>
      </p:cViewPr>
      <p:guideLst/>
    </p:cSldViewPr>
  </p:slideViewPr>
  <p:notesTextViewPr>
    <p:cViewPr>
      <p:scale>
        <a:sx n="135" d="100"/>
        <a:sy n="135" d="100"/>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viewProps" Target="view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07BF2CB-E870-B540-B9EC-ED0D07FEB711}" type="datetimeFigureOut">
              <a:rPr lang="en-US" smtClean="0"/>
              <a:t>8/15/26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F8F097-DE35-FA49-A776-5420E3616863}" type="slidenum">
              <a:rPr lang="en-US" smtClean="0"/>
              <a:t>‹#›</a:t>
            </a:fld>
            <a:endParaRPr lang="en-US"/>
          </a:p>
        </p:txBody>
      </p:sp>
    </p:spTree>
    <p:extLst>
      <p:ext uri="{BB962C8B-B14F-4D97-AF65-F5344CB8AC3E}">
        <p14:creationId xmlns:p14="http://schemas.microsoft.com/office/powerpoint/2010/main" val="11814134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6F8F097-DE35-FA49-A776-5420E3616863}" type="slidenum">
              <a:rPr lang="en-US" smtClean="0"/>
              <a:t>5</a:t>
            </a:fld>
            <a:endParaRPr lang="en-US"/>
          </a:p>
        </p:txBody>
      </p:sp>
    </p:spTree>
    <p:extLst>
      <p:ext uri="{BB962C8B-B14F-4D97-AF65-F5344CB8AC3E}">
        <p14:creationId xmlns:p14="http://schemas.microsoft.com/office/powerpoint/2010/main" val="40058224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6F8F097-DE35-FA49-A776-5420E3616863}" type="slidenum">
              <a:rPr lang="en-US" smtClean="0"/>
              <a:t>20</a:t>
            </a:fld>
            <a:endParaRPr lang="en-US"/>
          </a:p>
        </p:txBody>
      </p:sp>
    </p:spTree>
    <p:extLst>
      <p:ext uri="{BB962C8B-B14F-4D97-AF65-F5344CB8AC3E}">
        <p14:creationId xmlns:p14="http://schemas.microsoft.com/office/powerpoint/2010/main" val="970619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6F8F097-DE35-FA49-A776-5420E3616863}" type="slidenum">
              <a:rPr lang="en-US" smtClean="0"/>
              <a:t>23</a:t>
            </a:fld>
            <a:endParaRPr lang="en-US"/>
          </a:p>
        </p:txBody>
      </p:sp>
    </p:spTree>
    <p:extLst>
      <p:ext uri="{BB962C8B-B14F-4D97-AF65-F5344CB8AC3E}">
        <p14:creationId xmlns:p14="http://schemas.microsoft.com/office/powerpoint/2010/main" val="35797179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6F8F097-DE35-FA49-A776-5420E3616863}" type="slidenum">
              <a:rPr lang="en-US" smtClean="0"/>
              <a:t>25</a:t>
            </a:fld>
            <a:endParaRPr lang="en-US"/>
          </a:p>
        </p:txBody>
      </p:sp>
    </p:spTree>
    <p:extLst>
      <p:ext uri="{BB962C8B-B14F-4D97-AF65-F5344CB8AC3E}">
        <p14:creationId xmlns:p14="http://schemas.microsoft.com/office/powerpoint/2010/main" val="1788801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6F8F097-DE35-FA49-A776-5420E3616863}" type="slidenum">
              <a:rPr lang="en-US" smtClean="0"/>
              <a:t>28</a:t>
            </a:fld>
            <a:endParaRPr lang="en-US"/>
          </a:p>
        </p:txBody>
      </p:sp>
    </p:spTree>
    <p:extLst>
      <p:ext uri="{BB962C8B-B14F-4D97-AF65-F5344CB8AC3E}">
        <p14:creationId xmlns:p14="http://schemas.microsoft.com/office/powerpoint/2010/main" val="3824280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6F8F097-DE35-FA49-A776-5420E3616863}" type="slidenum">
              <a:rPr lang="en-US" smtClean="0"/>
              <a:t>32</a:t>
            </a:fld>
            <a:endParaRPr lang="en-US"/>
          </a:p>
        </p:txBody>
      </p:sp>
    </p:spTree>
    <p:extLst>
      <p:ext uri="{BB962C8B-B14F-4D97-AF65-F5344CB8AC3E}">
        <p14:creationId xmlns:p14="http://schemas.microsoft.com/office/powerpoint/2010/main" val="35024922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6F8F097-DE35-FA49-A776-5420E3616863}" type="slidenum">
              <a:rPr lang="en-US" smtClean="0"/>
              <a:t>33</a:t>
            </a:fld>
            <a:endParaRPr lang="en-US"/>
          </a:p>
        </p:txBody>
      </p:sp>
    </p:spTree>
    <p:extLst>
      <p:ext uri="{BB962C8B-B14F-4D97-AF65-F5344CB8AC3E}">
        <p14:creationId xmlns:p14="http://schemas.microsoft.com/office/powerpoint/2010/main" val="26932535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6F8F097-DE35-FA49-A776-5420E3616863}" type="slidenum">
              <a:rPr lang="en-US" smtClean="0"/>
              <a:t>42</a:t>
            </a:fld>
            <a:endParaRPr lang="en-US"/>
          </a:p>
        </p:txBody>
      </p:sp>
    </p:spTree>
    <p:extLst>
      <p:ext uri="{BB962C8B-B14F-4D97-AF65-F5344CB8AC3E}">
        <p14:creationId xmlns:p14="http://schemas.microsoft.com/office/powerpoint/2010/main" val="36031064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6F8F097-DE35-FA49-A776-5420E3616863}" type="slidenum">
              <a:rPr lang="en-US" smtClean="0"/>
              <a:t>45</a:t>
            </a:fld>
            <a:endParaRPr lang="en-US"/>
          </a:p>
        </p:txBody>
      </p:sp>
    </p:spTree>
    <p:extLst>
      <p:ext uri="{BB962C8B-B14F-4D97-AF65-F5344CB8AC3E}">
        <p14:creationId xmlns:p14="http://schemas.microsoft.com/office/powerpoint/2010/main" val="16330129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6F8F097-DE35-FA49-A776-5420E3616863}" type="slidenum">
              <a:rPr lang="en-US" smtClean="0"/>
              <a:t>46</a:t>
            </a:fld>
            <a:endParaRPr lang="en-US"/>
          </a:p>
        </p:txBody>
      </p:sp>
    </p:spTree>
    <p:extLst>
      <p:ext uri="{BB962C8B-B14F-4D97-AF65-F5344CB8AC3E}">
        <p14:creationId xmlns:p14="http://schemas.microsoft.com/office/powerpoint/2010/main" val="33151711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6F8F097-DE35-FA49-A776-5420E3616863}" type="slidenum">
              <a:rPr lang="en-US" smtClean="0"/>
              <a:t>48</a:t>
            </a:fld>
            <a:endParaRPr lang="en-US"/>
          </a:p>
        </p:txBody>
      </p:sp>
    </p:spTree>
    <p:extLst>
      <p:ext uri="{BB962C8B-B14F-4D97-AF65-F5344CB8AC3E}">
        <p14:creationId xmlns:p14="http://schemas.microsoft.com/office/powerpoint/2010/main" val="30564974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6F8F097-DE35-FA49-A776-5420E3616863}" type="slidenum">
              <a:rPr lang="en-US" smtClean="0"/>
              <a:t>6</a:t>
            </a:fld>
            <a:endParaRPr lang="en-US"/>
          </a:p>
        </p:txBody>
      </p:sp>
    </p:spTree>
    <p:extLst>
      <p:ext uri="{BB962C8B-B14F-4D97-AF65-F5344CB8AC3E}">
        <p14:creationId xmlns:p14="http://schemas.microsoft.com/office/powerpoint/2010/main" val="20441295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Remember that we want to find the maximum of nearest distances between the two sets, so this red circle is the most possible place that gives us the </a:t>
            </a:r>
            <a:r>
              <a:rPr lang="en-US" dirty="0" err="1"/>
              <a:t>anser</a:t>
            </a:r>
            <a:endParaRPr lang="en-US" dirty="0"/>
          </a:p>
          <a:p>
            <a:r>
              <a:rPr lang="en-US" dirty="0"/>
              <a:t>We draw a circle from the black point, and the dashed line is the maximum value of the nearest distance</a:t>
            </a:r>
          </a:p>
        </p:txBody>
      </p:sp>
    </p:spTree>
    <p:extLst>
      <p:ext uri="{BB962C8B-B14F-4D97-AF65-F5344CB8AC3E}">
        <p14:creationId xmlns:p14="http://schemas.microsoft.com/office/powerpoint/2010/main" val="5545641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Following</a:t>
            </a:r>
            <a:r>
              <a:rPr lang="zh-CN" altLang="en-US" dirty="0"/>
              <a:t> </a:t>
            </a:r>
            <a:r>
              <a:rPr lang="en-US" altLang="zh-CN" dirty="0"/>
              <a:t>its mathematical definition, we will use a double loop to solve the HD</a:t>
            </a:r>
          </a:p>
          <a:p>
            <a:r>
              <a:rPr lang="en-US" dirty="0"/>
              <a:t>We can further optimize the inner loop, the first method is called early break; and the second is the nearest neighbor search.</a:t>
            </a:r>
          </a:p>
        </p:txBody>
      </p:sp>
    </p:spTree>
    <p:extLst>
      <p:ext uri="{BB962C8B-B14F-4D97-AF65-F5344CB8AC3E}">
        <p14:creationId xmlns:p14="http://schemas.microsoft.com/office/powerpoint/2010/main" val="16456560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Finding the point-box intersection is accelerated by the RT cores </a:t>
            </a:r>
          </a:p>
        </p:txBody>
      </p:sp>
    </p:spTree>
    <p:extLst>
      <p:ext uri="{BB962C8B-B14F-4D97-AF65-F5344CB8AC3E}">
        <p14:creationId xmlns:p14="http://schemas.microsoft.com/office/powerpoint/2010/main" val="24955030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In the previous example, we map each point to an AABB, and this design results in many intersections, suffering from intersection processing overheads due to the </a:t>
            </a:r>
            <a:r>
              <a:rPr lang="en-US" dirty="0" err="1"/>
              <a:t>swach</a:t>
            </a:r>
            <a:r>
              <a:rPr lang="en-US" dirty="0"/>
              <a:t> between RT cores and SMs</a:t>
            </a:r>
          </a:p>
        </p:txBody>
      </p:sp>
    </p:spTree>
    <p:extLst>
      <p:ext uri="{BB962C8B-B14F-4D97-AF65-F5344CB8AC3E}">
        <p14:creationId xmlns:p14="http://schemas.microsoft.com/office/powerpoint/2010/main" val="254609001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06882141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0990496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94029919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6F8F097-DE35-FA49-A776-5420E3616863}" type="slidenum">
              <a:rPr lang="en-US" smtClean="0"/>
              <a:t>72</a:t>
            </a:fld>
            <a:endParaRPr lang="en-US"/>
          </a:p>
        </p:txBody>
      </p:sp>
    </p:spTree>
    <p:extLst>
      <p:ext uri="{BB962C8B-B14F-4D97-AF65-F5344CB8AC3E}">
        <p14:creationId xmlns:p14="http://schemas.microsoft.com/office/powerpoint/2010/main" val="215050887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40000"/>
              </a:lnSpc>
            </a:pPr>
            <a:r>
              <a:rPr lang="en-US" sz="3800" dirty="0">
                <a:solidFill>
                  <a:srgbClr val="4B5563"/>
                </a:solidFill>
              </a:rPr>
              <a:t>Apache </a:t>
            </a:r>
            <a:r>
              <a:rPr lang="en-US" sz="3800" dirty="0" err="1">
                <a:solidFill>
                  <a:srgbClr val="4B5563"/>
                </a:solidFill>
              </a:rPr>
              <a:t>SedonaDB</a:t>
            </a:r>
            <a:r>
              <a:rPr lang="en-US" sz="3800" dirty="0">
                <a:solidFill>
                  <a:srgbClr val="4B5563"/>
                </a:solidFill>
              </a:rPr>
              <a:t>: a purpose-built OLAP engine for high-performance spatial analytics on a single node.</a:t>
            </a:r>
          </a:p>
          <a:p>
            <a:pPr lvl="1">
              <a:lnSpc>
                <a:spcPct val="140000"/>
              </a:lnSpc>
              <a:buFont typeface="Wingdings" pitchFamily="2" charset="2"/>
              <a:buChar char="§"/>
            </a:pPr>
            <a:r>
              <a:rPr lang="en-US" sz="4300" dirty="0">
                <a:solidFill>
                  <a:srgbClr val="4B5563"/>
                </a:solidFill>
              </a:rPr>
              <a:t>Built on Apache </a:t>
            </a:r>
            <a:r>
              <a:rPr lang="en-US" sz="4300" dirty="0" err="1">
                <a:solidFill>
                  <a:srgbClr val="4B5563"/>
                </a:solidFill>
              </a:rPr>
              <a:t>DataFusion</a:t>
            </a:r>
            <a:r>
              <a:rPr lang="en-US" sz="4300" dirty="0">
                <a:solidFill>
                  <a:srgbClr val="4B5563"/>
                </a:solidFill>
              </a:rPr>
              <a:t>, treating geospatial data as a first-class citizen.</a:t>
            </a:r>
          </a:p>
          <a:p>
            <a:pPr lvl="1">
              <a:lnSpc>
                <a:spcPct val="140000"/>
              </a:lnSpc>
              <a:buFont typeface="Wingdings" pitchFamily="2" charset="2"/>
              <a:buChar char="§"/>
            </a:pPr>
            <a:r>
              <a:rPr lang="en-US" sz="4300" dirty="0">
                <a:solidFill>
                  <a:srgbClr val="4B5563"/>
                </a:solidFill>
              </a:rPr>
              <a:t>Spatial indexing, spatial statistics, CRS tracking, Arrow format no Ser/</a:t>
            </a:r>
            <a:r>
              <a:rPr lang="en-US" sz="4300" dirty="0" err="1">
                <a:solidFill>
                  <a:srgbClr val="4B5563"/>
                </a:solidFill>
              </a:rPr>
              <a:t>Deser</a:t>
            </a:r>
            <a:r>
              <a:rPr lang="en-US" sz="4300" dirty="0">
                <a:solidFill>
                  <a:srgbClr val="4B5563"/>
                </a:solidFill>
              </a:rPr>
              <a:t> overhead, Spatial aware heurist based query optimization</a:t>
            </a:r>
          </a:p>
          <a:p>
            <a:endParaRPr lang="en-US" dirty="0"/>
          </a:p>
        </p:txBody>
      </p:sp>
      <p:sp>
        <p:nvSpPr>
          <p:cNvPr id="4" name="Slide Number Placeholder 3"/>
          <p:cNvSpPr>
            <a:spLocks noGrp="1"/>
          </p:cNvSpPr>
          <p:nvPr>
            <p:ph type="sldNum" sz="quarter" idx="5"/>
          </p:nvPr>
        </p:nvSpPr>
        <p:spPr/>
        <p:txBody>
          <a:bodyPr/>
          <a:lstStyle/>
          <a:p>
            <a:fld id="{06F8F097-DE35-FA49-A776-5420E3616863}" type="slidenum">
              <a:rPr lang="en-US" smtClean="0"/>
              <a:t>77</a:t>
            </a:fld>
            <a:endParaRPr lang="en-US"/>
          </a:p>
        </p:txBody>
      </p:sp>
    </p:spTree>
    <p:extLst>
      <p:ext uri="{BB962C8B-B14F-4D97-AF65-F5344CB8AC3E}">
        <p14:creationId xmlns:p14="http://schemas.microsoft.com/office/powerpoint/2010/main" val="98724257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6F8F097-DE35-FA49-A776-5420E3616863}" type="slidenum">
              <a:rPr lang="en-US" smtClean="0"/>
              <a:t>79</a:t>
            </a:fld>
            <a:endParaRPr lang="en-US"/>
          </a:p>
        </p:txBody>
      </p:sp>
    </p:spTree>
    <p:extLst>
      <p:ext uri="{BB962C8B-B14F-4D97-AF65-F5344CB8AC3E}">
        <p14:creationId xmlns:p14="http://schemas.microsoft.com/office/powerpoint/2010/main" val="40042980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Welcome to Chapter 1. Before we talk about databases, we must understand the core graphics concept of Ray Tracing. Ray tracing is fundamentally a simulation of the physical world. In the physical world, light sources emit billions of photons. They bounce around, and the ones that hit our eyes form the image. The colors we see are just the intensity and wavelength of light energy. However, simulating this forward is extremely wasteful because most light rays never reach the eye. To save computation, graphics programmers use "backward ray tracing." We shoot rays </a:t>
            </a:r>
            <a:r>
              <a:rPr lang="en-US" sz="1200" b="0" i="1" kern="1200" dirty="0">
                <a:solidFill>
                  <a:schemeClr val="tx1"/>
                </a:solidFill>
                <a:effectLst/>
                <a:latin typeface="+mn-lt"/>
                <a:ea typeface="+mn-ea"/>
                <a:cs typeface="+mn-cs"/>
              </a:rPr>
              <a:t>from the eye</a:t>
            </a:r>
            <a:r>
              <a:rPr lang="en-US" sz="1200" b="0" i="0" kern="1200" dirty="0">
                <a:solidFill>
                  <a:schemeClr val="tx1"/>
                </a:solidFill>
                <a:effectLst/>
                <a:latin typeface="+mn-lt"/>
                <a:ea typeface="+mn-ea"/>
                <a:cs typeface="+mn-cs"/>
              </a:rPr>
              <a:t> through the pixels on the screen, trace them into the scene, and calculate where they hit. This ensures we only compute energy for light that actually hits the camera. Keep this "shooting rays as probes" concept in mind, as it forms the basis of how we will query databases later.</a:t>
            </a:r>
            <a:endParaRPr lang="en-US" dirty="0"/>
          </a:p>
        </p:txBody>
      </p:sp>
      <p:sp>
        <p:nvSpPr>
          <p:cNvPr id="4" name="Slide Number Placeholder 3"/>
          <p:cNvSpPr>
            <a:spLocks noGrp="1"/>
          </p:cNvSpPr>
          <p:nvPr>
            <p:ph type="sldNum" sz="quarter" idx="5"/>
          </p:nvPr>
        </p:nvSpPr>
        <p:spPr/>
        <p:txBody>
          <a:bodyPr/>
          <a:lstStyle/>
          <a:p>
            <a:fld id="{06F8F097-DE35-FA49-A776-5420E3616863}" type="slidenum">
              <a:rPr lang="en-US" smtClean="0"/>
              <a:t>11</a:t>
            </a:fld>
            <a:endParaRPr lang="en-US"/>
          </a:p>
        </p:txBody>
      </p:sp>
    </p:spTree>
    <p:extLst>
      <p:ext uri="{BB962C8B-B14F-4D97-AF65-F5344CB8AC3E}">
        <p14:creationId xmlns:p14="http://schemas.microsoft.com/office/powerpoint/2010/main" val="300971007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94310" indent="-182880">
              <a:lnSpc>
                <a:spcPct val="110000"/>
              </a:lnSpc>
              <a:spcBef>
                <a:spcPts val="800"/>
              </a:spcBef>
              <a:defRPr sz="1600" b="1" i="0">
                <a:solidFill>
                  <a:srgbClr val="2980B9"/>
                </a:solidFill>
                <a:latin typeface="Arial"/>
              </a:defRPr>
            </a:pPr>
            <a:r>
              <a:rPr lang="en-US" sz="2400" b="1" dirty="0">
                <a:solidFill>
                  <a:srgbClr val="2980B9"/>
                </a:solidFill>
                <a:latin typeface="Arial"/>
                <a:ea typeface="+mn-ea"/>
                <a:cs typeface="+mn-cs"/>
              </a:rPr>
              <a:t>A complex geometry is composed of points, line segments, and rings</a:t>
            </a:r>
          </a:p>
          <a:p>
            <a:pPr marL="194310" indent="-182880">
              <a:lnSpc>
                <a:spcPct val="110000"/>
              </a:lnSpc>
              <a:spcBef>
                <a:spcPts val="800"/>
              </a:spcBef>
              <a:defRPr sz="1600" b="1" i="0">
                <a:solidFill>
                  <a:srgbClr val="2980B9"/>
                </a:solidFill>
                <a:latin typeface="Arial"/>
              </a:defRPr>
            </a:pPr>
            <a:endParaRPr lang="en-US" sz="2400" b="1" dirty="0">
              <a:solidFill>
                <a:srgbClr val="2980B9"/>
              </a:solidFill>
              <a:latin typeface="Arial"/>
              <a:ea typeface="+mn-ea"/>
              <a:cs typeface="+mn-cs"/>
            </a:endParaRPr>
          </a:p>
          <a:p>
            <a:pPr marL="194310" indent="-182880">
              <a:lnSpc>
                <a:spcPct val="110000"/>
              </a:lnSpc>
              <a:spcBef>
                <a:spcPts val="800"/>
              </a:spcBef>
              <a:defRPr sz="1600" b="1" i="0">
                <a:solidFill>
                  <a:srgbClr val="2980B9"/>
                </a:solidFill>
                <a:latin typeface="Arial"/>
              </a:defRPr>
            </a:pPr>
            <a:r>
              <a:rPr lang="en-US" sz="2400" b="1" dirty="0">
                <a:solidFill>
                  <a:srgbClr val="2980B9"/>
                </a:solidFill>
                <a:latin typeface="Arial"/>
                <a:ea typeface="+mn-ea"/>
                <a:cs typeface="+mn-cs"/>
              </a:rPr>
              <a:t>We can always</a:t>
            </a:r>
            <a:r>
              <a:rPr lang="zh-CN" altLang="en-US" sz="2400" b="1" dirty="0">
                <a:solidFill>
                  <a:srgbClr val="2980B9"/>
                </a:solidFill>
                <a:latin typeface="Arial"/>
                <a:ea typeface="+mn-ea"/>
                <a:cs typeface="+mn-cs"/>
              </a:rPr>
              <a:t> </a:t>
            </a:r>
            <a:r>
              <a:rPr lang="en-US" sz="2400" b="1" dirty="0">
                <a:solidFill>
                  <a:srgbClr val="2980B9"/>
                </a:solidFill>
                <a:latin typeface="Arial"/>
                <a:ea typeface="+mn-ea"/>
                <a:cs typeface="+mn-cs"/>
              </a:rPr>
              <a:t>decompose a geometry into these basic</a:t>
            </a:r>
            <a:r>
              <a:rPr lang="zh-CN" altLang="en-US" sz="2400" b="1" dirty="0">
                <a:solidFill>
                  <a:srgbClr val="2980B9"/>
                </a:solidFill>
                <a:latin typeface="Arial"/>
                <a:ea typeface="+mn-ea"/>
                <a:cs typeface="+mn-cs"/>
              </a:rPr>
              <a:t> </a:t>
            </a:r>
            <a:r>
              <a:rPr lang="en-US" sz="2400" b="1" dirty="0">
                <a:solidFill>
                  <a:srgbClr val="2980B9"/>
                </a:solidFill>
                <a:latin typeface="Arial"/>
                <a:ea typeface="+mn-ea"/>
                <a:cs typeface="+mn-cs"/>
              </a:rPr>
              <a:t>components</a:t>
            </a:r>
          </a:p>
          <a:p>
            <a:pPr marL="194310" indent="-182880">
              <a:lnSpc>
                <a:spcPct val="110000"/>
              </a:lnSpc>
              <a:spcBef>
                <a:spcPts val="800"/>
              </a:spcBef>
              <a:defRPr sz="1600" b="1" i="0">
                <a:solidFill>
                  <a:srgbClr val="2980B9"/>
                </a:solidFill>
                <a:latin typeface="Arial"/>
              </a:defRPr>
            </a:pPr>
            <a:endParaRPr lang="en-US" sz="2400" b="1" dirty="0">
              <a:solidFill>
                <a:srgbClr val="2980B9"/>
              </a:solidFill>
              <a:latin typeface="Arial"/>
              <a:ea typeface="+mn-ea"/>
              <a:cs typeface="+mn-cs"/>
            </a:endParaRPr>
          </a:p>
          <a:p>
            <a:pPr marL="194310" indent="-182880">
              <a:lnSpc>
                <a:spcPct val="110000"/>
              </a:lnSpc>
              <a:spcBef>
                <a:spcPts val="800"/>
              </a:spcBef>
              <a:defRPr sz="1600" b="1" i="0">
                <a:solidFill>
                  <a:srgbClr val="2980B9"/>
                </a:solidFill>
                <a:latin typeface="Arial"/>
              </a:defRPr>
            </a:pPr>
            <a:r>
              <a:rPr lang="en-US" sz="2400" b="1" dirty="0">
                <a:solidFill>
                  <a:srgbClr val="2980B9"/>
                </a:solidFill>
                <a:latin typeface="Arial"/>
              </a:rPr>
              <a:t>RT-accelerated BVH serves as a spatial index</a:t>
            </a:r>
          </a:p>
          <a:p>
            <a:pPr marL="411480" lvl="1">
              <a:lnSpc>
                <a:spcPct val="110000"/>
              </a:lnSpc>
              <a:buFont typeface="Wingdings" pitchFamily="2" charset="2"/>
              <a:buChar char="§"/>
              <a:defRPr sz="1400" b="0" i="0">
                <a:solidFill>
                  <a:srgbClr val="34495E"/>
                </a:solidFill>
                <a:latin typeface="Arial"/>
              </a:defRPr>
            </a:pPr>
            <a:r>
              <a:rPr lang="en-US" sz="1800" dirty="0">
                <a:solidFill>
                  <a:srgbClr val="4B5563"/>
                </a:solidFill>
                <a:latin typeface="Arial"/>
              </a:rPr>
              <a:t>Using AABBs to enclose line segments for </a:t>
            </a:r>
            <a:r>
              <a:rPr lang="en-US" sz="1800" b="1" dirty="0">
                <a:solidFill>
                  <a:srgbClr val="FF0000"/>
                </a:solidFill>
                <a:latin typeface="Arial"/>
              </a:rPr>
              <a:t>one side of the spatial join</a:t>
            </a:r>
          </a:p>
          <a:p>
            <a:pPr marL="0" indent="0">
              <a:buNone/>
            </a:pPr>
            <a:endParaRPr lang="en-US" dirty="0"/>
          </a:p>
          <a:p>
            <a:pPr marL="194310" indent="-182880">
              <a:lnSpc>
                <a:spcPct val="110000"/>
              </a:lnSpc>
              <a:spcBef>
                <a:spcPts val="800"/>
              </a:spcBef>
              <a:defRPr sz="1600" b="1" i="0">
                <a:solidFill>
                  <a:srgbClr val="2980B9"/>
                </a:solidFill>
                <a:latin typeface="Arial"/>
              </a:defRPr>
            </a:pPr>
            <a:r>
              <a:rPr lang="en-US" sz="2400" b="1" dirty="0">
                <a:solidFill>
                  <a:srgbClr val="2980B9"/>
                </a:solidFill>
                <a:latin typeface="Arial"/>
                <a:ea typeface="+mn-ea"/>
                <a:cs typeface="+mn-cs"/>
              </a:rPr>
              <a:t>Using different forms of rays to simulate them</a:t>
            </a:r>
          </a:p>
          <a:p>
            <a:pPr marL="411480" lvl="1">
              <a:lnSpc>
                <a:spcPct val="110000"/>
              </a:lnSpc>
              <a:buFont typeface="Wingdings" pitchFamily="2" charset="2"/>
              <a:buChar char="§"/>
              <a:defRPr sz="1400" b="0" i="0">
                <a:solidFill>
                  <a:srgbClr val="34495E"/>
                </a:solidFill>
                <a:latin typeface="Arial"/>
              </a:defRPr>
            </a:pPr>
            <a:r>
              <a:rPr lang="en-US" sz="1800" dirty="0">
                <a:solidFill>
                  <a:srgbClr val="4B5563"/>
                </a:solidFill>
                <a:latin typeface="Arial"/>
              </a:rPr>
              <a:t>Casting rays for </a:t>
            </a:r>
            <a:r>
              <a:rPr lang="en-US" sz="1800" b="1" dirty="0">
                <a:solidFill>
                  <a:srgbClr val="FF0000"/>
                </a:solidFill>
                <a:latin typeface="Arial"/>
              </a:rPr>
              <a:t>another side </a:t>
            </a:r>
            <a:r>
              <a:rPr lang="en-US" sz="1800" dirty="0">
                <a:solidFill>
                  <a:srgbClr val="4B5563"/>
                </a:solidFill>
                <a:latin typeface="Arial"/>
              </a:rPr>
              <a:t>of the join to find </a:t>
            </a:r>
            <a:r>
              <a:rPr lang="en-US" sz="1800" b="1" dirty="0">
                <a:solidFill>
                  <a:srgbClr val="FF0000"/>
                </a:solidFill>
                <a:latin typeface="Arial"/>
              </a:rPr>
              <a:t>intersections</a:t>
            </a:r>
          </a:p>
          <a:p>
            <a:pPr marL="194310" indent="-182880">
              <a:lnSpc>
                <a:spcPct val="110000"/>
              </a:lnSpc>
              <a:spcBef>
                <a:spcPts val="800"/>
              </a:spcBef>
              <a:defRPr sz="1600" b="1" i="0">
                <a:solidFill>
                  <a:srgbClr val="2980B9"/>
                </a:solidFill>
                <a:latin typeface="Arial"/>
              </a:defRPr>
            </a:pPr>
            <a:endParaRPr lang="en-US" sz="2400" b="1" dirty="0">
              <a:solidFill>
                <a:srgbClr val="2980B9"/>
              </a:solidFill>
              <a:latin typeface="Arial"/>
              <a:ea typeface="+mn-ea"/>
              <a:cs typeface="+mn-cs"/>
            </a:endParaRPr>
          </a:p>
          <a:p>
            <a:endParaRPr lang="en-US" dirty="0"/>
          </a:p>
        </p:txBody>
      </p:sp>
      <p:sp>
        <p:nvSpPr>
          <p:cNvPr id="4" name="Slide Number Placeholder 3"/>
          <p:cNvSpPr>
            <a:spLocks noGrp="1"/>
          </p:cNvSpPr>
          <p:nvPr>
            <p:ph type="sldNum" sz="quarter" idx="5"/>
          </p:nvPr>
        </p:nvSpPr>
        <p:spPr/>
        <p:txBody>
          <a:bodyPr/>
          <a:lstStyle/>
          <a:p>
            <a:fld id="{06F8F097-DE35-FA49-A776-5420E3616863}" type="slidenum">
              <a:rPr lang="en-US" smtClean="0"/>
              <a:t>81</a:t>
            </a:fld>
            <a:endParaRPr lang="en-US"/>
          </a:p>
        </p:txBody>
      </p:sp>
    </p:spTree>
    <p:extLst>
      <p:ext uri="{BB962C8B-B14F-4D97-AF65-F5344CB8AC3E}">
        <p14:creationId xmlns:p14="http://schemas.microsoft.com/office/powerpoint/2010/main" val="59921777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6F8F097-DE35-FA49-A776-5420E3616863}" type="slidenum">
              <a:rPr lang="en-US" smtClean="0"/>
              <a:t>84</a:t>
            </a:fld>
            <a:endParaRPr lang="en-US"/>
          </a:p>
        </p:txBody>
      </p:sp>
    </p:spTree>
    <p:extLst>
      <p:ext uri="{BB962C8B-B14F-4D97-AF65-F5344CB8AC3E}">
        <p14:creationId xmlns:p14="http://schemas.microsoft.com/office/powerpoint/2010/main" val="72625020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6F8F097-DE35-FA49-A776-5420E3616863}" type="slidenum">
              <a:rPr lang="en-US" smtClean="0"/>
              <a:t>88</a:t>
            </a:fld>
            <a:endParaRPr lang="en-US"/>
          </a:p>
        </p:txBody>
      </p:sp>
    </p:spTree>
    <p:extLst>
      <p:ext uri="{BB962C8B-B14F-4D97-AF65-F5344CB8AC3E}">
        <p14:creationId xmlns:p14="http://schemas.microsoft.com/office/powerpoint/2010/main" val="42084320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08D347-14F9-6425-69B6-A57573BBDC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BF8497-9106-D7B4-95D6-1A523C879B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552B92-F1DE-4AF4-0FC1-241552D5C1C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824CF50-66B1-A101-CAD3-789A11BBF84D}"/>
              </a:ext>
            </a:extLst>
          </p:cNvPr>
          <p:cNvSpPr>
            <a:spLocks noGrp="1"/>
          </p:cNvSpPr>
          <p:nvPr>
            <p:ph type="sldNum" sz="quarter" idx="5"/>
          </p:nvPr>
        </p:nvSpPr>
        <p:spPr/>
        <p:txBody>
          <a:bodyPr/>
          <a:lstStyle/>
          <a:p>
            <a:fld id="{06F8F097-DE35-FA49-A776-5420E3616863}" type="slidenum">
              <a:rPr lang="en-US" smtClean="0"/>
              <a:t>89</a:t>
            </a:fld>
            <a:endParaRPr lang="en-US"/>
          </a:p>
        </p:txBody>
      </p:sp>
    </p:spTree>
    <p:extLst>
      <p:ext uri="{BB962C8B-B14F-4D97-AF65-F5344CB8AC3E}">
        <p14:creationId xmlns:p14="http://schemas.microsoft.com/office/powerpoint/2010/main" val="274857476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6F8F097-DE35-FA49-A776-5420E3616863}" type="slidenum">
              <a:rPr lang="en-US" smtClean="0"/>
              <a:t>90</a:t>
            </a:fld>
            <a:endParaRPr lang="en-US"/>
          </a:p>
        </p:txBody>
      </p:sp>
    </p:spTree>
    <p:extLst>
      <p:ext uri="{BB962C8B-B14F-4D97-AF65-F5344CB8AC3E}">
        <p14:creationId xmlns:p14="http://schemas.microsoft.com/office/powerpoint/2010/main" val="1716122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6F8F097-DE35-FA49-A776-5420E3616863}" type="slidenum">
              <a:rPr lang="en-US" smtClean="0"/>
              <a:t>96</a:t>
            </a:fld>
            <a:endParaRPr lang="en-US"/>
          </a:p>
        </p:txBody>
      </p:sp>
    </p:spTree>
    <p:extLst>
      <p:ext uri="{BB962C8B-B14F-4D97-AF65-F5344CB8AC3E}">
        <p14:creationId xmlns:p14="http://schemas.microsoft.com/office/powerpoint/2010/main" val="167708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11480" lvl="1">
              <a:lnSpc>
                <a:spcPct val="120000"/>
              </a:lnSpc>
              <a:buFont typeface="Wingdings" pitchFamily="2" charset="2"/>
              <a:buChar char="§"/>
              <a:defRPr sz="1400" b="0" i="0">
                <a:solidFill>
                  <a:srgbClr val="34495E"/>
                </a:solidFill>
                <a:latin typeface="Arial"/>
              </a:defRPr>
            </a:pPr>
            <a:r>
              <a:rPr lang="en-US" sz="1400" b="1" dirty="0">
                <a:solidFill>
                  <a:srgbClr val="C00000"/>
                </a:solidFill>
                <a:latin typeface="Arial"/>
              </a:rPr>
              <a:t>Parallelism</a:t>
            </a:r>
            <a:r>
              <a:rPr lang="en-US" sz="1400" dirty="0">
                <a:solidFill>
                  <a:srgbClr val="4B5563"/>
                </a:solidFill>
                <a:latin typeface="Arial"/>
              </a:rPr>
              <a:t>: Casting rays is parallel</a:t>
            </a:r>
          </a:p>
          <a:p>
            <a:pPr marL="411480" lvl="1">
              <a:lnSpc>
                <a:spcPct val="120000"/>
              </a:lnSpc>
              <a:buFont typeface="Wingdings" pitchFamily="2" charset="2"/>
              <a:buChar char="§"/>
              <a:defRPr sz="1400" b="0" i="0">
                <a:solidFill>
                  <a:srgbClr val="34495E"/>
                </a:solidFill>
                <a:latin typeface="Arial"/>
              </a:defRPr>
            </a:pPr>
            <a:r>
              <a:rPr lang="en-US" sz="1400" b="1" dirty="0">
                <a:solidFill>
                  <a:srgbClr val="C00000"/>
                </a:solidFill>
                <a:latin typeface="Arial"/>
              </a:rPr>
              <a:t>Index</a:t>
            </a:r>
            <a:r>
              <a:rPr lang="en-US" sz="1400" dirty="0">
                <a:solidFill>
                  <a:srgbClr val="4B5563"/>
                </a:solidFill>
                <a:latin typeface="Arial"/>
              </a:rPr>
              <a:t>: Pruning geometries massively that do not intersect with rays (log(N))</a:t>
            </a:r>
          </a:p>
          <a:p>
            <a:pPr marL="411480" lvl="1">
              <a:lnSpc>
                <a:spcPct val="120000"/>
              </a:lnSpc>
              <a:buFont typeface="Wingdings" pitchFamily="2" charset="2"/>
              <a:buChar char="§"/>
              <a:defRPr sz="1400" b="0" i="0">
                <a:solidFill>
                  <a:srgbClr val="34495E"/>
                </a:solidFill>
                <a:latin typeface="Arial"/>
              </a:defRPr>
            </a:pPr>
            <a:r>
              <a:rPr lang="en-US" sz="1400" b="1" dirty="0">
                <a:solidFill>
                  <a:srgbClr val="C00000"/>
                </a:solidFill>
                <a:latin typeface="Arial"/>
              </a:rPr>
              <a:t>Hardware acceleration</a:t>
            </a:r>
            <a:r>
              <a:rPr lang="en-US" sz="1400" dirty="0">
                <a:solidFill>
                  <a:srgbClr val="4B5563"/>
                </a:solidFill>
                <a:latin typeface="Arial"/>
              </a:rPr>
              <a:t>: Dedicated ASIC circuits to accelerate ray-tracing</a:t>
            </a:r>
          </a:p>
          <a:p>
            <a:endParaRPr lang="en-US" dirty="0"/>
          </a:p>
        </p:txBody>
      </p:sp>
      <p:sp>
        <p:nvSpPr>
          <p:cNvPr id="4" name="Slide Number Placeholder 3"/>
          <p:cNvSpPr>
            <a:spLocks noGrp="1"/>
          </p:cNvSpPr>
          <p:nvPr>
            <p:ph type="sldNum" sz="quarter" idx="5"/>
          </p:nvPr>
        </p:nvSpPr>
        <p:spPr/>
        <p:txBody>
          <a:bodyPr/>
          <a:lstStyle/>
          <a:p>
            <a:fld id="{06F8F097-DE35-FA49-A776-5420E3616863}" type="slidenum">
              <a:rPr lang="en-US" smtClean="0"/>
              <a:t>12</a:t>
            </a:fld>
            <a:endParaRPr lang="en-US"/>
          </a:p>
        </p:txBody>
      </p:sp>
    </p:spTree>
    <p:extLst>
      <p:ext uri="{BB962C8B-B14F-4D97-AF65-F5344CB8AC3E}">
        <p14:creationId xmlns:p14="http://schemas.microsoft.com/office/powerpoint/2010/main" val="22240821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6F8F097-DE35-FA49-A776-5420E3616863}" type="slidenum">
              <a:rPr lang="en-US" smtClean="0"/>
              <a:t>13</a:t>
            </a:fld>
            <a:endParaRPr lang="en-US"/>
          </a:p>
        </p:txBody>
      </p:sp>
    </p:spTree>
    <p:extLst>
      <p:ext uri="{BB962C8B-B14F-4D97-AF65-F5344CB8AC3E}">
        <p14:creationId xmlns:p14="http://schemas.microsoft.com/office/powerpoint/2010/main" val="41298032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6F8F097-DE35-FA49-A776-5420E3616863}" type="slidenum">
              <a:rPr lang="en-US" smtClean="0"/>
              <a:t>14</a:t>
            </a:fld>
            <a:endParaRPr lang="en-US"/>
          </a:p>
        </p:txBody>
      </p:sp>
    </p:spTree>
    <p:extLst>
      <p:ext uri="{BB962C8B-B14F-4D97-AF65-F5344CB8AC3E}">
        <p14:creationId xmlns:p14="http://schemas.microsoft.com/office/powerpoint/2010/main" val="35020728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6F8F097-DE35-FA49-A776-5420E3616863}" type="slidenum">
              <a:rPr lang="en-US" smtClean="0"/>
              <a:t>15</a:t>
            </a:fld>
            <a:endParaRPr lang="en-US"/>
          </a:p>
        </p:txBody>
      </p:sp>
    </p:spTree>
    <p:extLst>
      <p:ext uri="{BB962C8B-B14F-4D97-AF65-F5344CB8AC3E}">
        <p14:creationId xmlns:p14="http://schemas.microsoft.com/office/powerpoint/2010/main" val="26692916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6F8F097-DE35-FA49-A776-5420E3616863}" type="slidenum">
              <a:rPr lang="en-US" smtClean="0"/>
              <a:t>17</a:t>
            </a:fld>
            <a:endParaRPr lang="en-US"/>
          </a:p>
        </p:txBody>
      </p:sp>
    </p:spTree>
    <p:extLst>
      <p:ext uri="{BB962C8B-B14F-4D97-AF65-F5344CB8AC3E}">
        <p14:creationId xmlns:p14="http://schemas.microsoft.com/office/powerpoint/2010/main" val="42441032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6F8F097-DE35-FA49-A776-5420E3616863}" type="slidenum">
              <a:rPr lang="en-US" smtClean="0"/>
              <a:t>18</a:t>
            </a:fld>
            <a:endParaRPr lang="en-US"/>
          </a:p>
        </p:txBody>
      </p:sp>
    </p:spTree>
    <p:extLst>
      <p:ext uri="{BB962C8B-B14F-4D97-AF65-F5344CB8AC3E}">
        <p14:creationId xmlns:p14="http://schemas.microsoft.com/office/powerpoint/2010/main" val="27413330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2A476-545E-2B7B-BC21-75D3DB321F5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8BD3FC3-5512-C891-E6D6-0197570043E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C016F2D-CEC8-00B7-2446-3A635B132A00}"/>
              </a:ext>
            </a:extLst>
          </p:cNvPr>
          <p:cNvSpPr>
            <a:spLocks noGrp="1"/>
          </p:cNvSpPr>
          <p:nvPr>
            <p:ph type="dt" sz="half" idx="10"/>
          </p:nvPr>
        </p:nvSpPr>
        <p:spPr/>
        <p:txBody>
          <a:bodyPr/>
          <a:lstStyle/>
          <a:p>
            <a:fld id="{0A50072C-CA10-C44F-9325-54CFEC341C4A}" type="datetime1">
              <a:rPr lang="en-US" smtClean="0"/>
              <a:t>8/15/26</a:t>
            </a:fld>
            <a:endParaRPr lang="en-US"/>
          </a:p>
        </p:txBody>
      </p:sp>
      <p:sp>
        <p:nvSpPr>
          <p:cNvPr id="5" name="Footer Placeholder 4">
            <a:extLst>
              <a:ext uri="{FF2B5EF4-FFF2-40B4-BE49-F238E27FC236}">
                <a16:creationId xmlns:a16="http://schemas.microsoft.com/office/drawing/2014/main" id="{2E0863EF-7DC7-487B-B1D1-57C784B47D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2B6CF5-2C0F-5123-779B-7E83651E7177}"/>
              </a:ext>
            </a:extLst>
          </p:cNvPr>
          <p:cNvSpPr>
            <a:spLocks noGrp="1"/>
          </p:cNvSpPr>
          <p:nvPr>
            <p:ph type="sldNum" sz="quarter" idx="12"/>
          </p:nvPr>
        </p:nvSpPr>
        <p:spPr/>
        <p:txBody>
          <a:bodyPr/>
          <a:lstStyle/>
          <a:p>
            <a:fld id="{C1D43E19-8CA0-9445-BFC5-15EE585FF4A3}" type="slidenum">
              <a:rPr lang="en-US" smtClean="0"/>
              <a:t>‹#›</a:t>
            </a:fld>
            <a:endParaRPr lang="en-US"/>
          </a:p>
        </p:txBody>
      </p:sp>
    </p:spTree>
    <p:extLst>
      <p:ext uri="{BB962C8B-B14F-4D97-AF65-F5344CB8AC3E}">
        <p14:creationId xmlns:p14="http://schemas.microsoft.com/office/powerpoint/2010/main" val="13862774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1BF04D-ECB2-8743-B153-491EA053489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974FAC1-DFC4-DDC0-D4E6-3C153B76BFE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BCAD1A2-7358-A43E-2C0C-BE0117F9A15E}"/>
              </a:ext>
            </a:extLst>
          </p:cNvPr>
          <p:cNvSpPr>
            <a:spLocks noGrp="1"/>
          </p:cNvSpPr>
          <p:nvPr>
            <p:ph type="dt" sz="half" idx="10"/>
          </p:nvPr>
        </p:nvSpPr>
        <p:spPr/>
        <p:txBody>
          <a:bodyPr/>
          <a:lstStyle/>
          <a:p>
            <a:fld id="{19EAFBBB-F850-5C47-B48A-39E16BA9DE36}" type="datetime1">
              <a:rPr lang="en-US" smtClean="0"/>
              <a:t>8/15/26</a:t>
            </a:fld>
            <a:endParaRPr lang="en-US"/>
          </a:p>
        </p:txBody>
      </p:sp>
      <p:sp>
        <p:nvSpPr>
          <p:cNvPr id="5" name="Footer Placeholder 4">
            <a:extLst>
              <a:ext uri="{FF2B5EF4-FFF2-40B4-BE49-F238E27FC236}">
                <a16:creationId xmlns:a16="http://schemas.microsoft.com/office/drawing/2014/main" id="{A79AEBC7-FD25-06D9-3F09-458EA95DB7B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307FB4-E4AE-CE55-7A65-61A5F7F93721}"/>
              </a:ext>
            </a:extLst>
          </p:cNvPr>
          <p:cNvSpPr>
            <a:spLocks noGrp="1"/>
          </p:cNvSpPr>
          <p:nvPr>
            <p:ph type="sldNum" sz="quarter" idx="12"/>
          </p:nvPr>
        </p:nvSpPr>
        <p:spPr/>
        <p:txBody>
          <a:bodyPr/>
          <a:lstStyle/>
          <a:p>
            <a:fld id="{C1D43E19-8CA0-9445-BFC5-15EE585FF4A3}" type="slidenum">
              <a:rPr lang="en-US" smtClean="0"/>
              <a:t>‹#›</a:t>
            </a:fld>
            <a:endParaRPr lang="en-US"/>
          </a:p>
        </p:txBody>
      </p:sp>
    </p:spTree>
    <p:extLst>
      <p:ext uri="{BB962C8B-B14F-4D97-AF65-F5344CB8AC3E}">
        <p14:creationId xmlns:p14="http://schemas.microsoft.com/office/powerpoint/2010/main" val="8000300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909465C-B031-997D-04F3-E2892E22CC9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523F986-04EF-D6E6-1DE0-F59D9143177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EF760C2-1AC4-DAA2-8600-F7C2998753A3}"/>
              </a:ext>
            </a:extLst>
          </p:cNvPr>
          <p:cNvSpPr>
            <a:spLocks noGrp="1"/>
          </p:cNvSpPr>
          <p:nvPr>
            <p:ph type="dt" sz="half" idx="10"/>
          </p:nvPr>
        </p:nvSpPr>
        <p:spPr/>
        <p:txBody>
          <a:bodyPr/>
          <a:lstStyle/>
          <a:p>
            <a:fld id="{65B88FA2-D9BA-EF46-8034-C1FD59AF99CE}" type="datetime1">
              <a:rPr lang="en-US" smtClean="0"/>
              <a:t>8/15/26</a:t>
            </a:fld>
            <a:endParaRPr lang="en-US"/>
          </a:p>
        </p:txBody>
      </p:sp>
      <p:sp>
        <p:nvSpPr>
          <p:cNvPr id="5" name="Footer Placeholder 4">
            <a:extLst>
              <a:ext uri="{FF2B5EF4-FFF2-40B4-BE49-F238E27FC236}">
                <a16:creationId xmlns:a16="http://schemas.microsoft.com/office/drawing/2014/main" id="{F4E4FCA7-822D-2AB9-3EF4-0D6073351D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A3F7F1-3E65-481C-D123-95FD2846B747}"/>
              </a:ext>
            </a:extLst>
          </p:cNvPr>
          <p:cNvSpPr>
            <a:spLocks noGrp="1"/>
          </p:cNvSpPr>
          <p:nvPr>
            <p:ph type="sldNum" sz="quarter" idx="12"/>
          </p:nvPr>
        </p:nvSpPr>
        <p:spPr/>
        <p:txBody>
          <a:bodyPr/>
          <a:lstStyle/>
          <a:p>
            <a:fld id="{C1D43E19-8CA0-9445-BFC5-15EE585FF4A3}" type="slidenum">
              <a:rPr lang="en-US" smtClean="0"/>
              <a:t>‹#›</a:t>
            </a:fld>
            <a:endParaRPr lang="en-US"/>
          </a:p>
        </p:txBody>
      </p:sp>
    </p:spTree>
    <p:extLst>
      <p:ext uri="{BB962C8B-B14F-4D97-AF65-F5344CB8AC3E}">
        <p14:creationId xmlns:p14="http://schemas.microsoft.com/office/powerpoint/2010/main" val="16886251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userDrawn="1">
  <p:cSld name="2_Title Only">
    <p:spTree>
      <p:nvGrpSpPr>
        <p:cNvPr id="1" name="Shape 49"/>
        <p:cNvGrpSpPr/>
        <p:nvPr/>
      </p:nvGrpSpPr>
      <p:grpSpPr>
        <a:xfrm>
          <a:off x="0" y="0"/>
          <a:ext cx="0" cy="0"/>
          <a:chOff x="0" y="0"/>
          <a:chExt cx="0" cy="0"/>
        </a:xfrm>
      </p:grpSpPr>
      <p:sp>
        <p:nvSpPr>
          <p:cNvPr id="51" name="Google Shape;51;p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8"/>
          <p:cNvSpPr txBox="1">
            <a:spLocks noGrp="1"/>
          </p:cNvSpPr>
          <p:nvPr>
            <p:ph type="sldNum" idx="12"/>
          </p:nvPr>
        </p:nvSpPr>
        <p:spPr>
          <a:xfrm>
            <a:off x="10042989"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7" name="Google Shape;104;p15">
            <a:extLst>
              <a:ext uri="{FF2B5EF4-FFF2-40B4-BE49-F238E27FC236}">
                <a16:creationId xmlns:a16="http://schemas.microsoft.com/office/drawing/2014/main" id="{6C9E8283-07C6-6636-E7F0-B81D00F58C8F}"/>
              </a:ext>
            </a:extLst>
          </p:cNvPr>
          <p:cNvSpPr/>
          <p:nvPr userDrawn="1"/>
        </p:nvSpPr>
        <p:spPr>
          <a:xfrm>
            <a:off x="0" y="0"/>
            <a:ext cx="12192000" cy="95250"/>
          </a:xfrm>
          <a:prstGeom prst="rect">
            <a:avLst/>
          </a:prstGeom>
          <a:solidFill>
            <a:srgbClr val="991B1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9" name="Google Shape;106;p15">
            <a:extLst>
              <a:ext uri="{FF2B5EF4-FFF2-40B4-BE49-F238E27FC236}">
                <a16:creationId xmlns:a16="http://schemas.microsoft.com/office/drawing/2014/main" id="{0A8D1225-5E0E-57BD-6D59-C2E80F0922A7}"/>
              </a:ext>
            </a:extLst>
          </p:cNvPr>
          <p:cNvSpPr/>
          <p:nvPr userDrawn="1"/>
        </p:nvSpPr>
        <p:spPr>
          <a:xfrm>
            <a:off x="571500" y="1381125"/>
            <a:ext cx="11049000" cy="19050"/>
          </a:xfrm>
          <a:prstGeom prst="rect">
            <a:avLst/>
          </a:prstGeom>
          <a:solidFill>
            <a:srgbClr val="E5E7E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125112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Only" preserve="1" userDrawn="1">
  <p:cSld name="1_Title Only">
    <p:spTree>
      <p:nvGrpSpPr>
        <p:cNvPr id="1" name="Shape 49"/>
        <p:cNvGrpSpPr/>
        <p:nvPr/>
      </p:nvGrpSpPr>
      <p:grpSpPr>
        <a:xfrm>
          <a:off x="0" y="0"/>
          <a:ext cx="0" cy="0"/>
          <a:chOff x="0" y="0"/>
          <a:chExt cx="0" cy="0"/>
        </a:xfrm>
      </p:grpSpPr>
      <p:sp>
        <p:nvSpPr>
          <p:cNvPr id="51" name="Google Shape;51;p8"/>
          <p:cNvSpPr txBox="1">
            <a:spLocks noGrp="1"/>
          </p:cNvSpPr>
          <p:nvPr>
            <p:ph type="dt" idx="10"/>
          </p:nvPr>
        </p:nvSpPr>
        <p:spPr>
          <a:xfrm>
            <a:off x="457200" y="6475618"/>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28848EED-9C29-DF47-9674-6F6C3BCFEA59}" type="datetime1">
              <a:rPr lang="en-US" smtClean="0"/>
              <a:t>8/15/26</a:t>
            </a:fld>
            <a:endParaRPr/>
          </a:p>
        </p:txBody>
      </p:sp>
      <p:sp>
        <p:nvSpPr>
          <p:cNvPr id="52" name="Google Shape;52;p8"/>
          <p:cNvSpPr txBox="1">
            <a:spLocks noGrp="1"/>
          </p:cNvSpPr>
          <p:nvPr>
            <p:ph type="ftr" idx="11"/>
          </p:nvPr>
        </p:nvSpPr>
        <p:spPr>
          <a:xfrm>
            <a:off x="3124200" y="6475618"/>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8"/>
          <p:cNvSpPr txBox="1">
            <a:spLocks noGrp="1"/>
          </p:cNvSpPr>
          <p:nvPr>
            <p:ph type="sldNum" idx="12"/>
          </p:nvPr>
        </p:nvSpPr>
        <p:spPr>
          <a:xfrm>
            <a:off x="10042989" y="6475618"/>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7" name="Google Shape;104;p15">
            <a:extLst>
              <a:ext uri="{FF2B5EF4-FFF2-40B4-BE49-F238E27FC236}">
                <a16:creationId xmlns:a16="http://schemas.microsoft.com/office/drawing/2014/main" id="{6C9E8283-07C6-6636-E7F0-B81D00F58C8F}"/>
              </a:ext>
            </a:extLst>
          </p:cNvPr>
          <p:cNvSpPr/>
          <p:nvPr userDrawn="1"/>
        </p:nvSpPr>
        <p:spPr>
          <a:xfrm>
            <a:off x="0" y="0"/>
            <a:ext cx="12192000" cy="95250"/>
          </a:xfrm>
          <a:prstGeom prst="rect">
            <a:avLst/>
          </a:prstGeom>
          <a:solidFill>
            <a:srgbClr val="991B1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9" name="Google Shape;106;p15">
            <a:extLst>
              <a:ext uri="{FF2B5EF4-FFF2-40B4-BE49-F238E27FC236}">
                <a16:creationId xmlns:a16="http://schemas.microsoft.com/office/drawing/2014/main" id="{0A8D1225-5E0E-57BD-6D59-C2E80F0922A7}"/>
              </a:ext>
            </a:extLst>
          </p:cNvPr>
          <p:cNvSpPr/>
          <p:nvPr userDrawn="1"/>
        </p:nvSpPr>
        <p:spPr>
          <a:xfrm>
            <a:off x="571500" y="1123945"/>
            <a:ext cx="11049000" cy="45719"/>
          </a:xfrm>
          <a:prstGeom prst="rect">
            <a:avLst/>
          </a:prstGeom>
          <a:solidFill>
            <a:srgbClr val="E5E7E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4" name="Title 1">
            <a:extLst>
              <a:ext uri="{FF2B5EF4-FFF2-40B4-BE49-F238E27FC236}">
                <a16:creationId xmlns:a16="http://schemas.microsoft.com/office/drawing/2014/main" id="{932D7436-4C3C-24B9-0520-A0144BFAADE4}"/>
              </a:ext>
            </a:extLst>
          </p:cNvPr>
          <p:cNvSpPr>
            <a:spLocks noGrp="1"/>
          </p:cNvSpPr>
          <p:nvPr>
            <p:ph type="title"/>
          </p:nvPr>
        </p:nvSpPr>
        <p:spPr>
          <a:xfrm>
            <a:off x="571500" y="387070"/>
            <a:ext cx="11049000" cy="700710"/>
          </a:xfrm>
        </p:spPr>
        <p:txBody>
          <a:bodyPr>
            <a:normAutofit/>
          </a:bodyPr>
          <a:lstStyle>
            <a:lvl1pPr marL="0" marR="0" indent="0" algn="l" rtl="0">
              <a:spcBef>
                <a:spcPts val="0"/>
              </a:spcBef>
              <a:spcAft>
                <a:spcPts val="0"/>
              </a:spcAft>
              <a:buNone/>
              <a:defRPr sz="3300" b="1">
                <a:solidFill>
                  <a:srgbClr val="991B1B"/>
                </a:solidFill>
                <a:latin typeface="+mj-lt"/>
              </a:defRPr>
            </a:lvl1pPr>
          </a:lstStyle>
          <a:p>
            <a:pPr marL="0" marR="0" lvl="0" indent="0" algn="l" rtl="0">
              <a:spcBef>
                <a:spcPts val="0"/>
              </a:spcBef>
              <a:spcAft>
                <a:spcPts val="0"/>
              </a:spcAft>
              <a:buNone/>
            </a:pPr>
            <a:endParaRPr lang="en-US" dirty="0"/>
          </a:p>
        </p:txBody>
      </p:sp>
      <p:sp>
        <p:nvSpPr>
          <p:cNvPr id="5" name="Content Placeholder 2">
            <a:extLst>
              <a:ext uri="{FF2B5EF4-FFF2-40B4-BE49-F238E27FC236}">
                <a16:creationId xmlns:a16="http://schemas.microsoft.com/office/drawing/2014/main" id="{A02E9CF3-39BF-04F4-0754-ACEDACB14CB3}"/>
              </a:ext>
            </a:extLst>
          </p:cNvPr>
          <p:cNvSpPr>
            <a:spLocks noGrp="1"/>
          </p:cNvSpPr>
          <p:nvPr>
            <p:ph sz="half" idx="1"/>
          </p:nvPr>
        </p:nvSpPr>
        <p:spPr>
          <a:xfrm>
            <a:off x="571500" y="1379601"/>
            <a:ext cx="11049000" cy="4949761"/>
          </a:xfrm>
        </p:spPr>
        <p:txBody>
          <a:bodyPr/>
          <a:lstStyle>
            <a:lvl1pPr>
              <a:defRPr>
                <a:latin typeface="Lato" panose="020F0502020204030203" pitchFamily="34" charset="0"/>
                <a:ea typeface="Lato" panose="020F0502020204030203" pitchFamily="34" charset="0"/>
                <a:cs typeface="Lato" panose="020F0502020204030203" pitchFamily="34" charset="0"/>
              </a:defRPr>
            </a:lvl1pPr>
          </a:lstStyle>
          <a:p>
            <a:pPr lvl="0"/>
            <a:r>
              <a:rPr lang="en-US" dirty="0"/>
              <a:t>Click to edit Master text styles</a:t>
            </a:r>
          </a:p>
        </p:txBody>
      </p:sp>
    </p:spTree>
    <p:extLst>
      <p:ext uri="{BB962C8B-B14F-4D97-AF65-F5344CB8AC3E}">
        <p14:creationId xmlns:p14="http://schemas.microsoft.com/office/powerpoint/2010/main" val="31402976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11B397-2F87-159D-B57E-17BE5926DA3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BB8F411-9A2B-F1A4-3D82-C00E956B0D1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C02071B-2B40-4764-B020-047EB511D060}"/>
              </a:ext>
            </a:extLst>
          </p:cNvPr>
          <p:cNvSpPr>
            <a:spLocks noGrp="1"/>
          </p:cNvSpPr>
          <p:nvPr>
            <p:ph type="dt" sz="half" idx="10"/>
          </p:nvPr>
        </p:nvSpPr>
        <p:spPr/>
        <p:txBody>
          <a:bodyPr/>
          <a:lstStyle/>
          <a:p>
            <a:fld id="{81318D40-EBF9-1F4B-A74A-481375FD61F5}" type="datetime1">
              <a:rPr lang="en-US" smtClean="0"/>
              <a:t>8/15/26</a:t>
            </a:fld>
            <a:endParaRPr lang="en-US"/>
          </a:p>
        </p:txBody>
      </p:sp>
      <p:sp>
        <p:nvSpPr>
          <p:cNvPr id="5" name="Footer Placeholder 4">
            <a:extLst>
              <a:ext uri="{FF2B5EF4-FFF2-40B4-BE49-F238E27FC236}">
                <a16:creationId xmlns:a16="http://schemas.microsoft.com/office/drawing/2014/main" id="{378D634C-C529-EFEA-DD98-AEA82B4E41D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AB9412-8AFE-C3F4-53A5-BEA7258C61D1}"/>
              </a:ext>
            </a:extLst>
          </p:cNvPr>
          <p:cNvSpPr>
            <a:spLocks noGrp="1"/>
          </p:cNvSpPr>
          <p:nvPr>
            <p:ph type="sldNum" sz="quarter" idx="12"/>
          </p:nvPr>
        </p:nvSpPr>
        <p:spPr/>
        <p:txBody>
          <a:bodyPr/>
          <a:lstStyle/>
          <a:p>
            <a:fld id="{C1D43E19-8CA0-9445-BFC5-15EE585FF4A3}" type="slidenum">
              <a:rPr lang="en-US" smtClean="0"/>
              <a:t>‹#›</a:t>
            </a:fld>
            <a:endParaRPr lang="en-US"/>
          </a:p>
        </p:txBody>
      </p:sp>
    </p:spTree>
    <p:extLst>
      <p:ext uri="{BB962C8B-B14F-4D97-AF65-F5344CB8AC3E}">
        <p14:creationId xmlns:p14="http://schemas.microsoft.com/office/powerpoint/2010/main" val="20998649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687CEB-31E1-C39A-DEF5-EAB72ACCD54F}"/>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ECC386FB-ECD1-ADC2-27A2-05E2492861E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B467269-6ED5-BD32-99DF-8D75FBF10F4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73A3ED4-5EFB-F425-68A2-19DE4A634C83}"/>
              </a:ext>
            </a:extLst>
          </p:cNvPr>
          <p:cNvSpPr>
            <a:spLocks noGrp="1"/>
          </p:cNvSpPr>
          <p:nvPr>
            <p:ph type="dt" sz="half" idx="10"/>
          </p:nvPr>
        </p:nvSpPr>
        <p:spPr/>
        <p:txBody>
          <a:bodyPr/>
          <a:lstStyle/>
          <a:p>
            <a:fld id="{AEA55C99-079E-F341-A8EE-3A0498E258A5}" type="datetime1">
              <a:rPr lang="en-US" smtClean="0"/>
              <a:t>8/15/26</a:t>
            </a:fld>
            <a:endParaRPr lang="en-US"/>
          </a:p>
        </p:txBody>
      </p:sp>
      <p:sp>
        <p:nvSpPr>
          <p:cNvPr id="6" name="Footer Placeholder 5">
            <a:extLst>
              <a:ext uri="{FF2B5EF4-FFF2-40B4-BE49-F238E27FC236}">
                <a16:creationId xmlns:a16="http://schemas.microsoft.com/office/drawing/2014/main" id="{6E6535C1-1ECC-C6C0-1414-0AAF537825C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13F5CCC-9D4D-B541-F6B8-33D839635F6F}"/>
              </a:ext>
            </a:extLst>
          </p:cNvPr>
          <p:cNvSpPr>
            <a:spLocks noGrp="1"/>
          </p:cNvSpPr>
          <p:nvPr>
            <p:ph type="sldNum" sz="quarter" idx="12"/>
          </p:nvPr>
        </p:nvSpPr>
        <p:spPr/>
        <p:txBody>
          <a:bodyPr/>
          <a:lstStyle/>
          <a:p>
            <a:fld id="{C1D43E19-8CA0-9445-BFC5-15EE585FF4A3}" type="slidenum">
              <a:rPr lang="en-US" smtClean="0"/>
              <a:t>‹#›</a:t>
            </a:fld>
            <a:endParaRPr lang="en-US"/>
          </a:p>
        </p:txBody>
      </p:sp>
    </p:spTree>
    <p:extLst>
      <p:ext uri="{BB962C8B-B14F-4D97-AF65-F5344CB8AC3E}">
        <p14:creationId xmlns:p14="http://schemas.microsoft.com/office/powerpoint/2010/main" val="10923661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F4356B-857D-79ED-7B05-B9BCDFE91C40}"/>
              </a:ext>
            </a:extLst>
          </p:cNvPr>
          <p:cNvSpPr>
            <a:spLocks noGrp="1"/>
          </p:cNvSpPr>
          <p:nvPr>
            <p:ph type="title"/>
          </p:nvPr>
        </p:nvSpPr>
        <p:spPr>
          <a:xfrm>
            <a:off x="839788" y="365125"/>
            <a:ext cx="10515600" cy="1325563"/>
          </a:xfrm>
        </p:spPr>
        <p:txBody>
          <a:bodyPr/>
          <a:lstStyle/>
          <a:p>
            <a:r>
              <a:rPr lang="en-US" dirty="0"/>
              <a:t>Click to edit Master title style</a:t>
            </a:r>
          </a:p>
        </p:txBody>
      </p:sp>
      <p:sp>
        <p:nvSpPr>
          <p:cNvPr id="3" name="Text Placeholder 2">
            <a:extLst>
              <a:ext uri="{FF2B5EF4-FFF2-40B4-BE49-F238E27FC236}">
                <a16:creationId xmlns:a16="http://schemas.microsoft.com/office/drawing/2014/main" id="{62984BD6-A0D9-A677-7F82-77A4E2AEDC1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1CF9E3A-07C3-B838-1F06-1F93E6AD201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DF3DEBD-A5F3-A520-C698-5B4BF6DF463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602A215-BE70-D033-8D20-723CAEDDB26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1AEDE7-D616-7575-40C5-BAC477976401}"/>
              </a:ext>
            </a:extLst>
          </p:cNvPr>
          <p:cNvSpPr>
            <a:spLocks noGrp="1"/>
          </p:cNvSpPr>
          <p:nvPr>
            <p:ph type="dt" sz="half" idx="10"/>
          </p:nvPr>
        </p:nvSpPr>
        <p:spPr/>
        <p:txBody>
          <a:bodyPr/>
          <a:lstStyle/>
          <a:p>
            <a:fld id="{8254922D-6DEE-6A4E-81E1-F1C6D9DCF4DC}" type="datetime1">
              <a:rPr lang="en-US" smtClean="0"/>
              <a:t>8/15/26</a:t>
            </a:fld>
            <a:endParaRPr lang="en-US"/>
          </a:p>
        </p:txBody>
      </p:sp>
      <p:sp>
        <p:nvSpPr>
          <p:cNvPr id="8" name="Footer Placeholder 7">
            <a:extLst>
              <a:ext uri="{FF2B5EF4-FFF2-40B4-BE49-F238E27FC236}">
                <a16:creationId xmlns:a16="http://schemas.microsoft.com/office/drawing/2014/main" id="{C312D2C3-FAF4-BC6F-455C-B501E7B4556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E55D847-11D2-C9CA-3ECB-CD0A401B95E1}"/>
              </a:ext>
            </a:extLst>
          </p:cNvPr>
          <p:cNvSpPr>
            <a:spLocks noGrp="1"/>
          </p:cNvSpPr>
          <p:nvPr>
            <p:ph type="sldNum" sz="quarter" idx="12"/>
          </p:nvPr>
        </p:nvSpPr>
        <p:spPr/>
        <p:txBody>
          <a:bodyPr/>
          <a:lstStyle/>
          <a:p>
            <a:fld id="{C1D43E19-8CA0-9445-BFC5-15EE585FF4A3}" type="slidenum">
              <a:rPr lang="en-US" smtClean="0"/>
              <a:t>‹#›</a:t>
            </a:fld>
            <a:endParaRPr lang="en-US"/>
          </a:p>
        </p:txBody>
      </p:sp>
    </p:spTree>
    <p:extLst>
      <p:ext uri="{BB962C8B-B14F-4D97-AF65-F5344CB8AC3E}">
        <p14:creationId xmlns:p14="http://schemas.microsoft.com/office/powerpoint/2010/main" val="310365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C6CDCC-A876-F659-0C1F-1F79CB5BE4C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9D96212-2B87-4A44-8925-22E183BB280B}"/>
              </a:ext>
            </a:extLst>
          </p:cNvPr>
          <p:cNvSpPr>
            <a:spLocks noGrp="1"/>
          </p:cNvSpPr>
          <p:nvPr>
            <p:ph type="dt" sz="half" idx="10"/>
          </p:nvPr>
        </p:nvSpPr>
        <p:spPr/>
        <p:txBody>
          <a:bodyPr/>
          <a:lstStyle/>
          <a:p>
            <a:fld id="{6DCAD7FD-F5F9-8242-913B-40D6A1A59221}" type="datetime1">
              <a:rPr lang="en-US" smtClean="0"/>
              <a:t>8/15/26</a:t>
            </a:fld>
            <a:endParaRPr lang="en-US"/>
          </a:p>
        </p:txBody>
      </p:sp>
      <p:sp>
        <p:nvSpPr>
          <p:cNvPr id="4" name="Footer Placeholder 3">
            <a:extLst>
              <a:ext uri="{FF2B5EF4-FFF2-40B4-BE49-F238E27FC236}">
                <a16:creationId xmlns:a16="http://schemas.microsoft.com/office/drawing/2014/main" id="{6F3361D7-43D1-069B-E89D-E094A61636C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47F4A80-7B2D-5683-4706-B116DCC557EE}"/>
              </a:ext>
            </a:extLst>
          </p:cNvPr>
          <p:cNvSpPr>
            <a:spLocks noGrp="1"/>
          </p:cNvSpPr>
          <p:nvPr>
            <p:ph type="sldNum" sz="quarter" idx="12"/>
          </p:nvPr>
        </p:nvSpPr>
        <p:spPr/>
        <p:txBody>
          <a:bodyPr/>
          <a:lstStyle/>
          <a:p>
            <a:fld id="{C1D43E19-8CA0-9445-BFC5-15EE585FF4A3}" type="slidenum">
              <a:rPr lang="en-US" smtClean="0"/>
              <a:t>‹#›</a:t>
            </a:fld>
            <a:endParaRPr lang="en-US"/>
          </a:p>
        </p:txBody>
      </p:sp>
    </p:spTree>
    <p:extLst>
      <p:ext uri="{BB962C8B-B14F-4D97-AF65-F5344CB8AC3E}">
        <p14:creationId xmlns:p14="http://schemas.microsoft.com/office/powerpoint/2010/main" val="24669835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7D1E4CA-67B5-F2BA-A4A8-ACAB7D10F0E1}"/>
              </a:ext>
            </a:extLst>
          </p:cNvPr>
          <p:cNvSpPr>
            <a:spLocks noGrp="1"/>
          </p:cNvSpPr>
          <p:nvPr>
            <p:ph type="dt" sz="half" idx="10"/>
          </p:nvPr>
        </p:nvSpPr>
        <p:spPr/>
        <p:txBody>
          <a:bodyPr/>
          <a:lstStyle/>
          <a:p>
            <a:fld id="{A981640C-5D79-6A47-9897-7F3042B312B0}" type="datetime1">
              <a:rPr lang="en-US" smtClean="0"/>
              <a:t>8/15/26</a:t>
            </a:fld>
            <a:endParaRPr lang="en-US"/>
          </a:p>
        </p:txBody>
      </p:sp>
      <p:sp>
        <p:nvSpPr>
          <p:cNvPr id="3" name="Footer Placeholder 2">
            <a:extLst>
              <a:ext uri="{FF2B5EF4-FFF2-40B4-BE49-F238E27FC236}">
                <a16:creationId xmlns:a16="http://schemas.microsoft.com/office/drawing/2014/main" id="{35EDB7FD-7F17-9B85-7285-A8FCE74DCEA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8D71C1B-6FC8-12C9-63D8-CF9FBC142FFC}"/>
              </a:ext>
            </a:extLst>
          </p:cNvPr>
          <p:cNvSpPr>
            <a:spLocks noGrp="1"/>
          </p:cNvSpPr>
          <p:nvPr>
            <p:ph type="sldNum" sz="quarter" idx="12"/>
          </p:nvPr>
        </p:nvSpPr>
        <p:spPr/>
        <p:txBody>
          <a:bodyPr/>
          <a:lstStyle/>
          <a:p>
            <a:fld id="{C1D43E19-8CA0-9445-BFC5-15EE585FF4A3}" type="slidenum">
              <a:rPr lang="en-US" smtClean="0"/>
              <a:t>‹#›</a:t>
            </a:fld>
            <a:endParaRPr lang="en-US"/>
          </a:p>
        </p:txBody>
      </p:sp>
    </p:spTree>
    <p:extLst>
      <p:ext uri="{BB962C8B-B14F-4D97-AF65-F5344CB8AC3E}">
        <p14:creationId xmlns:p14="http://schemas.microsoft.com/office/powerpoint/2010/main" val="31343411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AFA378-3273-0310-FA8C-7AA9A18AB3F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02DBFF5-4FFD-87AE-5A17-7DA3C05D160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9885CE9-970F-1163-381D-270A51DFC53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A8732CA-5910-B4CE-4DD7-453775816604}"/>
              </a:ext>
            </a:extLst>
          </p:cNvPr>
          <p:cNvSpPr>
            <a:spLocks noGrp="1"/>
          </p:cNvSpPr>
          <p:nvPr>
            <p:ph type="dt" sz="half" idx="10"/>
          </p:nvPr>
        </p:nvSpPr>
        <p:spPr/>
        <p:txBody>
          <a:bodyPr/>
          <a:lstStyle/>
          <a:p>
            <a:fld id="{56A6B4F2-DEEE-B748-9CD4-9E48BBE3EECA}" type="datetime1">
              <a:rPr lang="en-US" smtClean="0"/>
              <a:t>8/15/26</a:t>
            </a:fld>
            <a:endParaRPr lang="en-US"/>
          </a:p>
        </p:txBody>
      </p:sp>
      <p:sp>
        <p:nvSpPr>
          <p:cNvPr id="6" name="Footer Placeholder 5">
            <a:extLst>
              <a:ext uri="{FF2B5EF4-FFF2-40B4-BE49-F238E27FC236}">
                <a16:creationId xmlns:a16="http://schemas.microsoft.com/office/drawing/2014/main" id="{E2513EED-5FE2-6512-078F-049B86D4CC9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DF5446-E748-540B-6C06-BE8B9C6F5324}"/>
              </a:ext>
            </a:extLst>
          </p:cNvPr>
          <p:cNvSpPr>
            <a:spLocks noGrp="1"/>
          </p:cNvSpPr>
          <p:nvPr>
            <p:ph type="sldNum" sz="quarter" idx="12"/>
          </p:nvPr>
        </p:nvSpPr>
        <p:spPr/>
        <p:txBody>
          <a:bodyPr/>
          <a:lstStyle/>
          <a:p>
            <a:fld id="{C1D43E19-8CA0-9445-BFC5-15EE585FF4A3}" type="slidenum">
              <a:rPr lang="en-US" smtClean="0"/>
              <a:t>‹#›</a:t>
            </a:fld>
            <a:endParaRPr lang="en-US"/>
          </a:p>
        </p:txBody>
      </p:sp>
    </p:spTree>
    <p:extLst>
      <p:ext uri="{BB962C8B-B14F-4D97-AF65-F5344CB8AC3E}">
        <p14:creationId xmlns:p14="http://schemas.microsoft.com/office/powerpoint/2010/main" val="31893961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B7A87-08D0-BB65-CD71-82E4E655213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CC2E7CE-3A15-43E1-35DB-A31F819DC7B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8FE89F7-DA97-1B00-64D6-C753A91033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B67C4DD-9435-AD90-D4E0-E7FBE43A52B2}"/>
              </a:ext>
            </a:extLst>
          </p:cNvPr>
          <p:cNvSpPr>
            <a:spLocks noGrp="1"/>
          </p:cNvSpPr>
          <p:nvPr>
            <p:ph type="dt" sz="half" idx="10"/>
          </p:nvPr>
        </p:nvSpPr>
        <p:spPr/>
        <p:txBody>
          <a:bodyPr/>
          <a:lstStyle/>
          <a:p>
            <a:fld id="{7BC478C2-0691-3846-B619-A61EF7B99B70}" type="datetime1">
              <a:rPr lang="en-US" smtClean="0"/>
              <a:t>8/15/26</a:t>
            </a:fld>
            <a:endParaRPr lang="en-US"/>
          </a:p>
        </p:txBody>
      </p:sp>
      <p:sp>
        <p:nvSpPr>
          <p:cNvPr id="6" name="Footer Placeholder 5">
            <a:extLst>
              <a:ext uri="{FF2B5EF4-FFF2-40B4-BE49-F238E27FC236}">
                <a16:creationId xmlns:a16="http://schemas.microsoft.com/office/drawing/2014/main" id="{65AD5EF1-7D71-0818-988A-35C65206A59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0D7037A-84DF-D83D-EC21-33303EEC09BD}"/>
              </a:ext>
            </a:extLst>
          </p:cNvPr>
          <p:cNvSpPr>
            <a:spLocks noGrp="1"/>
          </p:cNvSpPr>
          <p:nvPr>
            <p:ph type="sldNum" sz="quarter" idx="12"/>
          </p:nvPr>
        </p:nvSpPr>
        <p:spPr/>
        <p:txBody>
          <a:bodyPr/>
          <a:lstStyle/>
          <a:p>
            <a:fld id="{C1D43E19-8CA0-9445-BFC5-15EE585FF4A3}" type="slidenum">
              <a:rPr lang="en-US" smtClean="0"/>
              <a:t>‹#›</a:t>
            </a:fld>
            <a:endParaRPr lang="en-US"/>
          </a:p>
        </p:txBody>
      </p:sp>
    </p:spTree>
    <p:extLst>
      <p:ext uri="{BB962C8B-B14F-4D97-AF65-F5344CB8AC3E}">
        <p14:creationId xmlns:p14="http://schemas.microsoft.com/office/powerpoint/2010/main" val="26224706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DD76165-D62F-0593-7C6D-335F84EF1A9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B8A6B77-4194-5A63-BEA9-B3C4DA38656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826066F-43F9-F0C1-0D42-DFC553624A4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3732821-5146-184B-933E-9C2DC36AEEFB}" type="datetime1">
              <a:rPr lang="en-US" smtClean="0"/>
              <a:t>8/15/26</a:t>
            </a:fld>
            <a:endParaRPr lang="en-US"/>
          </a:p>
        </p:txBody>
      </p:sp>
      <p:sp>
        <p:nvSpPr>
          <p:cNvPr id="5" name="Footer Placeholder 4">
            <a:extLst>
              <a:ext uri="{FF2B5EF4-FFF2-40B4-BE49-F238E27FC236}">
                <a16:creationId xmlns:a16="http://schemas.microsoft.com/office/drawing/2014/main" id="{AE43AB8C-5B73-F175-39F1-A0723BAB6F6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BB07B121-4E67-764F-9E0B-84F45B34303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1D43E19-8CA0-9445-BFC5-15EE585FF4A3}" type="slidenum">
              <a:rPr lang="en-US" smtClean="0"/>
              <a:t>‹#›</a:t>
            </a:fld>
            <a:endParaRPr lang="en-US"/>
          </a:p>
        </p:txBody>
      </p:sp>
    </p:spTree>
    <p:extLst>
      <p:ext uri="{BB962C8B-B14F-4D97-AF65-F5344CB8AC3E}">
        <p14:creationId xmlns:p14="http://schemas.microsoft.com/office/powerpoint/2010/main" val="3246722929"/>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1.svg"/><Relationship Id="rId5" Type="http://schemas.openxmlformats.org/officeDocument/2006/relationships/image" Target="../media/image10.jpe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9.png"/><Relationship Id="rId11" Type="http://schemas.openxmlformats.org/officeDocument/2006/relationships/image" Target="../media/image24.png"/><Relationship Id="rId5" Type="http://schemas.openxmlformats.org/officeDocument/2006/relationships/image" Target="../media/image18.jpeg"/><Relationship Id="rId10" Type="http://schemas.openxmlformats.org/officeDocument/2006/relationships/image" Target="../media/image23.jpeg"/><Relationship Id="rId4" Type="http://schemas.openxmlformats.org/officeDocument/2006/relationships/image" Target="../media/image17.jpeg"/><Relationship Id="rId9" Type="http://schemas.openxmlformats.org/officeDocument/2006/relationships/image" Target="../media/image22.jpeg"/></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6" Type="http://schemas.openxmlformats.org/officeDocument/2006/relationships/image" Target="../media/image86.png"/><Relationship Id="rId5" Type="http://schemas.openxmlformats.org/officeDocument/2006/relationships/image" Target="../media/image85.png"/><Relationship Id="rId4" Type="http://schemas.openxmlformats.org/officeDocument/2006/relationships/image" Target="../media/image84.pn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610.png"/><Relationship Id="rId2" Type="http://schemas.openxmlformats.org/officeDocument/2006/relationships/image" Target="../media/image510.png"/><Relationship Id="rId1" Type="http://schemas.openxmlformats.org/officeDocument/2006/relationships/slideLayout" Target="../slideLayouts/slideLayout2.xml"/><Relationship Id="rId4" Type="http://schemas.openxmlformats.org/officeDocument/2006/relationships/image" Target="../media/image710.png"/></Relationships>
</file>

<file path=ppt/slides/_rels/slide32.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12.png"/><Relationship Id="rId7" Type="http://schemas.openxmlformats.org/officeDocument/2006/relationships/image" Target="../media/image121.png"/><Relationship Id="rId12"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1.png"/><Relationship Id="rId11" Type="http://schemas.openxmlformats.org/officeDocument/2006/relationships/image" Target="../media/image160.png"/><Relationship Id="rId5" Type="http://schemas.openxmlformats.org/officeDocument/2006/relationships/image" Target="../media/image10.png"/><Relationship Id="rId10" Type="http://schemas.openxmlformats.org/officeDocument/2006/relationships/image" Target="../media/image150.png"/><Relationship Id="rId4" Type="http://schemas.openxmlformats.org/officeDocument/2006/relationships/image" Target="../media/image92.png"/><Relationship Id="rId9" Type="http://schemas.openxmlformats.org/officeDocument/2006/relationships/image" Target="../media/image140.png"/></Relationships>
</file>

<file path=ppt/slides/_rels/slide3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8" Type="http://schemas.openxmlformats.org/officeDocument/2006/relationships/image" Target="../media/image38.png"/><Relationship Id="rId7" Type="http://schemas.openxmlformats.org/officeDocument/2006/relationships/image" Target="../media/image103.png"/><Relationship Id="rId12" Type="http://schemas.openxmlformats.org/officeDocument/2006/relationships/image" Target="../media/image108.png"/><Relationship Id="rId1" Type="http://schemas.openxmlformats.org/officeDocument/2006/relationships/slideLayout" Target="../slideLayouts/slideLayout2.xml"/><Relationship Id="rId11" Type="http://schemas.openxmlformats.org/officeDocument/2006/relationships/image" Target="../media/image39.png"/><Relationship Id="rId10" Type="http://schemas.openxmlformats.org/officeDocument/2006/relationships/image" Target="../media/image106.png"/><Relationship Id="rId9" Type="http://schemas.openxmlformats.org/officeDocument/2006/relationships/image" Target="../media/image105.png"/></Relationships>
</file>

<file path=ppt/slides/_rels/slide37.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image" Target="../media/image40.sv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4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3" Type="http://schemas.openxmlformats.org/officeDocument/2006/relationships/image" Target="../media/image41.png"/><Relationship Id="rId18" Type="http://schemas.openxmlformats.org/officeDocument/2006/relationships/image" Target="../media/image59.png"/><Relationship Id="rId3" Type="http://schemas.openxmlformats.org/officeDocument/2006/relationships/image" Target="../media/image52.png"/><Relationship Id="rId21" Type="http://schemas.openxmlformats.org/officeDocument/2006/relationships/image" Target="../media/image62.png"/><Relationship Id="rId12" Type="http://schemas.openxmlformats.org/officeDocument/2006/relationships/image" Target="../media/image40.png"/><Relationship Id="rId17" Type="http://schemas.openxmlformats.org/officeDocument/2006/relationships/image" Target="../media/image58.png"/><Relationship Id="rId2" Type="http://schemas.openxmlformats.org/officeDocument/2006/relationships/notesSlide" Target="../notesSlides/notesSlide18.xml"/><Relationship Id="rId16" Type="http://schemas.openxmlformats.org/officeDocument/2006/relationships/image" Target="../media/image57.png"/><Relationship Id="rId20" Type="http://schemas.openxmlformats.org/officeDocument/2006/relationships/image" Target="../media/image61.png"/><Relationship Id="rId1" Type="http://schemas.openxmlformats.org/officeDocument/2006/relationships/slideLayout" Target="../slideLayouts/slideLayout2.xml"/><Relationship Id="rId6" Type="http://schemas.openxmlformats.org/officeDocument/2006/relationships/image" Target="../media/image55.png"/><Relationship Id="rId5" Type="http://schemas.openxmlformats.org/officeDocument/2006/relationships/image" Target="../media/image54.png"/><Relationship Id="rId15" Type="http://schemas.openxmlformats.org/officeDocument/2006/relationships/image" Target="../media/image56.png"/><Relationship Id="rId19" Type="http://schemas.openxmlformats.org/officeDocument/2006/relationships/image" Target="../media/image60.png"/><Relationship Id="rId4" Type="http://schemas.openxmlformats.org/officeDocument/2006/relationships/image" Target="../media/image53.png"/><Relationship Id="rId14" Type="http://schemas.openxmlformats.org/officeDocument/2006/relationships/image" Target="../media/image420.png"/><Relationship Id="rId22" Type="http://schemas.openxmlformats.org/officeDocument/2006/relationships/image" Target="../media/image63.png"/></Relationships>
</file>

<file path=ppt/slides/_rels/slide47.xml.rels><?xml version="1.0" encoding="UTF-8" standalone="yes"?>
<Relationships xmlns="http://schemas.openxmlformats.org/package/2006/relationships"><Relationship Id="rId8" Type="http://schemas.openxmlformats.org/officeDocument/2006/relationships/image" Target="../media/image75.png"/><Relationship Id="rId7" Type="http://schemas.openxmlformats.org/officeDocument/2006/relationships/image" Target="../media/image74.png"/><Relationship Id="rId2" Type="http://schemas.openxmlformats.org/officeDocument/2006/relationships/image" Target="../media/image64.png"/><Relationship Id="rId1" Type="http://schemas.openxmlformats.org/officeDocument/2006/relationships/slideLayout" Target="../slideLayouts/slideLayout2.xml"/><Relationship Id="rId6" Type="http://schemas.openxmlformats.org/officeDocument/2006/relationships/image" Target="../media/image73.png"/><Relationship Id="rId5" Type="http://schemas.openxmlformats.org/officeDocument/2006/relationships/image" Target="../media/image72.png"/><Relationship Id="rId10" Type="http://schemas.openxmlformats.org/officeDocument/2006/relationships/image" Target="../media/image66.png"/><Relationship Id="rId9" Type="http://schemas.openxmlformats.org/officeDocument/2006/relationships/image" Target="../media/image65.png"/></Relationships>
</file>

<file path=ppt/slides/_rels/slide48.xml.rels><?xml version="1.0" encoding="UTF-8" standalone="yes"?>
<Relationships xmlns="http://schemas.openxmlformats.org/package/2006/relationships"><Relationship Id="rId8" Type="http://schemas.openxmlformats.org/officeDocument/2006/relationships/image" Target="../media/image811.png"/><Relationship Id="rId3" Type="http://schemas.openxmlformats.org/officeDocument/2006/relationships/image" Target="../media/image67.png"/><Relationship Id="rId7" Type="http://schemas.openxmlformats.org/officeDocument/2006/relationships/image" Target="../media/image800.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790.png"/><Relationship Id="rId5" Type="http://schemas.openxmlformats.org/officeDocument/2006/relationships/image" Target="../media/image780.png"/><Relationship Id="rId10" Type="http://schemas.openxmlformats.org/officeDocument/2006/relationships/image" Target="../media/image830.png"/><Relationship Id="rId9" Type="http://schemas.openxmlformats.org/officeDocument/2006/relationships/image" Target="../media/image821.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6" Type="http://schemas.openxmlformats.org/officeDocument/2006/relationships/image" Target="../media/image860.png"/><Relationship Id="rId5" Type="http://schemas.openxmlformats.org/officeDocument/2006/relationships/image" Target="../media/image850.png"/><Relationship Id="rId4" Type="http://schemas.openxmlformats.org/officeDocument/2006/relationships/image" Target="../media/image840.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8" Type="http://schemas.openxmlformats.org/officeDocument/2006/relationships/image" Target="../media/image820.png"/><Relationship Id="rId7" Type="http://schemas.openxmlformats.org/officeDocument/2006/relationships/image" Target="../media/image810.png"/><Relationship Id="rId1" Type="http://schemas.openxmlformats.org/officeDocument/2006/relationships/slideLayout" Target="../slideLayouts/slideLayout2.xml"/><Relationship Id="rId6" Type="http://schemas.openxmlformats.org/officeDocument/2006/relationships/image" Target="../media/image760.png"/><Relationship Id="rId11" Type="http://schemas.openxmlformats.org/officeDocument/2006/relationships/image" Target="../media/image880.png"/><Relationship Id="rId10" Type="http://schemas.openxmlformats.org/officeDocument/2006/relationships/image" Target="../media/image850.png"/><Relationship Id="rId9" Type="http://schemas.openxmlformats.org/officeDocument/2006/relationships/image" Target="../media/image870.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69.png"/><Relationship Id="rId7" Type="http://schemas.openxmlformats.org/officeDocument/2006/relationships/image" Target="../media/image77.png"/><Relationship Id="rId2" Type="http://schemas.openxmlformats.org/officeDocument/2006/relationships/image" Target="../media/image68.png"/><Relationship Id="rId1" Type="http://schemas.openxmlformats.org/officeDocument/2006/relationships/slideLayout" Target="../slideLayouts/slideLayout2.xml"/><Relationship Id="rId6" Type="http://schemas.openxmlformats.org/officeDocument/2006/relationships/image" Target="../media/image76.png"/><Relationship Id="rId5" Type="http://schemas.openxmlformats.org/officeDocument/2006/relationships/image" Target="../media/image71.png"/><Relationship Id="rId4" Type="http://schemas.openxmlformats.org/officeDocument/2006/relationships/image" Target="../media/image70.png"/></Relationships>
</file>

<file path=ppt/slides/_rels/slide56.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2.xml"/><Relationship Id="rId5" Type="http://schemas.openxmlformats.org/officeDocument/2006/relationships/image" Target="../media/image81.png"/><Relationship Id="rId4" Type="http://schemas.openxmlformats.org/officeDocument/2006/relationships/image" Target="../media/image80.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20.xml"/><Relationship Id="rId1" Type="http://schemas.openxmlformats.org/officeDocument/2006/relationships/slideLayout" Target="../slideLayouts/slideLayout1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83.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8" Type="http://schemas.openxmlformats.org/officeDocument/2006/relationships/image" Target="../media/image93.png"/><Relationship Id="rId3" Type="http://schemas.openxmlformats.org/officeDocument/2006/relationships/image" Target="../media/image88.png"/><Relationship Id="rId7" Type="http://schemas.openxmlformats.org/officeDocument/2006/relationships/image" Target="../media/image92.jpeg"/><Relationship Id="rId2" Type="http://schemas.openxmlformats.org/officeDocument/2006/relationships/image" Target="../media/image87.png"/><Relationship Id="rId1" Type="http://schemas.openxmlformats.org/officeDocument/2006/relationships/slideLayout" Target="../slideLayouts/slideLayout12.xml"/><Relationship Id="rId6" Type="http://schemas.openxmlformats.org/officeDocument/2006/relationships/image" Target="../media/image91.png"/><Relationship Id="rId5" Type="http://schemas.openxmlformats.org/officeDocument/2006/relationships/image" Target="../media/image90.png"/><Relationship Id="rId10" Type="http://schemas.openxmlformats.org/officeDocument/2006/relationships/image" Target="../media/image95.png"/><Relationship Id="rId4" Type="http://schemas.openxmlformats.org/officeDocument/2006/relationships/image" Target="../media/image89.png"/><Relationship Id="rId9" Type="http://schemas.openxmlformats.org/officeDocument/2006/relationships/image" Target="../media/image94.png"/></Relationships>
</file>

<file path=ppt/slides/_rels/slide61.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3" Type="http://schemas.openxmlformats.org/officeDocument/2006/relationships/image" Target="../media/image190.png"/><Relationship Id="rId1" Type="http://schemas.openxmlformats.org/officeDocument/2006/relationships/slideLayout" Target="../slideLayouts/slideLayout12.xml"/><Relationship Id="rId5" Type="http://schemas.openxmlformats.org/officeDocument/2006/relationships/image" Target="../media/image210.png"/><Relationship Id="rId4" Type="http://schemas.openxmlformats.org/officeDocument/2006/relationships/image" Target="../media/image200.png"/></Relationships>
</file>

<file path=ppt/slides/_rels/slide6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12.xml"/><Relationship Id="rId6" Type="http://schemas.openxmlformats.org/officeDocument/2006/relationships/image" Target="../media/image251.png"/><Relationship Id="rId5" Type="http://schemas.openxmlformats.org/officeDocument/2006/relationships/image" Target="../media/image241.png"/><Relationship Id="rId4" Type="http://schemas.openxmlformats.org/officeDocument/2006/relationships/image" Target="../media/image23.png"/></Relationships>
</file>

<file path=ppt/slides/_rels/slide65.xml.rels><?xml version="1.0" encoding="UTF-8" standalone="yes"?>
<Relationships xmlns="http://schemas.openxmlformats.org/package/2006/relationships"><Relationship Id="rId3" Type="http://schemas.openxmlformats.org/officeDocument/2006/relationships/image" Target="../media/image97.png"/><Relationship Id="rId7" Type="http://schemas.openxmlformats.org/officeDocument/2006/relationships/image" Target="../media/image101.png"/><Relationship Id="rId2" Type="http://schemas.openxmlformats.org/officeDocument/2006/relationships/image" Target="../media/image96.png"/><Relationship Id="rId1" Type="http://schemas.openxmlformats.org/officeDocument/2006/relationships/slideLayout" Target="../slideLayouts/slideLayout12.xml"/><Relationship Id="rId6" Type="http://schemas.openxmlformats.org/officeDocument/2006/relationships/image" Target="../media/image100.png"/><Relationship Id="rId5" Type="http://schemas.openxmlformats.org/officeDocument/2006/relationships/image" Target="../media/image99.png"/><Relationship Id="rId4" Type="http://schemas.openxmlformats.org/officeDocument/2006/relationships/image" Target="../media/image98.png"/></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24.xml"/><Relationship Id="rId1" Type="http://schemas.openxmlformats.org/officeDocument/2006/relationships/slideLayout" Target="../slideLayouts/slideLayout12.xml"/><Relationship Id="rId5" Type="http://schemas.openxmlformats.org/officeDocument/2006/relationships/image" Target="../media/image340.png"/><Relationship Id="rId4" Type="http://schemas.openxmlformats.org/officeDocument/2006/relationships/image" Target="../media/image330.png"/></Relationships>
</file>

<file path=ppt/slides/_rels/slide68.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2.xml.rels><?xml version="1.0" encoding="UTF-8" standalone="yes"?>
<Relationships xmlns="http://schemas.openxmlformats.org/package/2006/relationships"><Relationship Id="rId8" Type="http://schemas.openxmlformats.org/officeDocument/2006/relationships/image" Target="../media/image110.emf"/><Relationship Id="rId3" Type="http://schemas.openxmlformats.org/officeDocument/2006/relationships/image" Target="../media/image105.emf"/><Relationship Id="rId7" Type="http://schemas.openxmlformats.org/officeDocument/2006/relationships/image" Target="../media/image109.emf"/><Relationship Id="rId2" Type="http://schemas.openxmlformats.org/officeDocument/2006/relationships/notesSlide" Target="../notesSlides/notesSlide27.xml"/><Relationship Id="rId1" Type="http://schemas.openxmlformats.org/officeDocument/2006/relationships/slideLayout" Target="../slideLayouts/slideLayout12.xml"/><Relationship Id="rId6" Type="http://schemas.openxmlformats.org/officeDocument/2006/relationships/image" Target="../media/image108.emf"/><Relationship Id="rId5" Type="http://schemas.openxmlformats.org/officeDocument/2006/relationships/image" Target="../media/image107.emf"/><Relationship Id="rId4" Type="http://schemas.openxmlformats.org/officeDocument/2006/relationships/image" Target="../media/image106.emf"/></Relationships>
</file>

<file path=ppt/slides/_rels/slide73.xml.rels><?xml version="1.0" encoding="UTF-8" standalone="yes"?>
<Relationships xmlns="http://schemas.openxmlformats.org/package/2006/relationships"><Relationship Id="rId3" Type="http://schemas.openxmlformats.org/officeDocument/2006/relationships/image" Target="../media/image112.emf"/><Relationship Id="rId2" Type="http://schemas.openxmlformats.org/officeDocument/2006/relationships/image" Target="../media/image111.emf"/><Relationship Id="rId1" Type="http://schemas.openxmlformats.org/officeDocument/2006/relationships/slideLayout" Target="../slideLayouts/slideLayout12.xml"/><Relationship Id="rId6" Type="http://schemas.openxmlformats.org/officeDocument/2006/relationships/image" Target="../media/image115.emf"/><Relationship Id="rId5" Type="http://schemas.openxmlformats.org/officeDocument/2006/relationships/image" Target="../media/image114.emf"/><Relationship Id="rId4" Type="http://schemas.openxmlformats.org/officeDocument/2006/relationships/image" Target="../media/image113.emf"/></Relationships>
</file>

<file path=ppt/slides/_rels/slide74.xml.rels><?xml version="1.0" encoding="UTF-8" standalone="yes"?>
<Relationships xmlns="http://schemas.openxmlformats.org/package/2006/relationships"><Relationship Id="rId3" Type="http://schemas.openxmlformats.org/officeDocument/2006/relationships/image" Target="../media/image117.emf"/><Relationship Id="rId2" Type="http://schemas.openxmlformats.org/officeDocument/2006/relationships/image" Target="../media/image116.emf"/><Relationship Id="rId1" Type="http://schemas.openxmlformats.org/officeDocument/2006/relationships/slideLayout" Target="../slideLayouts/slideLayout12.xml"/><Relationship Id="rId5" Type="http://schemas.openxmlformats.org/officeDocument/2006/relationships/image" Target="../media/image119.emf"/><Relationship Id="rId4" Type="http://schemas.openxmlformats.org/officeDocument/2006/relationships/image" Target="../media/image118.emf"/></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121.svg"/></Relationships>
</file>

<file path=ppt/slides/_rels/slide78.xml.rels><?xml version="1.0" encoding="UTF-8" standalone="yes"?>
<Relationships xmlns="http://schemas.openxmlformats.org/package/2006/relationships"><Relationship Id="rId2" Type="http://schemas.openxmlformats.org/officeDocument/2006/relationships/image" Target="../media/image122.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image" Target="../media/image123.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125.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121.sv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126.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8" Type="http://schemas.openxmlformats.org/officeDocument/2006/relationships/image" Target="../media/image250.png"/><Relationship Id="rId3" Type="http://schemas.openxmlformats.org/officeDocument/2006/relationships/image" Target="../media/image252.png"/><Relationship Id="rId7" Type="http://schemas.openxmlformats.org/officeDocument/2006/relationships/image" Target="../media/image240.png"/><Relationship Id="rId2" Type="http://schemas.openxmlformats.org/officeDocument/2006/relationships/image" Target="../media/image242.png"/><Relationship Id="rId1" Type="http://schemas.openxmlformats.org/officeDocument/2006/relationships/slideLayout" Target="../slideLayouts/slideLayout2.xml"/><Relationship Id="rId6" Type="http://schemas.openxmlformats.org/officeDocument/2006/relationships/image" Target="../media/image230.png"/><Relationship Id="rId5" Type="http://schemas.openxmlformats.org/officeDocument/2006/relationships/image" Target="../media/image270.png"/><Relationship Id="rId4" Type="http://schemas.openxmlformats.org/officeDocument/2006/relationships/image" Target="../media/image261.png"/><Relationship Id="rId9" Type="http://schemas.openxmlformats.org/officeDocument/2006/relationships/image" Target="../media/image260.png"/></Relationships>
</file>

<file path=ppt/slides/_rels/slide88.xml.rels><?xml version="1.0" encoding="UTF-8" standalone="yes"?>
<Relationships xmlns="http://schemas.openxmlformats.org/package/2006/relationships"><Relationship Id="rId8" Type="http://schemas.openxmlformats.org/officeDocument/2006/relationships/image" Target="../media/image331.png"/><Relationship Id="rId3" Type="http://schemas.openxmlformats.org/officeDocument/2006/relationships/image" Target="../media/image127.png"/><Relationship Id="rId7" Type="http://schemas.openxmlformats.org/officeDocument/2006/relationships/image" Target="../media/image320.pn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310.png"/><Relationship Id="rId5" Type="http://schemas.openxmlformats.org/officeDocument/2006/relationships/image" Target="../media/image300.png"/><Relationship Id="rId4" Type="http://schemas.openxmlformats.org/officeDocument/2006/relationships/image" Target="../media/image290.png"/></Relationships>
</file>

<file path=ppt/slides/_rels/slide89.xml.rels><?xml version="1.0" encoding="UTF-8" standalone="yes"?>
<Relationships xmlns="http://schemas.openxmlformats.org/package/2006/relationships"><Relationship Id="rId3" Type="http://schemas.openxmlformats.org/officeDocument/2006/relationships/image" Target="../media/image128.emf"/><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8" Type="http://schemas.openxmlformats.org/officeDocument/2006/relationships/image" Target="../media/image135.png"/><Relationship Id="rId3" Type="http://schemas.openxmlformats.org/officeDocument/2006/relationships/image" Target="../media/image130.png"/><Relationship Id="rId7" Type="http://schemas.openxmlformats.org/officeDocument/2006/relationships/image" Target="../media/image134.png"/><Relationship Id="rId2" Type="http://schemas.openxmlformats.org/officeDocument/2006/relationships/image" Target="../media/image129.png"/><Relationship Id="rId1" Type="http://schemas.openxmlformats.org/officeDocument/2006/relationships/slideLayout" Target="../slideLayouts/slideLayout2.xml"/><Relationship Id="rId6" Type="http://schemas.openxmlformats.org/officeDocument/2006/relationships/image" Target="../media/image133.png"/><Relationship Id="rId5" Type="http://schemas.openxmlformats.org/officeDocument/2006/relationships/image" Target="../media/image132.png"/><Relationship Id="rId4" Type="http://schemas.openxmlformats.org/officeDocument/2006/relationships/image" Target="../media/image131.png"/><Relationship Id="rId9" Type="http://schemas.openxmlformats.org/officeDocument/2006/relationships/image" Target="../media/image136.png"/></Relationships>
</file>

<file path=ppt/slides/_rels/slide92.xml.rels><?xml version="1.0" encoding="UTF-8" standalone="yes"?>
<Relationships xmlns="http://schemas.openxmlformats.org/package/2006/relationships"><Relationship Id="rId2" Type="http://schemas.openxmlformats.org/officeDocument/2006/relationships/image" Target="../media/image137.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138.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E7C4C8CC-A417-0728-0C42-26983CEA1F13}"/>
              </a:ext>
            </a:extLst>
          </p:cNvPr>
          <p:cNvSpPr>
            <a:spLocks noGrp="1"/>
          </p:cNvSpPr>
          <p:nvPr>
            <p:ph type="subTitle" idx="1"/>
          </p:nvPr>
        </p:nvSpPr>
        <p:spPr>
          <a:xfrm>
            <a:off x="1057940" y="3994054"/>
            <a:ext cx="10076120" cy="704148"/>
          </a:xfrm>
        </p:spPr>
        <p:txBody>
          <a:bodyPr>
            <a:normAutofit/>
          </a:bodyPr>
          <a:lstStyle/>
          <a:p>
            <a:pPr>
              <a:lnSpc>
                <a:spcPct val="169952"/>
              </a:lnSpc>
              <a:spcBef>
                <a:spcPts val="0"/>
              </a:spcBef>
              <a:buClr>
                <a:srgbClr val="000000"/>
              </a:buClr>
            </a:pPr>
            <a:r>
              <a:rPr lang="en-US" sz="2100" dirty="0" err="1">
                <a:solidFill>
                  <a:srgbClr val="4B5563"/>
                </a:solidFill>
                <a:latin typeface="Lato"/>
                <a:ea typeface="Lato"/>
                <a:cs typeface="Lato"/>
                <a:sym typeface="Lato"/>
              </a:rPr>
              <a:t>Rubao</a:t>
            </a:r>
            <a:r>
              <a:rPr lang="en-US" sz="2100" dirty="0">
                <a:solidFill>
                  <a:srgbClr val="4B5563"/>
                </a:solidFill>
                <a:latin typeface="Lato"/>
                <a:ea typeface="Lato"/>
                <a:cs typeface="Lato"/>
                <a:sym typeface="Lato"/>
              </a:rPr>
              <a:t> Lee, Liang Geng, Xiaodong Zhang</a:t>
            </a:r>
            <a:endParaRPr lang="en-US" sz="2100" dirty="0">
              <a:solidFill>
                <a:srgbClr val="4B5563"/>
              </a:solidFill>
              <a:latin typeface="Lato"/>
              <a:ea typeface="Lato"/>
              <a:cs typeface="Lato"/>
              <a:sym typeface="Arial"/>
            </a:endParaRPr>
          </a:p>
        </p:txBody>
      </p:sp>
      <p:sp>
        <p:nvSpPr>
          <p:cNvPr id="5" name="Slide Number Placeholder 4">
            <a:extLst>
              <a:ext uri="{FF2B5EF4-FFF2-40B4-BE49-F238E27FC236}">
                <a16:creationId xmlns:a16="http://schemas.microsoft.com/office/drawing/2014/main" id="{FDE0B47E-CC4F-16D5-15A4-21E85C267AFE}"/>
              </a:ext>
            </a:extLst>
          </p:cNvPr>
          <p:cNvSpPr>
            <a:spLocks noGrp="1"/>
          </p:cNvSpPr>
          <p:nvPr>
            <p:ph type="sldNum" sz="quarter" idx="12"/>
          </p:nvPr>
        </p:nvSpPr>
        <p:spPr>
          <a:xfrm>
            <a:off x="9448800" y="6492875"/>
            <a:ext cx="2743200" cy="365125"/>
          </a:xfrm>
        </p:spPr>
        <p:txBody>
          <a:bodyPr/>
          <a:lstStyle/>
          <a:p>
            <a:fld id="{C1D43E19-8CA0-9445-BFC5-15EE585FF4A3}" type="slidenum">
              <a:rPr lang="en-US" smtClean="0"/>
              <a:t>1</a:t>
            </a:fld>
            <a:endParaRPr lang="en-US"/>
          </a:p>
        </p:txBody>
      </p:sp>
      <p:sp>
        <p:nvSpPr>
          <p:cNvPr id="6" name="Google Shape;85;p13">
            <a:extLst>
              <a:ext uri="{FF2B5EF4-FFF2-40B4-BE49-F238E27FC236}">
                <a16:creationId xmlns:a16="http://schemas.microsoft.com/office/drawing/2014/main" id="{B60E3B61-1B67-BCE5-57D6-D5BFA0C5FDC5}"/>
              </a:ext>
            </a:extLst>
          </p:cNvPr>
          <p:cNvSpPr/>
          <p:nvPr/>
        </p:nvSpPr>
        <p:spPr>
          <a:xfrm>
            <a:off x="0" y="0"/>
            <a:ext cx="12192000" cy="95250"/>
          </a:xfrm>
          <a:prstGeom prst="rect">
            <a:avLst/>
          </a:prstGeom>
          <a:solidFill>
            <a:srgbClr val="991B1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7" name="Google Shape;88;p13">
            <a:extLst>
              <a:ext uri="{FF2B5EF4-FFF2-40B4-BE49-F238E27FC236}">
                <a16:creationId xmlns:a16="http://schemas.microsoft.com/office/drawing/2014/main" id="{C5A29E9C-1014-C55F-D095-2F0F151F9BF3}"/>
              </a:ext>
            </a:extLst>
          </p:cNvPr>
          <p:cNvSpPr txBox="1"/>
          <p:nvPr/>
        </p:nvSpPr>
        <p:spPr>
          <a:xfrm>
            <a:off x="1262062" y="4602509"/>
            <a:ext cx="9667875" cy="443198"/>
          </a:xfrm>
          <a:prstGeom prst="rect">
            <a:avLst/>
          </a:prstGeom>
          <a:noFill/>
          <a:ln>
            <a:noFill/>
          </a:ln>
        </p:spPr>
        <p:txBody>
          <a:bodyPr spcFirstLastPara="1" wrap="square" lIns="0" tIns="0" rIns="0" bIns="0" anchor="t" anchorCtr="0">
            <a:spAutoFit/>
          </a:bodyPr>
          <a:lstStyle/>
          <a:p>
            <a:pPr algn="ctr">
              <a:lnSpc>
                <a:spcPct val="159944"/>
              </a:lnSpc>
              <a:buClr>
                <a:srgbClr val="000000"/>
              </a:buClr>
            </a:pPr>
            <a:r>
              <a:rPr lang="en-US" i="1" dirty="0">
                <a:solidFill>
                  <a:srgbClr val="6B7280"/>
                </a:solidFill>
                <a:latin typeface="Lato"/>
                <a:ea typeface="Lato"/>
                <a:cs typeface="Lato"/>
                <a:sym typeface="Lato"/>
              </a:rPr>
              <a:t>The Ohio State University, USA</a:t>
            </a:r>
            <a:endParaRPr i="1" dirty="0">
              <a:solidFill>
                <a:srgbClr val="6B7280"/>
              </a:solidFill>
              <a:latin typeface="Lato"/>
              <a:ea typeface="Lato"/>
              <a:cs typeface="Lato"/>
              <a:sym typeface="Arial"/>
            </a:endParaRPr>
          </a:p>
        </p:txBody>
      </p:sp>
      <p:sp>
        <p:nvSpPr>
          <p:cNvPr id="4" name="Title 1">
            <a:extLst>
              <a:ext uri="{FF2B5EF4-FFF2-40B4-BE49-F238E27FC236}">
                <a16:creationId xmlns:a16="http://schemas.microsoft.com/office/drawing/2014/main" id="{D2C86D36-71F8-4E60-7A4B-E29539F582FB}"/>
              </a:ext>
            </a:extLst>
          </p:cNvPr>
          <p:cNvSpPr txBox="1">
            <a:spLocks/>
          </p:cNvSpPr>
          <p:nvPr/>
        </p:nvSpPr>
        <p:spPr>
          <a:xfrm>
            <a:off x="316726" y="1302227"/>
            <a:ext cx="11087100" cy="2387600"/>
          </a:xfrm>
          <a:prstGeom prst="rect">
            <a:avLst/>
          </a:prstGeom>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800" b="1" dirty="0">
                <a:solidFill>
                  <a:srgbClr val="991B1B"/>
                </a:solidFill>
                <a:latin typeface="Poppins"/>
                <a:cs typeface="Poppins"/>
              </a:rPr>
              <a:t>Hardware Acceleration for </a:t>
            </a:r>
            <a:br>
              <a:rPr lang="en-US" sz="4800" b="1" dirty="0">
                <a:solidFill>
                  <a:srgbClr val="991B1B"/>
                </a:solidFill>
                <a:latin typeface="Poppins"/>
                <a:cs typeface="Poppins"/>
              </a:rPr>
            </a:br>
            <a:r>
              <a:rPr lang="en-US" sz="4800" b="1" dirty="0">
                <a:solidFill>
                  <a:srgbClr val="991B1B"/>
                </a:solidFill>
                <a:latin typeface="Poppins"/>
                <a:cs typeface="Poppins"/>
              </a:rPr>
              <a:t>Spatial Databases:</a:t>
            </a:r>
          </a:p>
          <a:p>
            <a:br>
              <a:rPr lang="en-US" sz="4800" b="1" dirty="0">
                <a:solidFill>
                  <a:srgbClr val="991B1B"/>
                </a:solidFill>
                <a:latin typeface="Poppins"/>
                <a:cs typeface="Poppins"/>
              </a:rPr>
            </a:br>
            <a:r>
              <a:rPr lang="en-US" sz="2800" b="1" dirty="0">
                <a:solidFill>
                  <a:schemeClr val="bg1">
                    <a:lumMod val="50000"/>
                  </a:schemeClr>
                </a:solidFill>
                <a:latin typeface="Poppins"/>
                <a:cs typeface="Poppins"/>
              </a:rPr>
              <a:t>Building Next-Gen. Query Engines with Ray Tracing Cores</a:t>
            </a:r>
            <a:endParaRPr lang="en-US" sz="2800" b="1" dirty="0">
              <a:solidFill>
                <a:schemeClr val="bg1">
                  <a:lumMod val="50000"/>
                </a:schemeClr>
              </a:solidFill>
              <a:latin typeface="Poppins"/>
              <a:cs typeface="Poppins"/>
              <a:sym typeface="Arial"/>
            </a:endParaRPr>
          </a:p>
        </p:txBody>
      </p:sp>
    </p:spTree>
    <p:extLst>
      <p:ext uri="{BB962C8B-B14F-4D97-AF65-F5344CB8AC3E}">
        <p14:creationId xmlns:p14="http://schemas.microsoft.com/office/powerpoint/2010/main" val="29723365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3704157-51BF-DC1D-4B90-10D96311F41F}"/>
              </a:ext>
            </a:extLst>
          </p:cNvPr>
          <p:cNvPicPr>
            <a:picLocks noChangeAspect="1"/>
          </p:cNvPicPr>
          <p:nvPr/>
        </p:nvPicPr>
        <p:blipFill>
          <a:blip r:embed="rId2"/>
          <a:srcRect l="56121" t="7032"/>
          <a:stretch>
            <a:fillRect/>
          </a:stretch>
        </p:blipFill>
        <p:spPr>
          <a:xfrm>
            <a:off x="7665805" y="3870981"/>
            <a:ext cx="1799249" cy="1760504"/>
          </a:xfrm>
          <a:prstGeom prst="rect">
            <a:avLst/>
          </a:prstGeom>
        </p:spPr>
      </p:pic>
      <p:sp>
        <p:nvSpPr>
          <p:cNvPr id="2" name="Slide Number Placeholder 1">
            <a:extLst>
              <a:ext uri="{FF2B5EF4-FFF2-40B4-BE49-F238E27FC236}">
                <a16:creationId xmlns:a16="http://schemas.microsoft.com/office/drawing/2014/main" id="{CDE26D67-7FDC-FEE4-5074-F680174052C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10</a:t>
            </a:fld>
            <a:endParaRPr lang="en-US"/>
          </a:p>
        </p:txBody>
      </p:sp>
      <p:sp>
        <p:nvSpPr>
          <p:cNvPr id="3" name="Title 2">
            <a:extLst>
              <a:ext uri="{FF2B5EF4-FFF2-40B4-BE49-F238E27FC236}">
                <a16:creationId xmlns:a16="http://schemas.microsoft.com/office/drawing/2014/main" id="{7F75CD00-29F0-8D38-F1C7-51406943C569}"/>
              </a:ext>
            </a:extLst>
          </p:cNvPr>
          <p:cNvSpPr>
            <a:spLocks noGrp="1"/>
          </p:cNvSpPr>
          <p:nvPr>
            <p:ph type="title"/>
          </p:nvPr>
        </p:nvSpPr>
        <p:spPr/>
        <p:txBody>
          <a:bodyPr/>
          <a:lstStyle/>
          <a:p>
            <a:r>
              <a:rPr lang="en-US" dirty="0"/>
              <a:t>Rendering Techniques</a:t>
            </a:r>
          </a:p>
        </p:txBody>
      </p:sp>
      <p:sp>
        <p:nvSpPr>
          <p:cNvPr id="4" name="Content Placeholder 3">
            <a:extLst>
              <a:ext uri="{FF2B5EF4-FFF2-40B4-BE49-F238E27FC236}">
                <a16:creationId xmlns:a16="http://schemas.microsoft.com/office/drawing/2014/main" id="{A48F8686-DDB5-3F7F-6118-0E063D5F0857}"/>
              </a:ext>
            </a:extLst>
          </p:cNvPr>
          <p:cNvSpPr>
            <a:spLocks noGrp="1"/>
          </p:cNvSpPr>
          <p:nvPr>
            <p:ph sz="half" idx="1"/>
          </p:nvPr>
        </p:nvSpPr>
        <p:spPr>
          <a:xfrm>
            <a:off x="571500" y="1379601"/>
            <a:ext cx="7658100" cy="5478399"/>
          </a:xfrm>
        </p:spPr>
        <p:txBody>
          <a:bodyPr>
            <a:normAutofit fontScale="47500" lnSpcReduction="20000"/>
          </a:bodyPr>
          <a:lstStyle/>
          <a:p>
            <a:pPr marL="194310" indent="-182880">
              <a:spcBef>
                <a:spcPts val="800"/>
              </a:spcBef>
              <a:defRPr sz="1600" b="1" i="0">
                <a:solidFill>
                  <a:srgbClr val="2980B9"/>
                </a:solidFill>
                <a:latin typeface="Arial"/>
              </a:defRPr>
            </a:pPr>
            <a:r>
              <a:rPr lang="en-US" sz="3600" b="1" dirty="0">
                <a:solidFill>
                  <a:srgbClr val="2980B9"/>
                </a:solidFill>
                <a:latin typeface="Arial"/>
                <a:ea typeface="+mn-ea"/>
                <a:cs typeface="+mn-cs"/>
              </a:rPr>
              <a:t>What is Rendering</a:t>
            </a:r>
          </a:p>
          <a:p>
            <a:pPr marL="411480" lvl="1">
              <a:lnSpc>
                <a:spcPct val="120000"/>
              </a:lnSpc>
              <a:buFont typeface="Wingdings" pitchFamily="2" charset="2"/>
              <a:buChar char="§"/>
              <a:defRPr sz="1400" b="0" i="0">
                <a:solidFill>
                  <a:srgbClr val="34495E"/>
                </a:solidFill>
                <a:latin typeface="Arial"/>
              </a:defRPr>
            </a:pPr>
            <a:r>
              <a:rPr lang="en-US" sz="3200" dirty="0">
                <a:solidFill>
                  <a:srgbClr val="4B5563"/>
                </a:solidFill>
                <a:latin typeface="Arial"/>
              </a:rPr>
              <a:t>Converting a 3D virtual scene into a 2D image.</a:t>
            </a:r>
          </a:p>
          <a:p>
            <a:pPr marL="411480" lvl="1">
              <a:lnSpc>
                <a:spcPct val="140000"/>
              </a:lnSpc>
              <a:buFont typeface="Wingdings" pitchFamily="2" charset="2"/>
              <a:buChar char="§"/>
              <a:defRPr sz="1400" b="0" i="0">
                <a:solidFill>
                  <a:srgbClr val="34495E"/>
                </a:solidFill>
                <a:latin typeface="Arial"/>
              </a:defRPr>
            </a:pPr>
            <a:endParaRPr lang="en-US" sz="2900" dirty="0">
              <a:solidFill>
                <a:srgbClr val="4B5563"/>
              </a:solidFill>
              <a:latin typeface="Arial"/>
            </a:endParaRPr>
          </a:p>
          <a:p>
            <a:pPr marL="194310" indent="-182880">
              <a:spcBef>
                <a:spcPts val="800"/>
              </a:spcBef>
              <a:defRPr sz="1600" b="1" i="0">
                <a:solidFill>
                  <a:srgbClr val="2980B9"/>
                </a:solidFill>
                <a:latin typeface="Arial"/>
              </a:defRPr>
            </a:pPr>
            <a:r>
              <a:rPr lang="en-US" sz="3600" b="1" dirty="0">
                <a:solidFill>
                  <a:srgbClr val="2980B9"/>
                </a:solidFill>
                <a:latin typeface="Arial"/>
                <a:ea typeface="+mn-ea"/>
                <a:cs typeface="+mn-cs"/>
              </a:rPr>
              <a:t>Paradigm 1: Rasterization (</a:t>
            </a:r>
            <a:r>
              <a:rPr lang="en-US" sz="3600" b="1" i="1" u="sng" dirty="0">
                <a:solidFill>
                  <a:srgbClr val="2980B9"/>
                </a:solidFill>
                <a:latin typeface="Arial"/>
                <a:ea typeface="+mn-ea"/>
                <a:cs typeface="+mn-cs"/>
              </a:rPr>
              <a:t>Projecting</a:t>
            </a:r>
            <a:r>
              <a:rPr lang="en-US" sz="3600" b="1" dirty="0">
                <a:solidFill>
                  <a:srgbClr val="2980B9"/>
                </a:solidFill>
                <a:latin typeface="Arial"/>
                <a:ea typeface="+mn-ea"/>
                <a:cs typeface="+mn-cs"/>
              </a:rPr>
              <a:t>)</a:t>
            </a:r>
          </a:p>
          <a:p>
            <a:pPr marL="411480" lvl="1">
              <a:lnSpc>
                <a:spcPct val="120000"/>
              </a:lnSpc>
              <a:buFont typeface="Wingdings" pitchFamily="2" charset="2"/>
              <a:buChar char="§"/>
              <a:defRPr sz="1400" b="0" i="0">
                <a:solidFill>
                  <a:srgbClr val="34495E"/>
                </a:solidFill>
                <a:latin typeface="Arial"/>
              </a:defRPr>
            </a:pPr>
            <a:r>
              <a:rPr lang="en-US" sz="3200" dirty="0">
                <a:solidFill>
                  <a:srgbClr val="4B5563"/>
                </a:solidFill>
                <a:latin typeface="Arial"/>
              </a:rPr>
              <a:t>Projects vertices onto the screen and colors the pixels covered by the triangle.</a:t>
            </a:r>
          </a:p>
          <a:p>
            <a:pPr marL="411480" lvl="1">
              <a:lnSpc>
                <a:spcPct val="120000"/>
              </a:lnSpc>
              <a:buFont typeface="Wingdings" pitchFamily="2" charset="2"/>
              <a:buChar char="§"/>
              <a:defRPr sz="1400" b="0" i="0">
                <a:solidFill>
                  <a:srgbClr val="34495E"/>
                </a:solidFill>
                <a:latin typeface="Arial"/>
              </a:defRPr>
            </a:pPr>
            <a:r>
              <a:rPr lang="en-US" sz="3200" dirty="0">
                <a:solidFill>
                  <a:srgbClr val="4B5563"/>
                </a:solidFill>
                <a:latin typeface="Arial"/>
              </a:rPr>
              <a:t>Pros: </a:t>
            </a:r>
            <a:r>
              <a:rPr lang="en-US" sz="3200" dirty="0">
                <a:solidFill>
                  <a:srgbClr val="00B050"/>
                </a:solidFill>
                <a:latin typeface="Arial"/>
              </a:rPr>
              <a:t>Very fast </a:t>
            </a:r>
            <a:r>
              <a:rPr lang="en-US" sz="3200" dirty="0">
                <a:solidFill>
                  <a:srgbClr val="4B5563"/>
                </a:solidFill>
                <a:latin typeface="Arial"/>
              </a:rPr>
              <a:t>(real-time, e.g., video games)</a:t>
            </a:r>
          </a:p>
          <a:p>
            <a:pPr marL="411480" lvl="1">
              <a:lnSpc>
                <a:spcPct val="120000"/>
              </a:lnSpc>
              <a:buFont typeface="Wingdings" pitchFamily="2" charset="2"/>
              <a:buChar char="§"/>
              <a:defRPr sz="1400" b="0" i="0">
                <a:solidFill>
                  <a:srgbClr val="34495E"/>
                </a:solidFill>
                <a:latin typeface="Arial"/>
              </a:defRPr>
            </a:pPr>
            <a:r>
              <a:rPr lang="en-US" sz="3200" dirty="0">
                <a:solidFill>
                  <a:srgbClr val="4B5563"/>
                </a:solidFill>
                <a:latin typeface="Arial"/>
              </a:rPr>
              <a:t>Cons: </a:t>
            </a:r>
            <a:r>
              <a:rPr lang="en-US" sz="3200" dirty="0">
                <a:solidFill>
                  <a:srgbClr val="FF0000"/>
                </a:solidFill>
                <a:latin typeface="Arial"/>
              </a:rPr>
              <a:t>Inferior rendering quality</a:t>
            </a:r>
            <a:r>
              <a:rPr lang="en-US" sz="3200" dirty="0">
                <a:solidFill>
                  <a:srgbClr val="4B5563"/>
                </a:solidFill>
                <a:latin typeface="Arial"/>
              </a:rPr>
              <a:t>, struggles to achieve global illumination</a:t>
            </a:r>
          </a:p>
          <a:p>
            <a:pPr marL="411480" lvl="1">
              <a:lnSpc>
                <a:spcPct val="140000"/>
              </a:lnSpc>
              <a:buFont typeface="Wingdings" pitchFamily="2" charset="2"/>
              <a:buChar char="§"/>
              <a:defRPr sz="1400" b="0" i="0">
                <a:solidFill>
                  <a:srgbClr val="34495E"/>
                </a:solidFill>
                <a:latin typeface="Arial"/>
              </a:defRPr>
            </a:pPr>
            <a:endParaRPr lang="en-US" sz="2900" dirty="0">
              <a:solidFill>
                <a:srgbClr val="4B5563"/>
              </a:solidFill>
              <a:latin typeface="Arial"/>
            </a:endParaRPr>
          </a:p>
          <a:p>
            <a:pPr marL="194310" indent="-182880">
              <a:spcBef>
                <a:spcPts val="800"/>
              </a:spcBef>
              <a:defRPr sz="1600" b="1" i="0">
                <a:solidFill>
                  <a:srgbClr val="2980B9"/>
                </a:solidFill>
                <a:latin typeface="Arial"/>
              </a:defRPr>
            </a:pPr>
            <a:r>
              <a:rPr lang="en-US" sz="3600" b="1" dirty="0">
                <a:solidFill>
                  <a:srgbClr val="2980B9"/>
                </a:solidFill>
                <a:latin typeface="Arial"/>
                <a:ea typeface="+mn-ea"/>
                <a:cs typeface="+mn-cs"/>
              </a:rPr>
              <a:t>Paradigm 2: Ray</a:t>
            </a:r>
            <a:r>
              <a:rPr lang="en-US" altLang="zh-CN" sz="3600" b="1" dirty="0">
                <a:solidFill>
                  <a:srgbClr val="2980B9"/>
                </a:solidFill>
                <a:latin typeface="Arial"/>
                <a:ea typeface="+mn-ea"/>
                <a:cs typeface="+mn-cs"/>
              </a:rPr>
              <a:t>-t</a:t>
            </a:r>
            <a:r>
              <a:rPr lang="en-US" sz="3600" b="1" dirty="0">
                <a:solidFill>
                  <a:srgbClr val="2980B9"/>
                </a:solidFill>
                <a:latin typeface="Arial"/>
                <a:ea typeface="+mn-ea"/>
                <a:cs typeface="+mn-cs"/>
              </a:rPr>
              <a:t>racing (</a:t>
            </a:r>
            <a:r>
              <a:rPr lang="en-US" sz="3600" b="1" i="1" u="sng" dirty="0">
                <a:solidFill>
                  <a:srgbClr val="2980B9"/>
                </a:solidFill>
                <a:latin typeface="Arial"/>
                <a:ea typeface="+mn-ea"/>
                <a:cs typeface="+mn-cs"/>
              </a:rPr>
              <a:t>Take a picture</a:t>
            </a:r>
            <a:r>
              <a:rPr lang="en-US" sz="3600" b="1" dirty="0">
                <a:solidFill>
                  <a:srgbClr val="2980B9"/>
                </a:solidFill>
                <a:latin typeface="Arial"/>
                <a:ea typeface="+mn-ea"/>
                <a:cs typeface="+mn-cs"/>
              </a:rPr>
              <a:t>)</a:t>
            </a:r>
          </a:p>
          <a:p>
            <a:pPr marL="411480" lvl="1">
              <a:lnSpc>
                <a:spcPct val="120000"/>
              </a:lnSpc>
              <a:buFont typeface="Wingdings" pitchFamily="2" charset="2"/>
              <a:buChar char="§"/>
              <a:defRPr sz="1400" b="0" i="0">
                <a:solidFill>
                  <a:srgbClr val="34495E"/>
                </a:solidFill>
                <a:latin typeface="Arial"/>
              </a:defRPr>
            </a:pPr>
            <a:r>
              <a:rPr lang="en-US" sz="3200" dirty="0">
                <a:solidFill>
                  <a:srgbClr val="4B5563"/>
                </a:solidFill>
                <a:latin typeface="Arial"/>
              </a:rPr>
              <a:t>Calculating how much energy (photons) is emitted from light sources</a:t>
            </a:r>
          </a:p>
          <a:p>
            <a:pPr marL="411480" lvl="1">
              <a:lnSpc>
                <a:spcPct val="120000"/>
              </a:lnSpc>
              <a:buFont typeface="Wingdings" pitchFamily="2" charset="2"/>
              <a:buChar char="§"/>
              <a:defRPr sz="1400" b="0" i="0">
                <a:solidFill>
                  <a:srgbClr val="34495E"/>
                </a:solidFill>
                <a:latin typeface="Arial"/>
              </a:defRPr>
            </a:pPr>
            <a:r>
              <a:rPr lang="en-US" sz="3200" dirty="0">
                <a:solidFill>
                  <a:srgbClr val="4B5563"/>
                </a:solidFill>
                <a:latin typeface="Arial"/>
              </a:rPr>
              <a:t>Pros: </a:t>
            </a:r>
            <a:r>
              <a:rPr lang="en-US" sz="3200" dirty="0">
                <a:solidFill>
                  <a:srgbClr val="00B050"/>
                </a:solidFill>
                <a:latin typeface="Arial"/>
              </a:rPr>
              <a:t>Photorealistic</a:t>
            </a:r>
            <a:r>
              <a:rPr lang="en-US" sz="3200" dirty="0">
                <a:solidFill>
                  <a:srgbClr val="4B5563"/>
                </a:solidFill>
                <a:latin typeface="Arial"/>
              </a:rPr>
              <a:t> rendering results</a:t>
            </a:r>
          </a:p>
          <a:p>
            <a:pPr marL="411480" lvl="1">
              <a:lnSpc>
                <a:spcPct val="120000"/>
              </a:lnSpc>
              <a:buFont typeface="Wingdings" pitchFamily="2" charset="2"/>
              <a:buChar char="§"/>
              <a:defRPr sz="1400" b="0" i="0">
                <a:solidFill>
                  <a:srgbClr val="34495E"/>
                </a:solidFill>
                <a:latin typeface="Arial"/>
              </a:defRPr>
            </a:pPr>
            <a:r>
              <a:rPr lang="en-US" sz="3200" dirty="0">
                <a:solidFill>
                  <a:srgbClr val="4B5563"/>
                </a:solidFill>
                <a:latin typeface="Arial"/>
              </a:rPr>
              <a:t>Cons: </a:t>
            </a:r>
            <a:r>
              <a:rPr lang="en-US" sz="3200" dirty="0">
                <a:solidFill>
                  <a:srgbClr val="FF0000"/>
                </a:solidFill>
                <a:latin typeface="Arial"/>
              </a:rPr>
              <a:t>Computationally expensive</a:t>
            </a:r>
            <a:r>
              <a:rPr lang="en-US" sz="3200" dirty="0">
                <a:solidFill>
                  <a:srgbClr val="4B5563"/>
                </a:solidFill>
                <a:latin typeface="Arial"/>
              </a:rPr>
              <a:t> (offline, e.g., movie industry)</a:t>
            </a:r>
          </a:p>
          <a:p>
            <a:pPr marL="194310" indent="-182880">
              <a:spcBef>
                <a:spcPts val="800"/>
              </a:spcBef>
              <a:defRPr sz="1600" b="1" i="0">
                <a:solidFill>
                  <a:srgbClr val="2980B9"/>
                </a:solidFill>
                <a:latin typeface="Arial"/>
              </a:defRPr>
            </a:pPr>
            <a:endParaRPr lang="en-US" sz="3600" b="1" dirty="0">
              <a:solidFill>
                <a:srgbClr val="2980B9"/>
              </a:solidFill>
              <a:latin typeface="Arial"/>
              <a:ea typeface="+mn-ea"/>
              <a:cs typeface="+mn-cs"/>
            </a:endParaRPr>
          </a:p>
          <a:p>
            <a:pPr marL="194310" indent="-182880">
              <a:spcBef>
                <a:spcPts val="800"/>
              </a:spcBef>
              <a:defRPr sz="1600" b="1" i="0">
                <a:solidFill>
                  <a:srgbClr val="2980B9"/>
                </a:solidFill>
                <a:latin typeface="Arial"/>
              </a:defRPr>
            </a:pPr>
            <a:r>
              <a:rPr lang="en-US" sz="3600" b="1" dirty="0">
                <a:solidFill>
                  <a:srgbClr val="2980B9"/>
                </a:solidFill>
                <a:latin typeface="Arial"/>
                <a:ea typeface="+mn-ea"/>
                <a:cs typeface="+mn-cs"/>
              </a:rPr>
              <a:t>The Industry Transition: The Shift to Ray Tracing:</a:t>
            </a:r>
          </a:p>
          <a:p>
            <a:pPr marL="411480" lvl="1">
              <a:lnSpc>
                <a:spcPct val="120000"/>
              </a:lnSpc>
              <a:buFont typeface="Wingdings" pitchFamily="2" charset="2"/>
              <a:buChar char="§"/>
              <a:defRPr sz="1400" b="0" i="0">
                <a:solidFill>
                  <a:srgbClr val="34495E"/>
                </a:solidFill>
                <a:latin typeface="Arial"/>
              </a:defRPr>
            </a:pPr>
            <a:r>
              <a:rPr lang="en-US" sz="3200" dirty="0">
                <a:solidFill>
                  <a:srgbClr val="4B5563"/>
                </a:solidFill>
                <a:latin typeface="Arial"/>
              </a:rPr>
              <a:t>The Limit of Rasterization Hacks: Developers created complex workarounds to “fake” physical light, which have now hit a wall of complexity and visual artifacts.</a:t>
            </a:r>
          </a:p>
          <a:p>
            <a:pPr marL="411480" lvl="1">
              <a:lnSpc>
                <a:spcPct val="120000"/>
              </a:lnSpc>
              <a:buFont typeface="Wingdings" pitchFamily="2" charset="2"/>
              <a:buChar char="§"/>
              <a:defRPr sz="1400" b="0" i="0">
                <a:solidFill>
                  <a:srgbClr val="34495E"/>
                </a:solidFill>
                <a:latin typeface="Arial"/>
              </a:defRPr>
            </a:pPr>
            <a:r>
              <a:rPr lang="en-US" sz="3200" dirty="0">
                <a:solidFill>
                  <a:srgbClr val="4B5563"/>
                </a:solidFill>
                <a:latin typeface="Arial"/>
              </a:rPr>
              <a:t>Due to advances in </a:t>
            </a:r>
            <a:r>
              <a:rPr lang="en-US" sz="3200" b="1" dirty="0">
                <a:solidFill>
                  <a:srgbClr val="FF0000"/>
                </a:solidFill>
                <a:latin typeface="Arial"/>
              </a:rPr>
              <a:t>new hardware technologies</a:t>
            </a:r>
            <a:r>
              <a:rPr lang="en-US" sz="3200" dirty="0">
                <a:solidFill>
                  <a:srgbClr val="4B5563"/>
                </a:solidFill>
                <a:latin typeface="Arial"/>
              </a:rPr>
              <a:t>, the graphics industry is actively transitioning from rasterization-dominated pipelines to ray-tracing techniques</a:t>
            </a:r>
            <a:endParaRPr lang="en-US" sz="3200" dirty="0"/>
          </a:p>
        </p:txBody>
      </p:sp>
      <p:sp>
        <p:nvSpPr>
          <p:cNvPr id="6" name="TextBox 5">
            <a:extLst>
              <a:ext uri="{FF2B5EF4-FFF2-40B4-BE49-F238E27FC236}">
                <a16:creationId xmlns:a16="http://schemas.microsoft.com/office/drawing/2014/main" id="{7725C7B9-0BF2-2F4C-EDD4-8E6B214BFA7E}"/>
              </a:ext>
            </a:extLst>
          </p:cNvPr>
          <p:cNvSpPr txBox="1"/>
          <p:nvPr/>
        </p:nvSpPr>
        <p:spPr>
          <a:xfrm>
            <a:off x="0" y="6699118"/>
            <a:ext cx="4717958" cy="215444"/>
          </a:xfrm>
          <a:prstGeom prst="rect">
            <a:avLst/>
          </a:prstGeom>
          <a:noFill/>
        </p:spPr>
        <p:txBody>
          <a:bodyPr wrap="none" rtlCol="0">
            <a:spAutoFit/>
          </a:bodyPr>
          <a:lstStyle/>
          <a:p>
            <a:r>
              <a:rPr lang="en-US" sz="800" dirty="0"/>
              <a:t>https://</a:t>
            </a:r>
            <a:r>
              <a:rPr lang="en-US" sz="800" dirty="0" err="1"/>
              <a:t>www.pixelsham.com</a:t>
            </a:r>
            <a:r>
              <a:rPr lang="en-US" sz="800" dirty="0"/>
              <a:t>/2019/10/24/</a:t>
            </a:r>
            <a:r>
              <a:rPr lang="en-US" sz="800" dirty="0" err="1"/>
              <a:t>whats</a:t>
            </a:r>
            <a:r>
              <a:rPr lang="en-US" sz="800" dirty="0"/>
              <a:t>-the-difference-between-ray-tracing-and-rasterization/</a:t>
            </a:r>
          </a:p>
        </p:txBody>
      </p:sp>
      <p:pic>
        <p:nvPicPr>
          <p:cNvPr id="7" name="Picture 6" descr="rasterized vs ray traced render">
            <a:extLst>
              <a:ext uri="{FF2B5EF4-FFF2-40B4-BE49-F238E27FC236}">
                <a16:creationId xmlns:a16="http://schemas.microsoft.com/office/drawing/2014/main" id="{0EAC6DFC-2393-B73C-0BE5-C56472A3B549}"/>
              </a:ext>
            </a:extLst>
          </p:cNvPr>
          <p:cNvPicPr>
            <a:picLocks noChangeAspect="1"/>
          </p:cNvPicPr>
          <p:nvPr/>
        </p:nvPicPr>
        <p:blipFill rotWithShape="1">
          <a:blip r:embed="rId3"/>
          <a:srcRect l="51938" t="3713" r="1501" b="24497"/>
          <a:stretch>
            <a:fillRect/>
          </a:stretch>
        </p:blipFill>
        <p:spPr>
          <a:xfrm>
            <a:off x="10091392" y="4084774"/>
            <a:ext cx="1827529" cy="1332918"/>
          </a:xfrm>
          <a:prstGeom prst="rect">
            <a:avLst/>
          </a:prstGeom>
        </p:spPr>
      </p:pic>
      <p:sp>
        <p:nvSpPr>
          <p:cNvPr id="9" name="TextBox 8">
            <a:extLst>
              <a:ext uri="{FF2B5EF4-FFF2-40B4-BE49-F238E27FC236}">
                <a16:creationId xmlns:a16="http://schemas.microsoft.com/office/drawing/2014/main" id="{70A7BE42-4BD4-20A6-C9C3-A4B7A970CADD}"/>
              </a:ext>
            </a:extLst>
          </p:cNvPr>
          <p:cNvSpPr txBox="1"/>
          <p:nvPr/>
        </p:nvSpPr>
        <p:spPr>
          <a:xfrm>
            <a:off x="4628561" y="6702547"/>
            <a:ext cx="6216976" cy="215444"/>
          </a:xfrm>
          <a:prstGeom prst="rect">
            <a:avLst/>
          </a:prstGeom>
          <a:noFill/>
        </p:spPr>
        <p:txBody>
          <a:bodyPr wrap="square">
            <a:spAutoFit/>
          </a:bodyPr>
          <a:lstStyle/>
          <a:p>
            <a:r>
              <a:rPr lang="en-US" sz="800" dirty="0"/>
              <a:t>https://</a:t>
            </a:r>
            <a:r>
              <a:rPr lang="en-US" sz="800" dirty="0" err="1"/>
              <a:t>garagefarm.net</a:t>
            </a:r>
            <a:r>
              <a:rPr lang="en-US" sz="800" dirty="0"/>
              <a:t>/blog/path-tracing-vs-ray-tracing-vs-rasterization-which-graphics-technology-wins</a:t>
            </a:r>
          </a:p>
        </p:txBody>
      </p:sp>
      <p:pic>
        <p:nvPicPr>
          <p:cNvPr id="11" name="Picture 10">
            <a:extLst>
              <a:ext uri="{FF2B5EF4-FFF2-40B4-BE49-F238E27FC236}">
                <a16:creationId xmlns:a16="http://schemas.microsoft.com/office/drawing/2014/main" id="{2F443394-E5F6-29A0-9500-463D4CD498DC}"/>
              </a:ext>
            </a:extLst>
          </p:cNvPr>
          <p:cNvPicPr>
            <a:picLocks noChangeAspect="1"/>
          </p:cNvPicPr>
          <p:nvPr/>
        </p:nvPicPr>
        <p:blipFill>
          <a:blip r:embed="rId2"/>
          <a:srcRect l="3097" t="7944" r="52303" b="4441"/>
          <a:stretch>
            <a:fillRect/>
          </a:stretch>
        </p:blipFill>
        <p:spPr>
          <a:xfrm>
            <a:off x="7737049" y="1808201"/>
            <a:ext cx="1828800" cy="1659117"/>
          </a:xfrm>
          <a:prstGeom prst="rect">
            <a:avLst/>
          </a:prstGeom>
        </p:spPr>
      </p:pic>
      <p:pic>
        <p:nvPicPr>
          <p:cNvPr id="12" name="Picture 11" descr="rasterized vs ray traced render">
            <a:extLst>
              <a:ext uri="{FF2B5EF4-FFF2-40B4-BE49-F238E27FC236}">
                <a16:creationId xmlns:a16="http://schemas.microsoft.com/office/drawing/2014/main" id="{D6E2F33E-DC1A-13A4-1D08-BA295742C610}"/>
              </a:ext>
            </a:extLst>
          </p:cNvPr>
          <p:cNvPicPr>
            <a:picLocks noChangeAspect="1"/>
          </p:cNvPicPr>
          <p:nvPr/>
        </p:nvPicPr>
        <p:blipFill rotWithShape="1">
          <a:blip r:embed="rId3"/>
          <a:srcRect l="1229" t="3713" r="52931" b="24497"/>
          <a:stretch>
            <a:fillRect/>
          </a:stretch>
        </p:blipFill>
        <p:spPr>
          <a:xfrm>
            <a:off x="10152667" y="1919818"/>
            <a:ext cx="1799249" cy="1332918"/>
          </a:xfrm>
          <a:prstGeom prst="rect">
            <a:avLst/>
          </a:prstGeom>
        </p:spPr>
      </p:pic>
      <p:sp>
        <p:nvSpPr>
          <p:cNvPr id="13" name="Oval 12">
            <a:extLst>
              <a:ext uri="{FF2B5EF4-FFF2-40B4-BE49-F238E27FC236}">
                <a16:creationId xmlns:a16="http://schemas.microsoft.com/office/drawing/2014/main" id="{2595A64D-6194-66F2-66EF-851B9B8A3616}"/>
              </a:ext>
            </a:extLst>
          </p:cNvPr>
          <p:cNvSpPr/>
          <p:nvPr/>
        </p:nvSpPr>
        <p:spPr>
          <a:xfrm>
            <a:off x="11052291" y="1827049"/>
            <a:ext cx="729305" cy="559514"/>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492349CE-D7A4-2DA1-54BF-65C2BF55101E}"/>
              </a:ext>
            </a:extLst>
          </p:cNvPr>
          <p:cNvSpPr/>
          <p:nvPr/>
        </p:nvSpPr>
        <p:spPr>
          <a:xfrm>
            <a:off x="11109789" y="4024906"/>
            <a:ext cx="729305" cy="559514"/>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10793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8" end="8"/>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
                                            <p:txEl>
                                              <p:pRg st="9" end="9"/>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
                                            <p:txEl>
                                              <p:pRg st="10" end="10"/>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
                                            <p:txEl>
                                              <p:pRg st="11" end="11"/>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5"/>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7"/>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4">
                                            <p:txEl>
                                              <p:pRg st="13" end="13"/>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4">
                                            <p:txEl>
                                              <p:pRg st="14" end="14"/>
                                            </p:txEl>
                                          </p:spTgt>
                                        </p:tgtEl>
                                        <p:attrNameLst>
                                          <p:attrName>style.visibility</p:attrName>
                                        </p:attrNameLst>
                                      </p:cBhvr>
                                      <p:to>
                                        <p:strVal val="visible"/>
                                      </p:to>
                                    </p:set>
                                  </p:childTnLst>
                                </p:cTn>
                              </p:par>
                              <p:par>
                                <p:cTn id="43" presetID="3" presetClass="entr" presetSubtype="10" fill="hold" grpId="0" nodeType="withEffect">
                                  <p:stCondLst>
                                    <p:cond delay="0"/>
                                  </p:stCondLst>
                                  <p:childTnLst>
                                    <p:set>
                                      <p:cBhvr>
                                        <p:cTn id="44" dur="1" fill="hold">
                                          <p:stCondLst>
                                            <p:cond delay="0"/>
                                          </p:stCondLst>
                                        </p:cTn>
                                        <p:tgtEl>
                                          <p:spTgt spid="14"/>
                                        </p:tgtEl>
                                        <p:attrNameLst>
                                          <p:attrName>style.visibility</p:attrName>
                                        </p:attrNameLst>
                                      </p:cBhvr>
                                      <p:to>
                                        <p:strVal val="visible"/>
                                      </p:to>
                                    </p:set>
                                    <p:animEffect transition="in" filter="blinds(horizontal)">
                                      <p:cBhvr>
                                        <p:cTn id="45" dur="500"/>
                                        <p:tgtEl>
                                          <p:spTgt spid="14"/>
                                        </p:tgtEl>
                                      </p:cBhvr>
                                    </p:animEffect>
                                  </p:childTnLst>
                                </p:cTn>
                              </p:par>
                              <p:par>
                                <p:cTn id="46" presetID="3" presetClass="entr" presetSubtype="10" fill="hold" grpId="0" nodeType="withEffect">
                                  <p:stCondLst>
                                    <p:cond delay="0"/>
                                  </p:stCondLst>
                                  <p:childTnLst>
                                    <p:set>
                                      <p:cBhvr>
                                        <p:cTn id="47" dur="1" fill="hold">
                                          <p:stCondLst>
                                            <p:cond delay="0"/>
                                          </p:stCondLst>
                                        </p:cTn>
                                        <p:tgtEl>
                                          <p:spTgt spid="13"/>
                                        </p:tgtEl>
                                        <p:attrNameLst>
                                          <p:attrName>style.visibility</p:attrName>
                                        </p:attrNameLst>
                                      </p:cBhvr>
                                      <p:to>
                                        <p:strVal val="visible"/>
                                      </p:to>
                                    </p:set>
                                    <p:animEffect transition="in" filter="blinds(horizontal)">
                                      <p:cBhvr>
                                        <p:cTn id="48" dur="500"/>
                                        <p:tgtEl>
                                          <p:spTgt spid="13"/>
                                        </p:tgtEl>
                                      </p:cBhvr>
                                    </p:animEffec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4">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2AFE311E-FBF2-496A-3B4E-718E11AAD03A}"/>
              </a:ext>
            </a:extLst>
          </p:cNvPr>
          <p:cNvGrpSpPr/>
          <p:nvPr/>
        </p:nvGrpSpPr>
        <p:grpSpPr>
          <a:xfrm>
            <a:off x="2718708" y="3135036"/>
            <a:ext cx="2574537" cy="2574537"/>
            <a:chOff x="2718708" y="3135036"/>
            <a:chExt cx="2574537" cy="2574537"/>
          </a:xfrm>
        </p:grpSpPr>
        <p:pic>
          <p:nvPicPr>
            <p:cNvPr id="61" name="Picture 60">
              <a:extLst>
                <a:ext uri="{FF2B5EF4-FFF2-40B4-BE49-F238E27FC236}">
                  <a16:creationId xmlns:a16="http://schemas.microsoft.com/office/drawing/2014/main" id="{228698DC-6F54-9484-AEC3-1DE638A98B52}"/>
                </a:ext>
              </a:extLst>
            </p:cNvPr>
            <p:cNvPicPr>
              <a:picLocks noChangeAspect="1"/>
            </p:cNvPicPr>
            <p:nvPr/>
          </p:nvPicPr>
          <p:blipFill>
            <a:blip r:embed="rId3">
              <a:alphaModFix amt="77000"/>
            </a:blip>
            <a:stretch>
              <a:fillRect/>
            </a:stretch>
          </p:blipFill>
          <p:spPr>
            <a:xfrm>
              <a:off x="2718708" y="3135036"/>
              <a:ext cx="2574537" cy="2574537"/>
            </a:xfrm>
            <a:prstGeom prst="rect">
              <a:avLst/>
            </a:prstGeom>
          </p:spPr>
        </p:pic>
        <p:sp>
          <p:nvSpPr>
            <p:cNvPr id="63" name="TextBox 62">
              <a:extLst>
                <a:ext uri="{FF2B5EF4-FFF2-40B4-BE49-F238E27FC236}">
                  <a16:creationId xmlns:a16="http://schemas.microsoft.com/office/drawing/2014/main" id="{338FAA04-1058-DB1A-0009-B03CC74D3FD9}"/>
                </a:ext>
              </a:extLst>
            </p:cNvPr>
            <p:cNvSpPr txBox="1"/>
            <p:nvPr/>
          </p:nvSpPr>
          <p:spPr>
            <a:xfrm>
              <a:off x="3989550" y="5344994"/>
              <a:ext cx="802844" cy="307777"/>
            </a:xfrm>
            <a:prstGeom prst="rect">
              <a:avLst/>
            </a:prstGeom>
            <a:noFill/>
          </p:spPr>
          <p:txBody>
            <a:bodyPr wrap="square">
              <a:spAutoFit/>
            </a:bodyPr>
            <a:lstStyle/>
            <a:p>
              <a:r>
                <a:rPr lang="en-US" altLang="en-US" sz="1400" dirty="0"/>
                <a:t>Scene</a:t>
              </a:r>
              <a:endParaRPr lang="en-US" sz="1400" dirty="0"/>
            </a:p>
          </p:txBody>
        </p:sp>
      </p:grpSp>
      <p:sp>
        <p:nvSpPr>
          <p:cNvPr id="2" name="Slide Number Placeholder 1">
            <a:extLst>
              <a:ext uri="{FF2B5EF4-FFF2-40B4-BE49-F238E27FC236}">
                <a16:creationId xmlns:a16="http://schemas.microsoft.com/office/drawing/2014/main" id="{48C73E0B-6BDD-AAF1-68FC-E2F58B090A1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11</a:t>
            </a:fld>
            <a:endParaRPr lang="en-US"/>
          </a:p>
        </p:txBody>
      </p:sp>
      <p:sp>
        <p:nvSpPr>
          <p:cNvPr id="3" name="Title 2">
            <a:extLst>
              <a:ext uri="{FF2B5EF4-FFF2-40B4-BE49-F238E27FC236}">
                <a16:creationId xmlns:a16="http://schemas.microsoft.com/office/drawing/2014/main" id="{6B9FA861-17B1-5010-D0F2-7F90498704BD}"/>
              </a:ext>
            </a:extLst>
          </p:cNvPr>
          <p:cNvSpPr>
            <a:spLocks noGrp="1"/>
          </p:cNvSpPr>
          <p:nvPr>
            <p:ph type="title"/>
          </p:nvPr>
        </p:nvSpPr>
        <p:spPr/>
        <p:txBody>
          <a:bodyPr/>
          <a:lstStyle/>
          <a:p>
            <a:r>
              <a:rPr lang="en-US" dirty="0"/>
              <a:t>How does Ray Tracing (RT) work?</a:t>
            </a:r>
          </a:p>
        </p:txBody>
      </p:sp>
      <p:sp>
        <p:nvSpPr>
          <p:cNvPr id="5" name="TextBox 4">
            <a:extLst>
              <a:ext uri="{FF2B5EF4-FFF2-40B4-BE49-F238E27FC236}">
                <a16:creationId xmlns:a16="http://schemas.microsoft.com/office/drawing/2014/main" id="{E3A485C0-CB09-D08E-7F7D-9730A512583B}"/>
              </a:ext>
            </a:extLst>
          </p:cNvPr>
          <p:cNvSpPr txBox="1"/>
          <p:nvPr/>
        </p:nvSpPr>
        <p:spPr>
          <a:xfrm>
            <a:off x="5507980" y="1218250"/>
            <a:ext cx="6652147" cy="5468164"/>
          </a:xfrm>
          <a:prstGeom prst="rect">
            <a:avLst/>
          </a:prstGeom>
          <a:noFill/>
        </p:spPr>
        <p:txBody>
          <a:bodyPr wrap="square">
            <a:spAutoFit/>
          </a:bodyPr>
          <a:lstStyle/>
          <a:p>
            <a:pPr marL="194310" indent="-182880">
              <a:spcBef>
                <a:spcPts val="800"/>
              </a:spcBef>
              <a:buFont typeface="Arial" panose="020B0604020202020204" pitchFamily="34" charset="0"/>
              <a:buChar char="•"/>
              <a:defRPr sz="1600" b="1" i="0">
                <a:solidFill>
                  <a:srgbClr val="2980B9"/>
                </a:solidFill>
                <a:latin typeface="Arial"/>
              </a:defRPr>
            </a:pPr>
            <a:r>
              <a:rPr lang="en-US" sz="2000" dirty="0"/>
              <a:t>Simulation of the Physical World</a:t>
            </a:r>
          </a:p>
          <a:p>
            <a:pPr marL="411480" lvl="1" indent="-228600">
              <a:spcBef>
                <a:spcPts val="500"/>
              </a:spcBef>
              <a:buFont typeface="Wingdings" pitchFamily="2" charset="2"/>
              <a:buChar char="§"/>
              <a:defRPr sz="1400" b="0" i="0">
                <a:solidFill>
                  <a:srgbClr val="34495E"/>
                </a:solidFill>
                <a:latin typeface="Arial"/>
              </a:defRPr>
            </a:pPr>
            <a:r>
              <a:rPr lang="en-US" sz="1600" dirty="0">
                <a:solidFill>
                  <a:srgbClr val="4B5563"/>
                </a:solidFill>
                <a:latin typeface="Arial"/>
              </a:rPr>
              <a:t>Light energy (photons) is emitted from light sources, bounces off surfaces, and strikes our eyes or a camera sensor.</a:t>
            </a:r>
          </a:p>
          <a:p>
            <a:pPr marL="411480" lvl="1" indent="-228600">
              <a:spcBef>
                <a:spcPts val="500"/>
              </a:spcBef>
              <a:buFont typeface="Wingdings" pitchFamily="2" charset="2"/>
              <a:buChar char="§"/>
              <a:defRPr sz="1400" b="0" i="0">
                <a:solidFill>
                  <a:srgbClr val="34495E"/>
                </a:solidFill>
                <a:latin typeface="Arial"/>
              </a:defRPr>
            </a:pPr>
            <a:r>
              <a:rPr lang="en-US" sz="1600" dirty="0">
                <a:solidFill>
                  <a:srgbClr val="4B5563"/>
                </a:solidFill>
                <a:latin typeface="Arial"/>
              </a:rPr>
              <a:t>The color we see at any pixel is simply the amount of light energy (wavelength and intensity) that arrives at that specific coordinate.</a:t>
            </a:r>
          </a:p>
          <a:p>
            <a:pPr marL="411480" lvl="1" indent="-228600">
              <a:spcBef>
                <a:spcPts val="500"/>
              </a:spcBef>
              <a:buFont typeface="Wingdings" pitchFamily="2" charset="2"/>
              <a:buChar char="§"/>
              <a:defRPr sz="1400" b="0" i="0">
                <a:solidFill>
                  <a:srgbClr val="34495E"/>
                </a:solidFill>
                <a:latin typeface="Arial"/>
              </a:defRPr>
            </a:pPr>
            <a:endParaRPr lang="en-US" sz="2000" b="1" dirty="0">
              <a:solidFill>
                <a:srgbClr val="2980B9"/>
              </a:solidFill>
              <a:latin typeface="Arial"/>
            </a:endParaRPr>
          </a:p>
          <a:p>
            <a:pPr marL="194310" indent="-182880">
              <a:spcBef>
                <a:spcPts val="800"/>
              </a:spcBef>
              <a:buFont typeface="Arial" panose="020B0604020202020204" pitchFamily="34" charset="0"/>
              <a:buChar char="•"/>
              <a:defRPr sz="1600" b="1" i="0">
                <a:solidFill>
                  <a:srgbClr val="2980B9"/>
                </a:solidFill>
                <a:latin typeface="Arial"/>
              </a:defRPr>
            </a:pPr>
            <a:r>
              <a:rPr lang="en-US" sz="2000" b="1" dirty="0">
                <a:solidFill>
                  <a:srgbClr val="2980B9"/>
                </a:solidFill>
                <a:latin typeface="Arial"/>
              </a:rPr>
              <a:t>The Real World (Forward Light): </a:t>
            </a:r>
            <a:endParaRPr sz="2000" b="1" dirty="0">
              <a:solidFill>
                <a:srgbClr val="2980B9"/>
              </a:solidFill>
              <a:latin typeface="Arial"/>
            </a:endParaRPr>
          </a:p>
          <a:p>
            <a:pPr marL="411480" lvl="1" indent="-228600">
              <a:spcBef>
                <a:spcPts val="500"/>
              </a:spcBef>
              <a:buFont typeface="Wingdings" pitchFamily="2" charset="2"/>
              <a:buChar char="§"/>
              <a:defRPr sz="1400" b="0" i="0">
                <a:solidFill>
                  <a:srgbClr val="34495E"/>
                </a:solidFill>
                <a:latin typeface="Arial"/>
              </a:defRPr>
            </a:pPr>
            <a:r>
              <a:rPr lang="en-US" sz="1600" dirty="0">
                <a:solidFill>
                  <a:srgbClr val="4B5563"/>
                </a:solidFill>
                <a:latin typeface="Arial"/>
              </a:rPr>
              <a:t>A light bulb shines light everywhere. Only a tiny fraction of those rays actually bounce into our eyes or a camera.</a:t>
            </a:r>
          </a:p>
          <a:p>
            <a:pPr marL="411480" lvl="1" indent="-228600">
              <a:spcBef>
                <a:spcPts val="500"/>
              </a:spcBef>
              <a:buFont typeface="Wingdings" pitchFamily="2" charset="2"/>
              <a:buChar char="§"/>
              <a:defRPr sz="1400" b="0" i="0">
                <a:solidFill>
                  <a:srgbClr val="34495E"/>
                </a:solidFill>
                <a:latin typeface="Arial"/>
              </a:defRPr>
            </a:pPr>
            <a:endParaRPr lang="en-US" sz="2000" b="1" dirty="0">
              <a:solidFill>
                <a:srgbClr val="2980B9"/>
              </a:solidFill>
              <a:latin typeface="Arial"/>
            </a:endParaRPr>
          </a:p>
          <a:p>
            <a:pPr marL="194310" indent="-182880">
              <a:spcBef>
                <a:spcPts val="800"/>
              </a:spcBef>
              <a:buFont typeface="Arial" panose="020B0604020202020204" pitchFamily="34" charset="0"/>
              <a:buChar char="•"/>
              <a:defRPr sz="1600" b="1" i="0">
                <a:solidFill>
                  <a:srgbClr val="2980B9"/>
                </a:solidFill>
                <a:latin typeface="Arial"/>
              </a:defRPr>
            </a:pPr>
            <a:r>
              <a:rPr sz="2000" b="1" dirty="0">
                <a:solidFill>
                  <a:srgbClr val="2980B9"/>
                </a:solidFill>
                <a:latin typeface="Arial"/>
              </a:rPr>
              <a:t>The Computational Dilemma</a:t>
            </a:r>
          </a:p>
          <a:p>
            <a:pPr marL="411480" lvl="1" indent="-228600">
              <a:spcBef>
                <a:spcPts val="500"/>
              </a:spcBef>
              <a:buFont typeface="Wingdings" pitchFamily="2" charset="2"/>
              <a:buChar char="§"/>
              <a:defRPr sz="1400" b="0" i="0">
                <a:solidFill>
                  <a:srgbClr val="34495E"/>
                </a:solidFill>
                <a:latin typeface="Arial"/>
              </a:defRPr>
            </a:pPr>
            <a:r>
              <a:rPr lang="en-US" sz="1600" dirty="0">
                <a:solidFill>
                  <a:srgbClr val="4B5563"/>
                </a:solidFill>
                <a:latin typeface="Arial"/>
              </a:rPr>
              <a:t>Simulating all light from the source is too slow because most rays never hit the camera.</a:t>
            </a:r>
          </a:p>
          <a:p>
            <a:pPr marL="411480" lvl="1" indent="-228600">
              <a:spcBef>
                <a:spcPts val="500"/>
              </a:spcBef>
              <a:buFont typeface="Wingdings" pitchFamily="2" charset="2"/>
              <a:buChar char="§"/>
              <a:defRPr sz="1400" b="0" i="0">
                <a:solidFill>
                  <a:srgbClr val="34495E"/>
                </a:solidFill>
                <a:latin typeface="Arial"/>
              </a:defRPr>
            </a:pPr>
            <a:endParaRPr lang="en-US" sz="1600" dirty="0">
              <a:solidFill>
                <a:srgbClr val="4B5563"/>
              </a:solidFill>
              <a:latin typeface="Arial"/>
            </a:endParaRPr>
          </a:p>
          <a:p>
            <a:pPr marL="194310" indent="-182880">
              <a:spcBef>
                <a:spcPts val="800"/>
              </a:spcBef>
              <a:buFont typeface="Arial" panose="020B0604020202020204" pitchFamily="34" charset="0"/>
              <a:buChar char="•"/>
              <a:defRPr sz="1600" b="1" i="0">
                <a:solidFill>
                  <a:srgbClr val="2980B9"/>
                </a:solidFill>
                <a:latin typeface="Arial"/>
              </a:defRPr>
            </a:pPr>
            <a:r>
              <a:rPr lang="en-US" sz="2000" b="1" dirty="0">
                <a:solidFill>
                  <a:srgbClr val="2980B9"/>
                </a:solidFill>
                <a:latin typeface="Arial"/>
              </a:rPr>
              <a:t>"</a:t>
            </a:r>
            <a:r>
              <a:rPr sz="2000" b="1" dirty="0">
                <a:solidFill>
                  <a:srgbClr val="2980B9"/>
                </a:solidFill>
                <a:latin typeface="Arial"/>
              </a:rPr>
              <a:t>Backward</a:t>
            </a:r>
            <a:r>
              <a:rPr lang="en-US" sz="2000" b="1" dirty="0">
                <a:solidFill>
                  <a:srgbClr val="2980B9"/>
                </a:solidFill>
                <a:latin typeface="Arial"/>
              </a:rPr>
              <a:t>"</a:t>
            </a:r>
            <a:r>
              <a:rPr sz="2000" b="1" dirty="0">
                <a:solidFill>
                  <a:srgbClr val="2980B9"/>
                </a:solidFill>
                <a:latin typeface="Arial"/>
              </a:rPr>
              <a:t> Ray Tracing (The Solution)</a:t>
            </a:r>
          </a:p>
          <a:p>
            <a:pPr marL="411480" lvl="1" indent="-228600">
              <a:spcBef>
                <a:spcPts val="500"/>
              </a:spcBef>
              <a:buFont typeface="Wingdings" pitchFamily="2" charset="2"/>
              <a:buChar char="§"/>
              <a:defRPr sz="1400" b="0" i="0">
                <a:solidFill>
                  <a:srgbClr val="34495E"/>
                </a:solidFill>
                <a:latin typeface="Arial"/>
              </a:defRPr>
            </a:pPr>
            <a:r>
              <a:rPr lang="en-US" sz="1600" dirty="0">
                <a:solidFill>
                  <a:srgbClr val="4B5563"/>
                </a:solidFill>
                <a:latin typeface="Arial"/>
              </a:rPr>
              <a:t>We work backward. We shoot rays from the camera through each pixel into the 3D scene to see what object is hit and how it is lit.</a:t>
            </a:r>
            <a:endParaRPr sz="1600" dirty="0">
              <a:solidFill>
                <a:srgbClr val="4B5563"/>
              </a:solidFill>
              <a:latin typeface="Arial"/>
            </a:endParaRPr>
          </a:p>
        </p:txBody>
      </p:sp>
      <p:pic>
        <p:nvPicPr>
          <p:cNvPr id="6" name="Picture 5" descr="rt_rendering_concept.png">
            <a:extLst>
              <a:ext uri="{FF2B5EF4-FFF2-40B4-BE49-F238E27FC236}">
                <a16:creationId xmlns:a16="http://schemas.microsoft.com/office/drawing/2014/main" id="{82A7084E-CC52-D568-FE2F-3FFA085C860E}"/>
              </a:ext>
            </a:extLst>
          </p:cNvPr>
          <p:cNvPicPr>
            <a:picLocks noChangeAspect="1"/>
          </p:cNvPicPr>
          <p:nvPr/>
        </p:nvPicPr>
        <p:blipFill>
          <a:blip r:embed="rId4"/>
          <a:stretch>
            <a:fillRect/>
          </a:stretch>
        </p:blipFill>
        <p:spPr>
          <a:xfrm>
            <a:off x="1236794" y="7967004"/>
            <a:ext cx="5303520" cy="4572000"/>
          </a:xfrm>
          <a:prstGeom prst="rect">
            <a:avLst/>
          </a:prstGeom>
        </p:spPr>
      </p:pic>
      <p:grpSp>
        <p:nvGrpSpPr>
          <p:cNvPr id="14" name="Group 13">
            <a:extLst>
              <a:ext uri="{FF2B5EF4-FFF2-40B4-BE49-F238E27FC236}">
                <a16:creationId xmlns:a16="http://schemas.microsoft.com/office/drawing/2014/main" id="{D6032C91-EBCC-ECC0-B008-76B4D054756D}"/>
              </a:ext>
            </a:extLst>
          </p:cNvPr>
          <p:cNvGrpSpPr/>
          <p:nvPr/>
        </p:nvGrpSpPr>
        <p:grpSpPr>
          <a:xfrm>
            <a:off x="1836624" y="3692849"/>
            <a:ext cx="1020938" cy="2061384"/>
            <a:chOff x="4098144" y="3851809"/>
            <a:chExt cx="1524180" cy="3077483"/>
          </a:xfrm>
        </p:grpSpPr>
        <p:grpSp>
          <p:nvGrpSpPr>
            <p:cNvPr id="15" name="Group 14">
              <a:extLst>
                <a:ext uri="{FF2B5EF4-FFF2-40B4-BE49-F238E27FC236}">
                  <a16:creationId xmlns:a16="http://schemas.microsoft.com/office/drawing/2014/main" id="{8639C305-94E9-81B1-5C11-74CC9E06258A}"/>
                </a:ext>
              </a:extLst>
            </p:cNvPr>
            <p:cNvGrpSpPr/>
            <p:nvPr/>
          </p:nvGrpSpPr>
          <p:grpSpPr>
            <a:xfrm>
              <a:off x="4201297" y="3851809"/>
              <a:ext cx="1421027" cy="2135334"/>
              <a:chOff x="4201297" y="3851809"/>
              <a:chExt cx="1421027" cy="2135334"/>
            </a:xfrm>
          </p:grpSpPr>
          <p:sp>
            <p:nvSpPr>
              <p:cNvPr id="17" name="Line 11">
                <a:extLst>
                  <a:ext uri="{FF2B5EF4-FFF2-40B4-BE49-F238E27FC236}">
                    <a16:creationId xmlns:a16="http://schemas.microsoft.com/office/drawing/2014/main" id="{D980BF71-8B3C-8A59-8BFD-7630641B6BE8}"/>
                  </a:ext>
                </a:extLst>
              </p:cNvPr>
              <p:cNvSpPr>
                <a:spLocks noChangeShapeType="1"/>
              </p:cNvSpPr>
              <p:nvPr/>
            </p:nvSpPr>
            <p:spPr bwMode="auto">
              <a:xfrm>
                <a:off x="4500461" y="4108049"/>
                <a:ext cx="0" cy="1708267"/>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 name="Line 12">
                <a:extLst>
                  <a:ext uri="{FF2B5EF4-FFF2-40B4-BE49-F238E27FC236}">
                    <a16:creationId xmlns:a16="http://schemas.microsoft.com/office/drawing/2014/main" id="{5E9C213C-30A2-9E79-9FC8-CC4934B482DC}"/>
                  </a:ext>
                </a:extLst>
              </p:cNvPr>
              <p:cNvSpPr>
                <a:spLocks noChangeShapeType="1"/>
              </p:cNvSpPr>
              <p:nvPr/>
            </p:nvSpPr>
            <p:spPr bwMode="auto">
              <a:xfrm>
                <a:off x="4874415" y="4022636"/>
                <a:ext cx="0" cy="1879094"/>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 name="Line 13">
                <a:extLst>
                  <a:ext uri="{FF2B5EF4-FFF2-40B4-BE49-F238E27FC236}">
                    <a16:creationId xmlns:a16="http://schemas.microsoft.com/office/drawing/2014/main" id="{5CAB86E5-82B2-4AE7-F4E8-69097A842436}"/>
                  </a:ext>
                </a:extLst>
              </p:cNvPr>
              <p:cNvSpPr>
                <a:spLocks noChangeShapeType="1"/>
              </p:cNvSpPr>
              <p:nvPr/>
            </p:nvSpPr>
            <p:spPr bwMode="auto">
              <a:xfrm>
                <a:off x="5248370" y="3937222"/>
                <a:ext cx="0" cy="2007214"/>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 name="Line 14">
                <a:extLst>
                  <a:ext uri="{FF2B5EF4-FFF2-40B4-BE49-F238E27FC236}">
                    <a16:creationId xmlns:a16="http://schemas.microsoft.com/office/drawing/2014/main" id="{80911E2D-8E2B-0777-8091-C53FD19C1DD5}"/>
                  </a:ext>
                </a:extLst>
              </p:cNvPr>
              <p:cNvSpPr>
                <a:spLocks noChangeShapeType="1"/>
              </p:cNvSpPr>
              <p:nvPr/>
            </p:nvSpPr>
            <p:spPr bwMode="auto">
              <a:xfrm flipV="1">
                <a:off x="4201297" y="4236169"/>
                <a:ext cx="1421027" cy="25624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 name="Line 15">
                <a:extLst>
                  <a:ext uri="{FF2B5EF4-FFF2-40B4-BE49-F238E27FC236}">
                    <a16:creationId xmlns:a16="http://schemas.microsoft.com/office/drawing/2014/main" id="{C4C4712E-E1ED-93EF-B4D7-411FB042EE4B}"/>
                  </a:ext>
                </a:extLst>
              </p:cNvPr>
              <p:cNvSpPr>
                <a:spLocks noChangeShapeType="1"/>
              </p:cNvSpPr>
              <p:nvPr/>
            </p:nvSpPr>
            <p:spPr bwMode="auto">
              <a:xfrm flipV="1">
                <a:off x="4201297" y="4705943"/>
                <a:ext cx="1421027" cy="85413"/>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 name="Line 16">
                <a:extLst>
                  <a:ext uri="{FF2B5EF4-FFF2-40B4-BE49-F238E27FC236}">
                    <a16:creationId xmlns:a16="http://schemas.microsoft.com/office/drawing/2014/main" id="{436B2F31-EA58-B8A8-AFD3-369A0ACDA19C}"/>
                  </a:ext>
                </a:extLst>
              </p:cNvPr>
              <p:cNvSpPr>
                <a:spLocks noChangeShapeType="1"/>
              </p:cNvSpPr>
              <p:nvPr/>
            </p:nvSpPr>
            <p:spPr bwMode="auto">
              <a:xfrm>
                <a:off x="4201297" y="5047596"/>
                <a:ext cx="1421027"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 name="Line 17">
                <a:extLst>
                  <a:ext uri="{FF2B5EF4-FFF2-40B4-BE49-F238E27FC236}">
                    <a16:creationId xmlns:a16="http://schemas.microsoft.com/office/drawing/2014/main" id="{085F831D-BF88-359D-3236-E07F4E7F117B}"/>
                  </a:ext>
                </a:extLst>
              </p:cNvPr>
              <p:cNvSpPr>
                <a:spLocks noChangeShapeType="1"/>
              </p:cNvSpPr>
              <p:nvPr/>
            </p:nvSpPr>
            <p:spPr bwMode="auto">
              <a:xfrm>
                <a:off x="4201297" y="5303836"/>
                <a:ext cx="1421027" cy="12812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 name="Line 18">
                <a:extLst>
                  <a:ext uri="{FF2B5EF4-FFF2-40B4-BE49-F238E27FC236}">
                    <a16:creationId xmlns:a16="http://schemas.microsoft.com/office/drawing/2014/main" id="{12147804-96A0-E22F-5FB6-B83FE90538A5}"/>
                  </a:ext>
                </a:extLst>
              </p:cNvPr>
              <p:cNvSpPr>
                <a:spLocks noChangeShapeType="1"/>
              </p:cNvSpPr>
              <p:nvPr/>
            </p:nvSpPr>
            <p:spPr bwMode="auto">
              <a:xfrm>
                <a:off x="4201297" y="5560076"/>
                <a:ext cx="1421027" cy="170827"/>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 name="Line 25">
                <a:extLst>
                  <a:ext uri="{FF2B5EF4-FFF2-40B4-BE49-F238E27FC236}">
                    <a16:creationId xmlns:a16="http://schemas.microsoft.com/office/drawing/2014/main" id="{D4DEEB43-3047-D8CD-49B0-AAC4E9232F40}"/>
                  </a:ext>
                </a:extLst>
              </p:cNvPr>
              <p:cNvSpPr>
                <a:spLocks noChangeShapeType="1"/>
              </p:cNvSpPr>
              <p:nvPr/>
            </p:nvSpPr>
            <p:spPr bwMode="auto">
              <a:xfrm>
                <a:off x="4201297" y="4193462"/>
                <a:ext cx="0" cy="1580147"/>
              </a:xfrm>
              <a:prstGeom prst="line">
                <a:avLst/>
              </a:prstGeom>
              <a:noFill/>
              <a:ln w="508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 name="Line 26">
                <a:extLst>
                  <a:ext uri="{FF2B5EF4-FFF2-40B4-BE49-F238E27FC236}">
                    <a16:creationId xmlns:a16="http://schemas.microsoft.com/office/drawing/2014/main" id="{97C67292-6353-EE7D-833F-94755DDAD08C}"/>
                  </a:ext>
                </a:extLst>
              </p:cNvPr>
              <p:cNvSpPr>
                <a:spLocks noChangeShapeType="1"/>
              </p:cNvSpPr>
              <p:nvPr/>
            </p:nvSpPr>
            <p:spPr bwMode="auto">
              <a:xfrm flipV="1">
                <a:off x="4201297" y="3851809"/>
                <a:ext cx="1421027" cy="341653"/>
              </a:xfrm>
              <a:prstGeom prst="line">
                <a:avLst/>
              </a:prstGeom>
              <a:noFill/>
              <a:ln w="508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 name="Line 27">
                <a:extLst>
                  <a:ext uri="{FF2B5EF4-FFF2-40B4-BE49-F238E27FC236}">
                    <a16:creationId xmlns:a16="http://schemas.microsoft.com/office/drawing/2014/main" id="{D08CDC2B-AD88-E7E1-5728-4E289FAFF93D}"/>
                  </a:ext>
                </a:extLst>
              </p:cNvPr>
              <p:cNvSpPr>
                <a:spLocks noChangeShapeType="1"/>
              </p:cNvSpPr>
              <p:nvPr/>
            </p:nvSpPr>
            <p:spPr bwMode="auto">
              <a:xfrm>
                <a:off x="4201297" y="5773610"/>
                <a:ext cx="1421027" cy="213533"/>
              </a:xfrm>
              <a:prstGeom prst="line">
                <a:avLst/>
              </a:prstGeom>
              <a:noFill/>
              <a:ln w="508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 name="Line 47">
                <a:extLst>
                  <a:ext uri="{FF2B5EF4-FFF2-40B4-BE49-F238E27FC236}">
                    <a16:creationId xmlns:a16="http://schemas.microsoft.com/office/drawing/2014/main" id="{58A928DC-9FEB-AA78-814B-5A4C1160C0D2}"/>
                  </a:ext>
                </a:extLst>
              </p:cNvPr>
              <p:cNvSpPr>
                <a:spLocks noChangeShapeType="1"/>
              </p:cNvSpPr>
              <p:nvPr/>
            </p:nvSpPr>
            <p:spPr bwMode="auto">
              <a:xfrm>
                <a:off x="5622324" y="3851809"/>
                <a:ext cx="0" cy="2135334"/>
              </a:xfrm>
              <a:prstGeom prst="line">
                <a:avLst/>
              </a:prstGeom>
              <a:noFill/>
              <a:ln w="508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16" name="TextBox 15">
              <a:extLst>
                <a:ext uri="{FF2B5EF4-FFF2-40B4-BE49-F238E27FC236}">
                  <a16:creationId xmlns:a16="http://schemas.microsoft.com/office/drawing/2014/main" id="{A67A6BF0-1685-A947-B70B-5BF32C22BB15}"/>
                </a:ext>
              </a:extLst>
            </p:cNvPr>
            <p:cNvSpPr txBox="1"/>
            <p:nvPr/>
          </p:nvSpPr>
          <p:spPr>
            <a:xfrm>
              <a:off x="4098144" y="6148166"/>
              <a:ext cx="1524179" cy="781126"/>
            </a:xfrm>
            <a:prstGeom prst="rect">
              <a:avLst/>
            </a:prstGeom>
            <a:noFill/>
          </p:spPr>
          <p:txBody>
            <a:bodyPr wrap="square">
              <a:spAutoFit/>
            </a:bodyPr>
            <a:lstStyle/>
            <a:p>
              <a:pPr algn="ctr"/>
              <a:r>
                <a:rPr lang="en-US" altLang="en-US" sz="1400" dirty="0"/>
                <a:t>Screen</a:t>
              </a:r>
            </a:p>
            <a:p>
              <a:pPr algn="ctr"/>
              <a:r>
                <a:rPr lang="en-US" sz="1400" dirty="0"/>
                <a:t>(Pixels)</a:t>
              </a:r>
            </a:p>
          </p:txBody>
        </p:sp>
      </p:grpSp>
      <p:grpSp>
        <p:nvGrpSpPr>
          <p:cNvPr id="4" name="Group 3">
            <a:extLst>
              <a:ext uri="{FF2B5EF4-FFF2-40B4-BE49-F238E27FC236}">
                <a16:creationId xmlns:a16="http://schemas.microsoft.com/office/drawing/2014/main" id="{56101820-005C-9AF3-285D-547169F7E1FA}"/>
              </a:ext>
            </a:extLst>
          </p:cNvPr>
          <p:cNvGrpSpPr/>
          <p:nvPr/>
        </p:nvGrpSpPr>
        <p:grpSpPr>
          <a:xfrm>
            <a:off x="98779" y="4290457"/>
            <a:ext cx="1020938" cy="1251425"/>
            <a:chOff x="98779" y="4290457"/>
            <a:chExt cx="1020938" cy="1251425"/>
          </a:xfrm>
        </p:grpSpPr>
        <p:pic>
          <p:nvPicPr>
            <p:cNvPr id="30" name="Picture 2" descr="Retro camera icon black photo side view Royalty Free Vector">
              <a:extLst>
                <a:ext uri="{FF2B5EF4-FFF2-40B4-BE49-F238E27FC236}">
                  <a16:creationId xmlns:a16="http://schemas.microsoft.com/office/drawing/2014/main" id="{3C89D939-5F56-3EC2-AFBF-9D9EAC3AAEE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1139" t="14062" r="31219" b="24014"/>
            <a:stretch/>
          </p:blipFill>
          <p:spPr bwMode="auto">
            <a:xfrm>
              <a:off x="291950" y="4290457"/>
              <a:ext cx="417956" cy="475036"/>
            </a:xfrm>
            <a:prstGeom prst="rect">
              <a:avLst/>
            </a:prstGeom>
            <a:noFill/>
            <a:extLst>
              <a:ext uri="{909E8E84-426E-40DD-AFC4-6F175D3DCCD1}">
                <a14:hiddenFill xmlns:a14="http://schemas.microsoft.com/office/drawing/2010/main">
                  <a:solidFill>
                    <a:srgbClr val="FFFFFF"/>
                  </a:solidFill>
                </a14:hiddenFill>
              </a:ext>
            </a:extLst>
          </p:spPr>
        </p:pic>
        <p:sp>
          <p:nvSpPr>
            <p:cNvPr id="31" name="TextBox 30">
              <a:extLst>
                <a:ext uri="{FF2B5EF4-FFF2-40B4-BE49-F238E27FC236}">
                  <a16:creationId xmlns:a16="http://schemas.microsoft.com/office/drawing/2014/main" id="{81300F3E-D44A-8C44-2968-661A7BFFCB01}"/>
                </a:ext>
              </a:extLst>
            </p:cNvPr>
            <p:cNvSpPr txBox="1"/>
            <p:nvPr/>
          </p:nvSpPr>
          <p:spPr>
            <a:xfrm>
              <a:off x="98779" y="5018662"/>
              <a:ext cx="1020938" cy="523220"/>
            </a:xfrm>
            <a:prstGeom prst="rect">
              <a:avLst/>
            </a:prstGeom>
            <a:noFill/>
          </p:spPr>
          <p:txBody>
            <a:bodyPr wrap="square">
              <a:spAutoFit/>
            </a:bodyPr>
            <a:lstStyle/>
            <a:p>
              <a:pPr algn="ctr"/>
              <a:r>
                <a:rPr lang="en-US" altLang="en-US" sz="1400" dirty="0"/>
                <a:t>Camera</a:t>
              </a:r>
            </a:p>
            <a:p>
              <a:pPr algn="ctr"/>
              <a:r>
                <a:rPr lang="en-US" sz="1400" dirty="0"/>
                <a:t>(Eye)</a:t>
              </a:r>
            </a:p>
          </p:txBody>
        </p:sp>
      </p:grpSp>
      <p:grpSp>
        <p:nvGrpSpPr>
          <p:cNvPr id="36" name="Group 35">
            <a:extLst>
              <a:ext uri="{FF2B5EF4-FFF2-40B4-BE49-F238E27FC236}">
                <a16:creationId xmlns:a16="http://schemas.microsoft.com/office/drawing/2014/main" id="{F5DC942B-129F-B5AF-B5B5-A160F06320B2}"/>
              </a:ext>
            </a:extLst>
          </p:cNvPr>
          <p:cNvGrpSpPr/>
          <p:nvPr/>
        </p:nvGrpSpPr>
        <p:grpSpPr>
          <a:xfrm>
            <a:off x="4411382" y="2054383"/>
            <a:ext cx="1084273" cy="1159603"/>
            <a:chOff x="8985421" y="2702937"/>
            <a:chExt cx="1618735" cy="1731196"/>
          </a:xfrm>
        </p:grpSpPr>
        <p:pic>
          <p:nvPicPr>
            <p:cNvPr id="37" name="Graphic 36" descr="Lights On with solid fill">
              <a:extLst>
                <a:ext uri="{FF2B5EF4-FFF2-40B4-BE49-F238E27FC236}">
                  <a16:creationId xmlns:a16="http://schemas.microsoft.com/office/drawing/2014/main" id="{C37AB4D5-54D5-654D-BC45-A8B13A5C24B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170257" y="2702937"/>
              <a:ext cx="914400" cy="914400"/>
            </a:xfrm>
            <a:prstGeom prst="rect">
              <a:avLst/>
            </a:prstGeom>
          </p:spPr>
        </p:pic>
        <p:sp>
          <p:nvSpPr>
            <p:cNvPr id="38" name="TextBox 37">
              <a:extLst>
                <a:ext uri="{FF2B5EF4-FFF2-40B4-BE49-F238E27FC236}">
                  <a16:creationId xmlns:a16="http://schemas.microsoft.com/office/drawing/2014/main" id="{013A51A3-52D0-7817-A92C-49A73B66712E}"/>
                </a:ext>
              </a:extLst>
            </p:cNvPr>
            <p:cNvSpPr txBox="1"/>
            <p:nvPr/>
          </p:nvSpPr>
          <p:spPr>
            <a:xfrm>
              <a:off x="8985421" y="3653007"/>
              <a:ext cx="1618735" cy="781126"/>
            </a:xfrm>
            <a:prstGeom prst="rect">
              <a:avLst/>
            </a:prstGeom>
            <a:noFill/>
          </p:spPr>
          <p:txBody>
            <a:bodyPr wrap="square">
              <a:spAutoFit/>
            </a:bodyPr>
            <a:lstStyle/>
            <a:p>
              <a:pPr algn="ctr"/>
              <a:r>
                <a:rPr lang="en-US" altLang="en-US" sz="1400" dirty="0"/>
                <a:t>Light Source</a:t>
              </a:r>
              <a:endParaRPr lang="en-US" sz="1400" dirty="0"/>
            </a:p>
          </p:txBody>
        </p:sp>
      </p:grpSp>
      <p:sp>
        <p:nvSpPr>
          <p:cNvPr id="40" name="Oval 39">
            <a:extLst>
              <a:ext uri="{FF2B5EF4-FFF2-40B4-BE49-F238E27FC236}">
                <a16:creationId xmlns:a16="http://schemas.microsoft.com/office/drawing/2014/main" id="{6658A759-8991-4252-EF6F-9269A3246ED7}"/>
              </a:ext>
            </a:extLst>
          </p:cNvPr>
          <p:cNvSpPr/>
          <p:nvPr/>
        </p:nvSpPr>
        <p:spPr>
          <a:xfrm>
            <a:off x="4169301" y="3773754"/>
            <a:ext cx="91874" cy="91874"/>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B7CFEE0B-CD4A-AFB0-8B43-1AF95B78702B}"/>
              </a:ext>
            </a:extLst>
          </p:cNvPr>
          <p:cNvGrpSpPr/>
          <p:nvPr/>
        </p:nvGrpSpPr>
        <p:grpSpPr>
          <a:xfrm>
            <a:off x="3286653" y="2666873"/>
            <a:ext cx="1446647" cy="1170437"/>
            <a:chOff x="3286653" y="2666873"/>
            <a:chExt cx="1446647" cy="1170437"/>
          </a:xfrm>
        </p:grpSpPr>
        <p:cxnSp>
          <p:nvCxnSpPr>
            <p:cNvPr id="39" name="Straight Arrow Connector 38">
              <a:extLst>
                <a:ext uri="{FF2B5EF4-FFF2-40B4-BE49-F238E27FC236}">
                  <a16:creationId xmlns:a16="http://schemas.microsoft.com/office/drawing/2014/main" id="{62580B97-6FDA-81FE-C136-9363BA0F1B47}"/>
                </a:ext>
              </a:extLst>
            </p:cNvPr>
            <p:cNvCxnSpPr>
              <a:cxnSpLocks/>
            </p:cNvCxnSpPr>
            <p:nvPr/>
          </p:nvCxnSpPr>
          <p:spPr>
            <a:xfrm flipV="1">
              <a:off x="4259702" y="2666873"/>
              <a:ext cx="473598" cy="1170437"/>
            </a:xfrm>
            <a:prstGeom prst="straightConnector1">
              <a:avLst/>
            </a:prstGeom>
            <a:ln w="25400">
              <a:tailEnd type="triangle" w="lg" len="lg"/>
            </a:ln>
          </p:spPr>
          <p:style>
            <a:lnRef idx="1">
              <a:schemeClr val="accent6"/>
            </a:lnRef>
            <a:fillRef idx="0">
              <a:schemeClr val="accent6"/>
            </a:fillRef>
            <a:effectRef idx="0">
              <a:schemeClr val="accent6"/>
            </a:effectRef>
            <a:fontRef idx="minor">
              <a:schemeClr val="tx1"/>
            </a:fontRef>
          </p:style>
        </p:cxnSp>
        <p:sp>
          <p:nvSpPr>
            <p:cNvPr id="53" name="TextBox 52">
              <a:extLst>
                <a:ext uri="{FF2B5EF4-FFF2-40B4-BE49-F238E27FC236}">
                  <a16:creationId xmlns:a16="http://schemas.microsoft.com/office/drawing/2014/main" id="{072BA504-819A-F36F-538C-66890F88339D}"/>
                </a:ext>
              </a:extLst>
            </p:cNvPr>
            <p:cNvSpPr txBox="1"/>
            <p:nvPr/>
          </p:nvSpPr>
          <p:spPr>
            <a:xfrm>
              <a:off x="3286653" y="3040816"/>
              <a:ext cx="1427215" cy="523220"/>
            </a:xfrm>
            <a:prstGeom prst="rect">
              <a:avLst/>
            </a:prstGeom>
            <a:noFill/>
          </p:spPr>
          <p:txBody>
            <a:bodyPr wrap="square" rtlCol="0">
              <a:spAutoFit/>
            </a:bodyPr>
            <a:lstStyle/>
            <a:p>
              <a:pPr algn="ctr"/>
              <a:r>
                <a:rPr lang="en-US" sz="1400" dirty="0"/>
                <a:t>Shadow Ray</a:t>
              </a:r>
            </a:p>
            <a:p>
              <a:pPr algn="ctr"/>
              <a:r>
                <a:rPr lang="en-US" sz="1400" dirty="0"/>
                <a:t>(To Light)</a:t>
              </a:r>
            </a:p>
          </p:txBody>
        </p:sp>
      </p:grpSp>
      <p:grpSp>
        <p:nvGrpSpPr>
          <p:cNvPr id="8" name="Group 7">
            <a:extLst>
              <a:ext uri="{FF2B5EF4-FFF2-40B4-BE49-F238E27FC236}">
                <a16:creationId xmlns:a16="http://schemas.microsoft.com/office/drawing/2014/main" id="{30355459-510E-90FC-1F52-B12EAB67460F}"/>
              </a:ext>
            </a:extLst>
          </p:cNvPr>
          <p:cNvGrpSpPr/>
          <p:nvPr/>
        </p:nvGrpSpPr>
        <p:grpSpPr>
          <a:xfrm>
            <a:off x="1571084" y="1553894"/>
            <a:ext cx="3029098" cy="846691"/>
            <a:chOff x="1571084" y="1553894"/>
            <a:chExt cx="3029098" cy="846691"/>
          </a:xfrm>
        </p:grpSpPr>
        <p:cxnSp>
          <p:nvCxnSpPr>
            <p:cNvPr id="48" name="Straight Arrow Connector 47">
              <a:extLst>
                <a:ext uri="{FF2B5EF4-FFF2-40B4-BE49-F238E27FC236}">
                  <a16:creationId xmlns:a16="http://schemas.microsoft.com/office/drawing/2014/main" id="{0974FEA7-0D5D-7B57-B9A8-52314B667946}"/>
                </a:ext>
              </a:extLst>
            </p:cNvPr>
            <p:cNvCxnSpPr>
              <a:cxnSpLocks/>
            </p:cNvCxnSpPr>
            <p:nvPr/>
          </p:nvCxnSpPr>
          <p:spPr>
            <a:xfrm flipH="1" flipV="1">
              <a:off x="1571084" y="1982226"/>
              <a:ext cx="3015657" cy="418359"/>
            </a:xfrm>
            <a:prstGeom prst="straightConnector1">
              <a:avLst/>
            </a:prstGeom>
            <a:ln w="25400">
              <a:solidFill>
                <a:schemeClr val="bg1">
                  <a:lumMod val="65000"/>
                </a:schemeClr>
              </a:solidFill>
              <a:tailEnd type="triangle" w="lg" len="lg"/>
            </a:ln>
          </p:spPr>
          <p:style>
            <a:lnRef idx="1">
              <a:schemeClr val="accent6"/>
            </a:lnRef>
            <a:fillRef idx="0">
              <a:schemeClr val="accent6"/>
            </a:fillRef>
            <a:effectRef idx="0">
              <a:schemeClr val="accent6"/>
            </a:effectRef>
            <a:fontRef idx="minor">
              <a:schemeClr val="tx1"/>
            </a:fontRef>
          </p:style>
        </p:cxnSp>
        <p:sp>
          <p:nvSpPr>
            <p:cNvPr id="54" name="TextBox 53">
              <a:extLst>
                <a:ext uri="{FF2B5EF4-FFF2-40B4-BE49-F238E27FC236}">
                  <a16:creationId xmlns:a16="http://schemas.microsoft.com/office/drawing/2014/main" id="{BB702FCE-D856-318A-FA32-A2F570566E31}"/>
                </a:ext>
              </a:extLst>
            </p:cNvPr>
            <p:cNvSpPr txBox="1"/>
            <p:nvPr/>
          </p:nvSpPr>
          <p:spPr>
            <a:xfrm rot="450619">
              <a:off x="1688487" y="1553894"/>
              <a:ext cx="2911695" cy="646331"/>
            </a:xfrm>
            <a:prstGeom prst="rect">
              <a:avLst/>
            </a:prstGeom>
            <a:noFill/>
          </p:spPr>
          <p:txBody>
            <a:bodyPr wrap="none" rtlCol="0">
              <a:spAutoFit/>
            </a:bodyPr>
            <a:lstStyle/>
            <a:p>
              <a:pPr algn="ctr"/>
              <a:r>
                <a:rPr lang="en-US" dirty="0">
                  <a:solidFill>
                    <a:schemeClr val="bg1">
                      <a:lumMod val="50000"/>
                    </a:schemeClr>
                  </a:solidFill>
                </a:rPr>
                <a:t>Casting from light source</a:t>
              </a:r>
            </a:p>
            <a:p>
              <a:pPr algn="ctr"/>
              <a:r>
                <a:rPr lang="en-US" dirty="0">
                  <a:solidFill>
                    <a:schemeClr val="bg1">
                      <a:lumMod val="50000"/>
                    </a:schemeClr>
                  </a:solidFill>
                </a:rPr>
                <a:t>(Misses Camera – Wasteful)</a:t>
              </a:r>
            </a:p>
          </p:txBody>
        </p:sp>
      </p:grpSp>
      <p:pic>
        <p:nvPicPr>
          <p:cNvPr id="62" name="Picture 61">
            <a:extLst>
              <a:ext uri="{FF2B5EF4-FFF2-40B4-BE49-F238E27FC236}">
                <a16:creationId xmlns:a16="http://schemas.microsoft.com/office/drawing/2014/main" id="{50A75501-8CB3-0348-00A5-D607C8436DF7}"/>
              </a:ext>
            </a:extLst>
          </p:cNvPr>
          <p:cNvPicPr>
            <a:picLocks noChangeAspect="1"/>
          </p:cNvPicPr>
          <p:nvPr/>
        </p:nvPicPr>
        <p:blipFill>
          <a:blip r:embed="rId3">
            <a:alphaModFix amt="77000"/>
          </a:blip>
          <a:stretch>
            <a:fillRect/>
          </a:stretch>
        </p:blipFill>
        <p:spPr>
          <a:xfrm>
            <a:off x="1541977" y="3839968"/>
            <a:ext cx="1369006" cy="1369006"/>
          </a:xfrm>
          <a:prstGeom prst="rect">
            <a:avLst/>
          </a:prstGeom>
        </p:spPr>
      </p:pic>
      <p:grpSp>
        <p:nvGrpSpPr>
          <p:cNvPr id="9" name="Group 8">
            <a:extLst>
              <a:ext uri="{FF2B5EF4-FFF2-40B4-BE49-F238E27FC236}">
                <a16:creationId xmlns:a16="http://schemas.microsoft.com/office/drawing/2014/main" id="{81332615-13A5-3180-BC96-6ACB0F2CC003}"/>
              </a:ext>
            </a:extLst>
          </p:cNvPr>
          <p:cNvGrpSpPr/>
          <p:nvPr/>
        </p:nvGrpSpPr>
        <p:grpSpPr>
          <a:xfrm>
            <a:off x="709905" y="3852173"/>
            <a:ext cx="3472851" cy="703000"/>
            <a:chOff x="709905" y="3852173"/>
            <a:chExt cx="3472851" cy="703000"/>
          </a:xfrm>
        </p:grpSpPr>
        <p:sp>
          <p:nvSpPr>
            <p:cNvPr id="43" name="TextBox 42">
              <a:extLst>
                <a:ext uri="{FF2B5EF4-FFF2-40B4-BE49-F238E27FC236}">
                  <a16:creationId xmlns:a16="http://schemas.microsoft.com/office/drawing/2014/main" id="{83ED8DB7-CF01-554C-7248-05358A8DDD75}"/>
                </a:ext>
              </a:extLst>
            </p:cNvPr>
            <p:cNvSpPr txBox="1"/>
            <p:nvPr/>
          </p:nvSpPr>
          <p:spPr>
            <a:xfrm rot="20882963">
              <a:off x="722214" y="4041612"/>
              <a:ext cx="1427215" cy="307777"/>
            </a:xfrm>
            <a:prstGeom prst="rect">
              <a:avLst/>
            </a:prstGeom>
            <a:noFill/>
          </p:spPr>
          <p:txBody>
            <a:bodyPr wrap="square" rtlCol="0">
              <a:spAutoFit/>
            </a:bodyPr>
            <a:lstStyle/>
            <a:p>
              <a:r>
                <a:rPr lang="en-US" sz="1400" dirty="0"/>
                <a:t>Primary Ray</a:t>
              </a:r>
            </a:p>
          </p:txBody>
        </p:sp>
        <p:cxnSp>
          <p:nvCxnSpPr>
            <p:cNvPr id="42" name="Straight Arrow Connector 41">
              <a:extLst>
                <a:ext uri="{FF2B5EF4-FFF2-40B4-BE49-F238E27FC236}">
                  <a16:creationId xmlns:a16="http://schemas.microsoft.com/office/drawing/2014/main" id="{FB66E55F-8609-0D80-7586-D0B4520051D9}"/>
                </a:ext>
              </a:extLst>
            </p:cNvPr>
            <p:cNvCxnSpPr>
              <a:cxnSpLocks/>
              <a:endCxn id="40" idx="3"/>
            </p:cNvCxnSpPr>
            <p:nvPr/>
          </p:nvCxnSpPr>
          <p:spPr>
            <a:xfrm flipV="1">
              <a:off x="709905" y="3852173"/>
              <a:ext cx="3472851" cy="703000"/>
            </a:xfrm>
            <a:prstGeom prst="straightConnector1">
              <a:avLst/>
            </a:prstGeom>
            <a:ln w="25400">
              <a:tailEnd type="triangle" w="lg" len="lg"/>
            </a:ln>
          </p:spPr>
          <p:style>
            <a:lnRef idx="1">
              <a:schemeClr val="accent6"/>
            </a:lnRef>
            <a:fillRef idx="0">
              <a:schemeClr val="accent6"/>
            </a:fillRef>
            <a:effectRef idx="0">
              <a:schemeClr val="accent6"/>
            </a:effectRef>
            <a:fontRef idx="minor">
              <a:schemeClr val="tx1"/>
            </a:fontRef>
          </p:style>
        </p:cxnSp>
      </p:grpSp>
    </p:spTree>
    <p:extLst>
      <p:ext uri="{BB962C8B-B14F-4D97-AF65-F5344CB8AC3E}">
        <p14:creationId xmlns:p14="http://schemas.microsoft.com/office/powerpoint/2010/main" val="121360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xEl>
                                              <p:pRg st="5" end="5"/>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7" end="7"/>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5">
                                            <p:txEl>
                                              <p:pRg st="11" end="11"/>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9"/>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3" presetClass="entr" presetSubtype="10" fill="hold" grpId="0" nodeType="clickEffect">
                                  <p:stCondLst>
                                    <p:cond delay="0"/>
                                  </p:stCondLst>
                                  <p:childTnLst>
                                    <p:set>
                                      <p:cBhvr>
                                        <p:cTn id="48" dur="1" fill="hold">
                                          <p:stCondLst>
                                            <p:cond delay="0"/>
                                          </p:stCondLst>
                                        </p:cTn>
                                        <p:tgtEl>
                                          <p:spTgt spid="40"/>
                                        </p:tgtEl>
                                        <p:attrNameLst>
                                          <p:attrName>style.visibility</p:attrName>
                                        </p:attrNameLst>
                                      </p:cBhvr>
                                      <p:to>
                                        <p:strVal val="visible"/>
                                      </p:to>
                                    </p:set>
                                    <p:animEffect transition="in" filter="blinds(horizontal)">
                                      <p:cBhvr>
                                        <p:cTn id="49" dur="500"/>
                                        <p:tgtEl>
                                          <p:spTgt spid="40"/>
                                        </p:tgtEl>
                                      </p:cBhvr>
                                    </p:animEffect>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nodeType="clickEffect">
                                  <p:stCondLst>
                                    <p:cond delay="0"/>
                                  </p:stCondLst>
                                  <p:childTnLst>
                                    <p:set>
                                      <p:cBhvr>
                                        <p:cTn id="53" dur="1" fill="hold">
                                          <p:stCondLst>
                                            <p:cond delay="0"/>
                                          </p:stCondLst>
                                        </p:cTn>
                                        <p:tgtEl>
                                          <p:spTgt spid="11"/>
                                        </p:tgtEl>
                                        <p:attrNameLst>
                                          <p:attrName>style.visibility</p:attrName>
                                        </p:attrNameLst>
                                      </p:cBhvr>
                                      <p:to>
                                        <p:strVal val="visible"/>
                                      </p:to>
                                    </p:set>
                                  </p:childTnLst>
                                </p:cTn>
                              </p:par>
                            </p:childTnLst>
                          </p:cTn>
                        </p:par>
                      </p:childTnLst>
                    </p:cTn>
                  </p:par>
                  <p:par>
                    <p:cTn id="54" fill="hold">
                      <p:stCondLst>
                        <p:cond delay="indefinite"/>
                      </p:stCondLst>
                      <p:childTnLst>
                        <p:par>
                          <p:cTn id="55" fill="hold">
                            <p:stCondLst>
                              <p:cond delay="0"/>
                            </p:stCondLst>
                            <p:childTnLst>
                              <p:par>
                                <p:cTn id="56" presetID="9" presetClass="entr" presetSubtype="0" fill="hold" nodeType="clickEffect">
                                  <p:stCondLst>
                                    <p:cond delay="0"/>
                                  </p:stCondLst>
                                  <p:childTnLst>
                                    <p:set>
                                      <p:cBhvr>
                                        <p:cTn id="57" dur="1" fill="hold">
                                          <p:stCondLst>
                                            <p:cond delay="0"/>
                                          </p:stCondLst>
                                        </p:cTn>
                                        <p:tgtEl>
                                          <p:spTgt spid="62"/>
                                        </p:tgtEl>
                                        <p:attrNameLst>
                                          <p:attrName>style.visibility</p:attrName>
                                        </p:attrNameLst>
                                      </p:cBhvr>
                                      <p:to>
                                        <p:strVal val="visible"/>
                                      </p:to>
                                    </p:set>
                                    <p:animEffect transition="in" filter="dissolve">
                                      <p:cBhvr>
                                        <p:cTn id="58"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649A15DD-A119-CB94-BD4C-B93115498DF9}"/>
              </a:ext>
            </a:extLst>
          </p:cNvPr>
          <p:cNvGrpSpPr/>
          <p:nvPr/>
        </p:nvGrpSpPr>
        <p:grpSpPr>
          <a:xfrm>
            <a:off x="9099506" y="2124803"/>
            <a:ext cx="2855808" cy="3624117"/>
            <a:chOff x="9099506" y="2124803"/>
            <a:chExt cx="2855808" cy="3624117"/>
          </a:xfrm>
        </p:grpSpPr>
        <p:pic>
          <p:nvPicPr>
            <p:cNvPr id="5" name="Picture 4">
              <a:extLst>
                <a:ext uri="{FF2B5EF4-FFF2-40B4-BE49-F238E27FC236}">
                  <a16:creationId xmlns:a16="http://schemas.microsoft.com/office/drawing/2014/main" id="{BC9211AB-259C-2557-5348-B5F7421D3F8B}"/>
                </a:ext>
              </a:extLst>
            </p:cNvPr>
            <p:cNvPicPr>
              <a:picLocks noChangeAspect="1"/>
            </p:cNvPicPr>
            <p:nvPr/>
          </p:nvPicPr>
          <p:blipFill rotWithShape="1">
            <a:blip r:embed="rId3"/>
            <a:srcRect l="2169" t="3183"/>
            <a:stretch>
              <a:fillRect/>
            </a:stretch>
          </p:blipFill>
          <p:spPr>
            <a:xfrm>
              <a:off x="9099506" y="2124803"/>
              <a:ext cx="2849200" cy="3008120"/>
            </a:xfrm>
            <a:prstGeom prst="rect">
              <a:avLst/>
            </a:prstGeom>
          </p:spPr>
        </p:pic>
        <p:sp>
          <p:nvSpPr>
            <p:cNvPr id="15" name="TextBox 14">
              <a:extLst>
                <a:ext uri="{FF2B5EF4-FFF2-40B4-BE49-F238E27FC236}">
                  <a16:creationId xmlns:a16="http://schemas.microsoft.com/office/drawing/2014/main" id="{222A942A-4B69-BECF-E63A-0B5767604E3F}"/>
                </a:ext>
              </a:extLst>
            </p:cNvPr>
            <p:cNvSpPr txBox="1"/>
            <p:nvPr/>
          </p:nvSpPr>
          <p:spPr>
            <a:xfrm>
              <a:off x="9225400" y="5225700"/>
              <a:ext cx="2729914" cy="523220"/>
            </a:xfrm>
            <a:prstGeom prst="rect">
              <a:avLst/>
            </a:prstGeom>
            <a:noFill/>
          </p:spPr>
          <p:txBody>
            <a:bodyPr wrap="none" rtlCol="0">
              <a:spAutoFit/>
            </a:bodyPr>
            <a:lstStyle/>
            <a:p>
              <a:pPr algn="ctr"/>
              <a:r>
                <a:rPr lang="en-US" sz="1400" dirty="0"/>
                <a:t>The Stanford “Bunny” Model</a:t>
              </a:r>
            </a:p>
            <a:p>
              <a:pPr algn="ctr"/>
              <a:r>
                <a:rPr lang="en-US" sz="1400" dirty="0"/>
                <a:t>Finding which triangle hit by a ray</a:t>
              </a:r>
            </a:p>
          </p:txBody>
        </p:sp>
      </p:grpSp>
      <p:sp>
        <p:nvSpPr>
          <p:cNvPr id="2" name="Slide Number Placeholder 1">
            <a:extLst>
              <a:ext uri="{FF2B5EF4-FFF2-40B4-BE49-F238E27FC236}">
                <a16:creationId xmlns:a16="http://schemas.microsoft.com/office/drawing/2014/main" id="{A4EE83ED-32CF-7BC3-389C-B2179C9A9B9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12</a:t>
            </a:fld>
            <a:endParaRPr lang="en-US"/>
          </a:p>
        </p:txBody>
      </p:sp>
      <p:sp>
        <p:nvSpPr>
          <p:cNvPr id="3" name="Title 2">
            <a:extLst>
              <a:ext uri="{FF2B5EF4-FFF2-40B4-BE49-F238E27FC236}">
                <a16:creationId xmlns:a16="http://schemas.microsoft.com/office/drawing/2014/main" id="{DAAEB3C8-702F-C9B4-A3D7-D71E338A8276}"/>
              </a:ext>
            </a:extLst>
          </p:cNvPr>
          <p:cNvSpPr>
            <a:spLocks noGrp="1"/>
          </p:cNvSpPr>
          <p:nvPr>
            <p:ph type="title"/>
          </p:nvPr>
        </p:nvSpPr>
        <p:spPr/>
        <p:txBody>
          <a:bodyPr/>
          <a:lstStyle/>
          <a:p>
            <a:r>
              <a:rPr lang="en-US" dirty="0"/>
              <a:t>Ray Tracing is</a:t>
            </a:r>
            <a:r>
              <a:rPr lang="zh-CN" altLang="en-US" dirty="0"/>
              <a:t> </a:t>
            </a:r>
            <a:r>
              <a:rPr lang="en-US" altLang="zh-CN" dirty="0"/>
              <a:t>a</a:t>
            </a:r>
            <a:r>
              <a:rPr lang="en-US" dirty="0"/>
              <a:t> Computationally Heavy Task</a:t>
            </a:r>
          </a:p>
        </p:txBody>
      </p:sp>
      <p:sp>
        <p:nvSpPr>
          <p:cNvPr id="4" name="Content Placeholder 3">
            <a:extLst>
              <a:ext uri="{FF2B5EF4-FFF2-40B4-BE49-F238E27FC236}">
                <a16:creationId xmlns:a16="http://schemas.microsoft.com/office/drawing/2014/main" id="{2131B6C7-F155-E367-3C1E-0C273830BC0D}"/>
              </a:ext>
            </a:extLst>
          </p:cNvPr>
          <p:cNvSpPr>
            <a:spLocks noGrp="1"/>
          </p:cNvSpPr>
          <p:nvPr>
            <p:ph sz="half" idx="1"/>
          </p:nvPr>
        </p:nvSpPr>
        <p:spPr>
          <a:xfrm>
            <a:off x="571500" y="1237786"/>
            <a:ext cx="11049000" cy="5766696"/>
          </a:xfrm>
        </p:spPr>
        <p:txBody>
          <a:bodyPr>
            <a:normAutofit/>
          </a:bodyPr>
          <a:lstStyle/>
          <a:p>
            <a:pPr marL="194310" indent="-182880">
              <a:spcBef>
                <a:spcPts val="800"/>
              </a:spcBef>
              <a:defRPr sz="1600" b="1" i="0">
                <a:solidFill>
                  <a:srgbClr val="2980B9"/>
                </a:solidFill>
                <a:latin typeface="Arial"/>
              </a:defRPr>
            </a:pPr>
            <a:r>
              <a:rPr lang="en-US" sz="1800" b="1" dirty="0">
                <a:solidFill>
                  <a:srgbClr val="2980B9"/>
                </a:solidFill>
                <a:latin typeface="Arial"/>
              </a:rPr>
              <a:t>Graphics Representation:</a:t>
            </a:r>
          </a:p>
          <a:p>
            <a:pPr marL="411480" lvl="1">
              <a:lnSpc>
                <a:spcPct val="100000"/>
              </a:lnSpc>
              <a:buFont typeface="Wingdings" pitchFamily="2" charset="2"/>
              <a:buChar char="§"/>
              <a:defRPr sz="1400" b="0" i="0">
                <a:solidFill>
                  <a:srgbClr val="34495E"/>
                </a:solidFill>
                <a:latin typeface="Arial"/>
              </a:defRPr>
            </a:pPr>
            <a:r>
              <a:rPr lang="en-US" sz="1500" dirty="0">
                <a:solidFill>
                  <a:srgbClr val="4B5563"/>
                </a:solidFill>
                <a:latin typeface="Arial"/>
              </a:rPr>
              <a:t>A 3D graphics model is composed of a triangle mesh </a:t>
            </a:r>
          </a:p>
          <a:p>
            <a:pPr marL="411480" lvl="1">
              <a:lnSpc>
                <a:spcPct val="100000"/>
              </a:lnSpc>
              <a:buFont typeface="Wingdings" pitchFamily="2" charset="2"/>
              <a:buChar char="§"/>
              <a:defRPr sz="1400" b="0" i="0">
                <a:solidFill>
                  <a:srgbClr val="34495E"/>
                </a:solidFill>
                <a:latin typeface="Arial"/>
              </a:defRPr>
            </a:pPr>
            <a:r>
              <a:rPr lang="en-US" sz="1500" dirty="0">
                <a:solidFill>
                  <a:srgbClr val="4B5563"/>
                </a:solidFill>
                <a:latin typeface="Arial"/>
              </a:rPr>
              <a:t>A scene in a modern video game contains </a:t>
            </a:r>
            <a:r>
              <a:rPr lang="en-US" sz="1500" b="1" dirty="0">
                <a:solidFill>
                  <a:srgbClr val="C00000"/>
                </a:solidFill>
                <a:latin typeface="Arial"/>
              </a:rPr>
              <a:t>tens of millions </a:t>
            </a:r>
            <a:r>
              <a:rPr lang="en-US" sz="1500" dirty="0">
                <a:solidFill>
                  <a:srgbClr val="4B5563"/>
                </a:solidFill>
                <a:latin typeface="Arial"/>
              </a:rPr>
              <a:t>of triangles</a:t>
            </a:r>
          </a:p>
          <a:p>
            <a:pPr marL="194310" indent="-182880">
              <a:spcBef>
                <a:spcPts val="800"/>
              </a:spcBef>
              <a:defRPr sz="1600" b="1" i="0">
                <a:solidFill>
                  <a:srgbClr val="2980B9"/>
                </a:solidFill>
                <a:latin typeface="Arial"/>
              </a:defRPr>
            </a:pPr>
            <a:endParaRPr lang="en-US" sz="1600" b="1" dirty="0">
              <a:solidFill>
                <a:srgbClr val="2980B9"/>
              </a:solidFill>
              <a:latin typeface="Arial"/>
              <a:ea typeface="+mn-ea"/>
              <a:cs typeface="+mn-cs"/>
            </a:endParaRPr>
          </a:p>
          <a:p>
            <a:pPr marL="194310" indent="-182880">
              <a:spcBef>
                <a:spcPts val="800"/>
              </a:spcBef>
              <a:defRPr sz="1600" b="1" i="0">
                <a:solidFill>
                  <a:srgbClr val="2980B9"/>
                </a:solidFill>
                <a:latin typeface="Arial"/>
              </a:defRPr>
            </a:pPr>
            <a:r>
              <a:rPr lang="en-US" sz="1800" b="1" dirty="0">
                <a:solidFill>
                  <a:srgbClr val="2980B9"/>
                </a:solidFill>
                <a:latin typeface="Arial"/>
                <a:ea typeface="+mn-ea"/>
                <a:cs typeface="+mn-cs"/>
              </a:rPr>
              <a:t>The Core Task:</a:t>
            </a:r>
          </a:p>
          <a:p>
            <a:pPr marL="411480" lvl="1">
              <a:lnSpc>
                <a:spcPct val="100000"/>
              </a:lnSpc>
              <a:buFont typeface="Wingdings" pitchFamily="2" charset="2"/>
              <a:buChar char="§"/>
              <a:defRPr sz="1400" b="0" i="0">
                <a:solidFill>
                  <a:srgbClr val="34495E"/>
                </a:solidFill>
                <a:latin typeface="Arial"/>
              </a:defRPr>
            </a:pPr>
            <a:r>
              <a:rPr lang="en-US" sz="1500" dirty="0">
                <a:solidFill>
                  <a:srgbClr val="4B5563"/>
                </a:solidFill>
                <a:latin typeface="Arial"/>
              </a:rPr>
              <a:t>Calculate the </a:t>
            </a:r>
            <a:r>
              <a:rPr lang="en-US" sz="1500" b="1" dirty="0">
                <a:solidFill>
                  <a:srgbClr val="C00000"/>
                </a:solidFill>
                <a:latin typeface="Arial"/>
              </a:rPr>
              <a:t>exact point where a ray intersects </a:t>
            </a:r>
            <a:r>
              <a:rPr lang="en-US" sz="1500" dirty="0">
                <a:solidFill>
                  <a:srgbClr val="4B5563"/>
                </a:solidFill>
                <a:latin typeface="Arial"/>
              </a:rPr>
              <a:t>a geometric primitive to determine color.</a:t>
            </a:r>
          </a:p>
          <a:p>
            <a:pPr marL="411480" lvl="1">
              <a:lnSpc>
                <a:spcPct val="100000"/>
              </a:lnSpc>
              <a:buFont typeface="Wingdings" pitchFamily="2" charset="2"/>
              <a:buChar char="§"/>
              <a:defRPr sz="1400" b="0" i="0">
                <a:solidFill>
                  <a:srgbClr val="34495E"/>
                </a:solidFill>
                <a:latin typeface="Arial"/>
              </a:defRPr>
            </a:pPr>
            <a:r>
              <a:rPr lang="en-US" sz="1500" dirty="0">
                <a:solidFill>
                  <a:srgbClr val="4B5563"/>
                </a:solidFill>
                <a:latin typeface="Arial"/>
              </a:rPr>
              <a:t>About </a:t>
            </a:r>
            <a:r>
              <a:rPr lang="en-US" sz="1500" b="1" dirty="0">
                <a:solidFill>
                  <a:srgbClr val="C00000"/>
                </a:solidFill>
                <a:latin typeface="Arial"/>
              </a:rPr>
              <a:t>120M rays </a:t>
            </a:r>
            <a:r>
              <a:rPr lang="en-US" sz="1500" dirty="0">
                <a:solidFill>
                  <a:srgbClr val="4B5563"/>
                </a:solidFill>
                <a:latin typeface="Arial"/>
              </a:rPr>
              <a:t>are needed per second to achieve 1080p@60FPS (1 ray per pixel)</a:t>
            </a:r>
          </a:p>
          <a:p>
            <a:pPr marL="11430" indent="0">
              <a:spcBef>
                <a:spcPts val="800"/>
              </a:spcBef>
              <a:buNone/>
              <a:defRPr sz="1600" b="1" i="0">
                <a:solidFill>
                  <a:srgbClr val="2980B9"/>
                </a:solidFill>
                <a:latin typeface="Arial"/>
              </a:defRPr>
            </a:pPr>
            <a:endParaRPr lang="en-US" sz="1600" b="1" dirty="0">
              <a:solidFill>
                <a:srgbClr val="2980B9"/>
              </a:solidFill>
              <a:latin typeface="Arial"/>
              <a:ea typeface="+mn-ea"/>
              <a:cs typeface="+mn-cs"/>
            </a:endParaRPr>
          </a:p>
          <a:p>
            <a:pPr marL="194310" indent="-182880">
              <a:spcBef>
                <a:spcPts val="800"/>
              </a:spcBef>
              <a:defRPr sz="1600" b="1" i="0">
                <a:solidFill>
                  <a:srgbClr val="2980B9"/>
                </a:solidFill>
                <a:latin typeface="Arial"/>
              </a:defRPr>
            </a:pPr>
            <a:r>
              <a:rPr lang="en-US" sz="1800" b="1" dirty="0">
                <a:solidFill>
                  <a:srgbClr val="2980B9"/>
                </a:solidFill>
                <a:latin typeface="Arial"/>
                <a:ea typeface="+mn-ea"/>
                <a:cs typeface="+mn-cs"/>
              </a:rPr>
              <a:t>Brute-force Fails:</a:t>
            </a:r>
          </a:p>
          <a:p>
            <a:pPr marL="411480" lvl="1">
              <a:lnSpc>
                <a:spcPct val="100000"/>
              </a:lnSpc>
              <a:buFont typeface="Wingdings" pitchFamily="2" charset="2"/>
              <a:buChar char="§"/>
              <a:defRPr sz="1400" b="0" i="0">
                <a:solidFill>
                  <a:srgbClr val="34495E"/>
                </a:solidFill>
                <a:latin typeface="Arial"/>
              </a:defRPr>
            </a:pPr>
            <a:r>
              <a:rPr lang="en-US" sz="1500" dirty="0">
                <a:solidFill>
                  <a:srgbClr val="4B5563"/>
                </a:solidFill>
                <a:latin typeface="Arial"/>
              </a:rPr>
              <a:t>To find what a ray hits, we must calculate intersections with the triangles in these meshes.</a:t>
            </a:r>
          </a:p>
          <a:p>
            <a:pPr marL="411480" lvl="1">
              <a:lnSpc>
                <a:spcPct val="100000"/>
              </a:lnSpc>
              <a:buFont typeface="Wingdings" pitchFamily="2" charset="2"/>
              <a:buChar char="§"/>
              <a:defRPr sz="1400" b="0" i="0">
                <a:solidFill>
                  <a:srgbClr val="34495E"/>
                </a:solidFill>
                <a:latin typeface="Arial"/>
              </a:defRPr>
            </a:pPr>
            <a:r>
              <a:rPr lang="en-US" sz="1500" dirty="0">
                <a:solidFill>
                  <a:srgbClr val="4B5563"/>
                </a:solidFill>
                <a:latin typeface="Arial"/>
              </a:rPr>
              <a:t>Checking a ray against all primitives requires a brute-force O(N) search.</a:t>
            </a:r>
          </a:p>
          <a:p>
            <a:pPr marL="411480" lvl="1">
              <a:lnSpc>
                <a:spcPct val="100000"/>
              </a:lnSpc>
              <a:buFont typeface="Wingdings" pitchFamily="2" charset="2"/>
              <a:buChar char="§"/>
              <a:defRPr sz="1400" b="0" i="0">
                <a:solidFill>
                  <a:srgbClr val="34495E"/>
                </a:solidFill>
                <a:latin typeface="Arial"/>
              </a:defRPr>
            </a:pPr>
            <a:r>
              <a:rPr lang="en-US" sz="1500" dirty="0">
                <a:solidFill>
                  <a:srgbClr val="4B5563"/>
                </a:solidFill>
                <a:latin typeface="Arial"/>
              </a:rPr>
              <a:t>Ray-triangle intersection tests require heavy floating-point arithmetic.</a:t>
            </a:r>
          </a:p>
          <a:p>
            <a:pPr marL="411480" lvl="1">
              <a:lnSpc>
                <a:spcPct val="100000"/>
              </a:lnSpc>
              <a:buFont typeface="Wingdings" pitchFamily="2" charset="2"/>
              <a:buChar char="§"/>
              <a:defRPr sz="1400" b="0" i="0">
                <a:solidFill>
                  <a:srgbClr val="34495E"/>
                </a:solidFill>
                <a:latin typeface="Arial"/>
              </a:defRPr>
            </a:pPr>
            <a:r>
              <a:rPr lang="en-US" sz="1500" dirty="0">
                <a:solidFill>
                  <a:srgbClr val="4B5563"/>
                </a:solidFill>
                <a:latin typeface="Arial"/>
              </a:rPr>
              <a:t>Performing O(N) checks for millions of rays is prohibitively slow.</a:t>
            </a:r>
          </a:p>
          <a:p>
            <a:pPr marL="194310" lvl="1" indent="-182880">
              <a:spcBef>
                <a:spcPts val="800"/>
              </a:spcBef>
              <a:defRPr sz="1600" b="1" i="0">
                <a:solidFill>
                  <a:srgbClr val="2980B9"/>
                </a:solidFill>
                <a:latin typeface="Arial"/>
              </a:defRPr>
            </a:pPr>
            <a:endParaRPr lang="en-US" sz="1600" b="1" dirty="0">
              <a:solidFill>
                <a:srgbClr val="2980B9"/>
              </a:solidFill>
              <a:latin typeface="Arial"/>
            </a:endParaRPr>
          </a:p>
          <a:p>
            <a:pPr marL="194310" lvl="1" indent="-182880">
              <a:spcBef>
                <a:spcPts val="800"/>
              </a:spcBef>
              <a:defRPr sz="1600" b="1" i="0">
                <a:solidFill>
                  <a:srgbClr val="2980B9"/>
                </a:solidFill>
                <a:latin typeface="Arial"/>
              </a:defRPr>
            </a:pPr>
            <a:r>
              <a:rPr lang="en-US" sz="1800" b="1" dirty="0">
                <a:solidFill>
                  <a:srgbClr val="C00000"/>
                </a:solidFill>
                <a:latin typeface="Arial"/>
              </a:rPr>
              <a:t>Optimization Opportunities:</a:t>
            </a:r>
          </a:p>
          <a:p>
            <a:pPr marL="411480" lvl="1">
              <a:lnSpc>
                <a:spcPct val="100000"/>
              </a:lnSpc>
              <a:buFont typeface="Wingdings" pitchFamily="2" charset="2"/>
              <a:buChar char="§"/>
              <a:defRPr sz="1400" b="0" i="0">
                <a:solidFill>
                  <a:srgbClr val="34495E"/>
                </a:solidFill>
                <a:latin typeface="Arial"/>
              </a:defRPr>
            </a:pPr>
            <a:r>
              <a:rPr lang="en-US" sz="1500" dirty="0">
                <a:solidFill>
                  <a:srgbClr val="4B5563"/>
                </a:solidFill>
                <a:latin typeface="Arial"/>
              </a:rPr>
              <a:t>Parallelism, index, and hardware acceleration</a:t>
            </a:r>
          </a:p>
        </p:txBody>
      </p:sp>
      <p:sp>
        <p:nvSpPr>
          <p:cNvPr id="7" name="TextBox 6">
            <a:extLst>
              <a:ext uri="{FF2B5EF4-FFF2-40B4-BE49-F238E27FC236}">
                <a16:creationId xmlns:a16="http://schemas.microsoft.com/office/drawing/2014/main" id="{C8BF1094-7EDD-CD5E-5500-821B9870C3BD}"/>
              </a:ext>
            </a:extLst>
          </p:cNvPr>
          <p:cNvSpPr txBox="1"/>
          <p:nvPr/>
        </p:nvSpPr>
        <p:spPr>
          <a:xfrm>
            <a:off x="6533" y="6691161"/>
            <a:ext cx="6094428" cy="184666"/>
          </a:xfrm>
          <a:prstGeom prst="rect">
            <a:avLst/>
          </a:prstGeom>
          <a:noFill/>
        </p:spPr>
        <p:txBody>
          <a:bodyPr wrap="square">
            <a:spAutoFit/>
          </a:bodyPr>
          <a:lstStyle/>
          <a:p>
            <a:r>
              <a:rPr lang="en-US" sz="600" dirty="0"/>
              <a:t>https://webgl.brown37.net/03_model_data/05_modeling_volume.html</a:t>
            </a:r>
          </a:p>
        </p:txBody>
      </p:sp>
      <p:sp>
        <p:nvSpPr>
          <p:cNvPr id="12" name="Oval 11">
            <a:extLst>
              <a:ext uri="{FF2B5EF4-FFF2-40B4-BE49-F238E27FC236}">
                <a16:creationId xmlns:a16="http://schemas.microsoft.com/office/drawing/2014/main" id="{1A7BFE15-A260-7922-309F-B0B64C6EE8C0}"/>
              </a:ext>
            </a:extLst>
          </p:cNvPr>
          <p:cNvSpPr/>
          <p:nvPr/>
        </p:nvSpPr>
        <p:spPr>
          <a:xfrm>
            <a:off x="10138899" y="3609648"/>
            <a:ext cx="131207" cy="131207"/>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a:extLst>
              <a:ext uri="{FF2B5EF4-FFF2-40B4-BE49-F238E27FC236}">
                <a16:creationId xmlns:a16="http://schemas.microsoft.com/office/drawing/2014/main" id="{C6A315F8-71D3-FEBE-0F8F-1C4D3ADA2C98}"/>
              </a:ext>
            </a:extLst>
          </p:cNvPr>
          <p:cNvCxnSpPr>
            <a:cxnSpLocks/>
            <a:endCxn id="12" idx="7"/>
          </p:cNvCxnSpPr>
          <p:nvPr/>
        </p:nvCxnSpPr>
        <p:spPr>
          <a:xfrm flipH="1">
            <a:off x="10250891" y="2678055"/>
            <a:ext cx="919690" cy="950808"/>
          </a:xfrm>
          <a:prstGeom prst="straightConnector1">
            <a:avLst/>
          </a:prstGeom>
          <a:ln w="25400">
            <a:tailEnd type="triangle" w="lg" len="lg"/>
          </a:ln>
        </p:spPr>
        <p:style>
          <a:lnRef idx="1">
            <a:schemeClr val="accent6"/>
          </a:lnRef>
          <a:fillRef idx="0">
            <a:schemeClr val="accent6"/>
          </a:fillRef>
          <a:effectRef idx="0">
            <a:schemeClr val="accent6"/>
          </a:effectRef>
          <a:fontRef idx="minor">
            <a:schemeClr val="tx1"/>
          </a:fontRef>
        </p:style>
      </p:cxnSp>
    </p:spTree>
    <p:extLst>
      <p:ext uri="{BB962C8B-B14F-4D97-AF65-F5344CB8AC3E}">
        <p14:creationId xmlns:p14="http://schemas.microsoft.com/office/powerpoint/2010/main" val="1166522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5" end="5"/>
                                            </p:txEl>
                                          </p:spTgt>
                                        </p:tgtEl>
                                        <p:attrNameLst>
                                          <p:attrName>style.visibility</p:attrName>
                                        </p:attrNameLst>
                                      </p:cBhvr>
                                      <p:to>
                                        <p:strVal val="visible"/>
                                      </p:to>
                                    </p:set>
                                  </p:childTnLst>
                                </p:cTn>
                              </p:par>
                              <p:par>
                                <p:cTn id="21" presetID="2" presetClass="entr" presetSubtype="3" fill="hold" nodeType="with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additive="base">
                                        <p:cTn id="23" dur="500" fill="hold"/>
                                        <p:tgtEl>
                                          <p:spTgt spid="6"/>
                                        </p:tgtEl>
                                        <p:attrNameLst>
                                          <p:attrName>ppt_x</p:attrName>
                                        </p:attrNameLst>
                                      </p:cBhvr>
                                      <p:tavLst>
                                        <p:tav tm="0">
                                          <p:val>
                                            <p:strVal val="1+#ppt_w/2"/>
                                          </p:val>
                                        </p:tav>
                                        <p:tav tm="100000">
                                          <p:val>
                                            <p:strVal val="#ppt_x"/>
                                          </p:val>
                                        </p:tav>
                                      </p:tavLst>
                                    </p:anim>
                                    <p:anim calcmode="lin" valueType="num">
                                      <p:cBhvr additive="base">
                                        <p:cTn id="24" dur="500" fill="hold"/>
                                        <p:tgtEl>
                                          <p:spTgt spid="6"/>
                                        </p:tgtEl>
                                        <p:attrNameLst>
                                          <p:attrName>ppt_y</p:attrName>
                                        </p:attrNameLst>
                                      </p:cBhvr>
                                      <p:tavLst>
                                        <p:tav tm="0">
                                          <p:val>
                                            <p:strVal val="0-#ppt_h/2"/>
                                          </p:val>
                                        </p:tav>
                                        <p:tav tm="100000">
                                          <p:val>
                                            <p:strVal val="#ppt_y"/>
                                          </p:val>
                                        </p:tav>
                                      </p:tavLst>
                                    </p:anim>
                                  </p:childTnLst>
                                </p:cTn>
                              </p:par>
                            </p:childTnLst>
                          </p:cTn>
                        </p:par>
                        <p:par>
                          <p:cTn id="25" fill="hold">
                            <p:stCondLst>
                              <p:cond delay="500"/>
                            </p:stCondLst>
                            <p:childTnLst>
                              <p:par>
                                <p:cTn id="26" presetID="9" presetClass="entr" presetSubtype="0" fill="hold" grpId="0" nodeType="afterEffect">
                                  <p:stCondLst>
                                    <p:cond delay="500"/>
                                  </p:stCondLst>
                                  <p:childTnLst>
                                    <p:set>
                                      <p:cBhvr>
                                        <p:cTn id="27" dur="1" fill="hold">
                                          <p:stCondLst>
                                            <p:cond delay="0"/>
                                          </p:stCondLst>
                                        </p:cTn>
                                        <p:tgtEl>
                                          <p:spTgt spid="12"/>
                                        </p:tgtEl>
                                        <p:attrNameLst>
                                          <p:attrName>style.visibility</p:attrName>
                                        </p:attrNameLst>
                                      </p:cBhvr>
                                      <p:to>
                                        <p:strVal val="visible"/>
                                      </p:to>
                                    </p:set>
                                    <p:animEffect transition="in" filter="dissolve">
                                      <p:cBhvr>
                                        <p:cTn id="28" dur="500"/>
                                        <p:tgtEl>
                                          <p:spTgt spid="12"/>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4">
                                            <p:txEl>
                                              <p:pRg st="8" end="8"/>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4">
                                            <p:txEl>
                                              <p:pRg st="11" end="11"/>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4">
                                            <p:txEl>
                                              <p:pRg st="12" end="12"/>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4">
                                            <p:txEl>
                                              <p:pRg st="14" end="14"/>
                                            </p:txEl>
                                          </p:spTgt>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4">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D87A671-FF69-659D-6067-0DD4005FB35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13</a:t>
            </a:fld>
            <a:endParaRPr lang="en-US"/>
          </a:p>
        </p:txBody>
      </p:sp>
      <p:sp>
        <p:nvSpPr>
          <p:cNvPr id="3" name="Title 2">
            <a:extLst>
              <a:ext uri="{FF2B5EF4-FFF2-40B4-BE49-F238E27FC236}">
                <a16:creationId xmlns:a16="http://schemas.microsoft.com/office/drawing/2014/main" id="{AC62F4A3-39BF-D772-CD04-936D9743E920}"/>
              </a:ext>
            </a:extLst>
          </p:cNvPr>
          <p:cNvSpPr>
            <a:spLocks noGrp="1"/>
          </p:cNvSpPr>
          <p:nvPr>
            <p:ph type="title"/>
          </p:nvPr>
        </p:nvSpPr>
        <p:spPr/>
        <p:txBody>
          <a:bodyPr/>
          <a:lstStyle/>
          <a:p>
            <a:r>
              <a:rPr lang="en-US" dirty="0"/>
              <a:t>Optimization Opportunities in Ray-tracing</a:t>
            </a:r>
          </a:p>
        </p:txBody>
      </p:sp>
      <p:sp>
        <p:nvSpPr>
          <p:cNvPr id="4" name="Content Placeholder 3">
            <a:extLst>
              <a:ext uri="{FF2B5EF4-FFF2-40B4-BE49-F238E27FC236}">
                <a16:creationId xmlns:a16="http://schemas.microsoft.com/office/drawing/2014/main" id="{033A343A-2309-133C-4757-99ED21C14016}"/>
              </a:ext>
            </a:extLst>
          </p:cNvPr>
          <p:cNvSpPr>
            <a:spLocks noGrp="1"/>
          </p:cNvSpPr>
          <p:nvPr>
            <p:ph sz="half" idx="1"/>
          </p:nvPr>
        </p:nvSpPr>
        <p:spPr>
          <a:xfrm>
            <a:off x="571500" y="1379601"/>
            <a:ext cx="11049000" cy="5478399"/>
          </a:xfrm>
        </p:spPr>
        <p:txBody>
          <a:bodyPr>
            <a:normAutofit/>
          </a:bodyPr>
          <a:lstStyle/>
          <a:p>
            <a:pPr marL="194310" indent="-182880">
              <a:spcBef>
                <a:spcPts val="800"/>
              </a:spcBef>
              <a:defRPr sz="1600" b="1" i="0">
                <a:solidFill>
                  <a:srgbClr val="2980B9"/>
                </a:solidFill>
                <a:latin typeface="Arial"/>
              </a:defRPr>
            </a:pPr>
            <a:r>
              <a:rPr lang="en-US" sz="2000" b="1" dirty="0">
                <a:solidFill>
                  <a:srgbClr val="2980B9"/>
                </a:solidFill>
                <a:latin typeface="Arial"/>
              </a:rPr>
              <a:t>Exploit Parallelism</a:t>
            </a:r>
          </a:p>
          <a:p>
            <a:pPr marL="411480" lvl="1">
              <a:lnSpc>
                <a:spcPct val="100000"/>
              </a:lnSpc>
              <a:buFont typeface="Wingdings" pitchFamily="2" charset="2"/>
              <a:buChar char="§"/>
              <a:defRPr sz="1400" b="0" i="0">
                <a:solidFill>
                  <a:srgbClr val="34495E"/>
                </a:solidFill>
                <a:latin typeface="Arial"/>
              </a:defRPr>
            </a:pPr>
            <a:r>
              <a:rPr lang="en-US" sz="1600" dirty="0">
                <a:solidFill>
                  <a:srgbClr val="4B5563"/>
                </a:solidFill>
                <a:latin typeface="Arial"/>
              </a:rPr>
              <a:t>Rays cast from each pixel do not have dependency</a:t>
            </a:r>
          </a:p>
          <a:p>
            <a:pPr marL="411480" lvl="1">
              <a:lnSpc>
                <a:spcPct val="100000"/>
              </a:lnSpc>
              <a:buFont typeface="Wingdings" pitchFamily="2" charset="2"/>
              <a:buChar char="§"/>
              <a:defRPr sz="1400" b="0" i="0">
                <a:solidFill>
                  <a:srgbClr val="34495E"/>
                </a:solidFill>
                <a:latin typeface="Arial"/>
              </a:defRPr>
            </a:pPr>
            <a:r>
              <a:rPr lang="en-US" sz="1600" dirty="0">
                <a:solidFill>
                  <a:srgbClr val="4B5563"/>
                </a:solidFill>
                <a:latin typeface="Arial"/>
              </a:rPr>
              <a:t>Cast rays in parallel (embarrassingly parallel)</a:t>
            </a:r>
          </a:p>
          <a:p>
            <a:pPr marL="194310" indent="-182880">
              <a:spcBef>
                <a:spcPts val="800"/>
              </a:spcBef>
              <a:defRPr sz="1600" b="1" i="0">
                <a:solidFill>
                  <a:srgbClr val="2980B9"/>
                </a:solidFill>
                <a:latin typeface="Arial"/>
              </a:defRPr>
            </a:pPr>
            <a:endParaRPr lang="en-US" sz="1600" b="1" dirty="0">
              <a:solidFill>
                <a:srgbClr val="2980B9"/>
              </a:solidFill>
              <a:latin typeface="Arial"/>
            </a:endParaRPr>
          </a:p>
          <a:p>
            <a:pPr marL="194310" indent="-182880">
              <a:spcBef>
                <a:spcPts val="800"/>
              </a:spcBef>
              <a:defRPr sz="1600" b="1" i="0">
                <a:solidFill>
                  <a:srgbClr val="2980B9"/>
                </a:solidFill>
                <a:latin typeface="Arial"/>
              </a:defRPr>
            </a:pPr>
            <a:r>
              <a:rPr lang="en-US" sz="2000" b="1" dirty="0">
                <a:solidFill>
                  <a:srgbClr val="2980B9"/>
                </a:solidFill>
                <a:latin typeface="Arial"/>
              </a:rPr>
              <a:t>Exploit “Spatial Locality”</a:t>
            </a:r>
          </a:p>
          <a:p>
            <a:pPr marL="411480" lvl="1">
              <a:lnSpc>
                <a:spcPct val="100000"/>
              </a:lnSpc>
              <a:buFont typeface="Wingdings" pitchFamily="2" charset="2"/>
              <a:buChar char="§"/>
              <a:defRPr sz="1400" b="0" i="0">
                <a:solidFill>
                  <a:srgbClr val="34495E"/>
                </a:solidFill>
                <a:latin typeface="Arial"/>
              </a:defRPr>
            </a:pPr>
            <a:r>
              <a:rPr lang="en-US" sz="1600" dirty="0">
                <a:solidFill>
                  <a:srgbClr val="4B5563"/>
                </a:solidFill>
                <a:latin typeface="Arial"/>
              </a:rPr>
              <a:t>Grouping spatially proximal geometries with bounding boxes</a:t>
            </a:r>
          </a:p>
          <a:p>
            <a:pPr marL="411480" lvl="1">
              <a:lnSpc>
                <a:spcPct val="100000"/>
              </a:lnSpc>
              <a:buFont typeface="Wingdings" pitchFamily="2" charset="2"/>
              <a:buChar char="§"/>
              <a:defRPr sz="1400" b="0" i="0">
                <a:solidFill>
                  <a:srgbClr val="34495E"/>
                </a:solidFill>
                <a:latin typeface="Arial"/>
              </a:defRPr>
            </a:pPr>
            <a:r>
              <a:rPr lang="en-US" sz="1600" dirty="0">
                <a:solidFill>
                  <a:srgbClr val="4B5563"/>
                </a:solidFill>
                <a:latin typeface="Arial"/>
              </a:rPr>
              <a:t>Building a hierarchical data structure for the boxes, which is called an Acceleration Structure (AS) in graphics</a:t>
            </a:r>
          </a:p>
          <a:p>
            <a:pPr marL="194310" indent="-182880">
              <a:spcBef>
                <a:spcPts val="800"/>
              </a:spcBef>
              <a:defRPr sz="1600" b="1" i="0">
                <a:solidFill>
                  <a:srgbClr val="2980B9"/>
                </a:solidFill>
                <a:latin typeface="Arial"/>
              </a:defRPr>
            </a:pPr>
            <a:endParaRPr lang="en-US" sz="1600" b="1" dirty="0">
              <a:solidFill>
                <a:srgbClr val="2980B9"/>
              </a:solidFill>
              <a:latin typeface="Arial"/>
            </a:endParaRPr>
          </a:p>
          <a:p>
            <a:pPr marL="194310" indent="-182880">
              <a:spcBef>
                <a:spcPts val="800"/>
              </a:spcBef>
              <a:defRPr sz="1600" b="1" i="0">
                <a:solidFill>
                  <a:srgbClr val="2980B9"/>
                </a:solidFill>
                <a:latin typeface="Arial"/>
              </a:defRPr>
            </a:pPr>
            <a:r>
              <a:rPr lang="en-US" sz="2000" b="1" dirty="0">
                <a:solidFill>
                  <a:srgbClr val="2980B9"/>
                </a:solidFill>
                <a:latin typeface="Arial"/>
              </a:rPr>
              <a:t>Bounding Volume Hierarchy (BVH) tree is the standard AS</a:t>
            </a:r>
          </a:p>
          <a:p>
            <a:pPr marL="411480" lvl="1">
              <a:lnSpc>
                <a:spcPct val="100000"/>
              </a:lnSpc>
              <a:buFont typeface="Wingdings" pitchFamily="2" charset="2"/>
              <a:buChar char="§"/>
              <a:defRPr sz="1400" b="0" i="0">
                <a:solidFill>
                  <a:srgbClr val="34495E"/>
                </a:solidFill>
                <a:latin typeface="Arial"/>
              </a:defRPr>
            </a:pPr>
            <a:r>
              <a:rPr lang="en-US" sz="1600" b="1" dirty="0">
                <a:solidFill>
                  <a:srgbClr val="C00000"/>
                </a:solidFill>
                <a:latin typeface="Arial"/>
              </a:rPr>
              <a:t>Database designers already know BVHs! </a:t>
            </a:r>
            <a:r>
              <a:rPr lang="en-US" sz="1600" dirty="0">
                <a:solidFill>
                  <a:srgbClr val="4B5563"/>
                </a:solidFill>
                <a:latin typeface="Arial"/>
              </a:rPr>
              <a:t>A BVH is conceptually very similar to the </a:t>
            </a:r>
            <a:r>
              <a:rPr lang="en-US" sz="1600" b="1" dirty="0">
                <a:solidFill>
                  <a:srgbClr val="C00000"/>
                </a:solidFill>
                <a:latin typeface="Arial"/>
              </a:rPr>
              <a:t>R-Tree</a:t>
            </a:r>
            <a:r>
              <a:rPr lang="en-US" sz="1600" dirty="0">
                <a:solidFill>
                  <a:srgbClr val="4B5563"/>
                </a:solidFill>
                <a:latin typeface="Arial"/>
              </a:rPr>
              <a:t> – a spatial index.</a:t>
            </a:r>
          </a:p>
          <a:p>
            <a:pPr marL="411480" lvl="1">
              <a:lnSpc>
                <a:spcPct val="100000"/>
              </a:lnSpc>
              <a:buFont typeface="Wingdings" pitchFamily="2" charset="2"/>
              <a:buChar char="§"/>
              <a:defRPr sz="1400" b="0" i="0">
                <a:solidFill>
                  <a:srgbClr val="34495E"/>
                </a:solidFill>
                <a:latin typeface="Arial"/>
              </a:defRPr>
            </a:pPr>
            <a:r>
              <a:rPr lang="en-US" sz="1600" dirty="0">
                <a:solidFill>
                  <a:srgbClr val="4B5563"/>
                </a:solidFill>
                <a:latin typeface="Arial"/>
              </a:rPr>
              <a:t>Both partition spatial objects hierarchically using minimum bounding boxes.</a:t>
            </a:r>
          </a:p>
          <a:p>
            <a:pPr marL="411480" lvl="1">
              <a:lnSpc>
                <a:spcPct val="100000"/>
              </a:lnSpc>
              <a:buFont typeface="Wingdings" pitchFamily="2" charset="2"/>
              <a:buChar char="§"/>
              <a:defRPr sz="1400" b="0" i="0">
                <a:solidFill>
                  <a:srgbClr val="34495E"/>
                </a:solidFill>
                <a:latin typeface="Arial"/>
              </a:defRPr>
            </a:pPr>
            <a:r>
              <a:rPr lang="en-US" sz="1600" dirty="0">
                <a:solidFill>
                  <a:srgbClr val="4B5563"/>
                </a:solidFill>
                <a:latin typeface="Arial"/>
              </a:rPr>
              <a:t>Query logic is the same! From top to bottom and visiting intersecting nodes.</a:t>
            </a:r>
          </a:p>
          <a:p>
            <a:pPr marL="194310" indent="-182880">
              <a:spcBef>
                <a:spcPts val="800"/>
              </a:spcBef>
              <a:defRPr sz="1600" b="1" i="0">
                <a:solidFill>
                  <a:srgbClr val="2980B9"/>
                </a:solidFill>
                <a:latin typeface="Arial"/>
              </a:defRPr>
            </a:pPr>
            <a:endParaRPr lang="en-US" sz="1600" b="1" dirty="0">
              <a:solidFill>
                <a:srgbClr val="2980B9"/>
              </a:solidFill>
              <a:latin typeface="Arial"/>
            </a:endParaRPr>
          </a:p>
          <a:p>
            <a:pPr marL="194310" indent="-182880">
              <a:spcBef>
                <a:spcPts val="800"/>
              </a:spcBef>
              <a:defRPr sz="1600" b="1" i="0">
                <a:solidFill>
                  <a:srgbClr val="2980B9"/>
                </a:solidFill>
                <a:latin typeface="Arial"/>
              </a:defRPr>
            </a:pPr>
            <a:r>
              <a:rPr lang="en-US" sz="2000" b="1" dirty="0">
                <a:solidFill>
                  <a:srgbClr val="2980B9"/>
                </a:solidFill>
                <a:latin typeface="Arial"/>
              </a:rPr>
              <a:t>Hardware Acceleration</a:t>
            </a:r>
          </a:p>
          <a:p>
            <a:pPr marL="411480" lvl="1">
              <a:lnSpc>
                <a:spcPct val="100000"/>
              </a:lnSpc>
              <a:buFont typeface="Wingdings" pitchFamily="2" charset="2"/>
              <a:buChar char="§"/>
              <a:defRPr sz="1400" b="0" i="0">
                <a:solidFill>
                  <a:srgbClr val="34495E"/>
                </a:solidFill>
                <a:latin typeface="Arial"/>
              </a:defRPr>
            </a:pPr>
            <a:r>
              <a:rPr lang="en-US" sz="1600" dirty="0">
                <a:solidFill>
                  <a:srgbClr val="4B5563"/>
                </a:solidFill>
                <a:latin typeface="Arial"/>
              </a:rPr>
              <a:t>BVH traversal is not GPU-friendly, e.g., random memory access, branch divergence</a:t>
            </a:r>
          </a:p>
          <a:p>
            <a:pPr marL="411480" lvl="1">
              <a:lnSpc>
                <a:spcPct val="100000"/>
              </a:lnSpc>
              <a:buFont typeface="Wingdings" pitchFamily="2" charset="2"/>
              <a:buChar char="§"/>
              <a:defRPr sz="1400" b="0" i="0">
                <a:solidFill>
                  <a:srgbClr val="34495E"/>
                </a:solidFill>
                <a:latin typeface="Arial"/>
              </a:defRPr>
            </a:pPr>
            <a:r>
              <a:rPr lang="en-US" sz="1600" dirty="0">
                <a:solidFill>
                  <a:srgbClr val="4B5563"/>
                </a:solidFill>
                <a:latin typeface="Arial"/>
              </a:rPr>
              <a:t>RT cores – dedicated hardware units on the GPU to accelerate BVH traversal and more</a:t>
            </a:r>
          </a:p>
        </p:txBody>
      </p:sp>
    </p:spTree>
    <p:extLst>
      <p:ext uri="{BB962C8B-B14F-4D97-AF65-F5344CB8AC3E}">
        <p14:creationId xmlns:p14="http://schemas.microsoft.com/office/powerpoint/2010/main" val="476452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
                                            <p:txEl>
                                              <p:pRg st="10" end="1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
                                            <p:txEl>
                                              <p:pRg st="11" end="11"/>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4">
                                            <p:txEl>
                                              <p:pRg st="13" end="13"/>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4">
                                            <p:txEl>
                                              <p:pRg st="14" end="14"/>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4">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B2993C4-75B9-060E-9D9C-7A41658ABCF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14</a:t>
            </a:fld>
            <a:endParaRPr lang="en-US"/>
          </a:p>
        </p:txBody>
      </p:sp>
      <p:sp>
        <p:nvSpPr>
          <p:cNvPr id="3" name="Title 2">
            <a:extLst>
              <a:ext uri="{FF2B5EF4-FFF2-40B4-BE49-F238E27FC236}">
                <a16:creationId xmlns:a16="http://schemas.microsoft.com/office/drawing/2014/main" id="{086BECEA-8257-07FC-0CFD-E7A035484287}"/>
              </a:ext>
            </a:extLst>
          </p:cNvPr>
          <p:cNvSpPr>
            <a:spLocks noGrp="1"/>
          </p:cNvSpPr>
          <p:nvPr>
            <p:ph type="title"/>
          </p:nvPr>
        </p:nvSpPr>
        <p:spPr/>
        <p:txBody>
          <a:bodyPr/>
          <a:lstStyle/>
          <a:p>
            <a:r>
              <a:rPr lang="en-US" dirty="0"/>
              <a:t>Introduction to BVH</a:t>
            </a:r>
          </a:p>
        </p:txBody>
      </p:sp>
      <p:sp>
        <p:nvSpPr>
          <p:cNvPr id="4" name="Content Placeholder 3">
            <a:extLst>
              <a:ext uri="{FF2B5EF4-FFF2-40B4-BE49-F238E27FC236}">
                <a16:creationId xmlns:a16="http://schemas.microsoft.com/office/drawing/2014/main" id="{7969BAC5-C8C8-4C73-386C-945FA6454C72}"/>
              </a:ext>
            </a:extLst>
          </p:cNvPr>
          <p:cNvSpPr>
            <a:spLocks noGrp="1"/>
          </p:cNvSpPr>
          <p:nvPr>
            <p:ph sz="half" idx="1"/>
          </p:nvPr>
        </p:nvSpPr>
        <p:spPr>
          <a:xfrm>
            <a:off x="470737" y="1246627"/>
            <a:ext cx="11841465" cy="5478399"/>
          </a:xfrm>
        </p:spPr>
        <p:txBody>
          <a:bodyPr>
            <a:normAutofit/>
          </a:bodyPr>
          <a:lstStyle/>
          <a:p>
            <a:pPr marL="194310" indent="-182880">
              <a:spcBef>
                <a:spcPts val="800"/>
              </a:spcBef>
              <a:defRPr sz="1600" b="1" i="0">
                <a:solidFill>
                  <a:srgbClr val="2980B9"/>
                </a:solidFill>
                <a:latin typeface="Arial"/>
              </a:defRPr>
            </a:pPr>
            <a:r>
              <a:rPr lang="en-US" sz="2000" b="1" dirty="0">
                <a:solidFill>
                  <a:srgbClr val="2980B9"/>
                </a:solidFill>
                <a:latin typeface="Arial"/>
                <a:ea typeface="+mn-ea"/>
                <a:cs typeface="+mn-cs"/>
              </a:rPr>
              <a:t>What is a BVH?</a:t>
            </a:r>
          </a:p>
          <a:p>
            <a:pPr marL="411480" lvl="1">
              <a:lnSpc>
                <a:spcPct val="100000"/>
              </a:lnSpc>
              <a:buFont typeface="Wingdings" pitchFamily="2" charset="2"/>
              <a:buChar char="§"/>
              <a:defRPr sz="1400" b="0" i="0">
                <a:solidFill>
                  <a:srgbClr val="34495E"/>
                </a:solidFill>
                <a:latin typeface="Arial"/>
              </a:defRPr>
            </a:pPr>
            <a:r>
              <a:rPr lang="en-US" sz="1500" dirty="0">
                <a:solidFill>
                  <a:srgbClr val="4B5563"/>
                </a:solidFill>
                <a:latin typeface="Arial"/>
              </a:rPr>
              <a:t>A hierarchical tree structure where leaf nodes contain geometries, and internal nodes represent bounding volumes (Axis-Aligned Bounding Boxes - </a:t>
            </a:r>
            <a:r>
              <a:rPr lang="en-US" sz="1500" b="1" dirty="0">
                <a:solidFill>
                  <a:srgbClr val="C00000"/>
                </a:solidFill>
                <a:latin typeface="Arial"/>
              </a:rPr>
              <a:t>AABBs</a:t>
            </a:r>
            <a:r>
              <a:rPr lang="en-US" sz="1500" dirty="0">
                <a:solidFill>
                  <a:srgbClr val="4B5563"/>
                </a:solidFill>
                <a:latin typeface="Arial"/>
              </a:rPr>
              <a:t>).</a:t>
            </a:r>
          </a:p>
          <a:p>
            <a:pPr marL="411480" lvl="1">
              <a:lnSpc>
                <a:spcPct val="100000"/>
              </a:lnSpc>
              <a:buFont typeface="Wingdings" pitchFamily="2" charset="2"/>
              <a:buChar char="§"/>
              <a:defRPr sz="1400" b="0" i="0">
                <a:solidFill>
                  <a:srgbClr val="34495E"/>
                </a:solidFill>
                <a:latin typeface="Arial"/>
              </a:defRPr>
            </a:pPr>
            <a:r>
              <a:rPr lang="en-US" sz="1500" dirty="0">
                <a:solidFill>
                  <a:srgbClr val="4B5563"/>
                </a:solidFill>
                <a:latin typeface="Arial"/>
              </a:rPr>
              <a:t>Used to prune the search space: if a ray misses a parent bounding box, the entire branch is discarded instantly.</a:t>
            </a:r>
          </a:p>
          <a:p>
            <a:pPr marL="194310" indent="-182880">
              <a:spcBef>
                <a:spcPts val="800"/>
              </a:spcBef>
              <a:defRPr sz="1600" b="1" i="0">
                <a:solidFill>
                  <a:srgbClr val="2980B9"/>
                </a:solidFill>
                <a:latin typeface="Arial"/>
              </a:defRPr>
            </a:pPr>
            <a:endParaRPr lang="en-US" sz="1800" b="1" dirty="0">
              <a:solidFill>
                <a:srgbClr val="2980B9"/>
              </a:solidFill>
              <a:latin typeface="Arial"/>
              <a:ea typeface="+mn-ea"/>
              <a:cs typeface="+mn-cs"/>
            </a:endParaRPr>
          </a:p>
          <a:p>
            <a:pPr marL="194310" indent="-182880">
              <a:spcBef>
                <a:spcPts val="800"/>
              </a:spcBef>
              <a:defRPr sz="1600" b="1" i="0">
                <a:solidFill>
                  <a:srgbClr val="2980B9"/>
                </a:solidFill>
                <a:latin typeface="Arial"/>
              </a:defRPr>
            </a:pPr>
            <a:r>
              <a:rPr lang="en-US" sz="2000" b="1" dirty="0">
                <a:solidFill>
                  <a:srgbClr val="2980B9"/>
                </a:solidFill>
                <a:latin typeface="Arial"/>
                <a:ea typeface="+mn-ea"/>
                <a:cs typeface="+mn-cs"/>
              </a:rPr>
              <a:t>Algorithmically efficient, but not GPU-friendly</a:t>
            </a:r>
          </a:p>
          <a:p>
            <a:pPr marL="411480" lvl="1">
              <a:lnSpc>
                <a:spcPct val="100000"/>
              </a:lnSpc>
              <a:buFont typeface="Wingdings" pitchFamily="2" charset="2"/>
              <a:buChar char="§"/>
              <a:defRPr sz="1400" b="0" i="0">
                <a:solidFill>
                  <a:srgbClr val="34495E"/>
                </a:solidFill>
                <a:latin typeface="Arial"/>
              </a:defRPr>
            </a:pPr>
            <a:r>
              <a:rPr lang="en-US" sz="1500" dirty="0">
                <a:solidFill>
                  <a:srgbClr val="4B5563"/>
                </a:solidFill>
                <a:latin typeface="Arial"/>
              </a:rPr>
              <a:t>Pointer Chasing: Tree nodes are scattered in memory. Following child pointers results in </a:t>
            </a:r>
            <a:r>
              <a:rPr lang="en-US" sz="1500" i="1" dirty="0">
                <a:solidFill>
                  <a:srgbClr val="4B5563"/>
                </a:solidFill>
                <a:latin typeface="Arial"/>
              </a:rPr>
              <a:t>random memory accesses</a:t>
            </a:r>
            <a:r>
              <a:rPr lang="en-US" sz="1500" dirty="0">
                <a:solidFill>
                  <a:srgbClr val="4B5563"/>
                </a:solidFill>
                <a:latin typeface="Arial"/>
              </a:rPr>
              <a:t>.</a:t>
            </a:r>
          </a:p>
          <a:p>
            <a:pPr marL="411480" lvl="1">
              <a:lnSpc>
                <a:spcPct val="100000"/>
              </a:lnSpc>
              <a:buFont typeface="Wingdings" pitchFamily="2" charset="2"/>
              <a:buChar char="§"/>
              <a:defRPr sz="1400" b="0" i="0">
                <a:solidFill>
                  <a:srgbClr val="34495E"/>
                </a:solidFill>
                <a:latin typeface="Arial"/>
              </a:defRPr>
            </a:pPr>
            <a:r>
              <a:rPr lang="en-US" sz="1500" b="1" dirty="0">
                <a:solidFill>
                  <a:srgbClr val="C00000"/>
                </a:solidFill>
                <a:latin typeface="Arial"/>
              </a:rPr>
              <a:t>Thread Divergence</a:t>
            </a:r>
            <a:r>
              <a:rPr lang="en-US" sz="1500" dirty="0">
                <a:solidFill>
                  <a:srgbClr val="4B5563"/>
                </a:solidFill>
                <a:latin typeface="Arial"/>
              </a:rPr>
              <a:t>: GPU threads run in lockstep (SIMT). If one thread's ray goes deep into the tree while another thread's ray misses immediately, the early-terminating rays are </a:t>
            </a:r>
            <a:r>
              <a:rPr lang="en-US" sz="1500" i="1" dirty="0">
                <a:solidFill>
                  <a:srgbClr val="4B5563"/>
                </a:solidFill>
                <a:latin typeface="Arial"/>
              </a:rPr>
              <a:t>wasting computing resources</a:t>
            </a:r>
            <a:r>
              <a:rPr lang="en-US" sz="1500" dirty="0">
                <a:solidFill>
                  <a:srgbClr val="4B5563"/>
                </a:solidFill>
                <a:latin typeface="Arial"/>
              </a:rPr>
              <a:t>.</a:t>
            </a:r>
          </a:p>
          <a:p>
            <a:pPr marL="411480" lvl="1">
              <a:lnSpc>
                <a:spcPct val="100000"/>
              </a:lnSpc>
              <a:buFont typeface="Wingdings" pitchFamily="2" charset="2"/>
              <a:buChar char="§"/>
              <a:defRPr sz="1400" b="0" i="0">
                <a:solidFill>
                  <a:srgbClr val="34495E"/>
                </a:solidFill>
                <a:latin typeface="Arial"/>
              </a:defRPr>
            </a:pPr>
            <a:r>
              <a:rPr lang="en-US" sz="1500" b="1" dirty="0">
                <a:solidFill>
                  <a:srgbClr val="C00000"/>
                </a:solidFill>
                <a:latin typeface="Arial"/>
              </a:rPr>
              <a:t>Stack Management Overhead</a:t>
            </a:r>
            <a:r>
              <a:rPr lang="en-US" sz="1500" dirty="0">
                <a:solidFill>
                  <a:srgbClr val="4B5563"/>
                </a:solidFill>
                <a:latin typeface="Arial"/>
              </a:rPr>
              <a:t>: Simulating a stack in software causes </a:t>
            </a:r>
            <a:r>
              <a:rPr lang="en-US" sz="1500" i="1" dirty="0">
                <a:solidFill>
                  <a:srgbClr val="4B5563"/>
                </a:solidFill>
                <a:latin typeface="Arial"/>
              </a:rPr>
              <a:t>high register pressure and spilling</a:t>
            </a:r>
            <a:r>
              <a:rPr lang="en-US" sz="1500" dirty="0">
                <a:solidFill>
                  <a:srgbClr val="4B5563"/>
                </a:solidFill>
                <a:latin typeface="Arial"/>
              </a:rPr>
              <a:t>.</a:t>
            </a:r>
          </a:p>
          <a:p>
            <a:pPr marL="411480" lvl="1">
              <a:lnSpc>
                <a:spcPct val="100000"/>
              </a:lnSpc>
              <a:buFont typeface="Wingdings" pitchFamily="2" charset="2"/>
              <a:buChar char="§"/>
              <a:defRPr sz="1400" b="0" i="0">
                <a:solidFill>
                  <a:srgbClr val="34495E"/>
                </a:solidFill>
                <a:latin typeface="Arial"/>
              </a:defRPr>
            </a:pPr>
            <a:r>
              <a:rPr lang="en-US" sz="1500" b="1" dirty="0">
                <a:solidFill>
                  <a:srgbClr val="C00000"/>
                </a:solidFill>
                <a:latin typeface="Arial"/>
              </a:rPr>
              <a:t>Instruction Bloat</a:t>
            </a:r>
            <a:r>
              <a:rPr lang="en-US" sz="1500" dirty="0">
                <a:solidFill>
                  <a:srgbClr val="4B5563"/>
                </a:solidFill>
                <a:latin typeface="Arial"/>
              </a:rPr>
              <a:t>: Most instructions are wasted on </a:t>
            </a:r>
            <a:r>
              <a:rPr lang="en-US" sz="1500" i="1" dirty="0">
                <a:solidFill>
                  <a:srgbClr val="4B5563"/>
                </a:solidFill>
                <a:latin typeface="Arial"/>
              </a:rPr>
              <a:t>traversal bookkeeping </a:t>
            </a:r>
            <a:r>
              <a:rPr lang="en-US" sz="1500" dirty="0">
                <a:solidFill>
                  <a:srgbClr val="4B5563"/>
                </a:solidFill>
                <a:latin typeface="Arial"/>
              </a:rPr>
              <a:t>(stack push/pop) instead of geometric math.</a:t>
            </a:r>
          </a:p>
        </p:txBody>
      </p:sp>
      <p:sp>
        <p:nvSpPr>
          <p:cNvPr id="68" name="Oval 67">
            <a:extLst>
              <a:ext uri="{FF2B5EF4-FFF2-40B4-BE49-F238E27FC236}">
                <a16:creationId xmlns:a16="http://schemas.microsoft.com/office/drawing/2014/main" id="{E6D92106-28EE-6755-B0FB-1A04960A2819}"/>
              </a:ext>
            </a:extLst>
          </p:cNvPr>
          <p:cNvSpPr/>
          <p:nvPr/>
        </p:nvSpPr>
        <p:spPr>
          <a:xfrm>
            <a:off x="5268417" y="4758576"/>
            <a:ext cx="383868" cy="383868"/>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600" baseline="-25000" dirty="0"/>
          </a:p>
        </p:txBody>
      </p:sp>
      <p:sp>
        <p:nvSpPr>
          <p:cNvPr id="69" name="Oval 68">
            <a:extLst>
              <a:ext uri="{FF2B5EF4-FFF2-40B4-BE49-F238E27FC236}">
                <a16:creationId xmlns:a16="http://schemas.microsoft.com/office/drawing/2014/main" id="{1CE3136D-594A-D015-BBC6-426A64E0C43F}"/>
              </a:ext>
            </a:extLst>
          </p:cNvPr>
          <p:cNvSpPr/>
          <p:nvPr/>
        </p:nvSpPr>
        <p:spPr>
          <a:xfrm>
            <a:off x="4470847" y="5410333"/>
            <a:ext cx="338555" cy="338555"/>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Rectangle 69">
            <a:extLst>
              <a:ext uri="{FF2B5EF4-FFF2-40B4-BE49-F238E27FC236}">
                <a16:creationId xmlns:a16="http://schemas.microsoft.com/office/drawing/2014/main" id="{FD394005-AD55-80B5-AAEF-5DBF1AD647F4}"/>
              </a:ext>
            </a:extLst>
          </p:cNvPr>
          <p:cNvSpPr/>
          <p:nvPr/>
        </p:nvSpPr>
        <p:spPr>
          <a:xfrm>
            <a:off x="5977248" y="5565537"/>
            <a:ext cx="634946" cy="804840"/>
          </a:xfrm>
          <a:prstGeom prst="rect">
            <a:avLst/>
          </a:prstGeom>
          <a:noFill/>
          <a:ln w="15240">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Triangle 70">
            <a:extLst>
              <a:ext uri="{FF2B5EF4-FFF2-40B4-BE49-F238E27FC236}">
                <a16:creationId xmlns:a16="http://schemas.microsoft.com/office/drawing/2014/main" id="{472548B8-AC7F-E1BC-8E68-40EB0AB5E81B}"/>
              </a:ext>
            </a:extLst>
          </p:cNvPr>
          <p:cNvSpPr/>
          <p:nvPr/>
        </p:nvSpPr>
        <p:spPr>
          <a:xfrm rot="3092401">
            <a:off x="5936969" y="5783800"/>
            <a:ext cx="955230" cy="238664"/>
          </a:xfrm>
          <a:prstGeom prst="triangle">
            <a:avLst>
              <a:gd name="adj" fmla="val 44010"/>
            </a:avLst>
          </a:prstGeom>
          <a:solidFill>
            <a:schemeClr val="accent5">
              <a:lumMod val="40000"/>
              <a:lumOff val="60000"/>
            </a:schemeClr>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id="{1EE8744C-DE03-D2D5-B1F0-B3384CE6337B}"/>
              </a:ext>
            </a:extLst>
          </p:cNvPr>
          <p:cNvSpPr/>
          <p:nvPr/>
        </p:nvSpPr>
        <p:spPr>
          <a:xfrm>
            <a:off x="3944410" y="6070375"/>
            <a:ext cx="415707" cy="407991"/>
          </a:xfrm>
          <a:prstGeom prst="rect">
            <a:avLst/>
          </a:prstGeom>
          <a:noFill/>
          <a:ln w="15240">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Oval 77">
            <a:extLst>
              <a:ext uri="{FF2B5EF4-FFF2-40B4-BE49-F238E27FC236}">
                <a16:creationId xmlns:a16="http://schemas.microsoft.com/office/drawing/2014/main" id="{9223D0F0-2DE2-C221-985B-64F6402FD8F0}"/>
              </a:ext>
            </a:extLst>
          </p:cNvPr>
          <p:cNvSpPr/>
          <p:nvPr/>
        </p:nvSpPr>
        <p:spPr>
          <a:xfrm>
            <a:off x="3970325" y="6091734"/>
            <a:ext cx="358973" cy="358973"/>
          </a:xfrm>
          <a:prstGeom prst="ellipse">
            <a:avLst/>
          </a:prstGeom>
          <a:solidFill>
            <a:schemeClr val="tx2">
              <a:lumMod val="25000"/>
              <a:lumOff val="75000"/>
            </a:schemeClr>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a:extLst>
              <a:ext uri="{FF2B5EF4-FFF2-40B4-BE49-F238E27FC236}">
                <a16:creationId xmlns:a16="http://schemas.microsoft.com/office/drawing/2014/main" id="{0BC291C4-5D59-43B9-6E7A-006516DD83DF}"/>
              </a:ext>
            </a:extLst>
          </p:cNvPr>
          <p:cNvSpPr/>
          <p:nvPr/>
        </p:nvSpPr>
        <p:spPr>
          <a:xfrm>
            <a:off x="4943485" y="6058790"/>
            <a:ext cx="415707" cy="407991"/>
          </a:xfrm>
          <a:prstGeom prst="rect">
            <a:avLst/>
          </a:prstGeom>
          <a:noFill/>
          <a:ln w="15240">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Triangle 79">
            <a:extLst>
              <a:ext uri="{FF2B5EF4-FFF2-40B4-BE49-F238E27FC236}">
                <a16:creationId xmlns:a16="http://schemas.microsoft.com/office/drawing/2014/main" id="{3920C72F-82F6-D071-97D5-AA955206AB96}"/>
              </a:ext>
            </a:extLst>
          </p:cNvPr>
          <p:cNvSpPr/>
          <p:nvPr/>
        </p:nvSpPr>
        <p:spPr>
          <a:xfrm rot="18357647">
            <a:off x="4927026" y="5993316"/>
            <a:ext cx="331831" cy="335012"/>
          </a:xfrm>
          <a:prstGeom prst="triangle">
            <a:avLst/>
          </a:prstGeom>
          <a:solidFill>
            <a:schemeClr val="accent2">
              <a:lumMod val="40000"/>
              <a:lumOff val="60000"/>
            </a:schemeClr>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82" name="Straight Connector 81">
            <a:extLst>
              <a:ext uri="{FF2B5EF4-FFF2-40B4-BE49-F238E27FC236}">
                <a16:creationId xmlns:a16="http://schemas.microsoft.com/office/drawing/2014/main" id="{2E606F96-5137-86E6-D04B-4AE28C5BF7D2}"/>
              </a:ext>
            </a:extLst>
          </p:cNvPr>
          <p:cNvCxnSpPr>
            <a:stCxn id="68" idx="4"/>
            <a:endCxn id="69" idx="0"/>
          </p:cNvCxnSpPr>
          <p:nvPr/>
        </p:nvCxnSpPr>
        <p:spPr>
          <a:xfrm flipH="1">
            <a:off x="4640125" y="5142444"/>
            <a:ext cx="820226" cy="267889"/>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6EA567A2-30D1-6FB0-194B-A2A2054080D1}"/>
              </a:ext>
            </a:extLst>
          </p:cNvPr>
          <p:cNvCxnSpPr>
            <a:cxnSpLocks/>
            <a:stCxn id="68" idx="4"/>
            <a:endCxn id="70" idx="0"/>
          </p:cNvCxnSpPr>
          <p:nvPr/>
        </p:nvCxnSpPr>
        <p:spPr>
          <a:xfrm>
            <a:off x="5460351" y="5142444"/>
            <a:ext cx="834370" cy="423093"/>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6" name="Straight Connector 85">
            <a:extLst>
              <a:ext uri="{FF2B5EF4-FFF2-40B4-BE49-F238E27FC236}">
                <a16:creationId xmlns:a16="http://schemas.microsoft.com/office/drawing/2014/main" id="{800B6FBC-5DB1-BD30-0C8A-0E004A859729}"/>
              </a:ext>
            </a:extLst>
          </p:cNvPr>
          <p:cNvCxnSpPr>
            <a:cxnSpLocks/>
            <a:stCxn id="69" idx="4"/>
            <a:endCxn id="79" idx="0"/>
          </p:cNvCxnSpPr>
          <p:nvPr/>
        </p:nvCxnSpPr>
        <p:spPr>
          <a:xfrm>
            <a:off x="4640125" y="5748888"/>
            <a:ext cx="511214" cy="309902"/>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9" name="Straight Connector 88">
            <a:extLst>
              <a:ext uri="{FF2B5EF4-FFF2-40B4-BE49-F238E27FC236}">
                <a16:creationId xmlns:a16="http://schemas.microsoft.com/office/drawing/2014/main" id="{61D72940-24D8-1E4F-48BB-49091E0C7A4F}"/>
              </a:ext>
            </a:extLst>
          </p:cNvPr>
          <p:cNvCxnSpPr>
            <a:cxnSpLocks/>
            <a:stCxn id="69" idx="4"/>
            <a:endCxn id="77" idx="0"/>
          </p:cNvCxnSpPr>
          <p:nvPr/>
        </p:nvCxnSpPr>
        <p:spPr>
          <a:xfrm flipH="1">
            <a:off x="4152264" y="5748888"/>
            <a:ext cx="487861" cy="321487"/>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93" name="TextBox 92">
            <a:extLst>
              <a:ext uri="{FF2B5EF4-FFF2-40B4-BE49-F238E27FC236}">
                <a16:creationId xmlns:a16="http://schemas.microsoft.com/office/drawing/2014/main" id="{4B743F6F-DBDE-5F67-25CF-1AEFB7FB0C6C}"/>
              </a:ext>
            </a:extLst>
          </p:cNvPr>
          <p:cNvSpPr txBox="1"/>
          <p:nvPr/>
        </p:nvSpPr>
        <p:spPr>
          <a:xfrm>
            <a:off x="4416398" y="6551946"/>
            <a:ext cx="1593513" cy="323165"/>
          </a:xfrm>
          <a:prstGeom prst="rect">
            <a:avLst/>
          </a:prstGeom>
          <a:noFill/>
        </p:spPr>
        <p:txBody>
          <a:bodyPr wrap="none" rtlCol="0">
            <a:spAutoFit/>
          </a:bodyPr>
          <a:lstStyle/>
          <a:p>
            <a:r>
              <a:rPr lang="en-US" sz="1500" i="1" dirty="0"/>
              <a:t>BVH of the scene</a:t>
            </a:r>
          </a:p>
        </p:txBody>
      </p:sp>
      <p:sp>
        <p:nvSpPr>
          <p:cNvPr id="39" name="Rectangle 38">
            <a:extLst>
              <a:ext uri="{FF2B5EF4-FFF2-40B4-BE49-F238E27FC236}">
                <a16:creationId xmlns:a16="http://schemas.microsoft.com/office/drawing/2014/main" id="{4E62B9F0-E3AE-9F66-3E99-FBD209DBC126}"/>
              </a:ext>
            </a:extLst>
          </p:cNvPr>
          <p:cNvSpPr/>
          <p:nvPr/>
        </p:nvSpPr>
        <p:spPr>
          <a:xfrm>
            <a:off x="550239" y="4819098"/>
            <a:ext cx="1734131" cy="1732218"/>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Rectangle 39">
            <a:extLst>
              <a:ext uri="{FF2B5EF4-FFF2-40B4-BE49-F238E27FC236}">
                <a16:creationId xmlns:a16="http://schemas.microsoft.com/office/drawing/2014/main" id="{516B9F52-BCE3-DEAC-06BD-779D9C89EB6B}"/>
              </a:ext>
            </a:extLst>
          </p:cNvPr>
          <p:cNvSpPr/>
          <p:nvPr/>
        </p:nvSpPr>
        <p:spPr>
          <a:xfrm>
            <a:off x="625543" y="5682988"/>
            <a:ext cx="896215" cy="814537"/>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563B0D77-4D6A-D6F5-DF45-8B9185D05524}"/>
              </a:ext>
            </a:extLst>
          </p:cNvPr>
          <p:cNvSpPr/>
          <p:nvPr/>
        </p:nvSpPr>
        <p:spPr>
          <a:xfrm>
            <a:off x="1595883" y="4848199"/>
            <a:ext cx="667177" cy="845695"/>
          </a:xfrm>
          <a:prstGeom prst="rect">
            <a:avLst/>
          </a:prstGeom>
          <a:noFill/>
          <a:ln w="15240">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43CB3B74-C1E0-0208-9C23-54EE1F873A30}"/>
              </a:ext>
            </a:extLst>
          </p:cNvPr>
          <p:cNvSpPr/>
          <p:nvPr/>
        </p:nvSpPr>
        <p:spPr>
          <a:xfrm>
            <a:off x="665862" y="6104680"/>
            <a:ext cx="361420" cy="354711"/>
          </a:xfrm>
          <a:prstGeom prst="rect">
            <a:avLst/>
          </a:prstGeom>
          <a:noFill/>
          <a:ln w="15240">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DA3BD8B5-098C-9C2F-05EE-B51CF14CFD7B}"/>
              </a:ext>
            </a:extLst>
          </p:cNvPr>
          <p:cNvSpPr/>
          <p:nvPr/>
        </p:nvSpPr>
        <p:spPr>
          <a:xfrm>
            <a:off x="691777" y="6119637"/>
            <a:ext cx="312095" cy="312095"/>
          </a:xfrm>
          <a:prstGeom prst="ellipse">
            <a:avLst/>
          </a:prstGeom>
          <a:solidFill>
            <a:schemeClr val="tx2">
              <a:lumMod val="25000"/>
              <a:lumOff val="75000"/>
            </a:schemeClr>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0C474337-BA01-DDCC-3369-8625E57D9D2F}"/>
              </a:ext>
            </a:extLst>
          </p:cNvPr>
          <p:cNvSpPr/>
          <p:nvPr/>
        </p:nvSpPr>
        <p:spPr>
          <a:xfrm>
            <a:off x="1188724" y="5727207"/>
            <a:ext cx="283687" cy="278421"/>
          </a:xfrm>
          <a:prstGeom prst="rect">
            <a:avLst/>
          </a:prstGeom>
          <a:noFill/>
          <a:ln w="15240">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riangle 44">
            <a:extLst>
              <a:ext uri="{FF2B5EF4-FFF2-40B4-BE49-F238E27FC236}">
                <a16:creationId xmlns:a16="http://schemas.microsoft.com/office/drawing/2014/main" id="{DF7666C2-AE6C-4C6A-556E-D1A9CCD022CB}"/>
              </a:ext>
            </a:extLst>
          </p:cNvPr>
          <p:cNvSpPr/>
          <p:nvPr/>
        </p:nvSpPr>
        <p:spPr>
          <a:xfrm rot="18357647">
            <a:off x="1191879" y="5711982"/>
            <a:ext cx="226448" cy="228619"/>
          </a:xfrm>
          <a:prstGeom prst="triangle">
            <a:avLst/>
          </a:prstGeom>
          <a:solidFill>
            <a:schemeClr val="accent2">
              <a:lumMod val="40000"/>
              <a:lumOff val="60000"/>
            </a:schemeClr>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riangle 45">
            <a:extLst>
              <a:ext uri="{FF2B5EF4-FFF2-40B4-BE49-F238E27FC236}">
                <a16:creationId xmlns:a16="http://schemas.microsoft.com/office/drawing/2014/main" id="{45AD7638-FA28-9A6E-5C8C-985D60F1EB52}"/>
              </a:ext>
            </a:extLst>
          </p:cNvPr>
          <p:cNvSpPr/>
          <p:nvPr/>
        </p:nvSpPr>
        <p:spPr>
          <a:xfrm rot="3092401">
            <a:off x="1535980" y="5070410"/>
            <a:ext cx="981661" cy="245268"/>
          </a:xfrm>
          <a:prstGeom prst="triangle">
            <a:avLst>
              <a:gd name="adj" fmla="val 44010"/>
            </a:avLst>
          </a:prstGeom>
          <a:solidFill>
            <a:schemeClr val="accent5">
              <a:lumMod val="40000"/>
              <a:lumOff val="60000"/>
            </a:schemeClr>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Box 47">
            <a:extLst>
              <a:ext uri="{FF2B5EF4-FFF2-40B4-BE49-F238E27FC236}">
                <a16:creationId xmlns:a16="http://schemas.microsoft.com/office/drawing/2014/main" id="{DE3AFFB7-EFD0-41DD-B6FD-209D64B08372}"/>
              </a:ext>
            </a:extLst>
          </p:cNvPr>
          <p:cNvSpPr txBox="1"/>
          <p:nvPr/>
        </p:nvSpPr>
        <p:spPr>
          <a:xfrm>
            <a:off x="534300" y="4810382"/>
            <a:ext cx="320922" cy="369332"/>
          </a:xfrm>
          <a:prstGeom prst="rect">
            <a:avLst/>
          </a:prstGeom>
          <a:noFill/>
        </p:spPr>
        <p:txBody>
          <a:bodyPr wrap="none" rtlCol="0">
            <a:spAutoFit/>
          </a:bodyPr>
          <a:lstStyle/>
          <a:p>
            <a:r>
              <a:rPr lang="en-US" dirty="0"/>
              <a:t>A</a:t>
            </a:r>
          </a:p>
        </p:txBody>
      </p:sp>
      <p:sp>
        <p:nvSpPr>
          <p:cNvPr id="49" name="TextBox 48">
            <a:extLst>
              <a:ext uri="{FF2B5EF4-FFF2-40B4-BE49-F238E27FC236}">
                <a16:creationId xmlns:a16="http://schemas.microsoft.com/office/drawing/2014/main" id="{FA201E88-4303-3BAF-4400-D248468240B8}"/>
              </a:ext>
            </a:extLst>
          </p:cNvPr>
          <p:cNvSpPr txBox="1"/>
          <p:nvPr/>
        </p:nvSpPr>
        <p:spPr>
          <a:xfrm>
            <a:off x="1551494" y="5377763"/>
            <a:ext cx="245559" cy="369332"/>
          </a:xfrm>
          <a:prstGeom prst="rect">
            <a:avLst/>
          </a:prstGeom>
          <a:noFill/>
        </p:spPr>
        <p:txBody>
          <a:bodyPr wrap="square" rtlCol="0">
            <a:spAutoFit/>
          </a:bodyPr>
          <a:lstStyle/>
          <a:p>
            <a:r>
              <a:rPr lang="en-US" dirty="0"/>
              <a:t>C</a:t>
            </a:r>
          </a:p>
        </p:txBody>
      </p:sp>
      <p:sp>
        <p:nvSpPr>
          <p:cNvPr id="50" name="TextBox 49">
            <a:extLst>
              <a:ext uri="{FF2B5EF4-FFF2-40B4-BE49-F238E27FC236}">
                <a16:creationId xmlns:a16="http://schemas.microsoft.com/office/drawing/2014/main" id="{E8F7BD90-CBA3-B06D-1FC6-A77E601B2D61}"/>
              </a:ext>
            </a:extLst>
          </p:cNvPr>
          <p:cNvSpPr txBox="1"/>
          <p:nvPr/>
        </p:nvSpPr>
        <p:spPr>
          <a:xfrm>
            <a:off x="569670" y="5658863"/>
            <a:ext cx="324128" cy="369332"/>
          </a:xfrm>
          <a:prstGeom prst="rect">
            <a:avLst/>
          </a:prstGeom>
          <a:noFill/>
        </p:spPr>
        <p:txBody>
          <a:bodyPr wrap="none" rtlCol="0">
            <a:spAutoFit/>
          </a:bodyPr>
          <a:lstStyle/>
          <a:p>
            <a:r>
              <a:rPr lang="en-US" dirty="0"/>
              <a:t>B</a:t>
            </a:r>
          </a:p>
        </p:txBody>
      </p:sp>
      <p:sp>
        <p:nvSpPr>
          <p:cNvPr id="51" name="TextBox 50">
            <a:extLst>
              <a:ext uri="{FF2B5EF4-FFF2-40B4-BE49-F238E27FC236}">
                <a16:creationId xmlns:a16="http://schemas.microsoft.com/office/drawing/2014/main" id="{5D1A5152-A873-E33B-3AC4-604D38961A40}"/>
              </a:ext>
            </a:extLst>
          </p:cNvPr>
          <p:cNvSpPr txBox="1"/>
          <p:nvPr/>
        </p:nvSpPr>
        <p:spPr>
          <a:xfrm>
            <a:off x="1097136" y="5727207"/>
            <a:ext cx="188327" cy="369332"/>
          </a:xfrm>
          <a:prstGeom prst="rect">
            <a:avLst/>
          </a:prstGeom>
          <a:noFill/>
        </p:spPr>
        <p:txBody>
          <a:bodyPr wrap="square" rtlCol="0">
            <a:spAutoFit/>
          </a:bodyPr>
          <a:lstStyle/>
          <a:p>
            <a:r>
              <a:rPr lang="en-US" dirty="0"/>
              <a:t>E</a:t>
            </a:r>
          </a:p>
        </p:txBody>
      </p:sp>
      <p:sp>
        <p:nvSpPr>
          <p:cNvPr id="52" name="TextBox 51">
            <a:extLst>
              <a:ext uri="{FF2B5EF4-FFF2-40B4-BE49-F238E27FC236}">
                <a16:creationId xmlns:a16="http://schemas.microsoft.com/office/drawing/2014/main" id="{54C792F2-8E6F-7F09-5E66-AC52E9AB3E75}"/>
              </a:ext>
            </a:extLst>
          </p:cNvPr>
          <p:cNvSpPr txBox="1"/>
          <p:nvPr/>
        </p:nvSpPr>
        <p:spPr>
          <a:xfrm>
            <a:off x="692190" y="6100992"/>
            <a:ext cx="263285" cy="369332"/>
          </a:xfrm>
          <a:prstGeom prst="rect">
            <a:avLst/>
          </a:prstGeom>
          <a:noFill/>
        </p:spPr>
        <p:txBody>
          <a:bodyPr wrap="square" rtlCol="0">
            <a:spAutoFit/>
          </a:bodyPr>
          <a:lstStyle/>
          <a:p>
            <a:r>
              <a:rPr lang="en-US" dirty="0"/>
              <a:t>D</a:t>
            </a:r>
          </a:p>
        </p:txBody>
      </p:sp>
      <p:sp>
        <p:nvSpPr>
          <p:cNvPr id="92" name="TextBox 91">
            <a:extLst>
              <a:ext uri="{FF2B5EF4-FFF2-40B4-BE49-F238E27FC236}">
                <a16:creationId xmlns:a16="http://schemas.microsoft.com/office/drawing/2014/main" id="{065EF759-A372-D240-1466-FE969EB75197}"/>
              </a:ext>
            </a:extLst>
          </p:cNvPr>
          <p:cNvSpPr txBox="1"/>
          <p:nvPr/>
        </p:nvSpPr>
        <p:spPr>
          <a:xfrm>
            <a:off x="445059" y="6577332"/>
            <a:ext cx="2009076" cy="323165"/>
          </a:xfrm>
          <a:prstGeom prst="rect">
            <a:avLst/>
          </a:prstGeom>
          <a:noFill/>
        </p:spPr>
        <p:txBody>
          <a:bodyPr wrap="none" rtlCol="0">
            <a:spAutoFit/>
          </a:bodyPr>
          <a:lstStyle/>
          <a:p>
            <a:r>
              <a:rPr lang="en-US" sz="1500" i="1" dirty="0"/>
              <a:t>A scene of geometries</a:t>
            </a:r>
          </a:p>
        </p:txBody>
      </p:sp>
      <p:cxnSp>
        <p:nvCxnSpPr>
          <p:cNvPr id="9" name="Straight Arrow Connector 8">
            <a:extLst>
              <a:ext uri="{FF2B5EF4-FFF2-40B4-BE49-F238E27FC236}">
                <a16:creationId xmlns:a16="http://schemas.microsoft.com/office/drawing/2014/main" id="{9161850D-B433-CC81-BB55-55CFCFF1305B}"/>
              </a:ext>
            </a:extLst>
          </p:cNvPr>
          <p:cNvCxnSpPr>
            <a:cxnSpLocks/>
          </p:cNvCxnSpPr>
          <p:nvPr/>
        </p:nvCxnSpPr>
        <p:spPr>
          <a:xfrm flipH="1">
            <a:off x="1686975" y="4553641"/>
            <a:ext cx="1169875" cy="788586"/>
          </a:xfrm>
          <a:prstGeom prst="straightConnector1">
            <a:avLst/>
          </a:prstGeom>
          <a:ln w="25400">
            <a:tailEnd type="triangle" w="lg" len="lg"/>
          </a:ln>
        </p:spPr>
        <p:style>
          <a:lnRef idx="1">
            <a:schemeClr val="accent6"/>
          </a:lnRef>
          <a:fillRef idx="0">
            <a:schemeClr val="accent6"/>
          </a:fillRef>
          <a:effectRef idx="0">
            <a:schemeClr val="accent6"/>
          </a:effectRef>
          <a:fontRef idx="minor">
            <a:schemeClr val="tx1"/>
          </a:fontRef>
        </p:style>
      </p:cxnSp>
      <p:sp>
        <p:nvSpPr>
          <p:cNvPr id="12" name="Oval 11">
            <a:extLst>
              <a:ext uri="{FF2B5EF4-FFF2-40B4-BE49-F238E27FC236}">
                <a16:creationId xmlns:a16="http://schemas.microsoft.com/office/drawing/2014/main" id="{1B7A73CA-CC3D-86CB-A2AA-A7047C43C534}"/>
              </a:ext>
            </a:extLst>
          </p:cNvPr>
          <p:cNvSpPr/>
          <p:nvPr/>
        </p:nvSpPr>
        <p:spPr>
          <a:xfrm>
            <a:off x="1927767" y="5101596"/>
            <a:ext cx="93398" cy="93398"/>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Graphic 18" descr="Close with solid fill">
            <a:extLst>
              <a:ext uri="{FF2B5EF4-FFF2-40B4-BE49-F238E27FC236}">
                <a16:creationId xmlns:a16="http://schemas.microsoft.com/office/drawing/2014/main" id="{C7782BE8-1CBC-B972-FBCD-F8EFA235DB8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321823" y="5783513"/>
            <a:ext cx="197825" cy="197825"/>
          </a:xfrm>
          <a:prstGeom prst="rect">
            <a:avLst/>
          </a:prstGeom>
        </p:spPr>
      </p:pic>
      <p:pic>
        <p:nvPicPr>
          <p:cNvPr id="20" name="Graphic 19" descr="Close with solid fill">
            <a:extLst>
              <a:ext uri="{FF2B5EF4-FFF2-40B4-BE49-F238E27FC236}">
                <a16:creationId xmlns:a16="http://schemas.microsoft.com/office/drawing/2014/main" id="{FCC61783-F42E-390A-AC32-13FA0DC10D7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804521" y="5811266"/>
            <a:ext cx="197825" cy="197825"/>
          </a:xfrm>
          <a:prstGeom prst="rect">
            <a:avLst/>
          </a:prstGeom>
        </p:spPr>
      </p:pic>
      <p:sp>
        <p:nvSpPr>
          <p:cNvPr id="56" name="TextBox 55">
            <a:extLst>
              <a:ext uri="{FF2B5EF4-FFF2-40B4-BE49-F238E27FC236}">
                <a16:creationId xmlns:a16="http://schemas.microsoft.com/office/drawing/2014/main" id="{09AE4A1F-6D9E-1159-908A-1259AF64B4C8}"/>
              </a:ext>
            </a:extLst>
          </p:cNvPr>
          <p:cNvSpPr txBox="1"/>
          <p:nvPr/>
        </p:nvSpPr>
        <p:spPr>
          <a:xfrm>
            <a:off x="5220260" y="4738712"/>
            <a:ext cx="439544" cy="369332"/>
          </a:xfrm>
          <a:prstGeom prst="rect">
            <a:avLst/>
          </a:prstGeom>
          <a:noFill/>
        </p:spPr>
        <p:txBody>
          <a:bodyPr wrap="none" rtlCol="0">
            <a:spAutoFit/>
          </a:bodyPr>
          <a:lstStyle/>
          <a:p>
            <a:r>
              <a:rPr lang="en-US" dirty="0"/>
              <a:t>N</a:t>
            </a:r>
            <a:r>
              <a:rPr lang="en-US" baseline="-25000" dirty="0"/>
              <a:t>A</a:t>
            </a:r>
          </a:p>
        </p:txBody>
      </p:sp>
      <p:sp>
        <p:nvSpPr>
          <p:cNvPr id="57" name="TextBox 56">
            <a:extLst>
              <a:ext uri="{FF2B5EF4-FFF2-40B4-BE49-F238E27FC236}">
                <a16:creationId xmlns:a16="http://schemas.microsoft.com/office/drawing/2014/main" id="{F4809998-D147-AF16-E8B3-57E6CF39AF3E}"/>
              </a:ext>
            </a:extLst>
          </p:cNvPr>
          <p:cNvSpPr txBox="1"/>
          <p:nvPr/>
        </p:nvSpPr>
        <p:spPr>
          <a:xfrm>
            <a:off x="5942457" y="6004388"/>
            <a:ext cx="453970" cy="369332"/>
          </a:xfrm>
          <a:prstGeom prst="rect">
            <a:avLst/>
          </a:prstGeom>
          <a:noFill/>
        </p:spPr>
        <p:txBody>
          <a:bodyPr wrap="none" rtlCol="0">
            <a:spAutoFit/>
          </a:bodyPr>
          <a:lstStyle/>
          <a:p>
            <a:r>
              <a:rPr lang="en-US" dirty="0"/>
              <a:t>N</a:t>
            </a:r>
            <a:r>
              <a:rPr lang="en-US" baseline="-25000" dirty="0"/>
              <a:t>C</a:t>
            </a:r>
          </a:p>
        </p:txBody>
      </p:sp>
      <p:sp>
        <p:nvSpPr>
          <p:cNvPr id="58" name="TextBox 57">
            <a:extLst>
              <a:ext uri="{FF2B5EF4-FFF2-40B4-BE49-F238E27FC236}">
                <a16:creationId xmlns:a16="http://schemas.microsoft.com/office/drawing/2014/main" id="{B8F9C57E-8B3F-BD58-C9FB-7741F0CF6253}"/>
              </a:ext>
            </a:extLst>
          </p:cNvPr>
          <p:cNvSpPr txBox="1"/>
          <p:nvPr/>
        </p:nvSpPr>
        <p:spPr>
          <a:xfrm>
            <a:off x="4427116" y="5372749"/>
            <a:ext cx="533669" cy="369332"/>
          </a:xfrm>
          <a:prstGeom prst="rect">
            <a:avLst/>
          </a:prstGeom>
          <a:noFill/>
        </p:spPr>
        <p:txBody>
          <a:bodyPr wrap="square" rtlCol="0">
            <a:spAutoFit/>
          </a:bodyPr>
          <a:lstStyle/>
          <a:p>
            <a:r>
              <a:rPr lang="en-US" dirty="0"/>
              <a:t>N</a:t>
            </a:r>
            <a:r>
              <a:rPr lang="en-US" baseline="-25000" dirty="0"/>
              <a:t>B</a:t>
            </a:r>
          </a:p>
        </p:txBody>
      </p:sp>
      <p:sp>
        <p:nvSpPr>
          <p:cNvPr id="66" name="TextBox 65">
            <a:extLst>
              <a:ext uri="{FF2B5EF4-FFF2-40B4-BE49-F238E27FC236}">
                <a16:creationId xmlns:a16="http://schemas.microsoft.com/office/drawing/2014/main" id="{F6793A9E-D69B-28A9-BAF9-F621B62BF308}"/>
              </a:ext>
            </a:extLst>
          </p:cNvPr>
          <p:cNvSpPr txBox="1"/>
          <p:nvPr/>
        </p:nvSpPr>
        <p:spPr>
          <a:xfrm>
            <a:off x="3917689" y="6066963"/>
            <a:ext cx="484208" cy="369332"/>
          </a:xfrm>
          <a:prstGeom prst="rect">
            <a:avLst/>
          </a:prstGeom>
          <a:noFill/>
        </p:spPr>
        <p:txBody>
          <a:bodyPr wrap="square" rtlCol="0">
            <a:spAutoFit/>
          </a:bodyPr>
          <a:lstStyle/>
          <a:p>
            <a:r>
              <a:rPr lang="en-US" dirty="0"/>
              <a:t>N</a:t>
            </a:r>
            <a:r>
              <a:rPr lang="en-US" baseline="-25000" dirty="0"/>
              <a:t>D</a:t>
            </a:r>
          </a:p>
        </p:txBody>
      </p:sp>
      <p:sp>
        <p:nvSpPr>
          <p:cNvPr id="72" name="TextBox 71">
            <a:extLst>
              <a:ext uri="{FF2B5EF4-FFF2-40B4-BE49-F238E27FC236}">
                <a16:creationId xmlns:a16="http://schemas.microsoft.com/office/drawing/2014/main" id="{C0CAB569-39FF-AE63-3268-24983F3DBCE8}"/>
              </a:ext>
            </a:extLst>
          </p:cNvPr>
          <p:cNvSpPr txBox="1"/>
          <p:nvPr/>
        </p:nvSpPr>
        <p:spPr>
          <a:xfrm>
            <a:off x="5000204" y="6118221"/>
            <a:ext cx="618595" cy="369332"/>
          </a:xfrm>
          <a:prstGeom prst="rect">
            <a:avLst/>
          </a:prstGeom>
          <a:noFill/>
        </p:spPr>
        <p:txBody>
          <a:bodyPr wrap="square" rtlCol="0">
            <a:spAutoFit/>
          </a:bodyPr>
          <a:lstStyle/>
          <a:p>
            <a:r>
              <a:rPr lang="en-US" dirty="0"/>
              <a:t>N</a:t>
            </a:r>
            <a:r>
              <a:rPr lang="en-US" baseline="-25000" dirty="0"/>
              <a:t>E</a:t>
            </a:r>
          </a:p>
        </p:txBody>
      </p:sp>
      <p:graphicFrame>
        <p:nvGraphicFramePr>
          <p:cNvPr id="73" name="Table 72">
            <a:extLst>
              <a:ext uri="{FF2B5EF4-FFF2-40B4-BE49-F238E27FC236}">
                <a16:creationId xmlns:a16="http://schemas.microsoft.com/office/drawing/2014/main" id="{D72E28EA-3BC2-3A8D-62AF-9CD028FAE6CA}"/>
              </a:ext>
            </a:extLst>
          </p:cNvPr>
          <p:cNvGraphicFramePr>
            <a:graphicFrameLocks noGrp="1"/>
          </p:cNvGraphicFramePr>
          <p:nvPr>
            <p:extLst>
              <p:ext uri="{D42A27DB-BD31-4B8C-83A1-F6EECF244321}">
                <p14:modId xmlns:p14="http://schemas.microsoft.com/office/powerpoint/2010/main" val="1651167"/>
              </p:ext>
            </p:extLst>
          </p:nvPr>
        </p:nvGraphicFramePr>
        <p:xfrm>
          <a:off x="8344595" y="5368866"/>
          <a:ext cx="2436090" cy="460031"/>
        </p:xfrm>
        <a:graphic>
          <a:graphicData uri="http://schemas.openxmlformats.org/drawingml/2006/table">
            <a:tbl>
              <a:tblPr firstRow="1" bandRow="1">
                <a:tableStyleId>{5940675A-B579-460E-94D1-54222C63F5DA}</a:tableStyleId>
              </a:tblPr>
              <a:tblGrid>
                <a:gridCol w="487218">
                  <a:extLst>
                    <a:ext uri="{9D8B030D-6E8A-4147-A177-3AD203B41FA5}">
                      <a16:colId xmlns:a16="http://schemas.microsoft.com/office/drawing/2014/main" val="340477660"/>
                    </a:ext>
                  </a:extLst>
                </a:gridCol>
                <a:gridCol w="487218">
                  <a:extLst>
                    <a:ext uri="{9D8B030D-6E8A-4147-A177-3AD203B41FA5}">
                      <a16:colId xmlns:a16="http://schemas.microsoft.com/office/drawing/2014/main" val="1790199524"/>
                    </a:ext>
                  </a:extLst>
                </a:gridCol>
                <a:gridCol w="487218">
                  <a:extLst>
                    <a:ext uri="{9D8B030D-6E8A-4147-A177-3AD203B41FA5}">
                      <a16:colId xmlns:a16="http://schemas.microsoft.com/office/drawing/2014/main" val="1597386541"/>
                    </a:ext>
                  </a:extLst>
                </a:gridCol>
                <a:gridCol w="487218">
                  <a:extLst>
                    <a:ext uri="{9D8B030D-6E8A-4147-A177-3AD203B41FA5}">
                      <a16:colId xmlns:a16="http://schemas.microsoft.com/office/drawing/2014/main" val="2891877191"/>
                    </a:ext>
                  </a:extLst>
                </a:gridCol>
                <a:gridCol w="487218">
                  <a:extLst>
                    <a:ext uri="{9D8B030D-6E8A-4147-A177-3AD203B41FA5}">
                      <a16:colId xmlns:a16="http://schemas.microsoft.com/office/drawing/2014/main" val="2931768511"/>
                    </a:ext>
                  </a:extLst>
                </a:gridCol>
              </a:tblGrid>
              <a:tr h="46003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N</a:t>
                      </a:r>
                      <a:r>
                        <a:rPr lang="en-US" baseline="-25000" dirty="0"/>
                        <a:t>A</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N</a:t>
                      </a:r>
                      <a:r>
                        <a:rPr lang="en-US" baseline="-25000" dirty="0"/>
                        <a:t>B</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N</a:t>
                      </a:r>
                      <a:r>
                        <a:rPr lang="en-US" baseline="-25000" dirty="0"/>
                        <a:t>C</a:t>
                      </a:r>
                    </a:p>
                  </a:txBody>
                  <a:tcPr anchor="ctr"/>
                </a:tc>
                <a:tc>
                  <a:txBody>
                    <a:bodyPr/>
                    <a:lstStyle/>
                    <a:p>
                      <a:pPr algn="ctr"/>
                      <a:r>
                        <a:rPr lang="en-US" dirty="0"/>
                        <a:t>N</a:t>
                      </a:r>
                      <a:r>
                        <a:rPr lang="en-US" baseline="-25000" dirty="0"/>
                        <a:t>D</a:t>
                      </a:r>
                      <a:endParaRPr lang="en-US" dirty="0"/>
                    </a:p>
                  </a:txBody>
                  <a:tcPr anchor="ctr"/>
                </a:tc>
                <a:tc>
                  <a:txBody>
                    <a:bodyPr/>
                    <a:lstStyle/>
                    <a:p>
                      <a:pPr algn="ctr"/>
                      <a:r>
                        <a:rPr lang="en-US" dirty="0"/>
                        <a:t>N</a:t>
                      </a:r>
                      <a:r>
                        <a:rPr lang="en-US" baseline="-25000" dirty="0"/>
                        <a:t>E</a:t>
                      </a:r>
                      <a:endParaRPr lang="en-US" dirty="0"/>
                    </a:p>
                  </a:txBody>
                  <a:tcPr anchor="ctr"/>
                </a:tc>
                <a:extLst>
                  <a:ext uri="{0D108BD9-81ED-4DB2-BD59-A6C34878D82A}">
                    <a16:rowId xmlns:a16="http://schemas.microsoft.com/office/drawing/2014/main" val="3452110775"/>
                  </a:ext>
                </a:extLst>
              </a:tr>
            </a:tbl>
          </a:graphicData>
        </a:graphic>
      </p:graphicFrame>
      <p:graphicFrame>
        <p:nvGraphicFramePr>
          <p:cNvPr id="74" name="Table 73">
            <a:extLst>
              <a:ext uri="{FF2B5EF4-FFF2-40B4-BE49-F238E27FC236}">
                <a16:creationId xmlns:a16="http://schemas.microsoft.com/office/drawing/2014/main" id="{C727D03F-0836-FEE7-7F2D-FACB369A739D}"/>
              </a:ext>
            </a:extLst>
          </p:cNvPr>
          <p:cNvGraphicFramePr>
            <a:graphicFrameLocks noGrp="1"/>
          </p:cNvGraphicFramePr>
          <p:nvPr>
            <p:extLst>
              <p:ext uri="{D42A27DB-BD31-4B8C-83A1-F6EECF244321}">
                <p14:modId xmlns:p14="http://schemas.microsoft.com/office/powerpoint/2010/main" val="2531919154"/>
              </p:ext>
            </p:extLst>
          </p:nvPr>
        </p:nvGraphicFramePr>
        <p:xfrm>
          <a:off x="8344595" y="6133696"/>
          <a:ext cx="2436090" cy="443891"/>
        </p:xfrm>
        <a:graphic>
          <a:graphicData uri="http://schemas.openxmlformats.org/drawingml/2006/table">
            <a:tbl>
              <a:tblPr firstRow="1" bandRow="1">
                <a:tableStyleId>{5940675A-B579-460E-94D1-54222C63F5DA}</a:tableStyleId>
              </a:tblPr>
              <a:tblGrid>
                <a:gridCol w="487218">
                  <a:extLst>
                    <a:ext uri="{9D8B030D-6E8A-4147-A177-3AD203B41FA5}">
                      <a16:colId xmlns:a16="http://schemas.microsoft.com/office/drawing/2014/main" val="340477660"/>
                    </a:ext>
                  </a:extLst>
                </a:gridCol>
                <a:gridCol w="487218">
                  <a:extLst>
                    <a:ext uri="{9D8B030D-6E8A-4147-A177-3AD203B41FA5}">
                      <a16:colId xmlns:a16="http://schemas.microsoft.com/office/drawing/2014/main" val="1790199524"/>
                    </a:ext>
                  </a:extLst>
                </a:gridCol>
                <a:gridCol w="487218">
                  <a:extLst>
                    <a:ext uri="{9D8B030D-6E8A-4147-A177-3AD203B41FA5}">
                      <a16:colId xmlns:a16="http://schemas.microsoft.com/office/drawing/2014/main" val="1597386541"/>
                    </a:ext>
                  </a:extLst>
                </a:gridCol>
                <a:gridCol w="487218">
                  <a:extLst>
                    <a:ext uri="{9D8B030D-6E8A-4147-A177-3AD203B41FA5}">
                      <a16:colId xmlns:a16="http://schemas.microsoft.com/office/drawing/2014/main" val="2891877191"/>
                    </a:ext>
                  </a:extLst>
                </a:gridCol>
                <a:gridCol w="487218">
                  <a:extLst>
                    <a:ext uri="{9D8B030D-6E8A-4147-A177-3AD203B41FA5}">
                      <a16:colId xmlns:a16="http://schemas.microsoft.com/office/drawing/2014/main" val="2931768511"/>
                    </a:ext>
                  </a:extLst>
                </a:gridCol>
              </a:tblGrid>
              <a:tr h="44389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A</a:t>
                      </a:r>
                      <a:endParaRPr lang="en-US" baseline="-2500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B</a:t>
                      </a:r>
                      <a:endParaRPr lang="en-US" baseline="-2500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C</a:t>
                      </a:r>
                      <a:endParaRPr lang="en-US" baseline="-25000" dirty="0"/>
                    </a:p>
                  </a:txBody>
                  <a:tcPr anchor="ctr"/>
                </a:tc>
                <a:tc>
                  <a:txBody>
                    <a:bodyPr/>
                    <a:lstStyle/>
                    <a:p>
                      <a:pPr algn="ctr"/>
                      <a:r>
                        <a:rPr lang="en-US" dirty="0"/>
                        <a:t>D</a:t>
                      </a:r>
                    </a:p>
                  </a:txBody>
                  <a:tcPr anchor="ctr"/>
                </a:tc>
                <a:tc>
                  <a:txBody>
                    <a:bodyPr/>
                    <a:lstStyle/>
                    <a:p>
                      <a:pPr algn="ctr"/>
                      <a:r>
                        <a:rPr lang="en-US" dirty="0"/>
                        <a:t>E</a:t>
                      </a:r>
                    </a:p>
                  </a:txBody>
                  <a:tcPr anchor="ctr"/>
                </a:tc>
                <a:extLst>
                  <a:ext uri="{0D108BD9-81ED-4DB2-BD59-A6C34878D82A}">
                    <a16:rowId xmlns:a16="http://schemas.microsoft.com/office/drawing/2014/main" val="3452110775"/>
                  </a:ext>
                </a:extLst>
              </a:tr>
            </a:tbl>
          </a:graphicData>
        </a:graphic>
      </p:graphicFrame>
      <p:sp>
        <p:nvSpPr>
          <p:cNvPr id="81" name="TextBox 80">
            <a:extLst>
              <a:ext uri="{FF2B5EF4-FFF2-40B4-BE49-F238E27FC236}">
                <a16:creationId xmlns:a16="http://schemas.microsoft.com/office/drawing/2014/main" id="{4911F44C-C864-CD96-02C4-6AE13CB5579D}"/>
              </a:ext>
            </a:extLst>
          </p:cNvPr>
          <p:cNvSpPr txBox="1"/>
          <p:nvPr/>
        </p:nvSpPr>
        <p:spPr>
          <a:xfrm>
            <a:off x="8692420" y="6554775"/>
            <a:ext cx="1460656" cy="323165"/>
          </a:xfrm>
          <a:prstGeom prst="rect">
            <a:avLst/>
          </a:prstGeom>
          <a:noFill/>
        </p:spPr>
        <p:txBody>
          <a:bodyPr wrap="none" rtlCol="0">
            <a:spAutoFit/>
          </a:bodyPr>
          <a:lstStyle/>
          <a:p>
            <a:r>
              <a:rPr lang="en-US" sz="1500" i="1" dirty="0"/>
              <a:t>Memory Layout</a:t>
            </a:r>
          </a:p>
        </p:txBody>
      </p:sp>
      <p:sp>
        <p:nvSpPr>
          <p:cNvPr id="84" name="TextBox 83">
            <a:extLst>
              <a:ext uri="{FF2B5EF4-FFF2-40B4-BE49-F238E27FC236}">
                <a16:creationId xmlns:a16="http://schemas.microsoft.com/office/drawing/2014/main" id="{62688F0A-572C-4EB2-0FD6-559B742E1430}"/>
              </a:ext>
            </a:extLst>
          </p:cNvPr>
          <p:cNvSpPr txBox="1"/>
          <p:nvPr/>
        </p:nvSpPr>
        <p:spPr>
          <a:xfrm>
            <a:off x="7469520" y="5384020"/>
            <a:ext cx="838691" cy="369332"/>
          </a:xfrm>
          <a:prstGeom prst="rect">
            <a:avLst/>
          </a:prstGeom>
          <a:noFill/>
        </p:spPr>
        <p:txBody>
          <a:bodyPr wrap="none" rtlCol="0">
            <a:spAutoFit/>
          </a:bodyPr>
          <a:lstStyle/>
          <a:p>
            <a:r>
              <a:rPr lang="en-US" dirty="0"/>
              <a:t>Nodes</a:t>
            </a:r>
          </a:p>
        </p:txBody>
      </p:sp>
      <p:sp>
        <p:nvSpPr>
          <p:cNvPr id="85" name="TextBox 84">
            <a:extLst>
              <a:ext uri="{FF2B5EF4-FFF2-40B4-BE49-F238E27FC236}">
                <a16:creationId xmlns:a16="http://schemas.microsoft.com/office/drawing/2014/main" id="{E3625917-0E81-A663-B1FB-0B8CFBC87E28}"/>
              </a:ext>
            </a:extLst>
          </p:cNvPr>
          <p:cNvSpPr txBox="1"/>
          <p:nvPr/>
        </p:nvSpPr>
        <p:spPr>
          <a:xfrm>
            <a:off x="7469520" y="6161645"/>
            <a:ext cx="848309" cy="369332"/>
          </a:xfrm>
          <a:prstGeom prst="rect">
            <a:avLst/>
          </a:prstGeom>
          <a:noFill/>
        </p:spPr>
        <p:txBody>
          <a:bodyPr wrap="none" rtlCol="0">
            <a:spAutoFit/>
          </a:bodyPr>
          <a:lstStyle/>
          <a:p>
            <a:r>
              <a:rPr lang="en-US" dirty="0"/>
              <a:t>AABBs</a:t>
            </a:r>
          </a:p>
        </p:txBody>
      </p:sp>
      <p:sp>
        <p:nvSpPr>
          <p:cNvPr id="100" name="Freeform 99">
            <a:extLst>
              <a:ext uri="{FF2B5EF4-FFF2-40B4-BE49-F238E27FC236}">
                <a16:creationId xmlns:a16="http://schemas.microsoft.com/office/drawing/2014/main" id="{6947EFB1-5A97-1D80-91B4-AD12C962FE45}"/>
              </a:ext>
            </a:extLst>
          </p:cNvPr>
          <p:cNvSpPr/>
          <p:nvPr/>
        </p:nvSpPr>
        <p:spPr>
          <a:xfrm>
            <a:off x="8572527" y="5112007"/>
            <a:ext cx="473927" cy="256483"/>
          </a:xfrm>
          <a:custGeom>
            <a:avLst/>
            <a:gdLst>
              <a:gd name="csX0" fmla="*/ 0 w 473927"/>
              <a:gd name="csY0" fmla="*/ 256483 h 256483"/>
              <a:gd name="csX1" fmla="*/ 256478 w 473927"/>
              <a:gd name="csY1" fmla="*/ 5 h 256483"/>
              <a:gd name="csX2" fmla="*/ 473927 w 473927"/>
              <a:gd name="csY2" fmla="*/ 250907 h 256483"/>
            </a:gdLst>
            <a:ahLst/>
            <a:cxnLst>
              <a:cxn ang="0">
                <a:pos x="csX0" y="csY0"/>
              </a:cxn>
              <a:cxn ang="0">
                <a:pos x="csX1" y="csY1"/>
              </a:cxn>
              <a:cxn ang="0">
                <a:pos x="csX2" y="csY2"/>
              </a:cxn>
            </a:cxnLst>
            <a:rect l="l" t="t" r="r" b="b"/>
            <a:pathLst>
              <a:path w="473927" h="256483">
                <a:moveTo>
                  <a:pt x="0" y="256483"/>
                </a:moveTo>
                <a:cubicBezTo>
                  <a:pt x="88745" y="128708"/>
                  <a:pt x="177490" y="934"/>
                  <a:pt x="256478" y="5"/>
                </a:cubicBezTo>
                <a:cubicBezTo>
                  <a:pt x="335466" y="-924"/>
                  <a:pt x="404696" y="124991"/>
                  <a:pt x="473927" y="250907"/>
                </a:cubicBezTo>
              </a:path>
            </a:pathLst>
          </a:custGeom>
          <a:noFill/>
          <a:ln>
            <a:prstDash val="dash"/>
            <a:tailEnd type="triangl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Freeform 100">
            <a:extLst>
              <a:ext uri="{FF2B5EF4-FFF2-40B4-BE49-F238E27FC236}">
                <a16:creationId xmlns:a16="http://schemas.microsoft.com/office/drawing/2014/main" id="{48747B68-E24C-6869-F544-1980370FCF46}"/>
              </a:ext>
            </a:extLst>
          </p:cNvPr>
          <p:cNvSpPr/>
          <p:nvPr/>
        </p:nvSpPr>
        <p:spPr>
          <a:xfrm>
            <a:off x="8575685" y="4951281"/>
            <a:ext cx="1002535" cy="418754"/>
          </a:xfrm>
          <a:custGeom>
            <a:avLst/>
            <a:gdLst>
              <a:gd name="csX0" fmla="*/ 0 w 1002535"/>
              <a:gd name="csY0" fmla="*/ 385703 h 418754"/>
              <a:gd name="csX1" fmla="*/ 462708 w 1002535"/>
              <a:gd name="csY1" fmla="*/ 113 h 418754"/>
              <a:gd name="csX2" fmla="*/ 1002535 w 1002535"/>
              <a:gd name="csY2" fmla="*/ 418754 h 418754"/>
            </a:gdLst>
            <a:ahLst/>
            <a:cxnLst>
              <a:cxn ang="0">
                <a:pos x="csX0" y="csY0"/>
              </a:cxn>
              <a:cxn ang="0">
                <a:pos x="csX1" y="csY1"/>
              </a:cxn>
              <a:cxn ang="0">
                <a:pos x="csX2" y="csY2"/>
              </a:cxn>
            </a:cxnLst>
            <a:rect l="l" t="t" r="r" b="b"/>
            <a:pathLst>
              <a:path w="1002535" h="418754">
                <a:moveTo>
                  <a:pt x="0" y="385703"/>
                </a:moveTo>
                <a:cubicBezTo>
                  <a:pt x="147809" y="190154"/>
                  <a:pt x="295619" y="-5395"/>
                  <a:pt x="462708" y="113"/>
                </a:cubicBezTo>
                <a:cubicBezTo>
                  <a:pt x="629797" y="5621"/>
                  <a:pt x="816166" y="212187"/>
                  <a:pt x="1002535" y="418754"/>
                </a:cubicBezTo>
              </a:path>
            </a:pathLst>
          </a:custGeom>
          <a:noFill/>
          <a:ln>
            <a:prstDash val="dash"/>
            <a:tailEnd type="triangl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Freeform 101">
            <a:extLst>
              <a:ext uri="{FF2B5EF4-FFF2-40B4-BE49-F238E27FC236}">
                <a16:creationId xmlns:a16="http://schemas.microsoft.com/office/drawing/2014/main" id="{863D05AC-F0F3-07BF-E220-CC0B4CCD54C7}"/>
              </a:ext>
            </a:extLst>
          </p:cNvPr>
          <p:cNvSpPr/>
          <p:nvPr/>
        </p:nvSpPr>
        <p:spPr>
          <a:xfrm>
            <a:off x="9066718" y="4967108"/>
            <a:ext cx="1002535" cy="418754"/>
          </a:xfrm>
          <a:custGeom>
            <a:avLst/>
            <a:gdLst>
              <a:gd name="csX0" fmla="*/ 0 w 1002535"/>
              <a:gd name="csY0" fmla="*/ 385703 h 418754"/>
              <a:gd name="csX1" fmla="*/ 462708 w 1002535"/>
              <a:gd name="csY1" fmla="*/ 113 h 418754"/>
              <a:gd name="csX2" fmla="*/ 1002535 w 1002535"/>
              <a:gd name="csY2" fmla="*/ 418754 h 418754"/>
            </a:gdLst>
            <a:ahLst/>
            <a:cxnLst>
              <a:cxn ang="0">
                <a:pos x="csX0" y="csY0"/>
              </a:cxn>
              <a:cxn ang="0">
                <a:pos x="csX1" y="csY1"/>
              </a:cxn>
              <a:cxn ang="0">
                <a:pos x="csX2" y="csY2"/>
              </a:cxn>
            </a:cxnLst>
            <a:rect l="l" t="t" r="r" b="b"/>
            <a:pathLst>
              <a:path w="1002535" h="418754">
                <a:moveTo>
                  <a:pt x="0" y="385703"/>
                </a:moveTo>
                <a:cubicBezTo>
                  <a:pt x="147809" y="190154"/>
                  <a:pt x="295619" y="-5395"/>
                  <a:pt x="462708" y="113"/>
                </a:cubicBezTo>
                <a:cubicBezTo>
                  <a:pt x="629797" y="5621"/>
                  <a:pt x="816166" y="212187"/>
                  <a:pt x="1002535" y="418754"/>
                </a:cubicBezTo>
              </a:path>
            </a:pathLst>
          </a:custGeom>
          <a:noFill/>
          <a:ln>
            <a:prstDash val="dash"/>
            <a:tailEnd type="triangl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Freeform 102">
            <a:extLst>
              <a:ext uri="{FF2B5EF4-FFF2-40B4-BE49-F238E27FC236}">
                <a16:creationId xmlns:a16="http://schemas.microsoft.com/office/drawing/2014/main" id="{77B5A4E8-549C-CF7D-41DE-E18853311369}"/>
              </a:ext>
            </a:extLst>
          </p:cNvPr>
          <p:cNvSpPr/>
          <p:nvPr/>
        </p:nvSpPr>
        <p:spPr>
          <a:xfrm>
            <a:off x="9060427" y="4929361"/>
            <a:ext cx="1476260" cy="429657"/>
          </a:xfrm>
          <a:custGeom>
            <a:avLst/>
            <a:gdLst>
              <a:gd name="csX0" fmla="*/ 0 w 1476260"/>
              <a:gd name="csY0" fmla="*/ 429657 h 429657"/>
              <a:gd name="csX1" fmla="*/ 771181 w 1476260"/>
              <a:gd name="csY1" fmla="*/ 0 h 429657"/>
              <a:gd name="csX2" fmla="*/ 1476260 w 1476260"/>
              <a:gd name="csY2" fmla="*/ 429657 h 429657"/>
            </a:gdLst>
            <a:ahLst/>
            <a:cxnLst>
              <a:cxn ang="0">
                <a:pos x="csX0" y="csY0"/>
              </a:cxn>
              <a:cxn ang="0">
                <a:pos x="csX1" y="csY1"/>
              </a:cxn>
              <a:cxn ang="0">
                <a:pos x="csX2" y="csY2"/>
              </a:cxn>
            </a:cxnLst>
            <a:rect l="l" t="t" r="r" b="b"/>
            <a:pathLst>
              <a:path w="1476260" h="429657">
                <a:moveTo>
                  <a:pt x="0" y="429657"/>
                </a:moveTo>
                <a:cubicBezTo>
                  <a:pt x="262569" y="214828"/>
                  <a:pt x="525138" y="0"/>
                  <a:pt x="771181" y="0"/>
                </a:cubicBezTo>
                <a:cubicBezTo>
                  <a:pt x="1017224" y="0"/>
                  <a:pt x="1356911" y="361720"/>
                  <a:pt x="1476260" y="429657"/>
                </a:cubicBezTo>
              </a:path>
            </a:pathLst>
          </a:custGeom>
          <a:noFill/>
          <a:ln>
            <a:prstDash val="dash"/>
            <a:tailEnd type="triangl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TextBox 103">
            <a:extLst>
              <a:ext uri="{FF2B5EF4-FFF2-40B4-BE49-F238E27FC236}">
                <a16:creationId xmlns:a16="http://schemas.microsoft.com/office/drawing/2014/main" id="{4A71E167-C6B3-DC46-91BA-26F0AD2F7BC1}"/>
              </a:ext>
            </a:extLst>
          </p:cNvPr>
          <p:cNvSpPr txBox="1"/>
          <p:nvPr/>
        </p:nvSpPr>
        <p:spPr>
          <a:xfrm>
            <a:off x="8770711" y="4634565"/>
            <a:ext cx="1496372" cy="323165"/>
          </a:xfrm>
          <a:prstGeom prst="rect">
            <a:avLst/>
          </a:prstGeom>
          <a:noFill/>
        </p:spPr>
        <p:txBody>
          <a:bodyPr wrap="none" rtlCol="0">
            <a:spAutoFit/>
          </a:bodyPr>
          <a:lstStyle/>
          <a:p>
            <a:r>
              <a:rPr lang="en-US" sz="1500" i="1" dirty="0"/>
              <a:t>Logical Pointers</a:t>
            </a:r>
          </a:p>
        </p:txBody>
      </p:sp>
    </p:spTree>
    <p:extLst>
      <p:ext uri="{BB962C8B-B14F-4D97-AF65-F5344CB8AC3E}">
        <p14:creationId xmlns:p14="http://schemas.microsoft.com/office/powerpoint/2010/main" val="120678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3"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1+#ppt_w/2"/>
                                          </p:val>
                                        </p:tav>
                                        <p:tav tm="100000">
                                          <p:val>
                                            <p:strVal val="#ppt_x"/>
                                          </p:val>
                                        </p:tav>
                                      </p:tavLst>
                                    </p:anim>
                                    <p:anim calcmode="lin" valueType="num">
                                      <p:cBhvr additive="base">
                                        <p:cTn id="12" dur="500" fill="hold"/>
                                        <p:tgtEl>
                                          <p:spTgt spid="9"/>
                                        </p:tgtEl>
                                        <p:attrNameLst>
                                          <p:attrName>ppt_y</p:attrName>
                                        </p:attrNameLst>
                                      </p:cBhvr>
                                      <p:tavLst>
                                        <p:tav tm="0">
                                          <p:val>
                                            <p:strVal val="0-#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7" presetClass="emph" presetSubtype="2" fill="hold" nodeType="clickEffect">
                                  <p:stCondLst>
                                    <p:cond delay="0"/>
                                  </p:stCondLst>
                                  <p:childTnLst>
                                    <p:animClr clrSpc="rgb" dir="cw">
                                      <p:cBhvr>
                                        <p:cTn id="16" dur="200" fill="hold"/>
                                        <p:tgtEl>
                                          <p:spTgt spid="39"/>
                                        </p:tgtEl>
                                        <p:attrNameLst>
                                          <p:attrName>stroke.color</p:attrName>
                                        </p:attrNameLst>
                                      </p:cBhvr>
                                      <p:to>
                                        <a:srgbClr val="FF2600"/>
                                      </p:to>
                                    </p:animClr>
                                    <p:set>
                                      <p:cBhvr>
                                        <p:cTn id="17" dur="200" fill="hold"/>
                                        <p:tgtEl>
                                          <p:spTgt spid="39"/>
                                        </p:tgtEl>
                                        <p:attrNameLst>
                                          <p:attrName>stroke.on</p:attrName>
                                        </p:attrNameLst>
                                      </p:cBhvr>
                                      <p:to>
                                        <p:strVal val="true"/>
                                      </p:to>
                                    </p:set>
                                  </p:childTnLst>
                                </p:cTn>
                              </p:par>
                              <p:par>
                                <p:cTn id="18" presetID="1" presetClass="emph" presetSubtype="2" fill="hold" nodeType="withEffect">
                                  <p:stCondLst>
                                    <p:cond delay="0"/>
                                  </p:stCondLst>
                                  <p:childTnLst>
                                    <p:animClr clrSpc="rgb" dir="cw">
                                      <p:cBhvr>
                                        <p:cTn id="19" dur="200" fill="hold"/>
                                        <p:tgtEl>
                                          <p:spTgt spid="68"/>
                                        </p:tgtEl>
                                        <p:attrNameLst>
                                          <p:attrName>fillcolor</p:attrName>
                                        </p:attrNameLst>
                                      </p:cBhvr>
                                      <p:to>
                                        <a:srgbClr val="FF2600"/>
                                      </p:to>
                                    </p:animClr>
                                    <p:set>
                                      <p:cBhvr>
                                        <p:cTn id="20" dur="200" fill="hold"/>
                                        <p:tgtEl>
                                          <p:spTgt spid="68"/>
                                        </p:tgtEl>
                                        <p:attrNameLst>
                                          <p:attrName>fill.type</p:attrName>
                                        </p:attrNameLst>
                                      </p:cBhvr>
                                      <p:to>
                                        <p:strVal val="solid"/>
                                      </p:to>
                                    </p:set>
                                    <p:set>
                                      <p:cBhvr>
                                        <p:cTn id="21" dur="200" fill="hold"/>
                                        <p:tgtEl>
                                          <p:spTgt spid="68"/>
                                        </p:tgtEl>
                                        <p:attrNameLst>
                                          <p:attrName>fill.on</p:attrName>
                                        </p:attrNameLst>
                                      </p:cBhvr>
                                      <p:to>
                                        <p:strVal val="true"/>
                                      </p:to>
                                    </p:set>
                                  </p:childTnLst>
                                </p:cTn>
                              </p:par>
                            </p:childTnLst>
                          </p:cTn>
                        </p:par>
                      </p:childTnLst>
                    </p:cTn>
                  </p:par>
                  <p:par>
                    <p:cTn id="22" fill="hold">
                      <p:stCondLst>
                        <p:cond delay="indefinite"/>
                      </p:stCondLst>
                      <p:childTnLst>
                        <p:par>
                          <p:cTn id="23" fill="hold">
                            <p:stCondLst>
                              <p:cond delay="0"/>
                            </p:stCondLst>
                            <p:childTnLst>
                              <p:par>
                                <p:cTn id="24" presetID="7" presetClass="emph" presetSubtype="2" fill="hold" nodeType="clickEffect">
                                  <p:stCondLst>
                                    <p:cond delay="0"/>
                                  </p:stCondLst>
                                  <p:childTnLst>
                                    <p:animClr clrSpc="rgb" dir="cw">
                                      <p:cBhvr>
                                        <p:cTn id="25" dur="200" fill="hold"/>
                                        <p:tgtEl>
                                          <p:spTgt spid="40"/>
                                        </p:tgtEl>
                                        <p:attrNameLst>
                                          <p:attrName>stroke.color</p:attrName>
                                        </p:attrNameLst>
                                      </p:cBhvr>
                                      <p:to>
                                        <a:srgbClr val="FF2600"/>
                                      </p:to>
                                    </p:animClr>
                                    <p:set>
                                      <p:cBhvr>
                                        <p:cTn id="26" dur="200" fill="hold"/>
                                        <p:tgtEl>
                                          <p:spTgt spid="40"/>
                                        </p:tgtEl>
                                        <p:attrNameLst>
                                          <p:attrName>stroke.on</p:attrName>
                                        </p:attrNameLst>
                                      </p:cBhvr>
                                      <p:to>
                                        <p:strVal val="true"/>
                                      </p:to>
                                    </p:set>
                                  </p:childTnLst>
                                </p:cTn>
                              </p:par>
                              <p:par>
                                <p:cTn id="27" presetID="7" presetClass="emph" presetSubtype="2" fill="hold" nodeType="withEffect">
                                  <p:stCondLst>
                                    <p:cond delay="0"/>
                                  </p:stCondLst>
                                  <p:childTnLst>
                                    <p:animClr clrSpc="rgb" dir="cw">
                                      <p:cBhvr>
                                        <p:cTn id="28" dur="200" fill="hold"/>
                                        <p:tgtEl>
                                          <p:spTgt spid="100"/>
                                        </p:tgtEl>
                                        <p:attrNameLst>
                                          <p:attrName>stroke.color</p:attrName>
                                        </p:attrNameLst>
                                      </p:cBhvr>
                                      <p:to>
                                        <a:srgbClr val="FF2600"/>
                                      </p:to>
                                    </p:animClr>
                                    <p:set>
                                      <p:cBhvr>
                                        <p:cTn id="29" dur="200" fill="hold"/>
                                        <p:tgtEl>
                                          <p:spTgt spid="100"/>
                                        </p:tgtEl>
                                        <p:attrNameLst>
                                          <p:attrName>stroke.on</p:attrName>
                                        </p:attrNameLst>
                                      </p:cBhvr>
                                      <p:to>
                                        <p:strVal val="true"/>
                                      </p:to>
                                    </p:set>
                                  </p:childTnLst>
                                </p:cTn>
                              </p:par>
                              <p:par>
                                <p:cTn id="30" presetID="7" presetClass="emph" presetSubtype="2" fill="hold" nodeType="withEffect">
                                  <p:stCondLst>
                                    <p:cond delay="0"/>
                                  </p:stCondLst>
                                  <p:childTnLst>
                                    <p:animClr clrSpc="rgb" dir="cw">
                                      <p:cBhvr>
                                        <p:cTn id="31" dur="200" fill="hold"/>
                                        <p:tgtEl>
                                          <p:spTgt spid="82"/>
                                        </p:tgtEl>
                                        <p:attrNameLst>
                                          <p:attrName>stroke.color</p:attrName>
                                        </p:attrNameLst>
                                      </p:cBhvr>
                                      <p:to>
                                        <a:srgbClr val="FF2600"/>
                                      </p:to>
                                    </p:animClr>
                                    <p:set>
                                      <p:cBhvr>
                                        <p:cTn id="32" dur="200" fill="hold"/>
                                        <p:tgtEl>
                                          <p:spTgt spid="82"/>
                                        </p:tgtEl>
                                        <p:attrNameLst>
                                          <p:attrName>stroke.on</p:attrName>
                                        </p:attrNameLst>
                                      </p:cBhvr>
                                      <p:to>
                                        <p:strVal val="true"/>
                                      </p:to>
                                    </p:set>
                                  </p:childTnLst>
                                </p:cTn>
                              </p:par>
                              <p:par>
                                <p:cTn id="33" presetID="1" presetClass="emph" presetSubtype="2" fill="hold" nodeType="withEffect">
                                  <p:stCondLst>
                                    <p:cond delay="0"/>
                                  </p:stCondLst>
                                  <p:childTnLst>
                                    <p:animClr clrSpc="rgb" dir="cw">
                                      <p:cBhvr>
                                        <p:cTn id="34" dur="200" fill="hold"/>
                                        <p:tgtEl>
                                          <p:spTgt spid="69"/>
                                        </p:tgtEl>
                                        <p:attrNameLst>
                                          <p:attrName>fillcolor</p:attrName>
                                        </p:attrNameLst>
                                      </p:cBhvr>
                                      <p:to>
                                        <a:srgbClr val="FF2600"/>
                                      </p:to>
                                    </p:animClr>
                                    <p:set>
                                      <p:cBhvr>
                                        <p:cTn id="35" dur="200" fill="hold"/>
                                        <p:tgtEl>
                                          <p:spTgt spid="69"/>
                                        </p:tgtEl>
                                        <p:attrNameLst>
                                          <p:attrName>fill.type</p:attrName>
                                        </p:attrNameLst>
                                      </p:cBhvr>
                                      <p:to>
                                        <p:strVal val="solid"/>
                                      </p:to>
                                    </p:set>
                                    <p:set>
                                      <p:cBhvr>
                                        <p:cTn id="36" dur="200" fill="hold"/>
                                        <p:tgtEl>
                                          <p:spTgt spid="69"/>
                                        </p:tgtEl>
                                        <p:attrNameLst>
                                          <p:attrName>fill.on</p:attrName>
                                        </p:attrNameLst>
                                      </p:cBhvr>
                                      <p:to>
                                        <p:strVal val="true"/>
                                      </p:to>
                                    </p:set>
                                  </p:childTnLst>
                                </p:cTn>
                              </p:par>
                              <p:par>
                                <p:cTn id="37" presetID="3" presetClass="entr" presetSubtype="10" fill="hold" nodeType="with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blinds(horizontal)">
                                      <p:cBhvr>
                                        <p:cTn id="39" dur="500"/>
                                        <p:tgtEl>
                                          <p:spTgt spid="19"/>
                                        </p:tgtEl>
                                      </p:cBhvr>
                                    </p:animEffect>
                                  </p:childTnLst>
                                </p:cTn>
                              </p:par>
                              <p:par>
                                <p:cTn id="40" presetID="3" presetClass="entr" presetSubtype="10" fill="hold" nodeType="with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blinds(horizontal)">
                                      <p:cBhvr>
                                        <p:cTn id="42" dur="500"/>
                                        <p:tgtEl>
                                          <p:spTgt spid="20"/>
                                        </p:tgtEl>
                                      </p:cBhvr>
                                    </p:animEffect>
                                  </p:childTnLst>
                                </p:cTn>
                              </p:par>
                            </p:childTnLst>
                          </p:cTn>
                        </p:par>
                      </p:childTnLst>
                    </p:cTn>
                  </p:par>
                  <p:par>
                    <p:cTn id="43" fill="hold">
                      <p:stCondLst>
                        <p:cond delay="indefinite"/>
                      </p:stCondLst>
                      <p:childTnLst>
                        <p:par>
                          <p:cTn id="44" fill="hold">
                            <p:stCondLst>
                              <p:cond delay="0"/>
                            </p:stCondLst>
                            <p:childTnLst>
                              <p:par>
                                <p:cTn id="45" presetID="7" presetClass="emph" presetSubtype="2" fill="hold" nodeType="clickEffect">
                                  <p:stCondLst>
                                    <p:cond delay="0"/>
                                  </p:stCondLst>
                                  <p:childTnLst>
                                    <p:animClr clrSpc="rgb" dir="cw">
                                      <p:cBhvr>
                                        <p:cTn id="46" dur="200" fill="hold"/>
                                        <p:tgtEl>
                                          <p:spTgt spid="41"/>
                                        </p:tgtEl>
                                        <p:attrNameLst>
                                          <p:attrName>stroke.color</p:attrName>
                                        </p:attrNameLst>
                                      </p:cBhvr>
                                      <p:to>
                                        <a:srgbClr val="FF2600"/>
                                      </p:to>
                                    </p:animClr>
                                    <p:set>
                                      <p:cBhvr>
                                        <p:cTn id="47" dur="200" fill="hold"/>
                                        <p:tgtEl>
                                          <p:spTgt spid="41"/>
                                        </p:tgtEl>
                                        <p:attrNameLst>
                                          <p:attrName>stroke.on</p:attrName>
                                        </p:attrNameLst>
                                      </p:cBhvr>
                                      <p:to>
                                        <p:strVal val="true"/>
                                      </p:to>
                                    </p:set>
                                  </p:childTnLst>
                                </p:cTn>
                              </p:par>
                              <p:par>
                                <p:cTn id="48" presetID="7" presetClass="emph" presetSubtype="2" fill="hold" nodeType="withEffect">
                                  <p:stCondLst>
                                    <p:cond delay="0"/>
                                  </p:stCondLst>
                                  <p:childTnLst>
                                    <p:animClr clrSpc="rgb" dir="cw">
                                      <p:cBhvr>
                                        <p:cTn id="49" dur="200" fill="hold"/>
                                        <p:tgtEl>
                                          <p:spTgt spid="83"/>
                                        </p:tgtEl>
                                        <p:attrNameLst>
                                          <p:attrName>stroke.color</p:attrName>
                                        </p:attrNameLst>
                                      </p:cBhvr>
                                      <p:to>
                                        <a:srgbClr val="FF2600"/>
                                      </p:to>
                                    </p:animClr>
                                    <p:set>
                                      <p:cBhvr>
                                        <p:cTn id="50" dur="200" fill="hold"/>
                                        <p:tgtEl>
                                          <p:spTgt spid="83"/>
                                        </p:tgtEl>
                                        <p:attrNameLst>
                                          <p:attrName>stroke.on</p:attrName>
                                        </p:attrNameLst>
                                      </p:cBhvr>
                                      <p:to>
                                        <p:strVal val="true"/>
                                      </p:to>
                                    </p:set>
                                  </p:childTnLst>
                                </p:cTn>
                              </p:par>
                              <p:par>
                                <p:cTn id="51" presetID="7" presetClass="emph" presetSubtype="2" fill="hold" nodeType="withEffect">
                                  <p:stCondLst>
                                    <p:cond delay="0"/>
                                  </p:stCondLst>
                                  <p:childTnLst>
                                    <p:animClr clrSpc="rgb" dir="cw">
                                      <p:cBhvr>
                                        <p:cTn id="52" dur="200" fill="hold"/>
                                        <p:tgtEl>
                                          <p:spTgt spid="70"/>
                                        </p:tgtEl>
                                        <p:attrNameLst>
                                          <p:attrName>stroke.color</p:attrName>
                                        </p:attrNameLst>
                                      </p:cBhvr>
                                      <p:to>
                                        <a:srgbClr val="FF2600"/>
                                      </p:to>
                                    </p:animClr>
                                    <p:set>
                                      <p:cBhvr>
                                        <p:cTn id="53" dur="200" fill="hold"/>
                                        <p:tgtEl>
                                          <p:spTgt spid="70"/>
                                        </p:tgtEl>
                                        <p:attrNameLst>
                                          <p:attrName>stroke.on</p:attrName>
                                        </p:attrNameLst>
                                      </p:cBhvr>
                                      <p:to>
                                        <p:strVal val="true"/>
                                      </p:to>
                                    </p:set>
                                  </p:childTnLst>
                                </p:cTn>
                              </p:par>
                              <p:par>
                                <p:cTn id="54" presetID="7" presetClass="emph" presetSubtype="2" fill="hold" nodeType="withEffect">
                                  <p:stCondLst>
                                    <p:cond delay="0"/>
                                  </p:stCondLst>
                                  <p:childTnLst>
                                    <p:animClr clrSpc="rgb" dir="cw">
                                      <p:cBhvr>
                                        <p:cTn id="55" dur="200" fill="hold"/>
                                        <p:tgtEl>
                                          <p:spTgt spid="101"/>
                                        </p:tgtEl>
                                        <p:attrNameLst>
                                          <p:attrName>stroke.color</p:attrName>
                                        </p:attrNameLst>
                                      </p:cBhvr>
                                      <p:to>
                                        <a:srgbClr val="FF2600"/>
                                      </p:to>
                                    </p:animClr>
                                    <p:set>
                                      <p:cBhvr>
                                        <p:cTn id="56" dur="200" fill="hold"/>
                                        <p:tgtEl>
                                          <p:spTgt spid="101"/>
                                        </p:tgtEl>
                                        <p:attrNameLst>
                                          <p:attrName>stroke.on</p:attrName>
                                        </p:attrNameLst>
                                      </p:cBhvr>
                                      <p:to>
                                        <p:strVal val="true"/>
                                      </p:to>
                                    </p:set>
                                  </p:childTnLst>
                                </p:cTn>
                              </p:par>
                            </p:childTnLst>
                          </p:cTn>
                        </p:par>
                      </p:childTnLst>
                    </p:cTn>
                  </p:par>
                  <p:par>
                    <p:cTn id="57" fill="hold">
                      <p:stCondLst>
                        <p:cond delay="indefinite"/>
                      </p:stCondLst>
                      <p:childTnLst>
                        <p:par>
                          <p:cTn id="58" fill="hold">
                            <p:stCondLst>
                              <p:cond delay="0"/>
                            </p:stCondLst>
                            <p:childTnLst>
                              <p:par>
                                <p:cTn id="59" presetID="26" presetClass="emph" presetSubtype="0" fill="hold" grpId="0" nodeType="clickEffect">
                                  <p:stCondLst>
                                    <p:cond delay="0"/>
                                  </p:stCondLst>
                                  <p:childTnLst>
                                    <p:animEffect transition="out" filter="fade">
                                      <p:cBhvr>
                                        <p:cTn id="60" dur="500" tmFilter="0, 0; .2, .5; .8, .5; 1, 0"/>
                                        <p:tgtEl>
                                          <p:spTgt spid="46"/>
                                        </p:tgtEl>
                                      </p:cBhvr>
                                    </p:animEffect>
                                    <p:animScale>
                                      <p:cBhvr>
                                        <p:cTn id="61" dur="250" autoRev="1" fill="hold"/>
                                        <p:tgtEl>
                                          <p:spTgt spid="46"/>
                                        </p:tgtEl>
                                      </p:cBhvr>
                                      <p:by x="105000" y="105000"/>
                                    </p:animScale>
                                  </p:childTnLst>
                                </p:cTn>
                              </p:par>
                              <p:par>
                                <p:cTn id="62" presetID="26" presetClass="emph" presetSubtype="0" fill="hold" grpId="0" nodeType="withEffect">
                                  <p:stCondLst>
                                    <p:cond delay="0"/>
                                  </p:stCondLst>
                                  <p:childTnLst>
                                    <p:animEffect transition="out" filter="fade">
                                      <p:cBhvr>
                                        <p:cTn id="63" dur="500" tmFilter="0, 0; .2, .5; .8, .5; 1, 0"/>
                                        <p:tgtEl>
                                          <p:spTgt spid="71"/>
                                        </p:tgtEl>
                                      </p:cBhvr>
                                    </p:animEffect>
                                    <p:animScale>
                                      <p:cBhvr>
                                        <p:cTn id="64" dur="250" autoRev="1" fill="hold"/>
                                        <p:tgtEl>
                                          <p:spTgt spid="71"/>
                                        </p:tgtEl>
                                      </p:cBhvr>
                                      <p:by x="105000" y="105000"/>
                                    </p:animScale>
                                  </p:childTnLst>
                                </p:cTn>
                              </p:par>
                            </p:childTnLst>
                          </p:cTn>
                        </p:par>
                      </p:childTnLst>
                    </p:cTn>
                  </p:par>
                  <p:par>
                    <p:cTn id="65" fill="hold">
                      <p:stCondLst>
                        <p:cond delay="indefinite"/>
                      </p:stCondLst>
                      <p:childTnLst>
                        <p:par>
                          <p:cTn id="66" fill="hold">
                            <p:stCondLst>
                              <p:cond delay="0"/>
                            </p:stCondLst>
                            <p:childTnLst>
                              <p:par>
                                <p:cTn id="67" presetID="9" presetClass="entr" presetSubtype="0" fill="hold" grpId="0" nodeType="clickEffect">
                                  <p:stCondLst>
                                    <p:cond delay="0"/>
                                  </p:stCondLst>
                                  <p:childTnLst>
                                    <p:set>
                                      <p:cBhvr>
                                        <p:cTn id="68" dur="1" fill="hold">
                                          <p:stCondLst>
                                            <p:cond delay="0"/>
                                          </p:stCondLst>
                                        </p:cTn>
                                        <p:tgtEl>
                                          <p:spTgt spid="12"/>
                                        </p:tgtEl>
                                        <p:attrNameLst>
                                          <p:attrName>style.visibility</p:attrName>
                                        </p:attrNameLst>
                                      </p:cBhvr>
                                      <p:to>
                                        <p:strVal val="visible"/>
                                      </p:to>
                                    </p:set>
                                    <p:animEffect transition="in" filter="dissolve">
                                      <p:cBhvr>
                                        <p:cTn id="69" dur="500"/>
                                        <p:tgtEl>
                                          <p:spTgt spid="12"/>
                                        </p:tgtEl>
                                      </p:cBhvr>
                                    </p:animEffect>
                                  </p:childTnLst>
                                </p:cTn>
                              </p:par>
                            </p:childTnLst>
                          </p:cTn>
                        </p:par>
                      </p:childTnLst>
                    </p:cTn>
                  </p:par>
                  <p:par>
                    <p:cTn id="70" fill="hold">
                      <p:stCondLst>
                        <p:cond delay="indefinite"/>
                      </p:stCondLst>
                      <p:childTnLst>
                        <p:par>
                          <p:cTn id="71" fill="hold">
                            <p:stCondLst>
                              <p:cond delay="0"/>
                            </p:stCondLst>
                            <p:childTnLst>
                              <p:par>
                                <p:cTn id="72" presetID="1" presetClass="entr" presetSubtype="0" fill="hold" nodeType="clickEffect">
                                  <p:stCondLst>
                                    <p:cond delay="0"/>
                                  </p:stCondLst>
                                  <p:childTnLst>
                                    <p:set>
                                      <p:cBhvr>
                                        <p:cTn id="73" dur="1" fill="hold">
                                          <p:stCondLst>
                                            <p:cond delay="0"/>
                                          </p:stCondLst>
                                        </p:cTn>
                                        <p:tgtEl>
                                          <p:spTgt spid="4">
                                            <p:txEl>
                                              <p:pRg st="4" end="4"/>
                                            </p:txEl>
                                          </p:spTgt>
                                        </p:tgtEl>
                                        <p:attrNameLst>
                                          <p:attrName>style.visibility</p:attrName>
                                        </p:attrNameLst>
                                      </p:cBhvr>
                                      <p:to>
                                        <p:strVal val="visible"/>
                                      </p:to>
                                    </p:set>
                                  </p:childTnLst>
                                </p:cTn>
                              </p:par>
                              <p:par>
                                <p:cTn id="74" presetID="1" presetClass="entr" presetSubtype="0" fill="hold" nodeType="withEffect">
                                  <p:stCondLst>
                                    <p:cond delay="0"/>
                                  </p:stCondLst>
                                  <p:childTnLst>
                                    <p:set>
                                      <p:cBhvr>
                                        <p:cTn id="75"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76" fill="hold">
                      <p:stCondLst>
                        <p:cond delay="indefinite"/>
                      </p:stCondLst>
                      <p:childTnLst>
                        <p:par>
                          <p:cTn id="77" fill="hold">
                            <p:stCondLst>
                              <p:cond delay="0"/>
                            </p:stCondLst>
                            <p:childTnLst>
                              <p:par>
                                <p:cTn id="78" presetID="1" presetClass="entr" presetSubtype="0" fill="hold" nodeType="clickEffect">
                                  <p:stCondLst>
                                    <p:cond delay="0"/>
                                  </p:stCondLst>
                                  <p:childTnLst>
                                    <p:set>
                                      <p:cBhvr>
                                        <p:cTn id="79"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80" fill="hold">
                      <p:stCondLst>
                        <p:cond delay="indefinite"/>
                      </p:stCondLst>
                      <p:childTnLst>
                        <p:par>
                          <p:cTn id="81" fill="hold">
                            <p:stCondLst>
                              <p:cond delay="0"/>
                            </p:stCondLst>
                            <p:childTnLst>
                              <p:par>
                                <p:cTn id="82" presetID="1" presetClass="entr" presetSubtype="0" fill="hold" nodeType="clickEffect">
                                  <p:stCondLst>
                                    <p:cond delay="0"/>
                                  </p:stCondLst>
                                  <p:childTnLst>
                                    <p:set>
                                      <p:cBhvr>
                                        <p:cTn id="83"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84" fill="hold">
                      <p:stCondLst>
                        <p:cond delay="indefinite"/>
                      </p:stCondLst>
                      <p:childTnLst>
                        <p:par>
                          <p:cTn id="85" fill="hold">
                            <p:stCondLst>
                              <p:cond delay="0"/>
                            </p:stCondLst>
                            <p:childTnLst>
                              <p:par>
                                <p:cTn id="86" presetID="1" presetClass="entr" presetSubtype="0" fill="hold" nodeType="clickEffect">
                                  <p:stCondLst>
                                    <p:cond delay="0"/>
                                  </p:stCondLst>
                                  <p:childTnLst>
                                    <p:set>
                                      <p:cBhvr>
                                        <p:cTn id="87"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 grpId="0" animBg="1"/>
      <p:bldP spid="46" grpId="0" animBg="1"/>
      <p:bldP spid="1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3CE8597-B174-CB92-F525-AC559FF0ADB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15</a:t>
            </a:fld>
            <a:endParaRPr lang="en-US"/>
          </a:p>
        </p:txBody>
      </p:sp>
      <p:sp>
        <p:nvSpPr>
          <p:cNvPr id="3" name="Title 2">
            <a:extLst>
              <a:ext uri="{FF2B5EF4-FFF2-40B4-BE49-F238E27FC236}">
                <a16:creationId xmlns:a16="http://schemas.microsoft.com/office/drawing/2014/main" id="{4274C75B-8495-7293-0DC0-39288C832B40}"/>
              </a:ext>
            </a:extLst>
          </p:cNvPr>
          <p:cNvSpPr>
            <a:spLocks noGrp="1"/>
          </p:cNvSpPr>
          <p:nvPr>
            <p:ph type="title"/>
          </p:nvPr>
        </p:nvSpPr>
        <p:spPr/>
        <p:txBody>
          <a:bodyPr/>
          <a:lstStyle/>
          <a:p>
            <a:r>
              <a:rPr lang="en-US" dirty="0"/>
              <a:t>Comparison: R-Tree vs. BVH</a:t>
            </a:r>
          </a:p>
        </p:txBody>
      </p:sp>
      <p:graphicFrame>
        <p:nvGraphicFramePr>
          <p:cNvPr id="5" name="Table 4">
            <a:extLst>
              <a:ext uri="{FF2B5EF4-FFF2-40B4-BE49-F238E27FC236}">
                <a16:creationId xmlns:a16="http://schemas.microsoft.com/office/drawing/2014/main" id="{318483A4-3CC4-01EE-2CB5-DED99DDF5CA6}"/>
              </a:ext>
            </a:extLst>
          </p:cNvPr>
          <p:cNvGraphicFramePr>
            <a:graphicFrameLocks noGrp="1"/>
          </p:cNvGraphicFramePr>
          <p:nvPr>
            <p:extLst>
              <p:ext uri="{D42A27DB-BD31-4B8C-83A1-F6EECF244321}">
                <p14:modId xmlns:p14="http://schemas.microsoft.com/office/powerpoint/2010/main" val="4256940461"/>
              </p:ext>
            </p:extLst>
          </p:nvPr>
        </p:nvGraphicFramePr>
        <p:xfrm>
          <a:off x="640080" y="1428080"/>
          <a:ext cx="11049000" cy="995380"/>
        </p:xfrm>
        <a:graphic>
          <a:graphicData uri="http://schemas.openxmlformats.org/drawingml/2006/table">
            <a:tbl>
              <a:tblPr firstRow="1" bandRow="1">
                <a:tableStyleId>{0660B408-B3CF-4A94-85FC-2B1E0A45F4A2}</a:tableStyleId>
              </a:tblPr>
              <a:tblGrid>
                <a:gridCol w="1555601">
                  <a:extLst>
                    <a:ext uri="{9D8B030D-6E8A-4147-A177-3AD203B41FA5}">
                      <a16:colId xmlns:a16="http://schemas.microsoft.com/office/drawing/2014/main" val="20000"/>
                    </a:ext>
                  </a:extLst>
                </a:gridCol>
                <a:gridCol w="4520810">
                  <a:extLst>
                    <a:ext uri="{9D8B030D-6E8A-4147-A177-3AD203B41FA5}">
                      <a16:colId xmlns:a16="http://schemas.microsoft.com/office/drawing/2014/main" val="20001"/>
                    </a:ext>
                  </a:extLst>
                </a:gridCol>
                <a:gridCol w="4972589">
                  <a:extLst>
                    <a:ext uri="{9D8B030D-6E8A-4147-A177-3AD203B41FA5}">
                      <a16:colId xmlns:a16="http://schemas.microsoft.com/office/drawing/2014/main" val="20002"/>
                    </a:ext>
                  </a:extLst>
                </a:gridCol>
              </a:tblGrid>
              <a:tr h="386313">
                <a:tc>
                  <a:txBody>
                    <a:bodyPr/>
                    <a:lstStyle/>
                    <a:p>
                      <a:pPr algn="ctr">
                        <a:defRPr sz="1500" b="1" i="0">
                          <a:solidFill>
                            <a:srgbClr val="FFFFFF"/>
                          </a:solidFill>
                          <a:latin typeface="Arial"/>
                        </a:defRPr>
                      </a:pPr>
                      <a:r>
                        <a:rPr sz="1400" dirty="0"/>
                        <a:t>Feature</a:t>
                      </a:r>
                    </a:p>
                  </a:txBody>
                  <a:tcPr anchor="ctr">
                    <a:solidFill>
                      <a:srgbClr val="991B1B"/>
                    </a:solidFill>
                  </a:tcPr>
                </a:tc>
                <a:tc>
                  <a:txBody>
                    <a:bodyPr/>
                    <a:lstStyle/>
                    <a:p>
                      <a:pPr algn="ctr">
                        <a:defRPr sz="1500" b="1" i="0">
                          <a:solidFill>
                            <a:srgbClr val="FFFFFF"/>
                          </a:solidFill>
                          <a:latin typeface="Arial"/>
                        </a:defRPr>
                      </a:pPr>
                      <a:r>
                        <a:rPr sz="1400" dirty="0"/>
                        <a:t>R-Tree (Spatial DBs</a:t>
                      </a:r>
                      <a:r>
                        <a:rPr lang="en-US" sz="1400" dirty="0"/>
                        <a:t> Domain</a:t>
                      </a:r>
                      <a:r>
                        <a:rPr sz="1400" dirty="0"/>
                        <a:t>)</a:t>
                      </a:r>
                    </a:p>
                  </a:txBody>
                  <a:tcPr anchor="ctr">
                    <a:solidFill>
                      <a:srgbClr val="991B1B"/>
                    </a:solidFill>
                  </a:tcPr>
                </a:tc>
                <a:tc>
                  <a:txBody>
                    <a:bodyPr/>
                    <a:lstStyle/>
                    <a:p>
                      <a:pPr algn="ctr">
                        <a:defRPr sz="1500" b="1" i="0">
                          <a:solidFill>
                            <a:srgbClr val="FFFFFF"/>
                          </a:solidFill>
                          <a:latin typeface="Arial"/>
                        </a:defRPr>
                      </a:pPr>
                      <a:r>
                        <a:rPr sz="1400" dirty="0"/>
                        <a:t>BVH (</a:t>
                      </a:r>
                      <a:r>
                        <a:rPr lang="en-US" sz="1400" dirty="0"/>
                        <a:t>Graphics Domain</a:t>
                      </a:r>
                      <a:r>
                        <a:rPr sz="1400" dirty="0"/>
                        <a:t>)</a:t>
                      </a:r>
                    </a:p>
                  </a:txBody>
                  <a:tcPr anchor="ctr">
                    <a:solidFill>
                      <a:srgbClr val="991B1B"/>
                    </a:solidFill>
                  </a:tcPr>
                </a:tc>
                <a:extLst>
                  <a:ext uri="{0D108BD9-81ED-4DB2-BD59-A6C34878D82A}">
                    <a16:rowId xmlns:a16="http://schemas.microsoft.com/office/drawing/2014/main" val="10000"/>
                  </a:ext>
                </a:extLst>
              </a:tr>
              <a:tr h="609067">
                <a:tc>
                  <a:txBody>
                    <a:bodyPr/>
                    <a:lstStyle/>
                    <a:p>
                      <a:pPr algn="ctr">
                        <a:defRPr sz="1200" b="1" i="0">
                          <a:solidFill>
                            <a:srgbClr val="666666"/>
                          </a:solidFill>
                          <a:latin typeface="Arial"/>
                        </a:defRPr>
                      </a:pPr>
                      <a:r>
                        <a:rPr lang="en-US" sz="1400" dirty="0"/>
                        <a:t>Indexed Geometries</a:t>
                      </a:r>
                      <a:endParaRPr sz="1400" dirty="0"/>
                    </a:p>
                  </a:txBody>
                  <a:tcPr anchor="ctr"/>
                </a:tc>
                <a:tc>
                  <a:txBody>
                    <a:bodyPr/>
                    <a:lstStyle/>
                    <a:p>
                      <a:pPr algn="ctr">
                        <a:defRPr sz="1200" b="0" i="0">
                          <a:solidFill>
                            <a:srgbClr val="3F4444"/>
                          </a:solidFill>
                          <a:latin typeface="Arial"/>
                        </a:defRPr>
                      </a:pPr>
                      <a:r>
                        <a:rPr sz="1600" dirty="0"/>
                        <a:t>Points, Polygons, Line-strings</a:t>
                      </a:r>
                      <a:r>
                        <a:rPr lang="en-US" sz="1600" dirty="0"/>
                        <a:t>, Rectangles</a:t>
                      </a:r>
                    </a:p>
                    <a:p>
                      <a:pPr algn="ctr">
                        <a:defRPr sz="1200" b="0" i="0">
                          <a:solidFill>
                            <a:srgbClr val="3F4444"/>
                          </a:solidFill>
                          <a:latin typeface="Arial"/>
                        </a:defRPr>
                      </a:pPr>
                      <a:r>
                        <a:rPr lang="en-US" sz="1600" dirty="0"/>
                        <a:t>(Typically in 2D space)</a:t>
                      </a:r>
                      <a:endParaRPr sz="1600" dirty="0"/>
                    </a:p>
                  </a:txBody>
                  <a:tcPr anchor="ctr"/>
                </a:tc>
                <a:tc>
                  <a:txBody>
                    <a:bodyPr/>
                    <a:lstStyle/>
                    <a:p>
                      <a:pPr algn="ctr">
                        <a:defRPr sz="1200" b="0" i="0">
                          <a:solidFill>
                            <a:srgbClr val="3F4444"/>
                          </a:solidFill>
                          <a:latin typeface="Arial"/>
                        </a:defRPr>
                      </a:pPr>
                      <a:r>
                        <a:rPr sz="1600" dirty="0"/>
                        <a:t>Triangles, curves, user-defined AABBs</a:t>
                      </a:r>
                      <a:endParaRPr lang="en-US" sz="1600" dirty="0"/>
                    </a:p>
                    <a:p>
                      <a:pPr algn="ctr">
                        <a:defRPr sz="1200" b="0" i="0">
                          <a:solidFill>
                            <a:srgbClr val="3F4444"/>
                          </a:solidFill>
                          <a:latin typeface="Arial"/>
                        </a:defRPr>
                      </a:pPr>
                      <a:r>
                        <a:rPr lang="en-US" sz="1600" dirty="0"/>
                        <a:t>(Fixed to 3D space)</a:t>
                      </a:r>
                      <a:endParaRPr sz="1600" dirty="0"/>
                    </a:p>
                  </a:txBody>
                  <a:tcPr anchor="ctr"/>
                </a:tc>
                <a:extLst>
                  <a:ext uri="{0D108BD9-81ED-4DB2-BD59-A6C34878D82A}">
                    <a16:rowId xmlns:a16="http://schemas.microsoft.com/office/drawing/2014/main" val="10001"/>
                  </a:ext>
                </a:extLst>
              </a:tr>
            </a:tbl>
          </a:graphicData>
        </a:graphic>
      </p:graphicFrame>
      <p:graphicFrame>
        <p:nvGraphicFramePr>
          <p:cNvPr id="6" name="Table 5">
            <a:extLst>
              <a:ext uri="{FF2B5EF4-FFF2-40B4-BE49-F238E27FC236}">
                <a16:creationId xmlns:a16="http://schemas.microsoft.com/office/drawing/2014/main" id="{DF6B2A46-9F99-738F-7B2B-672DE048AD88}"/>
              </a:ext>
            </a:extLst>
          </p:cNvPr>
          <p:cNvGraphicFramePr>
            <a:graphicFrameLocks noGrp="1"/>
          </p:cNvGraphicFramePr>
          <p:nvPr>
            <p:extLst>
              <p:ext uri="{D42A27DB-BD31-4B8C-83A1-F6EECF244321}">
                <p14:modId xmlns:p14="http://schemas.microsoft.com/office/powerpoint/2010/main" val="3295592182"/>
              </p:ext>
            </p:extLst>
          </p:nvPr>
        </p:nvGraphicFramePr>
        <p:xfrm>
          <a:off x="640080" y="1426464"/>
          <a:ext cx="11049000" cy="1540335"/>
        </p:xfrm>
        <a:graphic>
          <a:graphicData uri="http://schemas.openxmlformats.org/drawingml/2006/table">
            <a:tbl>
              <a:tblPr firstRow="1" bandRow="1">
                <a:tableStyleId>{0660B408-B3CF-4A94-85FC-2B1E0A45F4A2}</a:tableStyleId>
              </a:tblPr>
              <a:tblGrid>
                <a:gridCol w="1555601">
                  <a:extLst>
                    <a:ext uri="{9D8B030D-6E8A-4147-A177-3AD203B41FA5}">
                      <a16:colId xmlns:a16="http://schemas.microsoft.com/office/drawing/2014/main" val="20000"/>
                    </a:ext>
                  </a:extLst>
                </a:gridCol>
                <a:gridCol w="4520810">
                  <a:extLst>
                    <a:ext uri="{9D8B030D-6E8A-4147-A177-3AD203B41FA5}">
                      <a16:colId xmlns:a16="http://schemas.microsoft.com/office/drawing/2014/main" val="20001"/>
                    </a:ext>
                  </a:extLst>
                </a:gridCol>
                <a:gridCol w="4972589">
                  <a:extLst>
                    <a:ext uri="{9D8B030D-6E8A-4147-A177-3AD203B41FA5}">
                      <a16:colId xmlns:a16="http://schemas.microsoft.com/office/drawing/2014/main" val="20002"/>
                    </a:ext>
                  </a:extLst>
                </a:gridCol>
              </a:tblGrid>
              <a:tr h="386313">
                <a:tc>
                  <a:txBody>
                    <a:bodyPr/>
                    <a:lstStyle/>
                    <a:p>
                      <a:pPr algn="ctr">
                        <a:defRPr sz="1500" b="1" i="0">
                          <a:solidFill>
                            <a:srgbClr val="FFFFFF"/>
                          </a:solidFill>
                          <a:latin typeface="Arial"/>
                        </a:defRPr>
                      </a:pPr>
                      <a:r>
                        <a:rPr sz="1400" dirty="0"/>
                        <a:t>Feature</a:t>
                      </a:r>
                    </a:p>
                  </a:txBody>
                  <a:tcPr anchor="ctr">
                    <a:solidFill>
                      <a:srgbClr val="991B1B"/>
                    </a:solidFill>
                  </a:tcPr>
                </a:tc>
                <a:tc>
                  <a:txBody>
                    <a:bodyPr/>
                    <a:lstStyle/>
                    <a:p>
                      <a:pPr algn="ctr">
                        <a:defRPr sz="1500" b="1" i="0">
                          <a:solidFill>
                            <a:srgbClr val="FFFFFF"/>
                          </a:solidFill>
                          <a:latin typeface="Arial"/>
                        </a:defRPr>
                      </a:pPr>
                      <a:r>
                        <a:rPr sz="1400" dirty="0"/>
                        <a:t>R-Tree (Spatial DBs</a:t>
                      </a:r>
                      <a:r>
                        <a:rPr lang="en-US" sz="1400" dirty="0"/>
                        <a:t> Domain</a:t>
                      </a:r>
                      <a:r>
                        <a:rPr sz="1400" dirty="0"/>
                        <a:t>)</a:t>
                      </a:r>
                    </a:p>
                  </a:txBody>
                  <a:tcPr anchor="ctr">
                    <a:solidFill>
                      <a:srgbClr val="991B1B"/>
                    </a:solidFill>
                  </a:tcPr>
                </a:tc>
                <a:tc>
                  <a:txBody>
                    <a:bodyPr/>
                    <a:lstStyle/>
                    <a:p>
                      <a:pPr algn="ctr">
                        <a:defRPr sz="1500" b="1" i="0">
                          <a:solidFill>
                            <a:srgbClr val="FFFFFF"/>
                          </a:solidFill>
                          <a:latin typeface="Arial"/>
                        </a:defRPr>
                      </a:pPr>
                      <a:r>
                        <a:rPr sz="1400" dirty="0"/>
                        <a:t>BVH (</a:t>
                      </a:r>
                      <a:r>
                        <a:rPr lang="en-US" sz="1400" dirty="0"/>
                        <a:t>Graphics Domain</a:t>
                      </a:r>
                      <a:r>
                        <a:rPr sz="1400" dirty="0"/>
                        <a:t>)</a:t>
                      </a:r>
                    </a:p>
                  </a:txBody>
                  <a:tcPr anchor="ctr">
                    <a:solidFill>
                      <a:srgbClr val="991B1B"/>
                    </a:solidFill>
                  </a:tcPr>
                </a:tc>
                <a:extLst>
                  <a:ext uri="{0D108BD9-81ED-4DB2-BD59-A6C34878D82A}">
                    <a16:rowId xmlns:a16="http://schemas.microsoft.com/office/drawing/2014/main" val="10000"/>
                  </a:ext>
                </a:extLst>
              </a:tr>
              <a:tr h="609067">
                <a:tc>
                  <a:txBody>
                    <a:bodyPr/>
                    <a:lstStyle/>
                    <a:p>
                      <a:pPr algn="ctr">
                        <a:defRPr sz="1200" b="1" i="0">
                          <a:solidFill>
                            <a:srgbClr val="666666"/>
                          </a:solidFill>
                          <a:latin typeface="Arial"/>
                        </a:defRPr>
                      </a:pPr>
                      <a:r>
                        <a:rPr lang="en-US" sz="1400" dirty="0"/>
                        <a:t>Indexed Geometries</a:t>
                      </a:r>
                      <a:endParaRPr sz="1400" dirty="0"/>
                    </a:p>
                  </a:txBody>
                  <a:tcPr anchor="ctr"/>
                </a:tc>
                <a:tc>
                  <a:txBody>
                    <a:bodyPr/>
                    <a:lstStyle/>
                    <a:p>
                      <a:pPr algn="ctr">
                        <a:defRPr sz="1200" b="0" i="0">
                          <a:solidFill>
                            <a:srgbClr val="3F4444"/>
                          </a:solidFill>
                          <a:latin typeface="Arial"/>
                        </a:defRPr>
                      </a:pPr>
                      <a:r>
                        <a:rPr sz="1600" dirty="0"/>
                        <a:t>Points, Polygons, Line-strings</a:t>
                      </a:r>
                      <a:r>
                        <a:rPr lang="en-US" sz="1600" dirty="0"/>
                        <a:t>, Rectangles</a:t>
                      </a:r>
                    </a:p>
                    <a:p>
                      <a:pPr algn="ctr">
                        <a:defRPr sz="1200" b="0" i="0">
                          <a:solidFill>
                            <a:srgbClr val="3F4444"/>
                          </a:solidFill>
                          <a:latin typeface="Arial"/>
                        </a:defRPr>
                      </a:pPr>
                      <a:r>
                        <a:rPr lang="en-US" sz="1600" dirty="0"/>
                        <a:t>(Typically in 2D space)</a:t>
                      </a:r>
                      <a:endParaRPr sz="1600" dirty="0"/>
                    </a:p>
                  </a:txBody>
                  <a:tcPr anchor="ctr"/>
                </a:tc>
                <a:tc>
                  <a:txBody>
                    <a:bodyPr/>
                    <a:lstStyle/>
                    <a:p>
                      <a:pPr algn="ctr">
                        <a:defRPr sz="1200" b="0" i="0">
                          <a:solidFill>
                            <a:srgbClr val="3F4444"/>
                          </a:solidFill>
                          <a:latin typeface="Arial"/>
                        </a:defRPr>
                      </a:pPr>
                      <a:r>
                        <a:rPr sz="1600" dirty="0"/>
                        <a:t>Triangles, curves, user-defined AABBs</a:t>
                      </a:r>
                      <a:endParaRPr lang="en-US" sz="1600" dirty="0"/>
                    </a:p>
                    <a:p>
                      <a:pPr algn="ctr">
                        <a:defRPr sz="1200" b="0" i="0">
                          <a:solidFill>
                            <a:srgbClr val="3F4444"/>
                          </a:solidFill>
                          <a:latin typeface="Arial"/>
                        </a:defRPr>
                      </a:pPr>
                      <a:r>
                        <a:rPr lang="en-US" sz="1600" dirty="0"/>
                        <a:t>(Fixed to 3D space)</a:t>
                      </a:r>
                      <a:endParaRPr sz="1600" dirty="0"/>
                    </a:p>
                  </a:txBody>
                  <a:tcPr anchor="ctr"/>
                </a:tc>
                <a:extLst>
                  <a:ext uri="{0D108BD9-81ED-4DB2-BD59-A6C34878D82A}">
                    <a16:rowId xmlns:a16="http://schemas.microsoft.com/office/drawing/2014/main" val="10001"/>
                  </a:ext>
                </a:extLst>
              </a:tr>
              <a:tr h="544955">
                <a:tc>
                  <a:txBody>
                    <a:bodyPr/>
                    <a:lstStyle/>
                    <a:p>
                      <a:pPr algn="ctr">
                        <a:defRPr sz="1200" b="1" i="0">
                          <a:solidFill>
                            <a:srgbClr val="666666"/>
                          </a:solidFill>
                          <a:latin typeface="Arial"/>
                        </a:defRPr>
                      </a:pPr>
                      <a:r>
                        <a:rPr lang="en-US" sz="1400" dirty="0"/>
                        <a:t>Query Geometries</a:t>
                      </a:r>
                      <a:endParaRPr sz="1400" dirty="0"/>
                    </a:p>
                  </a:txBody>
                  <a:tcPr anchor="ctr"/>
                </a:tc>
                <a:tc>
                  <a:txBody>
                    <a:bodyPr/>
                    <a:lstStyle/>
                    <a:p>
                      <a:pPr algn="ctr">
                        <a:defRPr sz="1200" b="0" i="0">
                          <a:solidFill>
                            <a:srgbClr val="3F4444"/>
                          </a:solidFill>
                          <a:latin typeface="Arial"/>
                        </a:defRPr>
                      </a:pPr>
                      <a:r>
                        <a:rPr lang="en-US" sz="1600" dirty="0"/>
                        <a:t>Point, Rectangle (range query)</a:t>
                      </a:r>
                      <a:endParaRPr sz="1600" dirty="0"/>
                    </a:p>
                  </a:txBody>
                  <a:tcPr anchor="ctr"/>
                </a:tc>
                <a:tc>
                  <a:txBody>
                    <a:bodyPr/>
                    <a:lstStyle/>
                    <a:p>
                      <a:pPr algn="ctr">
                        <a:defRPr sz="1200" b="0" i="0">
                          <a:solidFill>
                            <a:srgbClr val="3F4444"/>
                          </a:solidFill>
                          <a:latin typeface="Arial"/>
                        </a:defRPr>
                      </a:pPr>
                      <a:r>
                        <a:rPr lang="en-US" sz="1600" dirty="0"/>
                        <a:t>Rays only</a:t>
                      </a:r>
                      <a:endParaRPr sz="1600" dirty="0"/>
                    </a:p>
                  </a:txBody>
                  <a:tcPr anchor="ctr"/>
                </a:tc>
                <a:extLst>
                  <a:ext uri="{0D108BD9-81ED-4DB2-BD59-A6C34878D82A}">
                    <a16:rowId xmlns:a16="http://schemas.microsoft.com/office/drawing/2014/main" val="2431268733"/>
                  </a:ext>
                </a:extLst>
              </a:tr>
            </a:tbl>
          </a:graphicData>
        </a:graphic>
      </p:graphicFrame>
      <p:graphicFrame>
        <p:nvGraphicFramePr>
          <p:cNvPr id="8" name="Table 7">
            <a:extLst>
              <a:ext uri="{FF2B5EF4-FFF2-40B4-BE49-F238E27FC236}">
                <a16:creationId xmlns:a16="http://schemas.microsoft.com/office/drawing/2014/main" id="{ACA5D14A-9B9A-019D-85A1-6615B59C5D9F}"/>
              </a:ext>
            </a:extLst>
          </p:cNvPr>
          <p:cNvGraphicFramePr>
            <a:graphicFrameLocks noGrp="1"/>
          </p:cNvGraphicFramePr>
          <p:nvPr>
            <p:extLst>
              <p:ext uri="{D42A27DB-BD31-4B8C-83A1-F6EECF244321}">
                <p14:modId xmlns:p14="http://schemas.microsoft.com/office/powerpoint/2010/main" val="2659584027"/>
              </p:ext>
            </p:extLst>
          </p:nvPr>
        </p:nvGraphicFramePr>
        <p:xfrm>
          <a:off x="640080" y="1426464"/>
          <a:ext cx="11049000" cy="2223761"/>
        </p:xfrm>
        <a:graphic>
          <a:graphicData uri="http://schemas.openxmlformats.org/drawingml/2006/table">
            <a:tbl>
              <a:tblPr firstRow="1" bandRow="1">
                <a:tableStyleId>{0660B408-B3CF-4A94-85FC-2B1E0A45F4A2}</a:tableStyleId>
              </a:tblPr>
              <a:tblGrid>
                <a:gridCol w="1555601">
                  <a:extLst>
                    <a:ext uri="{9D8B030D-6E8A-4147-A177-3AD203B41FA5}">
                      <a16:colId xmlns:a16="http://schemas.microsoft.com/office/drawing/2014/main" val="20000"/>
                    </a:ext>
                  </a:extLst>
                </a:gridCol>
                <a:gridCol w="4520810">
                  <a:extLst>
                    <a:ext uri="{9D8B030D-6E8A-4147-A177-3AD203B41FA5}">
                      <a16:colId xmlns:a16="http://schemas.microsoft.com/office/drawing/2014/main" val="20001"/>
                    </a:ext>
                  </a:extLst>
                </a:gridCol>
                <a:gridCol w="4972589">
                  <a:extLst>
                    <a:ext uri="{9D8B030D-6E8A-4147-A177-3AD203B41FA5}">
                      <a16:colId xmlns:a16="http://schemas.microsoft.com/office/drawing/2014/main" val="20002"/>
                    </a:ext>
                  </a:extLst>
                </a:gridCol>
              </a:tblGrid>
              <a:tr h="386313">
                <a:tc>
                  <a:txBody>
                    <a:bodyPr/>
                    <a:lstStyle/>
                    <a:p>
                      <a:pPr algn="ctr">
                        <a:defRPr sz="1500" b="1" i="0">
                          <a:solidFill>
                            <a:srgbClr val="FFFFFF"/>
                          </a:solidFill>
                          <a:latin typeface="Arial"/>
                        </a:defRPr>
                      </a:pPr>
                      <a:r>
                        <a:rPr sz="1400" dirty="0"/>
                        <a:t>Feature</a:t>
                      </a:r>
                    </a:p>
                  </a:txBody>
                  <a:tcPr anchor="ctr">
                    <a:solidFill>
                      <a:srgbClr val="991B1B"/>
                    </a:solidFill>
                  </a:tcPr>
                </a:tc>
                <a:tc>
                  <a:txBody>
                    <a:bodyPr/>
                    <a:lstStyle/>
                    <a:p>
                      <a:pPr algn="ctr">
                        <a:defRPr sz="1500" b="1" i="0">
                          <a:solidFill>
                            <a:srgbClr val="FFFFFF"/>
                          </a:solidFill>
                          <a:latin typeface="Arial"/>
                        </a:defRPr>
                      </a:pPr>
                      <a:r>
                        <a:rPr sz="1400" dirty="0"/>
                        <a:t>R-Tree (Spatial DBs</a:t>
                      </a:r>
                      <a:r>
                        <a:rPr lang="en-US" sz="1400" dirty="0"/>
                        <a:t> Domain</a:t>
                      </a:r>
                      <a:r>
                        <a:rPr sz="1400" dirty="0"/>
                        <a:t>)</a:t>
                      </a:r>
                    </a:p>
                  </a:txBody>
                  <a:tcPr anchor="ctr">
                    <a:solidFill>
                      <a:srgbClr val="991B1B"/>
                    </a:solidFill>
                  </a:tcPr>
                </a:tc>
                <a:tc>
                  <a:txBody>
                    <a:bodyPr/>
                    <a:lstStyle/>
                    <a:p>
                      <a:pPr algn="ctr">
                        <a:defRPr sz="1500" b="1" i="0">
                          <a:solidFill>
                            <a:srgbClr val="FFFFFF"/>
                          </a:solidFill>
                          <a:latin typeface="Arial"/>
                        </a:defRPr>
                      </a:pPr>
                      <a:r>
                        <a:rPr sz="1400" dirty="0"/>
                        <a:t>BVH (</a:t>
                      </a:r>
                      <a:r>
                        <a:rPr lang="en-US" sz="1400" dirty="0"/>
                        <a:t>Graphics Domain</a:t>
                      </a:r>
                      <a:r>
                        <a:rPr sz="1400" dirty="0"/>
                        <a:t>)</a:t>
                      </a:r>
                    </a:p>
                  </a:txBody>
                  <a:tcPr anchor="ctr">
                    <a:solidFill>
                      <a:srgbClr val="991B1B"/>
                    </a:solidFill>
                  </a:tcPr>
                </a:tc>
                <a:extLst>
                  <a:ext uri="{0D108BD9-81ED-4DB2-BD59-A6C34878D82A}">
                    <a16:rowId xmlns:a16="http://schemas.microsoft.com/office/drawing/2014/main" val="10000"/>
                  </a:ext>
                </a:extLst>
              </a:tr>
              <a:tr h="609067">
                <a:tc>
                  <a:txBody>
                    <a:bodyPr/>
                    <a:lstStyle/>
                    <a:p>
                      <a:pPr algn="ctr">
                        <a:defRPr sz="1200" b="1" i="0">
                          <a:solidFill>
                            <a:srgbClr val="666666"/>
                          </a:solidFill>
                          <a:latin typeface="Arial"/>
                        </a:defRPr>
                      </a:pPr>
                      <a:r>
                        <a:rPr lang="en-US" sz="1400" dirty="0"/>
                        <a:t>Indexed Geometries</a:t>
                      </a:r>
                      <a:endParaRPr sz="1400" dirty="0"/>
                    </a:p>
                  </a:txBody>
                  <a:tcPr anchor="ctr"/>
                </a:tc>
                <a:tc>
                  <a:txBody>
                    <a:bodyPr/>
                    <a:lstStyle/>
                    <a:p>
                      <a:pPr algn="ctr">
                        <a:defRPr sz="1200" b="0" i="0">
                          <a:solidFill>
                            <a:srgbClr val="3F4444"/>
                          </a:solidFill>
                          <a:latin typeface="Arial"/>
                        </a:defRPr>
                      </a:pPr>
                      <a:r>
                        <a:rPr sz="1600" dirty="0"/>
                        <a:t>Points, Polygons, Line-strings</a:t>
                      </a:r>
                      <a:r>
                        <a:rPr lang="en-US" sz="1600" dirty="0"/>
                        <a:t>, Rectangles</a:t>
                      </a:r>
                    </a:p>
                    <a:p>
                      <a:pPr algn="ctr">
                        <a:defRPr sz="1200" b="0" i="0">
                          <a:solidFill>
                            <a:srgbClr val="3F4444"/>
                          </a:solidFill>
                          <a:latin typeface="Arial"/>
                        </a:defRPr>
                      </a:pPr>
                      <a:r>
                        <a:rPr lang="en-US" sz="1600" dirty="0"/>
                        <a:t>(Typically in 2D space)</a:t>
                      </a:r>
                      <a:endParaRPr sz="1600" dirty="0"/>
                    </a:p>
                  </a:txBody>
                  <a:tcPr anchor="ctr"/>
                </a:tc>
                <a:tc>
                  <a:txBody>
                    <a:bodyPr/>
                    <a:lstStyle/>
                    <a:p>
                      <a:pPr algn="ctr">
                        <a:defRPr sz="1200" b="0" i="0">
                          <a:solidFill>
                            <a:srgbClr val="3F4444"/>
                          </a:solidFill>
                          <a:latin typeface="Arial"/>
                        </a:defRPr>
                      </a:pPr>
                      <a:r>
                        <a:rPr sz="1600" dirty="0"/>
                        <a:t>Triangles, curves, user-defined AABBs</a:t>
                      </a:r>
                      <a:endParaRPr lang="en-US" sz="1600" dirty="0"/>
                    </a:p>
                    <a:p>
                      <a:pPr algn="ctr">
                        <a:defRPr sz="1200" b="0" i="0">
                          <a:solidFill>
                            <a:srgbClr val="3F4444"/>
                          </a:solidFill>
                          <a:latin typeface="Arial"/>
                        </a:defRPr>
                      </a:pPr>
                      <a:r>
                        <a:rPr lang="en-US" sz="1600" dirty="0"/>
                        <a:t>(Fixed to 3D space)</a:t>
                      </a:r>
                      <a:endParaRPr sz="1600" dirty="0"/>
                    </a:p>
                  </a:txBody>
                  <a:tcPr anchor="ctr"/>
                </a:tc>
                <a:extLst>
                  <a:ext uri="{0D108BD9-81ED-4DB2-BD59-A6C34878D82A}">
                    <a16:rowId xmlns:a16="http://schemas.microsoft.com/office/drawing/2014/main" val="10001"/>
                  </a:ext>
                </a:extLst>
              </a:tr>
              <a:tr h="544955">
                <a:tc>
                  <a:txBody>
                    <a:bodyPr/>
                    <a:lstStyle/>
                    <a:p>
                      <a:pPr algn="ctr">
                        <a:defRPr sz="1200" b="1" i="0">
                          <a:solidFill>
                            <a:srgbClr val="666666"/>
                          </a:solidFill>
                          <a:latin typeface="Arial"/>
                        </a:defRPr>
                      </a:pPr>
                      <a:r>
                        <a:rPr lang="en-US" sz="1400" dirty="0"/>
                        <a:t>Query Geometries</a:t>
                      </a:r>
                      <a:endParaRPr sz="1400" dirty="0"/>
                    </a:p>
                  </a:txBody>
                  <a:tcPr anchor="ctr"/>
                </a:tc>
                <a:tc>
                  <a:txBody>
                    <a:bodyPr/>
                    <a:lstStyle/>
                    <a:p>
                      <a:pPr algn="ctr">
                        <a:defRPr sz="1200" b="0" i="0">
                          <a:solidFill>
                            <a:srgbClr val="3F4444"/>
                          </a:solidFill>
                          <a:latin typeface="Arial"/>
                        </a:defRPr>
                      </a:pPr>
                      <a:r>
                        <a:rPr lang="en-US" sz="1600" dirty="0"/>
                        <a:t>Point, Rectangle (range query)</a:t>
                      </a:r>
                      <a:endParaRPr sz="1600" dirty="0"/>
                    </a:p>
                  </a:txBody>
                  <a:tcPr anchor="ctr"/>
                </a:tc>
                <a:tc>
                  <a:txBody>
                    <a:bodyPr/>
                    <a:lstStyle/>
                    <a:p>
                      <a:pPr algn="ctr">
                        <a:defRPr sz="1200" b="0" i="0">
                          <a:solidFill>
                            <a:srgbClr val="3F4444"/>
                          </a:solidFill>
                          <a:latin typeface="Arial"/>
                        </a:defRPr>
                      </a:pPr>
                      <a:r>
                        <a:rPr lang="en-US" sz="1600" dirty="0"/>
                        <a:t>Rays only</a:t>
                      </a:r>
                      <a:endParaRPr sz="1600" dirty="0"/>
                    </a:p>
                  </a:txBody>
                  <a:tcPr anchor="ctr"/>
                </a:tc>
                <a:extLst>
                  <a:ext uri="{0D108BD9-81ED-4DB2-BD59-A6C34878D82A}">
                    <a16:rowId xmlns:a16="http://schemas.microsoft.com/office/drawing/2014/main" val="2431268733"/>
                  </a:ext>
                </a:extLst>
              </a:tr>
              <a:tr h="683426">
                <a:tc>
                  <a:txBody>
                    <a:bodyPr/>
                    <a:lstStyle/>
                    <a:p>
                      <a:pPr algn="ctr">
                        <a:defRPr sz="1200" b="1" i="0">
                          <a:solidFill>
                            <a:srgbClr val="666666"/>
                          </a:solidFill>
                          <a:latin typeface="Arial"/>
                        </a:defRPr>
                      </a:pPr>
                      <a:r>
                        <a:rPr sz="1400" dirty="0"/>
                        <a:t>Internal Nodes</a:t>
                      </a:r>
                    </a:p>
                  </a:txBody>
                  <a:tcPr anchor="ctr"/>
                </a:tc>
                <a:tc>
                  <a:txBody>
                    <a:bodyPr/>
                    <a:lstStyle/>
                    <a:p>
                      <a:pPr algn="ctr">
                        <a:defRPr sz="1200" b="0" i="0">
                          <a:solidFill>
                            <a:srgbClr val="3F4444"/>
                          </a:solidFill>
                          <a:latin typeface="Arial"/>
                        </a:defRPr>
                      </a:pPr>
                      <a:r>
                        <a:rPr sz="1600" dirty="0"/>
                        <a:t>Minimum Bounding Rectangles (MBRs)</a:t>
                      </a:r>
                    </a:p>
                  </a:txBody>
                  <a:tcPr anchor="ctr"/>
                </a:tc>
                <a:tc>
                  <a:txBody>
                    <a:bodyPr/>
                    <a:lstStyle/>
                    <a:p>
                      <a:pPr algn="ctr">
                        <a:defRPr sz="1200" b="0" i="0">
                          <a:solidFill>
                            <a:srgbClr val="3F4444"/>
                          </a:solidFill>
                          <a:latin typeface="Arial"/>
                        </a:defRPr>
                      </a:pPr>
                      <a:r>
                        <a:rPr sz="1600" dirty="0"/>
                        <a:t>Axis-Aligned Bounding Boxes (AABBs)</a:t>
                      </a:r>
                      <a:endParaRPr lang="en-US" sz="1600" dirty="0"/>
                    </a:p>
                    <a:p>
                      <a:pPr algn="ctr">
                        <a:defRPr sz="1200" b="0" i="0">
                          <a:solidFill>
                            <a:srgbClr val="3F4444"/>
                          </a:solidFill>
                          <a:latin typeface="Arial"/>
                        </a:defRPr>
                      </a:pPr>
                      <a:r>
                        <a:rPr lang="en-US" sz="1600" dirty="0"/>
                        <a:t>(Same concept, different name)</a:t>
                      </a:r>
                      <a:endParaRPr sz="1600" dirty="0"/>
                    </a:p>
                  </a:txBody>
                  <a:tcPr anchor="ctr"/>
                </a:tc>
                <a:extLst>
                  <a:ext uri="{0D108BD9-81ED-4DB2-BD59-A6C34878D82A}">
                    <a16:rowId xmlns:a16="http://schemas.microsoft.com/office/drawing/2014/main" val="10002"/>
                  </a:ext>
                </a:extLst>
              </a:tr>
            </a:tbl>
          </a:graphicData>
        </a:graphic>
      </p:graphicFrame>
      <p:graphicFrame>
        <p:nvGraphicFramePr>
          <p:cNvPr id="9" name="Table 8">
            <a:extLst>
              <a:ext uri="{FF2B5EF4-FFF2-40B4-BE49-F238E27FC236}">
                <a16:creationId xmlns:a16="http://schemas.microsoft.com/office/drawing/2014/main" id="{F46CE182-13BD-7F14-2914-2789F3A154C6}"/>
              </a:ext>
            </a:extLst>
          </p:cNvPr>
          <p:cNvGraphicFramePr>
            <a:graphicFrameLocks noGrp="1"/>
          </p:cNvGraphicFramePr>
          <p:nvPr>
            <p:extLst>
              <p:ext uri="{D42A27DB-BD31-4B8C-83A1-F6EECF244321}">
                <p14:modId xmlns:p14="http://schemas.microsoft.com/office/powerpoint/2010/main" val="2642591182"/>
              </p:ext>
            </p:extLst>
          </p:nvPr>
        </p:nvGraphicFramePr>
        <p:xfrm>
          <a:off x="640080" y="1426464"/>
          <a:ext cx="11049000" cy="2709444"/>
        </p:xfrm>
        <a:graphic>
          <a:graphicData uri="http://schemas.openxmlformats.org/drawingml/2006/table">
            <a:tbl>
              <a:tblPr firstRow="1" bandRow="1">
                <a:tableStyleId>{0660B408-B3CF-4A94-85FC-2B1E0A45F4A2}</a:tableStyleId>
              </a:tblPr>
              <a:tblGrid>
                <a:gridCol w="1555601">
                  <a:extLst>
                    <a:ext uri="{9D8B030D-6E8A-4147-A177-3AD203B41FA5}">
                      <a16:colId xmlns:a16="http://schemas.microsoft.com/office/drawing/2014/main" val="20000"/>
                    </a:ext>
                  </a:extLst>
                </a:gridCol>
                <a:gridCol w="4520810">
                  <a:extLst>
                    <a:ext uri="{9D8B030D-6E8A-4147-A177-3AD203B41FA5}">
                      <a16:colId xmlns:a16="http://schemas.microsoft.com/office/drawing/2014/main" val="20001"/>
                    </a:ext>
                  </a:extLst>
                </a:gridCol>
                <a:gridCol w="4972589">
                  <a:extLst>
                    <a:ext uri="{9D8B030D-6E8A-4147-A177-3AD203B41FA5}">
                      <a16:colId xmlns:a16="http://schemas.microsoft.com/office/drawing/2014/main" val="20002"/>
                    </a:ext>
                  </a:extLst>
                </a:gridCol>
              </a:tblGrid>
              <a:tr h="386313">
                <a:tc>
                  <a:txBody>
                    <a:bodyPr/>
                    <a:lstStyle/>
                    <a:p>
                      <a:pPr algn="ctr">
                        <a:defRPr sz="1500" b="1" i="0">
                          <a:solidFill>
                            <a:srgbClr val="FFFFFF"/>
                          </a:solidFill>
                          <a:latin typeface="Arial"/>
                        </a:defRPr>
                      </a:pPr>
                      <a:r>
                        <a:rPr sz="1400" dirty="0"/>
                        <a:t>Feature</a:t>
                      </a:r>
                    </a:p>
                  </a:txBody>
                  <a:tcPr anchor="ctr">
                    <a:solidFill>
                      <a:srgbClr val="991B1B"/>
                    </a:solidFill>
                  </a:tcPr>
                </a:tc>
                <a:tc>
                  <a:txBody>
                    <a:bodyPr/>
                    <a:lstStyle/>
                    <a:p>
                      <a:pPr algn="ctr">
                        <a:defRPr sz="1500" b="1" i="0">
                          <a:solidFill>
                            <a:srgbClr val="FFFFFF"/>
                          </a:solidFill>
                          <a:latin typeface="Arial"/>
                        </a:defRPr>
                      </a:pPr>
                      <a:r>
                        <a:rPr sz="1400" dirty="0"/>
                        <a:t>R-Tree (Spatial DBs</a:t>
                      </a:r>
                      <a:r>
                        <a:rPr lang="en-US" sz="1400" dirty="0"/>
                        <a:t> Domain</a:t>
                      </a:r>
                      <a:r>
                        <a:rPr sz="1400" dirty="0"/>
                        <a:t>)</a:t>
                      </a:r>
                    </a:p>
                  </a:txBody>
                  <a:tcPr anchor="ctr">
                    <a:solidFill>
                      <a:srgbClr val="991B1B"/>
                    </a:solidFill>
                  </a:tcPr>
                </a:tc>
                <a:tc>
                  <a:txBody>
                    <a:bodyPr/>
                    <a:lstStyle/>
                    <a:p>
                      <a:pPr algn="ctr">
                        <a:defRPr sz="1500" b="1" i="0">
                          <a:solidFill>
                            <a:srgbClr val="FFFFFF"/>
                          </a:solidFill>
                          <a:latin typeface="Arial"/>
                        </a:defRPr>
                      </a:pPr>
                      <a:r>
                        <a:rPr sz="1400" dirty="0"/>
                        <a:t>BVH (</a:t>
                      </a:r>
                      <a:r>
                        <a:rPr lang="en-US" sz="1400" dirty="0"/>
                        <a:t>Graphics Domain</a:t>
                      </a:r>
                      <a:r>
                        <a:rPr sz="1400" dirty="0"/>
                        <a:t>)</a:t>
                      </a:r>
                    </a:p>
                  </a:txBody>
                  <a:tcPr anchor="ctr">
                    <a:solidFill>
                      <a:srgbClr val="991B1B"/>
                    </a:solidFill>
                  </a:tcPr>
                </a:tc>
                <a:extLst>
                  <a:ext uri="{0D108BD9-81ED-4DB2-BD59-A6C34878D82A}">
                    <a16:rowId xmlns:a16="http://schemas.microsoft.com/office/drawing/2014/main" val="10000"/>
                  </a:ext>
                </a:extLst>
              </a:tr>
              <a:tr h="609067">
                <a:tc>
                  <a:txBody>
                    <a:bodyPr/>
                    <a:lstStyle/>
                    <a:p>
                      <a:pPr algn="ctr">
                        <a:defRPr sz="1200" b="1" i="0">
                          <a:solidFill>
                            <a:srgbClr val="666666"/>
                          </a:solidFill>
                          <a:latin typeface="Arial"/>
                        </a:defRPr>
                      </a:pPr>
                      <a:r>
                        <a:rPr lang="en-US" sz="1400" dirty="0"/>
                        <a:t>Indexed Geometries</a:t>
                      </a:r>
                      <a:endParaRPr sz="1400" dirty="0"/>
                    </a:p>
                  </a:txBody>
                  <a:tcPr anchor="ctr"/>
                </a:tc>
                <a:tc>
                  <a:txBody>
                    <a:bodyPr/>
                    <a:lstStyle/>
                    <a:p>
                      <a:pPr algn="ctr">
                        <a:defRPr sz="1200" b="0" i="0">
                          <a:solidFill>
                            <a:srgbClr val="3F4444"/>
                          </a:solidFill>
                          <a:latin typeface="Arial"/>
                        </a:defRPr>
                      </a:pPr>
                      <a:r>
                        <a:rPr sz="1600" dirty="0"/>
                        <a:t>Points, Polygons, Line-strings</a:t>
                      </a:r>
                      <a:r>
                        <a:rPr lang="en-US" sz="1600" dirty="0"/>
                        <a:t>, Rectangles</a:t>
                      </a:r>
                    </a:p>
                    <a:p>
                      <a:pPr algn="ctr">
                        <a:defRPr sz="1200" b="0" i="0">
                          <a:solidFill>
                            <a:srgbClr val="3F4444"/>
                          </a:solidFill>
                          <a:latin typeface="Arial"/>
                        </a:defRPr>
                      </a:pPr>
                      <a:r>
                        <a:rPr lang="en-US" sz="1600" dirty="0"/>
                        <a:t>(Typically in 2D space)</a:t>
                      </a:r>
                      <a:endParaRPr sz="1600" dirty="0"/>
                    </a:p>
                  </a:txBody>
                  <a:tcPr anchor="ctr"/>
                </a:tc>
                <a:tc>
                  <a:txBody>
                    <a:bodyPr/>
                    <a:lstStyle/>
                    <a:p>
                      <a:pPr algn="ctr">
                        <a:defRPr sz="1200" b="0" i="0">
                          <a:solidFill>
                            <a:srgbClr val="3F4444"/>
                          </a:solidFill>
                          <a:latin typeface="Arial"/>
                        </a:defRPr>
                      </a:pPr>
                      <a:r>
                        <a:rPr sz="1600" dirty="0"/>
                        <a:t>Triangles, curves, user-defined AABBs</a:t>
                      </a:r>
                      <a:endParaRPr lang="en-US" sz="1600" dirty="0"/>
                    </a:p>
                    <a:p>
                      <a:pPr algn="ctr">
                        <a:defRPr sz="1200" b="0" i="0">
                          <a:solidFill>
                            <a:srgbClr val="3F4444"/>
                          </a:solidFill>
                          <a:latin typeface="Arial"/>
                        </a:defRPr>
                      </a:pPr>
                      <a:r>
                        <a:rPr lang="en-US" sz="1600" dirty="0"/>
                        <a:t>(Fixed to 3D space)</a:t>
                      </a:r>
                      <a:endParaRPr sz="1600" dirty="0"/>
                    </a:p>
                  </a:txBody>
                  <a:tcPr anchor="ctr"/>
                </a:tc>
                <a:extLst>
                  <a:ext uri="{0D108BD9-81ED-4DB2-BD59-A6C34878D82A}">
                    <a16:rowId xmlns:a16="http://schemas.microsoft.com/office/drawing/2014/main" val="10001"/>
                  </a:ext>
                </a:extLst>
              </a:tr>
              <a:tr h="544955">
                <a:tc>
                  <a:txBody>
                    <a:bodyPr/>
                    <a:lstStyle/>
                    <a:p>
                      <a:pPr algn="ctr">
                        <a:defRPr sz="1200" b="1" i="0">
                          <a:solidFill>
                            <a:srgbClr val="666666"/>
                          </a:solidFill>
                          <a:latin typeface="Arial"/>
                        </a:defRPr>
                      </a:pPr>
                      <a:r>
                        <a:rPr lang="en-US" sz="1400" dirty="0"/>
                        <a:t>Query Geometries</a:t>
                      </a:r>
                      <a:endParaRPr sz="1400" dirty="0"/>
                    </a:p>
                  </a:txBody>
                  <a:tcPr anchor="ctr"/>
                </a:tc>
                <a:tc>
                  <a:txBody>
                    <a:bodyPr/>
                    <a:lstStyle/>
                    <a:p>
                      <a:pPr algn="ctr">
                        <a:defRPr sz="1200" b="0" i="0">
                          <a:solidFill>
                            <a:srgbClr val="3F4444"/>
                          </a:solidFill>
                          <a:latin typeface="Arial"/>
                        </a:defRPr>
                      </a:pPr>
                      <a:r>
                        <a:rPr lang="en-US" sz="1600" dirty="0"/>
                        <a:t>Point, Rectangle (range query)</a:t>
                      </a:r>
                      <a:endParaRPr sz="1600" dirty="0"/>
                    </a:p>
                  </a:txBody>
                  <a:tcPr anchor="ctr"/>
                </a:tc>
                <a:tc>
                  <a:txBody>
                    <a:bodyPr/>
                    <a:lstStyle/>
                    <a:p>
                      <a:pPr algn="ctr">
                        <a:defRPr sz="1200" b="0" i="0">
                          <a:solidFill>
                            <a:srgbClr val="3F4444"/>
                          </a:solidFill>
                          <a:latin typeface="Arial"/>
                        </a:defRPr>
                      </a:pPr>
                      <a:r>
                        <a:rPr lang="en-US" sz="1600" dirty="0"/>
                        <a:t>Rays only</a:t>
                      </a:r>
                      <a:endParaRPr sz="1600" dirty="0"/>
                    </a:p>
                  </a:txBody>
                  <a:tcPr anchor="ctr"/>
                </a:tc>
                <a:extLst>
                  <a:ext uri="{0D108BD9-81ED-4DB2-BD59-A6C34878D82A}">
                    <a16:rowId xmlns:a16="http://schemas.microsoft.com/office/drawing/2014/main" val="2431268733"/>
                  </a:ext>
                </a:extLst>
              </a:tr>
              <a:tr h="683426">
                <a:tc>
                  <a:txBody>
                    <a:bodyPr/>
                    <a:lstStyle/>
                    <a:p>
                      <a:pPr algn="ctr">
                        <a:defRPr sz="1200" b="1" i="0">
                          <a:solidFill>
                            <a:srgbClr val="666666"/>
                          </a:solidFill>
                          <a:latin typeface="Arial"/>
                        </a:defRPr>
                      </a:pPr>
                      <a:r>
                        <a:rPr sz="1400" dirty="0"/>
                        <a:t>Internal Nodes</a:t>
                      </a:r>
                    </a:p>
                  </a:txBody>
                  <a:tcPr anchor="ctr"/>
                </a:tc>
                <a:tc>
                  <a:txBody>
                    <a:bodyPr/>
                    <a:lstStyle/>
                    <a:p>
                      <a:pPr algn="ctr">
                        <a:defRPr sz="1200" b="0" i="0">
                          <a:solidFill>
                            <a:srgbClr val="3F4444"/>
                          </a:solidFill>
                          <a:latin typeface="Arial"/>
                        </a:defRPr>
                      </a:pPr>
                      <a:r>
                        <a:rPr sz="1600" dirty="0"/>
                        <a:t>Minimum Bounding Rectangles (MBRs)</a:t>
                      </a:r>
                    </a:p>
                  </a:txBody>
                  <a:tcPr anchor="ctr"/>
                </a:tc>
                <a:tc>
                  <a:txBody>
                    <a:bodyPr/>
                    <a:lstStyle/>
                    <a:p>
                      <a:pPr algn="ctr">
                        <a:defRPr sz="1200" b="0" i="0">
                          <a:solidFill>
                            <a:srgbClr val="3F4444"/>
                          </a:solidFill>
                          <a:latin typeface="Arial"/>
                        </a:defRPr>
                      </a:pPr>
                      <a:r>
                        <a:rPr sz="1600" dirty="0"/>
                        <a:t>Axis-Aligned Bounding Boxes (AABBs)</a:t>
                      </a:r>
                      <a:endParaRPr lang="en-US" sz="1600" dirty="0"/>
                    </a:p>
                    <a:p>
                      <a:pPr algn="ctr">
                        <a:defRPr sz="1200" b="0" i="0">
                          <a:solidFill>
                            <a:srgbClr val="3F4444"/>
                          </a:solidFill>
                          <a:latin typeface="Arial"/>
                        </a:defRPr>
                      </a:pPr>
                      <a:r>
                        <a:rPr lang="en-US" sz="1600" dirty="0"/>
                        <a:t>(Same concept, different name)</a:t>
                      </a:r>
                      <a:endParaRPr sz="1600" dirty="0"/>
                    </a:p>
                  </a:txBody>
                  <a:tcPr anchor="ctr"/>
                </a:tc>
                <a:extLst>
                  <a:ext uri="{0D108BD9-81ED-4DB2-BD59-A6C34878D82A}">
                    <a16:rowId xmlns:a16="http://schemas.microsoft.com/office/drawing/2014/main" val="10002"/>
                  </a:ext>
                </a:extLst>
              </a:tr>
              <a:tr h="485683">
                <a:tc>
                  <a:txBody>
                    <a:bodyPr/>
                    <a:lstStyle/>
                    <a:p>
                      <a:pPr algn="ctr">
                        <a:defRPr sz="1200" b="1" i="0">
                          <a:solidFill>
                            <a:srgbClr val="666666"/>
                          </a:solidFill>
                          <a:latin typeface="Arial"/>
                        </a:defRPr>
                      </a:pPr>
                      <a:r>
                        <a:rPr sz="1400" dirty="0"/>
                        <a:t>Build Strategy</a:t>
                      </a:r>
                    </a:p>
                  </a:txBody>
                  <a:tcPr anchor="ctr"/>
                </a:tc>
                <a:tc>
                  <a:txBody>
                    <a:bodyPr/>
                    <a:lstStyle/>
                    <a:p>
                      <a:pPr algn="ctr">
                        <a:defRPr sz="1200" b="0" i="0">
                          <a:solidFill>
                            <a:srgbClr val="3F4444"/>
                          </a:solidFill>
                          <a:latin typeface="Arial"/>
                        </a:defRPr>
                      </a:pPr>
                      <a:r>
                        <a:rPr sz="1600" dirty="0"/>
                        <a:t>Dynamic (insert-by-insert) or bulk</a:t>
                      </a:r>
                    </a:p>
                  </a:txBody>
                  <a:tcPr anchor="ctr"/>
                </a:tc>
                <a:tc>
                  <a:txBody>
                    <a:bodyPr/>
                    <a:lstStyle/>
                    <a:p>
                      <a:pPr algn="ctr">
                        <a:defRPr sz="1200" b="0" i="0">
                          <a:solidFill>
                            <a:srgbClr val="3F4444"/>
                          </a:solidFill>
                          <a:latin typeface="Arial"/>
                        </a:defRPr>
                      </a:pPr>
                      <a:r>
                        <a:rPr sz="1600" dirty="0"/>
                        <a:t>Typically bulk-built</a:t>
                      </a:r>
                    </a:p>
                  </a:txBody>
                  <a:tcPr anchor="ctr"/>
                </a:tc>
                <a:extLst>
                  <a:ext uri="{0D108BD9-81ED-4DB2-BD59-A6C34878D82A}">
                    <a16:rowId xmlns:a16="http://schemas.microsoft.com/office/drawing/2014/main" val="10004"/>
                  </a:ext>
                </a:extLst>
              </a:tr>
            </a:tbl>
          </a:graphicData>
        </a:graphic>
      </p:graphicFrame>
      <p:graphicFrame>
        <p:nvGraphicFramePr>
          <p:cNvPr id="13" name="Table 12">
            <a:extLst>
              <a:ext uri="{FF2B5EF4-FFF2-40B4-BE49-F238E27FC236}">
                <a16:creationId xmlns:a16="http://schemas.microsoft.com/office/drawing/2014/main" id="{4060E364-69AE-52E8-C33F-205F1730882B}"/>
              </a:ext>
            </a:extLst>
          </p:cNvPr>
          <p:cNvGraphicFramePr>
            <a:graphicFrameLocks noGrp="1"/>
          </p:cNvGraphicFramePr>
          <p:nvPr>
            <p:extLst>
              <p:ext uri="{D42A27DB-BD31-4B8C-83A1-F6EECF244321}">
                <p14:modId xmlns:p14="http://schemas.microsoft.com/office/powerpoint/2010/main" val="2363626250"/>
              </p:ext>
            </p:extLst>
          </p:nvPr>
        </p:nvGraphicFramePr>
        <p:xfrm>
          <a:off x="640080" y="1426464"/>
          <a:ext cx="11049000" cy="3392870"/>
        </p:xfrm>
        <a:graphic>
          <a:graphicData uri="http://schemas.openxmlformats.org/drawingml/2006/table">
            <a:tbl>
              <a:tblPr firstRow="1" bandRow="1">
                <a:tableStyleId>{0660B408-B3CF-4A94-85FC-2B1E0A45F4A2}</a:tableStyleId>
              </a:tblPr>
              <a:tblGrid>
                <a:gridCol w="1555601">
                  <a:extLst>
                    <a:ext uri="{9D8B030D-6E8A-4147-A177-3AD203B41FA5}">
                      <a16:colId xmlns:a16="http://schemas.microsoft.com/office/drawing/2014/main" val="20000"/>
                    </a:ext>
                  </a:extLst>
                </a:gridCol>
                <a:gridCol w="4520810">
                  <a:extLst>
                    <a:ext uri="{9D8B030D-6E8A-4147-A177-3AD203B41FA5}">
                      <a16:colId xmlns:a16="http://schemas.microsoft.com/office/drawing/2014/main" val="20001"/>
                    </a:ext>
                  </a:extLst>
                </a:gridCol>
                <a:gridCol w="4972589">
                  <a:extLst>
                    <a:ext uri="{9D8B030D-6E8A-4147-A177-3AD203B41FA5}">
                      <a16:colId xmlns:a16="http://schemas.microsoft.com/office/drawing/2014/main" val="20002"/>
                    </a:ext>
                  </a:extLst>
                </a:gridCol>
              </a:tblGrid>
              <a:tr h="386313">
                <a:tc>
                  <a:txBody>
                    <a:bodyPr/>
                    <a:lstStyle/>
                    <a:p>
                      <a:pPr algn="ctr">
                        <a:defRPr sz="1500" b="1" i="0">
                          <a:solidFill>
                            <a:srgbClr val="FFFFFF"/>
                          </a:solidFill>
                          <a:latin typeface="Arial"/>
                        </a:defRPr>
                      </a:pPr>
                      <a:r>
                        <a:rPr sz="1400" dirty="0"/>
                        <a:t>Feature</a:t>
                      </a:r>
                    </a:p>
                  </a:txBody>
                  <a:tcPr anchor="ctr">
                    <a:solidFill>
                      <a:srgbClr val="991B1B"/>
                    </a:solidFill>
                  </a:tcPr>
                </a:tc>
                <a:tc>
                  <a:txBody>
                    <a:bodyPr/>
                    <a:lstStyle/>
                    <a:p>
                      <a:pPr algn="ctr">
                        <a:defRPr sz="1500" b="1" i="0">
                          <a:solidFill>
                            <a:srgbClr val="FFFFFF"/>
                          </a:solidFill>
                          <a:latin typeface="Arial"/>
                        </a:defRPr>
                      </a:pPr>
                      <a:r>
                        <a:rPr sz="1400" dirty="0"/>
                        <a:t>R-Tree (Spatial DBs</a:t>
                      </a:r>
                      <a:r>
                        <a:rPr lang="en-US" sz="1400" dirty="0"/>
                        <a:t> Domain</a:t>
                      </a:r>
                      <a:r>
                        <a:rPr sz="1400" dirty="0"/>
                        <a:t>)</a:t>
                      </a:r>
                    </a:p>
                  </a:txBody>
                  <a:tcPr anchor="ctr">
                    <a:solidFill>
                      <a:srgbClr val="991B1B"/>
                    </a:solidFill>
                  </a:tcPr>
                </a:tc>
                <a:tc>
                  <a:txBody>
                    <a:bodyPr/>
                    <a:lstStyle/>
                    <a:p>
                      <a:pPr algn="ctr">
                        <a:defRPr sz="1500" b="1" i="0">
                          <a:solidFill>
                            <a:srgbClr val="FFFFFF"/>
                          </a:solidFill>
                          <a:latin typeface="Arial"/>
                        </a:defRPr>
                      </a:pPr>
                      <a:r>
                        <a:rPr sz="1400" dirty="0"/>
                        <a:t>BVH (</a:t>
                      </a:r>
                      <a:r>
                        <a:rPr lang="en-US" sz="1400" dirty="0"/>
                        <a:t>Graphics Domain</a:t>
                      </a:r>
                      <a:r>
                        <a:rPr sz="1400" dirty="0"/>
                        <a:t>)</a:t>
                      </a:r>
                    </a:p>
                  </a:txBody>
                  <a:tcPr anchor="ctr">
                    <a:solidFill>
                      <a:srgbClr val="991B1B"/>
                    </a:solidFill>
                  </a:tcPr>
                </a:tc>
                <a:extLst>
                  <a:ext uri="{0D108BD9-81ED-4DB2-BD59-A6C34878D82A}">
                    <a16:rowId xmlns:a16="http://schemas.microsoft.com/office/drawing/2014/main" val="10000"/>
                  </a:ext>
                </a:extLst>
              </a:tr>
              <a:tr h="609067">
                <a:tc>
                  <a:txBody>
                    <a:bodyPr/>
                    <a:lstStyle/>
                    <a:p>
                      <a:pPr algn="ctr">
                        <a:defRPr sz="1200" b="1" i="0">
                          <a:solidFill>
                            <a:srgbClr val="666666"/>
                          </a:solidFill>
                          <a:latin typeface="Arial"/>
                        </a:defRPr>
                      </a:pPr>
                      <a:r>
                        <a:rPr lang="en-US" sz="1400" dirty="0"/>
                        <a:t>Indexed Geometries</a:t>
                      </a:r>
                      <a:endParaRPr sz="1400" dirty="0"/>
                    </a:p>
                  </a:txBody>
                  <a:tcPr anchor="ctr"/>
                </a:tc>
                <a:tc>
                  <a:txBody>
                    <a:bodyPr/>
                    <a:lstStyle/>
                    <a:p>
                      <a:pPr algn="ctr">
                        <a:defRPr sz="1200" b="0" i="0">
                          <a:solidFill>
                            <a:srgbClr val="3F4444"/>
                          </a:solidFill>
                          <a:latin typeface="Arial"/>
                        </a:defRPr>
                      </a:pPr>
                      <a:r>
                        <a:rPr sz="1600" dirty="0"/>
                        <a:t>Points, Polygons, Line-strings</a:t>
                      </a:r>
                      <a:r>
                        <a:rPr lang="en-US" sz="1600" dirty="0"/>
                        <a:t>, Rectangles</a:t>
                      </a:r>
                    </a:p>
                    <a:p>
                      <a:pPr algn="ctr">
                        <a:defRPr sz="1200" b="0" i="0">
                          <a:solidFill>
                            <a:srgbClr val="3F4444"/>
                          </a:solidFill>
                          <a:latin typeface="Arial"/>
                        </a:defRPr>
                      </a:pPr>
                      <a:r>
                        <a:rPr lang="en-US" sz="1600" dirty="0"/>
                        <a:t>(Typically in 2D space)</a:t>
                      </a:r>
                      <a:endParaRPr sz="1600" dirty="0"/>
                    </a:p>
                  </a:txBody>
                  <a:tcPr anchor="ctr"/>
                </a:tc>
                <a:tc>
                  <a:txBody>
                    <a:bodyPr/>
                    <a:lstStyle/>
                    <a:p>
                      <a:pPr algn="ctr">
                        <a:defRPr sz="1200" b="0" i="0">
                          <a:solidFill>
                            <a:srgbClr val="3F4444"/>
                          </a:solidFill>
                          <a:latin typeface="Arial"/>
                        </a:defRPr>
                      </a:pPr>
                      <a:r>
                        <a:rPr sz="1600" dirty="0"/>
                        <a:t>Triangles, curves, user-defined AABBs</a:t>
                      </a:r>
                      <a:endParaRPr lang="en-US" sz="1600" dirty="0"/>
                    </a:p>
                    <a:p>
                      <a:pPr algn="ctr">
                        <a:defRPr sz="1200" b="0" i="0">
                          <a:solidFill>
                            <a:srgbClr val="3F4444"/>
                          </a:solidFill>
                          <a:latin typeface="Arial"/>
                        </a:defRPr>
                      </a:pPr>
                      <a:r>
                        <a:rPr lang="en-US" sz="1600" dirty="0"/>
                        <a:t>(Fixed to 3D space)</a:t>
                      </a:r>
                      <a:endParaRPr sz="1600" dirty="0"/>
                    </a:p>
                  </a:txBody>
                  <a:tcPr anchor="ctr"/>
                </a:tc>
                <a:extLst>
                  <a:ext uri="{0D108BD9-81ED-4DB2-BD59-A6C34878D82A}">
                    <a16:rowId xmlns:a16="http://schemas.microsoft.com/office/drawing/2014/main" val="10001"/>
                  </a:ext>
                </a:extLst>
              </a:tr>
              <a:tr h="544955">
                <a:tc>
                  <a:txBody>
                    <a:bodyPr/>
                    <a:lstStyle/>
                    <a:p>
                      <a:pPr algn="ctr">
                        <a:defRPr sz="1200" b="1" i="0">
                          <a:solidFill>
                            <a:srgbClr val="666666"/>
                          </a:solidFill>
                          <a:latin typeface="Arial"/>
                        </a:defRPr>
                      </a:pPr>
                      <a:r>
                        <a:rPr lang="en-US" sz="1400" dirty="0"/>
                        <a:t>Query Geometries</a:t>
                      </a:r>
                      <a:endParaRPr sz="1400" dirty="0"/>
                    </a:p>
                  </a:txBody>
                  <a:tcPr anchor="ctr"/>
                </a:tc>
                <a:tc>
                  <a:txBody>
                    <a:bodyPr/>
                    <a:lstStyle/>
                    <a:p>
                      <a:pPr algn="ctr">
                        <a:defRPr sz="1200" b="0" i="0">
                          <a:solidFill>
                            <a:srgbClr val="3F4444"/>
                          </a:solidFill>
                          <a:latin typeface="Arial"/>
                        </a:defRPr>
                      </a:pPr>
                      <a:r>
                        <a:rPr lang="en-US" sz="1600" dirty="0"/>
                        <a:t>Point, Rectangle (range query)</a:t>
                      </a:r>
                      <a:endParaRPr sz="1600" dirty="0"/>
                    </a:p>
                  </a:txBody>
                  <a:tcPr anchor="ctr"/>
                </a:tc>
                <a:tc>
                  <a:txBody>
                    <a:bodyPr/>
                    <a:lstStyle/>
                    <a:p>
                      <a:pPr algn="ctr">
                        <a:defRPr sz="1200" b="0" i="0">
                          <a:solidFill>
                            <a:srgbClr val="3F4444"/>
                          </a:solidFill>
                          <a:latin typeface="Arial"/>
                        </a:defRPr>
                      </a:pPr>
                      <a:r>
                        <a:rPr lang="en-US" sz="1600" dirty="0"/>
                        <a:t>Rays only</a:t>
                      </a:r>
                      <a:endParaRPr sz="1600" dirty="0"/>
                    </a:p>
                  </a:txBody>
                  <a:tcPr anchor="ctr"/>
                </a:tc>
                <a:extLst>
                  <a:ext uri="{0D108BD9-81ED-4DB2-BD59-A6C34878D82A}">
                    <a16:rowId xmlns:a16="http://schemas.microsoft.com/office/drawing/2014/main" val="2431268733"/>
                  </a:ext>
                </a:extLst>
              </a:tr>
              <a:tr h="683426">
                <a:tc>
                  <a:txBody>
                    <a:bodyPr/>
                    <a:lstStyle/>
                    <a:p>
                      <a:pPr algn="ctr">
                        <a:defRPr sz="1200" b="1" i="0">
                          <a:solidFill>
                            <a:srgbClr val="666666"/>
                          </a:solidFill>
                          <a:latin typeface="Arial"/>
                        </a:defRPr>
                      </a:pPr>
                      <a:r>
                        <a:rPr sz="1400" dirty="0"/>
                        <a:t>Internal Nodes</a:t>
                      </a:r>
                    </a:p>
                  </a:txBody>
                  <a:tcPr anchor="ctr"/>
                </a:tc>
                <a:tc>
                  <a:txBody>
                    <a:bodyPr/>
                    <a:lstStyle/>
                    <a:p>
                      <a:pPr algn="ctr">
                        <a:defRPr sz="1200" b="0" i="0">
                          <a:solidFill>
                            <a:srgbClr val="3F4444"/>
                          </a:solidFill>
                          <a:latin typeface="Arial"/>
                        </a:defRPr>
                      </a:pPr>
                      <a:r>
                        <a:rPr sz="1600" dirty="0"/>
                        <a:t>Minimum Bounding Rectangles (MBRs)</a:t>
                      </a:r>
                    </a:p>
                  </a:txBody>
                  <a:tcPr anchor="ctr"/>
                </a:tc>
                <a:tc>
                  <a:txBody>
                    <a:bodyPr/>
                    <a:lstStyle/>
                    <a:p>
                      <a:pPr algn="ctr">
                        <a:defRPr sz="1200" b="0" i="0">
                          <a:solidFill>
                            <a:srgbClr val="3F4444"/>
                          </a:solidFill>
                          <a:latin typeface="Arial"/>
                        </a:defRPr>
                      </a:pPr>
                      <a:r>
                        <a:rPr sz="1600" dirty="0"/>
                        <a:t>Axis-Aligned Bounding Boxes (AABBs)</a:t>
                      </a:r>
                      <a:endParaRPr lang="en-US" sz="1600" dirty="0"/>
                    </a:p>
                    <a:p>
                      <a:pPr algn="ctr">
                        <a:defRPr sz="1200" b="0" i="0">
                          <a:solidFill>
                            <a:srgbClr val="3F4444"/>
                          </a:solidFill>
                          <a:latin typeface="Arial"/>
                        </a:defRPr>
                      </a:pPr>
                      <a:r>
                        <a:rPr lang="en-US" sz="1600" dirty="0"/>
                        <a:t>(Same concept, different name)</a:t>
                      </a:r>
                      <a:endParaRPr sz="1600" dirty="0"/>
                    </a:p>
                  </a:txBody>
                  <a:tcPr anchor="ctr"/>
                </a:tc>
                <a:extLst>
                  <a:ext uri="{0D108BD9-81ED-4DB2-BD59-A6C34878D82A}">
                    <a16:rowId xmlns:a16="http://schemas.microsoft.com/office/drawing/2014/main" val="10002"/>
                  </a:ext>
                </a:extLst>
              </a:tr>
              <a:tr h="485683">
                <a:tc>
                  <a:txBody>
                    <a:bodyPr/>
                    <a:lstStyle/>
                    <a:p>
                      <a:pPr algn="ctr">
                        <a:defRPr sz="1200" b="1" i="0">
                          <a:solidFill>
                            <a:srgbClr val="666666"/>
                          </a:solidFill>
                          <a:latin typeface="Arial"/>
                        </a:defRPr>
                      </a:pPr>
                      <a:r>
                        <a:rPr sz="1400" dirty="0"/>
                        <a:t>Build Strategy</a:t>
                      </a:r>
                    </a:p>
                  </a:txBody>
                  <a:tcPr anchor="ctr"/>
                </a:tc>
                <a:tc>
                  <a:txBody>
                    <a:bodyPr/>
                    <a:lstStyle/>
                    <a:p>
                      <a:pPr algn="ctr">
                        <a:defRPr sz="1200" b="0" i="0">
                          <a:solidFill>
                            <a:srgbClr val="3F4444"/>
                          </a:solidFill>
                          <a:latin typeface="Arial"/>
                        </a:defRPr>
                      </a:pPr>
                      <a:r>
                        <a:rPr sz="1600" dirty="0"/>
                        <a:t>Dynamic (insert-by-insert) or bulk</a:t>
                      </a:r>
                    </a:p>
                  </a:txBody>
                  <a:tcPr anchor="ctr"/>
                </a:tc>
                <a:tc>
                  <a:txBody>
                    <a:bodyPr/>
                    <a:lstStyle/>
                    <a:p>
                      <a:pPr algn="ctr">
                        <a:defRPr sz="1200" b="0" i="0">
                          <a:solidFill>
                            <a:srgbClr val="3F4444"/>
                          </a:solidFill>
                          <a:latin typeface="Arial"/>
                        </a:defRPr>
                      </a:pPr>
                      <a:r>
                        <a:rPr sz="1600" dirty="0"/>
                        <a:t>Typically bulk-built</a:t>
                      </a:r>
                    </a:p>
                  </a:txBody>
                  <a:tcPr anchor="ctr"/>
                </a:tc>
                <a:extLst>
                  <a:ext uri="{0D108BD9-81ED-4DB2-BD59-A6C34878D82A}">
                    <a16:rowId xmlns:a16="http://schemas.microsoft.com/office/drawing/2014/main" val="10004"/>
                  </a:ext>
                </a:extLst>
              </a:tr>
              <a:tr h="683426">
                <a:tc>
                  <a:txBody>
                    <a:bodyPr/>
                    <a:lstStyle/>
                    <a:p>
                      <a:pPr algn="ctr">
                        <a:defRPr sz="1200" b="1" i="0">
                          <a:solidFill>
                            <a:srgbClr val="666666"/>
                          </a:solidFill>
                          <a:latin typeface="Arial"/>
                        </a:defRPr>
                      </a:pPr>
                      <a:r>
                        <a:rPr lang="en-US" sz="1400" dirty="0"/>
                        <a:t>Lifecycle</a:t>
                      </a:r>
                      <a:endParaRPr sz="1400" dirty="0"/>
                    </a:p>
                  </a:txBody>
                  <a:tcPr anchor="ctr"/>
                </a:tc>
                <a:tc>
                  <a:txBody>
                    <a:bodyPr/>
                    <a:lstStyle/>
                    <a:p>
                      <a:pPr algn="ctr">
                        <a:defRPr sz="1200" b="0" i="0">
                          <a:solidFill>
                            <a:srgbClr val="3F4444"/>
                          </a:solidFill>
                          <a:latin typeface="Arial"/>
                        </a:defRPr>
                      </a:pPr>
                      <a:r>
                        <a:rPr sz="1600" dirty="0"/>
                        <a:t>Long-lived index: Reused across thousands of transactional and analytical queries.</a:t>
                      </a:r>
                    </a:p>
                  </a:txBody>
                  <a:tcPr anchor="ctr"/>
                </a:tc>
                <a:tc>
                  <a:txBody>
                    <a:bodyPr/>
                    <a:lstStyle/>
                    <a:p>
                      <a:pPr algn="ctr">
                        <a:defRPr sz="1200" b="0" i="0">
                          <a:solidFill>
                            <a:srgbClr val="3F4444"/>
                          </a:solidFill>
                          <a:latin typeface="Arial"/>
                        </a:defRPr>
                      </a:pPr>
                      <a:r>
                        <a:rPr sz="1600" dirty="0"/>
                        <a:t>One-shot / Short-lived: Often built, queried once per frame, and immediately discarded.</a:t>
                      </a:r>
                    </a:p>
                  </a:txBody>
                  <a:tcPr anchor="ctr"/>
                </a:tc>
                <a:extLst>
                  <a:ext uri="{0D108BD9-81ED-4DB2-BD59-A6C34878D82A}">
                    <a16:rowId xmlns:a16="http://schemas.microsoft.com/office/drawing/2014/main" val="10005"/>
                  </a:ext>
                </a:extLst>
              </a:tr>
            </a:tbl>
          </a:graphicData>
        </a:graphic>
      </p:graphicFrame>
      <p:graphicFrame>
        <p:nvGraphicFramePr>
          <p:cNvPr id="14" name="Table 13">
            <a:extLst>
              <a:ext uri="{FF2B5EF4-FFF2-40B4-BE49-F238E27FC236}">
                <a16:creationId xmlns:a16="http://schemas.microsoft.com/office/drawing/2014/main" id="{4FF83A66-0E54-43E4-761C-E76C915AFE7A}"/>
              </a:ext>
            </a:extLst>
          </p:cNvPr>
          <p:cNvGraphicFramePr>
            <a:graphicFrameLocks noGrp="1"/>
          </p:cNvGraphicFramePr>
          <p:nvPr>
            <p:extLst>
              <p:ext uri="{D42A27DB-BD31-4B8C-83A1-F6EECF244321}">
                <p14:modId xmlns:p14="http://schemas.microsoft.com/office/powerpoint/2010/main" val="2309703843"/>
              </p:ext>
            </p:extLst>
          </p:nvPr>
        </p:nvGraphicFramePr>
        <p:xfrm>
          <a:off x="640080" y="1426464"/>
          <a:ext cx="11049000" cy="3869123"/>
        </p:xfrm>
        <a:graphic>
          <a:graphicData uri="http://schemas.openxmlformats.org/drawingml/2006/table">
            <a:tbl>
              <a:tblPr firstRow="1" bandRow="1">
                <a:tableStyleId>{0660B408-B3CF-4A94-85FC-2B1E0A45F4A2}</a:tableStyleId>
              </a:tblPr>
              <a:tblGrid>
                <a:gridCol w="1555601">
                  <a:extLst>
                    <a:ext uri="{9D8B030D-6E8A-4147-A177-3AD203B41FA5}">
                      <a16:colId xmlns:a16="http://schemas.microsoft.com/office/drawing/2014/main" val="20000"/>
                    </a:ext>
                  </a:extLst>
                </a:gridCol>
                <a:gridCol w="4520810">
                  <a:extLst>
                    <a:ext uri="{9D8B030D-6E8A-4147-A177-3AD203B41FA5}">
                      <a16:colId xmlns:a16="http://schemas.microsoft.com/office/drawing/2014/main" val="20001"/>
                    </a:ext>
                  </a:extLst>
                </a:gridCol>
                <a:gridCol w="4972589">
                  <a:extLst>
                    <a:ext uri="{9D8B030D-6E8A-4147-A177-3AD203B41FA5}">
                      <a16:colId xmlns:a16="http://schemas.microsoft.com/office/drawing/2014/main" val="20002"/>
                    </a:ext>
                  </a:extLst>
                </a:gridCol>
              </a:tblGrid>
              <a:tr h="386313">
                <a:tc>
                  <a:txBody>
                    <a:bodyPr/>
                    <a:lstStyle/>
                    <a:p>
                      <a:pPr algn="ctr">
                        <a:defRPr sz="1500" b="1" i="0">
                          <a:solidFill>
                            <a:srgbClr val="FFFFFF"/>
                          </a:solidFill>
                          <a:latin typeface="Arial"/>
                        </a:defRPr>
                      </a:pPr>
                      <a:r>
                        <a:rPr sz="1400" dirty="0"/>
                        <a:t>Feature</a:t>
                      </a:r>
                    </a:p>
                  </a:txBody>
                  <a:tcPr anchor="ctr">
                    <a:solidFill>
                      <a:srgbClr val="991B1B"/>
                    </a:solidFill>
                  </a:tcPr>
                </a:tc>
                <a:tc>
                  <a:txBody>
                    <a:bodyPr/>
                    <a:lstStyle/>
                    <a:p>
                      <a:pPr algn="ctr">
                        <a:defRPr sz="1500" b="1" i="0">
                          <a:solidFill>
                            <a:srgbClr val="FFFFFF"/>
                          </a:solidFill>
                          <a:latin typeface="Arial"/>
                        </a:defRPr>
                      </a:pPr>
                      <a:r>
                        <a:rPr sz="1400" dirty="0"/>
                        <a:t>R-Tree (Spatial DBs</a:t>
                      </a:r>
                      <a:r>
                        <a:rPr lang="en-US" sz="1400" dirty="0"/>
                        <a:t> Domain</a:t>
                      </a:r>
                      <a:r>
                        <a:rPr sz="1400" dirty="0"/>
                        <a:t>)</a:t>
                      </a:r>
                    </a:p>
                  </a:txBody>
                  <a:tcPr anchor="ctr">
                    <a:solidFill>
                      <a:srgbClr val="991B1B"/>
                    </a:solidFill>
                  </a:tcPr>
                </a:tc>
                <a:tc>
                  <a:txBody>
                    <a:bodyPr/>
                    <a:lstStyle/>
                    <a:p>
                      <a:pPr algn="ctr">
                        <a:defRPr sz="1500" b="1" i="0">
                          <a:solidFill>
                            <a:srgbClr val="FFFFFF"/>
                          </a:solidFill>
                          <a:latin typeface="Arial"/>
                        </a:defRPr>
                      </a:pPr>
                      <a:r>
                        <a:rPr sz="1400" dirty="0"/>
                        <a:t>BVH (</a:t>
                      </a:r>
                      <a:r>
                        <a:rPr lang="en-US" sz="1400" dirty="0"/>
                        <a:t>Graphics Domain</a:t>
                      </a:r>
                      <a:r>
                        <a:rPr sz="1400" dirty="0"/>
                        <a:t>)</a:t>
                      </a:r>
                    </a:p>
                  </a:txBody>
                  <a:tcPr anchor="ctr">
                    <a:solidFill>
                      <a:srgbClr val="991B1B"/>
                    </a:solidFill>
                  </a:tcPr>
                </a:tc>
                <a:extLst>
                  <a:ext uri="{0D108BD9-81ED-4DB2-BD59-A6C34878D82A}">
                    <a16:rowId xmlns:a16="http://schemas.microsoft.com/office/drawing/2014/main" val="10000"/>
                  </a:ext>
                </a:extLst>
              </a:tr>
              <a:tr h="609067">
                <a:tc>
                  <a:txBody>
                    <a:bodyPr/>
                    <a:lstStyle/>
                    <a:p>
                      <a:pPr algn="ctr">
                        <a:defRPr sz="1200" b="1" i="0">
                          <a:solidFill>
                            <a:srgbClr val="666666"/>
                          </a:solidFill>
                          <a:latin typeface="Arial"/>
                        </a:defRPr>
                      </a:pPr>
                      <a:r>
                        <a:rPr lang="en-US" sz="1400" dirty="0"/>
                        <a:t>Indexed Geometries</a:t>
                      </a:r>
                      <a:endParaRPr sz="1400" dirty="0"/>
                    </a:p>
                  </a:txBody>
                  <a:tcPr anchor="ctr"/>
                </a:tc>
                <a:tc>
                  <a:txBody>
                    <a:bodyPr/>
                    <a:lstStyle/>
                    <a:p>
                      <a:pPr algn="ctr">
                        <a:defRPr sz="1200" b="0" i="0">
                          <a:solidFill>
                            <a:srgbClr val="3F4444"/>
                          </a:solidFill>
                          <a:latin typeface="Arial"/>
                        </a:defRPr>
                      </a:pPr>
                      <a:r>
                        <a:rPr sz="1600" dirty="0"/>
                        <a:t>Points, Polygons, Line-strings</a:t>
                      </a:r>
                      <a:r>
                        <a:rPr lang="en-US" sz="1600" dirty="0"/>
                        <a:t>, Rectangles</a:t>
                      </a:r>
                    </a:p>
                    <a:p>
                      <a:pPr algn="ctr">
                        <a:defRPr sz="1200" b="0" i="0">
                          <a:solidFill>
                            <a:srgbClr val="3F4444"/>
                          </a:solidFill>
                          <a:latin typeface="Arial"/>
                        </a:defRPr>
                      </a:pPr>
                      <a:r>
                        <a:rPr lang="en-US" sz="1600" dirty="0"/>
                        <a:t>(Typically in 2D space)</a:t>
                      </a:r>
                      <a:endParaRPr sz="1600" dirty="0"/>
                    </a:p>
                  </a:txBody>
                  <a:tcPr anchor="ctr"/>
                </a:tc>
                <a:tc>
                  <a:txBody>
                    <a:bodyPr/>
                    <a:lstStyle/>
                    <a:p>
                      <a:pPr algn="ctr">
                        <a:defRPr sz="1200" b="0" i="0">
                          <a:solidFill>
                            <a:srgbClr val="3F4444"/>
                          </a:solidFill>
                          <a:latin typeface="Arial"/>
                        </a:defRPr>
                      </a:pPr>
                      <a:r>
                        <a:rPr sz="1600" dirty="0"/>
                        <a:t>Triangles, curves, user-defined AABBs</a:t>
                      </a:r>
                      <a:endParaRPr lang="en-US" sz="1600" dirty="0"/>
                    </a:p>
                    <a:p>
                      <a:pPr algn="ctr">
                        <a:defRPr sz="1200" b="0" i="0">
                          <a:solidFill>
                            <a:srgbClr val="3F4444"/>
                          </a:solidFill>
                          <a:latin typeface="Arial"/>
                        </a:defRPr>
                      </a:pPr>
                      <a:r>
                        <a:rPr lang="en-US" sz="1600" dirty="0"/>
                        <a:t>(Fixed to 3D space)</a:t>
                      </a:r>
                      <a:endParaRPr sz="1600" dirty="0"/>
                    </a:p>
                  </a:txBody>
                  <a:tcPr anchor="ctr"/>
                </a:tc>
                <a:extLst>
                  <a:ext uri="{0D108BD9-81ED-4DB2-BD59-A6C34878D82A}">
                    <a16:rowId xmlns:a16="http://schemas.microsoft.com/office/drawing/2014/main" val="10001"/>
                  </a:ext>
                </a:extLst>
              </a:tr>
              <a:tr h="544955">
                <a:tc>
                  <a:txBody>
                    <a:bodyPr/>
                    <a:lstStyle/>
                    <a:p>
                      <a:pPr algn="ctr">
                        <a:defRPr sz="1200" b="1" i="0">
                          <a:solidFill>
                            <a:srgbClr val="666666"/>
                          </a:solidFill>
                          <a:latin typeface="Arial"/>
                        </a:defRPr>
                      </a:pPr>
                      <a:r>
                        <a:rPr lang="en-US" sz="1400" dirty="0"/>
                        <a:t>Query Geometries</a:t>
                      </a:r>
                      <a:endParaRPr sz="1400" dirty="0"/>
                    </a:p>
                  </a:txBody>
                  <a:tcPr anchor="ctr"/>
                </a:tc>
                <a:tc>
                  <a:txBody>
                    <a:bodyPr/>
                    <a:lstStyle/>
                    <a:p>
                      <a:pPr algn="ctr">
                        <a:defRPr sz="1200" b="0" i="0">
                          <a:solidFill>
                            <a:srgbClr val="3F4444"/>
                          </a:solidFill>
                          <a:latin typeface="Arial"/>
                        </a:defRPr>
                      </a:pPr>
                      <a:r>
                        <a:rPr lang="en-US" sz="1600" dirty="0"/>
                        <a:t>Point, Rectangle (range query)</a:t>
                      </a:r>
                      <a:endParaRPr sz="1600" dirty="0"/>
                    </a:p>
                  </a:txBody>
                  <a:tcPr anchor="ctr"/>
                </a:tc>
                <a:tc>
                  <a:txBody>
                    <a:bodyPr/>
                    <a:lstStyle/>
                    <a:p>
                      <a:pPr algn="ctr">
                        <a:defRPr sz="1200" b="0" i="0">
                          <a:solidFill>
                            <a:srgbClr val="3F4444"/>
                          </a:solidFill>
                          <a:latin typeface="Arial"/>
                        </a:defRPr>
                      </a:pPr>
                      <a:r>
                        <a:rPr lang="en-US" sz="1600" dirty="0"/>
                        <a:t>Rays only</a:t>
                      </a:r>
                      <a:endParaRPr sz="1600" dirty="0"/>
                    </a:p>
                  </a:txBody>
                  <a:tcPr anchor="ctr"/>
                </a:tc>
                <a:extLst>
                  <a:ext uri="{0D108BD9-81ED-4DB2-BD59-A6C34878D82A}">
                    <a16:rowId xmlns:a16="http://schemas.microsoft.com/office/drawing/2014/main" val="2431268733"/>
                  </a:ext>
                </a:extLst>
              </a:tr>
              <a:tr h="683426">
                <a:tc>
                  <a:txBody>
                    <a:bodyPr/>
                    <a:lstStyle/>
                    <a:p>
                      <a:pPr algn="ctr">
                        <a:defRPr sz="1200" b="1" i="0">
                          <a:solidFill>
                            <a:srgbClr val="666666"/>
                          </a:solidFill>
                          <a:latin typeface="Arial"/>
                        </a:defRPr>
                      </a:pPr>
                      <a:r>
                        <a:rPr sz="1400" dirty="0"/>
                        <a:t>Internal Nodes</a:t>
                      </a:r>
                    </a:p>
                  </a:txBody>
                  <a:tcPr anchor="ctr"/>
                </a:tc>
                <a:tc>
                  <a:txBody>
                    <a:bodyPr/>
                    <a:lstStyle/>
                    <a:p>
                      <a:pPr algn="ctr">
                        <a:defRPr sz="1200" b="0" i="0">
                          <a:solidFill>
                            <a:srgbClr val="3F4444"/>
                          </a:solidFill>
                          <a:latin typeface="Arial"/>
                        </a:defRPr>
                      </a:pPr>
                      <a:r>
                        <a:rPr sz="1600" dirty="0"/>
                        <a:t>Minimum Bounding Rectangles (MBRs)</a:t>
                      </a:r>
                    </a:p>
                  </a:txBody>
                  <a:tcPr anchor="ctr"/>
                </a:tc>
                <a:tc>
                  <a:txBody>
                    <a:bodyPr/>
                    <a:lstStyle/>
                    <a:p>
                      <a:pPr algn="ctr">
                        <a:defRPr sz="1200" b="0" i="0">
                          <a:solidFill>
                            <a:srgbClr val="3F4444"/>
                          </a:solidFill>
                          <a:latin typeface="Arial"/>
                        </a:defRPr>
                      </a:pPr>
                      <a:r>
                        <a:rPr sz="1600" dirty="0"/>
                        <a:t>Axis-Aligned Bounding Boxes (AABBs)</a:t>
                      </a:r>
                      <a:endParaRPr lang="en-US" sz="1600" dirty="0"/>
                    </a:p>
                    <a:p>
                      <a:pPr algn="ctr">
                        <a:defRPr sz="1200" b="0" i="0">
                          <a:solidFill>
                            <a:srgbClr val="3F4444"/>
                          </a:solidFill>
                          <a:latin typeface="Arial"/>
                        </a:defRPr>
                      </a:pPr>
                      <a:r>
                        <a:rPr lang="en-US" sz="1600" dirty="0"/>
                        <a:t>(Same concept, different name)</a:t>
                      </a:r>
                      <a:endParaRPr sz="1600" dirty="0"/>
                    </a:p>
                  </a:txBody>
                  <a:tcPr anchor="ctr"/>
                </a:tc>
                <a:extLst>
                  <a:ext uri="{0D108BD9-81ED-4DB2-BD59-A6C34878D82A}">
                    <a16:rowId xmlns:a16="http://schemas.microsoft.com/office/drawing/2014/main" val="10002"/>
                  </a:ext>
                </a:extLst>
              </a:tr>
              <a:tr h="485683">
                <a:tc>
                  <a:txBody>
                    <a:bodyPr/>
                    <a:lstStyle/>
                    <a:p>
                      <a:pPr algn="ctr">
                        <a:defRPr sz="1200" b="1" i="0">
                          <a:solidFill>
                            <a:srgbClr val="666666"/>
                          </a:solidFill>
                          <a:latin typeface="Arial"/>
                        </a:defRPr>
                      </a:pPr>
                      <a:r>
                        <a:rPr sz="1400" dirty="0"/>
                        <a:t>Build Strategy</a:t>
                      </a:r>
                    </a:p>
                  </a:txBody>
                  <a:tcPr anchor="ctr"/>
                </a:tc>
                <a:tc>
                  <a:txBody>
                    <a:bodyPr/>
                    <a:lstStyle/>
                    <a:p>
                      <a:pPr algn="ctr">
                        <a:defRPr sz="1200" b="0" i="0">
                          <a:solidFill>
                            <a:srgbClr val="3F4444"/>
                          </a:solidFill>
                          <a:latin typeface="Arial"/>
                        </a:defRPr>
                      </a:pPr>
                      <a:r>
                        <a:rPr sz="1600" dirty="0"/>
                        <a:t>Dynamic (insert-by-insert) or bulk</a:t>
                      </a:r>
                    </a:p>
                  </a:txBody>
                  <a:tcPr anchor="ctr"/>
                </a:tc>
                <a:tc>
                  <a:txBody>
                    <a:bodyPr/>
                    <a:lstStyle/>
                    <a:p>
                      <a:pPr algn="ctr">
                        <a:defRPr sz="1200" b="0" i="0">
                          <a:solidFill>
                            <a:srgbClr val="3F4444"/>
                          </a:solidFill>
                          <a:latin typeface="Arial"/>
                        </a:defRPr>
                      </a:pPr>
                      <a:r>
                        <a:rPr sz="1600" dirty="0"/>
                        <a:t>Typically bulk-built</a:t>
                      </a:r>
                    </a:p>
                  </a:txBody>
                  <a:tcPr anchor="ctr"/>
                </a:tc>
                <a:extLst>
                  <a:ext uri="{0D108BD9-81ED-4DB2-BD59-A6C34878D82A}">
                    <a16:rowId xmlns:a16="http://schemas.microsoft.com/office/drawing/2014/main" val="10004"/>
                  </a:ext>
                </a:extLst>
              </a:tr>
              <a:tr h="683426">
                <a:tc>
                  <a:txBody>
                    <a:bodyPr/>
                    <a:lstStyle/>
                    <a:p>
                      <a:pPr algn="ctr">
                        <a:defRPr sz="1200" b="1" i="0">
                          <a:solidFill>
                            <a:srgbClr val="666666"/>
                          </a:solidFill>
                          <a:latin typeface="Arial"/>
                        </a:defRPr>
                      </a:pPr>
                      <a:r>
                        <a:rPr lang="en-US" sz="1400" dirty="0"/>
                        <a:t>Lifecycle</a:t>
                      </a:r>
                      <a:endParaRPr sz="1400" dirty="0"/>
                    </a:p>
                  </a:txBody>
                  <a:tcPr anchor="ctr"/>
                </a:tc>
                <a:tc>
                  <a:txBody>
                    <a:bodyPr/>
                    <a:lstStyle/>
                    <a:p>
                      <a:pPr algn="ctr">
                        <a:defRPr sz="1200" b="0" i="0">
                          <a:solidFill>
                            <a:srgbClr val="3F4444"/>
                          </a:solidFill>
                          <a:latin typeface="Arial"/>
                        </a:defRPr>
                      </a:pPr>
                      <a:r>
                        <a:rPr sz="1600" dirty="0"/>
                        <a:t>Long-lived index: Reused across thousands of transactional and analytical queries.</a:t>
                      </a:r>
                    </a:p>
                  </a:txBody>
                  <a:tcPr anchor="ctr"/>
                </a:tc>
                <a:tc>
                  <a:txBody>
                    <a:bodyPr/>
                    <a:lstStyle/>
                    <a:p>
                      <a:pPr algn="ctr">
                        <a:defRPr sz="1200" b="0" i="0">
                          <a:solidFill>
                            <a:srgbClr val="3F4444"/>
                          </a:solidFill>
                          <a:latin typeface="Arial"/>
                        </a:defRPr>
                      </a:pPr>
                      <a:r>
                        <a:rPr sz="1600" dirty="0"/>
                        <a:t>One-shot / Short-lived: Often built, queried once per frame, and immediately discarded.</a:t>
                      </a:r>
                    </a:p>
                  </a:txBody>
                  <a:tcPr anchor="ctr"/>
                </a:tc>
                <a:extLst>
                  <a:ext uri="{0D108BD9-81ED-4DB2-BD59-A6C34878D82A}">
                    <a16:rowId xmlns:a16="http://schemas.microsoft.com/office/drawing/2014/main" val="10005"/>
                  </a:ext>
                </a:extLst>
              </a:tr>
              <a:tr h="476253">
                <a:tc>
                  <a:txBody>
                    <a:bodyPr/>
                    <a:lstStyle/>
                    <a:p>
                      <a:pPr algn="ctr">
                        <a:defRPr sz="1200" b="1" i="0">
                          <a:solidFill>
                            <a:srgbClr val="666666"/>
                          </a:solidFill>
                          <a:latin typeface="Arial"/>
                        </a:defRPr>
                      </a:pPr>
                      <a:r>
                        <a:rPr lang="en-US" sz="1400" dirty="0"/>
                        <a:t>Fan-out</a:t>
                      </a:r>
                      <a:endParaRPr sz="1400" dirty="0"/>
                    </a:p>
                  </a:txBody>
                  <a:tcPr anchor="ctr"/>
                </a:tc>
                <a:tc>
                  <a:txBody>
                    <a:bodyPr/>
                    <a:lstStyle/>
                    <a:p>
                      <a:pPr algn="ctr">
                        <a:defRPr sz="1200" b="0" i="0">
                          <a:solidFill>
                            <a:srgbClr val="3F4444"/>
                          </a:solidFill>
                          <a:latin typeface="Arial"/>
                        </a:defRPr>
                      </a:pPr>
                      <a:r>
                        <a:rPr lang="en-US" sz="1600" dirty="0"/>
                        <a:t>High (hundreds child nodes)</a:t>
                      </a:r>
                      <a:endParaRPr sz="1600" dirty="0"/>
                    </a:p>
                  </a:txBody>
                  <a:tcPr anchor="ctr"/>
                </a:tc>
                <a:tc>
                  <a:txBody>
                    <a:bodyPr/>
                    <a:lstStyle/>
                    <a:p>
                      <a:pPr algn="ctr">
                        <a:defRPr sz="1200" b="0" i="0">
                          <a:solidFill>
                            <a:srgbClr val="3F4444"/>
                          </a:solidFill>
                          <a:latin typeface="Arial"/>
                        </a:defRPr>
                      </a:pPr>
                      <a:r>
                        <a:rPr lang="en-US" sz="1600" dirty="0"/>
                        <a:t>Low (2, 4, or 8 child nodes)</a:t>
                      </a:r>
                      <a:endParaRPr sz="1600" dirty="0"/>
                    </a:p>
                  </a:txBody>
                  <a:tcPr anchor="ctr"/>
                </a:tc>
                <a:extLst>
                  <a:ext uri="{0D108BD9-81ED-4DB2-BD59-A6C34878D82A}">
                    <a16:rowId xmlns:a16="http://schemas.microsoft.com/office/drawing/2014/main" val="2604169583"/>
                  </a:ext>
                </a:extLst>
              </a:tr>
            </a:tbl>
          </a:graphicData>
        </a:graphic>
      </p:graphicFrame>
      <p:graphicFrame>
        <p:nvGraphicFramePr>
          <p:cNvPr id="15" name="Table 14">
            <a:extLst>
              <a:ext uri="{FF2B5EF4-FFF2-40B4-BE49-F238E27FC236}">
                <a16:creationId xmlns:a16="http://schemas.microsoft.com/office/drawing/2014/main" id="{6445AD99-D01A-F907-61DD-7A59BAC46FC8}"/>
              </a:ext>
            </a:extLst>
          </p:cNvPr>
          <p:cNvGraphicFramePr>
            <a:graphicFrameLocks noGrp="1"/>
          </p:cNvGraphicFramePr>
          <p:nvPr>
            <p:extLst>
              <p:ext uri="{D42A27DB-BD31-4B8C-83A1-F6EECF244321}">
                <p14:modId xmlns:p14="http://schemas.microsoft.com/office/powerpoint/2010/main" val="1799407789"/>
              </p:ext>
            </p:extLst>
          </p:nvPr>
        </p:nvGraphicFramePr>
        <p:xfrm>
          <a:off x="640080" y="1426464"/>
          <a:ext cx="11049000" cy="4414078"/>
        </p:xfrm>
        <a:graphic>
          <a:graphicData uri="http://schemas.openxmlformats.org/drawingml/2006/table">
            <a:tbl>
              <a:tblPr firstRow="1" bandRow="1">
                <a:tableStyleId>{0660B408-B3CF-4A94-85FC-2B1E0A45F4A2}</a:tableStyleId>
              </a:tblPr>
              <a:tblGrid>
                <a:gridCol w="1555601">
                  <a:extLst>
                    <a:ext uri="{9D8B030D-6E8A-4147-A177-3AD203B41FA5}">
                      <a16:colId xmlns:a16="http://schemas.microsoft.com/office/drawing/2014/main" val="20000"/>
                    </a:ext>
                  </a:extLst>
                </a:gridCol>
                <a:gridCol w="4520810">
                  <a:extLst>
                    <a:ext uri="{9D8B030D-6E8A-4147-A177-3AD203B41FA5}">
                      <a16:colId xmlns:a16="http://schemas.microsoft.com/office/drawing/2014/main" val="20001"/>
                    </a:ext>
                  </a:extLst>
                </a:gridCol>
                <a:gridCol w="4972589">
                  <a:extLst>
                    <a:ext uri="{9D8B030D-6E8A-4147-A177-3AD203B41FA5}">
                      <a16:colId xmlns:a16="http://schemas.microsoft.com/office/drawing/2014/main" val="20002"/>
                    </a:ext>
                  </a:extLst>
                </a:gridCol>
              </a:tblGrid>
              <a:tr h="386313">
                <a:tc>
                  <a:txBody>
                    <a:bodyPr/>
                    <a:lstStyle/>
                    <a:p>
                      <a:pPr algn="ctr">
                        <a:defRPr sz="1500" b="1" i="0">
                          <a:solidFill>
                            <a:srgbClr val="FFFFFF"/>
                          </a:solidFill>
                          <a:latin typeface="Arial"/>
                        </a:defRPr>
                      </a:pPr>
                      <a:r>
                        <a:rPr sz="1400" dirty="0"/>
                        <a:t>Feature</a:t>
                      </a:r>
                    </a:p>
                  </a:txBody>
                  <a:tcPr anchor="ctr">
                    <a:solidFill>
                      <a:srgbClr val="991B1B"/>
                    </a:solidFill>
                  </a:tcPr>
                </a:tc>
                <a:tc>
                  <a:txBody>
                    <a:bodyPr/>
                    <a:lstStyle/>
                    <a:p>
                      <a:pPr algn="ctr">
                        <a:defRPr sz="1500" b="1" i="0">
                          <a:solidFill>
                            <a:srgbClr val="FFFFFF"/>
                          </a:solidFill>
                          <a:latin typeface="Arial"/>
                        </a:defRPr>
                      </a:pPr>
                      <a:r>
                        <a:rPr sz="1400" dirty="0"/>
                        <a:t>R-Tree (Spatial DBs</a:t>
                      </a:r>
                      <a:r>
                        <a:rPr lang="en-US" sz="1400" dirty="0"/>
                        <a:t> Domain</a:t>
                      </a:r>
                      <a:r>
                        <a:rPr sz="1400" dirty="0"/>
                        <a:t>)</a:t>
                      </a:r>
                    </a:p>
                  </a:txBody>
                  <a:tcPr anchor="ctr">
                    <a:solidFill>
                      <a:srgbClr val="991B1B"/>
                    </a:solidFill>
                  </a:tcPr>
                </a:tc>
                <a:tc>
                  <a:txBody>
                    <a:bodyPr/>
                    <a:lstStyle/>
                    <a:p>
                      <a:pPr algn="ctr">
                        <a:defRPr sz="1500" b="1" i="0">
                          <a:solidFill>
                            <a:srgbClr val="FFFFFF"/>
                          </a:solidFill>
                          <a:latin typeface="Arial"/>
                        </a:defRPr>
                      </a:pPr>
                      <a:r>
                        <a:rPr sz="1400" dirty="0"/>
                        <a:t>BVH (</a:t>
                      </a:r>
                      <a:r>
                        <a:rPr lang="en-US" sz="1400" dirty="0"/>
                        <a:t>Graphics Domain</a:t>
                      </a:r>
                      <a:r>
                        <a:rPr sz="1400" dirty="0"/>
                        <a:t>)</a:t>
                      </a:r>
                    </a:p>
                  </a:txBody>
                  <a:tcPr anchor="ctr">
                    <a:solidFill>
                      <a:srgbClr val="991B1B"/>
                    </a:solidFill>
                  </a:tcPr>
                </a:tc>
                <a:extLst>
                  <a:ext uri="{0D108BD9-81ED-4DB2-BD59-A6C34878D82A}">
                    <a16:rowId xmlns:a16="http://schemas.microsoft.com/office/drawing/2014/main" val="10000"/>
                  </a:ext>
                </a:extLst>
              </a:tr>
              <a:tr h="609067">
                <a:tc>
                  <a:txBody>
                    <a:bodyPr/>
                    <a:lstStyle/>
                    <a:p>
                      <a:pPr algn="ctr">
                        <a:defRPr sz="1200" b="1" i="0">
                          <a:solidFill>
                            <a:srgbClr val="666666"/>
                          </a:solidFill>
                          <a:latin typeface="Arial"/>
                        </a:defRPr>
                      </a:pPr>
                      <a:r>
                        <a:rPr lang="en-US" sz="1400" dirty="0"/>
                        <a:t>Indexed Geometries</a:t>
                      </a:r>
                      <a:endParaRPr sz="1400" dirty="0"/>
                    </a:p>
                  </a:txBody>
                  <a:tcPr anchor="ctr"/>
                </a:tc>
                <a:tc>
                  <a:txBody>
                    <a:bodyPr/>
                    <a:lstStyle/>
                    <a:p>
                      <a:pPr algn="ctr">
                        <a:defRPr sz="1200" b="0" i="0">
                          <a:solidFill>
                            <a:srgbClr val="3F4444"/>
                          </a:solidFill>
                          <a:latin typeface="Arial"/>
                        </a:defRPr>
                      </a:pPr>
                      <a:r>
                        <a:rPr sz="1600" dirty="0"/>
                        <a:t>Points, Polygons, Line-strings</a:t>
                      </a:r>
                      <a:r>
                        <a:rPr lang="en-US" sz="1600" dirty="0"/>
                        <a:t>, Rectangles</a:t>
                      </a:r>
                    </a:p>
                    <a:p>
                      <a:pPr algn="ctr">
                        <a:defRPr sz="1200" b="0" i="0">
                          <a:solidFill>
                            <a:srgbClr val="3F4444"/>
                          </a:solidFill>
                          <a:latin typeface="Arial"/>
                        </a:defRPr>
                      </a:pPr>
                      <a:r>
                        <a:rPr lang="en-US" sz="1600" dirty="0"/>
                        <a:t>(Typically in 2D space)</a:t>
                      </a:r>
                      <a:endParaRPr sz="1600" dirty="0"/>
                    </a:p>
                  </a:txBody>
                  <a:tcPr anchor="ctr"/>
                </a:tc>
                <a:tc>
                  <a:txBody>
                    <a:bodyPr/>
                    <a:lstStyle/>
                    <a:p>
                      <a:pPr algn="ctr">
                        <a:defRPr sz="1200" b="0" i="0">
                          <a:solidFill>
                            <a:srgbClr val="3F4444"/>
                          </a:solidFill>
                          <a:latin typeface="Arial"/>
                        </a:defRPr>
                      </a:pPr>
                      <a:r>
                        <a:rPr sz="1600" dirty="0"/>
                        <a:t>Triangles, curves, user-defined AABBs</a:t>
                      </a:r>
                      <a:endParaRPr lang="en-US" sz="1600" dirty="0"/>
                    </a:p>
                    <a:p>
                      <a:pPr algn="ctr">
                        <a:defRPr sz="1200" b="0" i="0">
                          <a:solidFill>
                            <a:srgbClr val="3F4444"/>
                          </a:solidFill>
                          <a:latin typeface="Arial"/>
                        </a:defRPr>
                      </a:pPr>
                      <a:r>
                        <a:rPr lang="en-US" sz="1600" dirty="0"/>
                        <a:t>(Fixed to 3D space)</a:t>
                      </a:r>
                      <a:endParaRPr sz="1600" dirty="0"/>
                    </a:p>
                  </a:txBody>
                  <a:tcPr anchor="ctr"/>
                </a:tc>
                <a:extLst>
                  <a:ext uri="{0D108BD9-81ED-4DB2-BD59-A6C34878D82A}">
                    <a16:rowId xmlns:a16="http://schemas.microsoft.com/office/drawing/2014/main" val="10001"/>
                  </a:ext>
                </a:extLst>
              </a:tr>
              <a:tr h="544955">
                <a:tc>
                  <a:txBody>
                    <a:bodyPr/>
                    <a:lstStyle/>
                    <a:p>
                      <a:pPr algn="ctr">
                        <a:defRPr sz="1200" b="1" i="0">
                          <a:solidFill>
                            <a:srgbClr val="666666"/>
                          </a:solidFill>
                          <a:latin typeface="Arial"/>
                        </a:defRPr>
                      </a:pPr>
                      <a:r>
                        <a:rPr lang="en-US" sz="1400" dirty="0"/>
                        <a:t>Query Geometries</a:t>
                      </a:r>
                      <a:endParaRPr sz="1400" dirty="0"/>
                    </a:p>
                  </a:txBody>
                  <a:tcPr anchor="ctr"/>
                </a:tc>
                <a:tc>
                  <a:txBody>
                    <a:bodyPr/>
                    <a:lstStyle/>
                    <a:p>
                      <a:pPr algn="ctr">
                        <a:defRPr sz="1200" b="0" i="0">
                          <a:solidFill>
                            <a:srgbClr val="3F4444"/>
                          </a:solidFill>
                          <a:latin typeface="Arial"/>
                        </a:defRPr>
                      </a:pPr>
                      <a:r>
                        <a:rPr lang="en-US" sz="1600" dirty="0"/>
                        <a:t>Point, Rectangle (range query)</a:t>
                      </a:r>
                      <a:endParaRPr sz="1600" dirty="0"/>
                    </a:p>
                  </a:txBody>
                  <a:tcPr anchor="ctr"/>
                </a:tc>
                <a:tc>
                  <a:txBody>
                    <a:bodyPr/>
                    <a:lstStyle/>
                    <a:p>
                      <a:pPr algn="ctr">
                        <a:defRPr sz="1200" b="0" i="0">
                          <a:solidFill>
                            <a:srgbClr val="3F4444"/>
                          </a:solidFill>
                          <a:latin typeface="Arial"/>
                        </a:defRPr>
                      </a:pPr>
                      <a:r>
                        <a:rPr lang="en-US" sz="1600" dirty="0"/>
                        <a:t>Rays only</a:t>
                      </a:r>
                      <a:endParaRPr sz="1600" dirty="0"/>
                    </a:p>
                  </a:txBody>
                  <a:tcPr anchor="ctr"/>
                </a:tc>
                <a:extLst>
                  <a:ext uri="{0D108BD9-81ED-4DB2-BD59-A6C34878D82A}">
                    <a16:rowId xmlns:a16="http://schemas.microsoft.com/office/drawing/2014/main" val="2431268733"/>
                  </a:ext>
                </a:extLst>
              </a:tr>
              <a:tr h="683426">
                <a:tc>
                  <a:txBody>
                    <a:bodyPr/>
                    <a:lstStyle/>
                    <a:p>
                      <a:pPr algn="ctr">
                        <a:defRPr sz="1200" b="1" i="0">
                          <a:solidFill>
                            <a:srgbClr val="666666"/>
                          </a:solidFill>
                          <a:latin typeface="Arial"/>
                        </a:defRPr>
                      </a:pPr>
                      <a:r>
                        <a:rPr sz="1400" dirty="0"/>
                        <a:t>Internal Nodes</a:t>
                      </a:r>
                    </a:p>
                  </a:txBody>
                  <a:tcPr anchor="ctr"/>
                </a:tc>
                <a:tc>
                  <a:txBody>
                    <a:bodyPr/>
                    <a:lstStyle/>
                    <a:p>
                      <a:pPr algn="ctr">
                        <a:defRPr sz="1200" b="0" i="0">
                          <a:solidFill>
                            <a:srgbClr val="3F4444"/>
                          </a:solidFill>
                          <a:latin typeface="Arial"/>
                        </a:defRPr>
                      </a:pPr>
                      <a:r>
                        <a:rPr sz="1600" dirty="0"/>
                        <a:t>Minimum Bounding Rectangles (MBRs)</a:t>
                      </a:r>
                    </a:p>
                  </a:txBody>
                  <a:tcPr anchor="ctr"/>
                </a:tc>
                <a:tc>
                  <a:txBody>
                    <a:bodyPr/>
                    <a:lstStyle/>
                    <a:p>
                      <a:pPr algn="ctr">
                        <a:defRPr sz="1200" b="0" i="0">
                          <a:solidFill>
                            <a:srgbClr val="3F4444"/>
                          </a:solidFill>
                          <a:latin typeface="Arial"/>
                        </a:defRPr>
                      </a:pPr>
                      <a:r>
                        <a:rPr sz="1600" dirty="0"/>
                        <a:t>Axis-Aligned Bounding Boxes (AABBs)</a:t>
                      </a:r>
                      <a:endParaRPr lang="en-US" sz="1600" dirty="0"/>
                    </a:p>
                    <a:p>
                      <a:pPr algn="ctr">
                        <a:defRPr sz="1200" b="0" i="0">
                          <a:solidFill>
                            <a:srgbClr val="3F4444"/>
                          </a:solidFill>
                          <a:latin typeface="Arial"/>
                        </a:defRPr>
                      </a:pPr>
                      <a:r>
                        <a:rPr lang="en-US" sz="1600" dirty="0"/>
                        <a:t>(Same concept, different name)</a:t>
                      </a:r>
                      <a:endParaRPr sz="1600" dirty="0"/>
                    </a:p>
                  </a:txBody>
                  <a:tcPr anchor="ctr"/>
                </a:tc>
                <a:extLst>
                  <a:ext uri="{0D108BD9-81ED-4DB2-BD59-A6C34878D82A}">
                    <a16:rowId xmlns:a16="http://schemas.microsoft.com/office/drawing/2014/main" val="10002"/>
                  </a:ext>
                </a:extLst>
              </a:tr>
              <a:tr h="485683">
                <a:tc>
                  <a:txBody>
                    <a:bodyPr/>
                    <a:lstStyle/>
                    <a:p>
                      <a:pPr algn="ctr">
                        <a:defRPr sz="1200" b="1" i="0">
                          <a:solidFill>
                            <a:srgbClr val="666666"/>
                          </a:solidFill>
                          <a:latin typeface="Arial"/>
                        </a:defRPr>
                      </a:pPr>
                      <a:r>
                        <a:rPr sz="1400" dirty="0"/>
                        <a:t>Build Strategy</a:t>
                      </a:r>
                    </a:p>
                  </a:txBody>
                  <a:tcPr anchor="ctr"/>
                </a:tc>
                <a:tc>
                  <a:txBody>
                    <a:bodyPr/>
                    <a:lstStyle/>
                    <a:p>
                      <a:pPr algn="ctr">
                        <a:defRPr sz="1200" b="0" i="0">
                          <a:solidFill>
                            <a:srgbClr val="3F4444"/>
                          </a:solidFill>
                          <a:latin typeface="Arial"/>
                        </a:defRPr>
                      </a:pPr>
                      <a:r>
                        <a:rPr sz="1600" dirty="0"/>
                        <a:t>Dynamic (insert-by-insert) or bulk</a:t>
                      </a:r>
                    </a:p>
                  </a:txBody>
                  <a:tcPr anchor="ctr"/>
                </a:tc>
                <a:tc>
                  <a:txBody>
                    <a:bodyPr/>
                    <a:lstStyle/>
                    <a:p>
                      <a:pPr algn="ctr">
                        <a:defRPr sz="1200" b="0" i="0">
                          <a:solidFill>
                            <a:srgbClr val="3F4444"/>
                          </a:solidFill>
                          <a:latin typeface="Arial"/>
                        </a:defRPr>
                      </a:pPr>
                      <a:r>
                        <a:rPr sz="1600" dirty="0"/>
                        <a:t>Typically bulk-built</a:t>
                      </a:r>
                    </a:p>
                  </a:txBody>
                  <a:tcPr anchor="ctr"/>
                </a:tc>
                <a:extLst>
                  <a:ext uri="{0D108BD9-81ED-4DB2-BD59-A6C34878D82A}">
                    <a16:rowId xmlns:a16="http://schemas.microsoft.com/office/drawing/2014/main" val="10004"/>
                  </a:ext>
                </a:extLst>
              </a:tr>
              <a:tr h="683426">
                <a:tc>
                  <a:txBody>
                    <a:bodyPr/>
                    <a:lstStyle/>
                    <a:p>
                      <a:pPr algn="ctr">
                        <a:defRPr sz="1200" b="1" i="0">
                          <a:solidFill>
                            <a:srgbClr val="666666"/>
                          </a:solidFill>
                          <a:latin typeface="Arial"/>
                        </a:defRPr>
                      </a:pPr>
                      <a:r>
                        <a:rPr lang="en-US" sz="1400" dirty="0"/>
                        <a:t>Lifecycle</a:t>
                      </a:r>
                      <a:endParaRPr sz="1400" dirty="0"/>
                    </a:p>
                  </a:txBody>
                  <a:tcPr anchor="ctr"/>
                </a:tc>
                <a:tc>
                  <a:txBody>
                    <a:bodyPr/>
                    <a:lstStyle/>
                    <a:p>
                      <a:pPr algn="ctr">
                        <a:defRPr sz="1200" b="0" i="0">
                          <a:solidFill>
                            <a:srgbClr val="3F4444"/>
                          </a:solidFill>
                          <a:latin typeface="Arial"/>
                        </a:defRPr>
                      </a:pPr>
                      <a:r>
                        <a:rPr sz="1600" dirty="0"/>
                        <a:t>Long-lived index: Reused across thousands of transactional and analytical queries.</a:t>
                      </a:r>
                    </a:p>
                  </a:txBody>
                  <a:tcPr anchor="ctr"/>
                </a:tc>
                <a:tc>
                  <a:txBody>
                    <a:bodyPr/>
                    <a:lstStyle/>
                    <a:p>
                      <a:pPr algn="ctr">
                        <a:defRPr sz="1200" b="0" i="0">
                          <a:solidFill>
                            <a:srgbClr val="3F4444"/>
                          </a:solidFill>
                          <a:latin typeface="Arial"/>
                        </a:defRPr>
                      </a:pPr>
                      <a:r>
                        <a:rPr sz="1600" dirty="0"/>
                        <a:t>One-shot / Short-lived: Often built, queried once per frame, and immediately discarded.</a:t>
                      </a:r>
                    </a:p>
                  </a:txBody>
                  <a:tcPr anchor="ctr"/>
                </a:tc>
                <a:extLst>
                  <a:ext uri="{0D108BD9-81ED-4DB2-BD59-A6C34878D82A}">
                    <a16:rowId xmlns:a16="http://schemas.microsoft.com/office/drawing/2014/main" val="10005"/>
                  </a:ext>
                </a:extLst>
              </a:tr>
              <a:tr h="476253">
                <a:tc>
                  <a:txBody>
                    <a:bodyPr/>
                    <a:lstStyle/>
                    <a:p>
                      <a:pPr algn="ctr">
                        <a:defRPr sz="1200" b="1" i="0">
                          <a:solidFill>
                            <a:srgbClr val="666666"/>
                          </a:solidFill>
                          <a:latin typeface="Arial"/>
                        </a:defRPr>
                      </a:pPr>
                      <a:r>
                        <a:rPr lang="en-US" sz="1400" dirty="0"/>
                        <a:t>Fan-out</a:t>
                      </a:r>
                      <a:endParaRPr sz="1400" dirty="0"/>
                    </a:p>
                  </a:txBody>
                  <a:tcPr anchor="ctr"/>
                </a:tc>
                <a:tc>
                  <a:txBody>
                    <a:bodyPr/>
                    <a:lstStyle/>
                    <a:p>
                      <a:pPr algn="ctr">
                        <a:defRPr sz="1200" b="0" i="0">
                          <a:solidFill>
                            <a:srgbClr val="3F4444"/>
                          </a:solidFill>
                          <a:latin typeface="Arial"/>
                        </a:defRPr>
                      </a:pPr>
                      <a:r>
                        <a:rPr lang="en-US" sz="1600" dirty="0"/>
                        <a:t>High (hundreds child nodes)</a:t>
                      </a:r>
                      <a:endParaRPr sz="1600" dirty="0"/>
                    </a:p>
                  </a:txBody>
                  <a:tcPr anchor="ctr"/>
                </a:tc>
                <a:tc>
                  <a:txBody>
                    <a:bodyPr/>
                    <a:lstStyle/>
                    <a:p>
                      <a:pPr algn="ctr">
                        <a:defRPr sz="1200" b="0" i="0">
                          <a:solidFill>
                            <a:srgbClr val="3F4444"/>
                          </a:solidFill>
                          <a:latin typeface="Arial"/>
                        </a:defRPr>
                      </a:pPr>
                      <a:r>
                        <a:rPr lang="en-US" sz="1600" dirty="0"/>
                        <a:t>Low (2, 4, or 8 child nodes)</a:t>
                      </a:r>
                      <a:endParaRPr sz="1600" dirty="0"/>
                    </a:p>
                  </a:txBody>
                  <a:tcPr anchor="ctr"/>
                </a:tc>
                <a:extLst>
                  <a:ext uri="{0D108BD9-81ED-4DB2-BD59-A6C34878D82A}">
                    <a16:rowId xmlns:a16="http://schemas.microsoft.com/office/drawing/2014/main" val="2604169583"/>
                  </a:ext>
                </a:extLst>
              </a:tr>
              <a:tr h="544955">
                <a:tc>
                  <a:txBody>
                    <a:bodyPr/>
                    <a:lstStyle/>
                    <a:p>
                      <a:pPr algn="ctr">
                        <a:defRPr sz="1200" b="1" i="0">
                          <a:solidFill>
                            <a:srgbClr val="666666"/>
                          </a:solidFill>
                          <a:latin typeface="Arial"/>
                        </a:defRPr>
                      </a:pPr>
                      <a:r>
                        <a:rPr sz="1400" dirty="0"/>
                        <a:t>Traversal Engine</a:t>
                      </a:r>
                    </a:p>
                  </a:txBody>
                  <a:tcPr anchor="ctr"/>
                </a:tc>
                <a:tc>
                  <a:txBody>
                    <a:bodyPr/>
                    <a:lstStyle/>
                    <a:p>
                      <a:pPr algn="ctr">
                        <a:defRPr sz="1200" b="0" i="0">
                          <a:solidFill>
                            <a:srgbClr val="3F4444"/>
                          </a:solidFill>
                          <a:latin typeface="Arial"/>
                        </a:defRPr>
                      </a:pPr>
                      <a:r>
                        <a:rPr sz="1600" dirty="0"/>
                        <a:t>Software recursion/stack </a:t>
                      </a:r>
                      <a:r>
                        <a:rPr lang="en-US" sz="1600" dirty="0"/>
                        <a:t>on the </a:t>
                      </a:r>
                      <a:r>
                        <a:rPr sz="1600" dirty="0"/>
                        <a:t>CPU</a:t>
                      </a:r>
                    </a:p>
                  </a:txBody>
                  <a:tcPr anchor="ctr"/>
                </a:tc>
                <a:tc>
                  <a:txBody>
                    <a:bodyPr/>
                    <a:lstStyle/>
                    <a:p>
                      <a:pPr algn="ctr">
                        <a:defRPr sz="1200" b="0" i="0">
                          <a:solidFill>
                            <a:srgbClr val="3F4444"/>
                          </a:solidFill>
                          <a:latin typeface="Arial"/>
                        </a:defRPr>
                      </a:pPr>
                      <a:r>
                        <a:rPr sz="1600" dirty="0"/>
                        <a:t>Dedicated fixed-function hardware (RT Cores)</a:t>
                      </a:r>
                    </a:p>
                  </a:txBody>
                  <a:tcPr anchor="ctr"/>
                </a:tc>
                <a:extLst>
                  <a:ext uri="{0D108BD9-81ED-4DB2-BD59-A6C34878D82A}">
                    <a16:rowId xmlns:a16="http://schemas.microsoft.com/office/drawing/2014/main" val="10006"/>
                  </a:ext>
                </a:extLst>
              </a:tr>
            </a:tbl>
          </a:graphicData>
        </a:graphic>
      </p:graphicFrame>
      <p:graphicFrame>
        <p:nvGraphicFramePr>
          <p:cNvPr id="7" name="Table 6">
            <a:extLst>
              <a:ext uri="{FF2B5EF4-FFF2-40B4-BE49-F238E27FC236}">
                <a16:creationId xmlns:a16="http://schemas.microsoft.com/office/drawing/2014/main" id="{759D4B6A-68E7-58F4-3A8A-6FD2DFAD611C}"/>
              </a:ext>
            </a:extLst>
          </p:cNvPr>
          <p:cNvGraphicFramePr>
            <a:graphicFrameLocks noGrp="1"/>
          </p:cNvGraphicFramePr>
          <p:nvPr>
            <p:extLst>
              <p:ext uri="{D42A27DB-BD31-4B8C-83A1-F6EECF244321}">
                <p14:modId xmlns:p14="http://schemas.microsoft.com/office/powerpoint/2010/main" val="1276885771"/>
              </p:ext>
            </p:extLst>
          </p:nvPr>
        </p:nvGraphicFramePr>
        <p:xfrm>
          <a:off x="640080" y="1426464"/>
          <a:ext cx="11049000" cy="4959033"/>
        </p:xfrm>
        <a:graphic>
          <a:graphicData uri="http://schemas.openxmlformats.org/drawingml/2006/table">
            <a:tbl>
              <a:tblPr firstRow="1" bandRow="1">
                <a:tableStyleId>{0660B408-B3CF-4A94-85FC-2B1E0A45F4A2}</a:tableStyleId>
              </a:tblPr>
              <a:tblGrid>
                <a:gridCol w="1555601">
                  <a:extLst>
                    <a:ext uri="{9D8B030D-6E8A-4147-A177-3AD203B41FA5}">
                      <a16:colId xmlns:a16="http://schemas.microsoft.com/office/drawing/2014/main" val="20000"/>
                    </a:ext>
                  </a:extLst>
                </a:gridCol>
                <a:gridCol w="4520810">
                  <a:extLst>
                    <a:ext uri="{9D8B030D-6E8A-4147-A177-3AD203B41FA5}">
                      <a16:colId xmlns:a16="http://schemas.microsoft.com/office/drawing/2014/main" val="20001"/>
                    </a:ext>
                  </a:extLst>
                </a:gridCol>
                <a:gridCol w="4972589">
                  <a:extLst>
                    <a:ext uri="{9D8B030D-6E8A-4147-A177-3AD203B41FA5}">
                      <a16:colId xmlns:a16="http://schemas.microsoft.com/office/drawing/2014/main" val="20002"/>
                    </a:ext>
                  </a:extLst>
                </a:gridCol>
              </a:tblGrid>
              <a:tr h="386313">
                <a:tc>
                  <a:txBody>
                    <a:bodyPr/>
                    <a:lstStyle/>
                    <a:p>
                      <a:pPr algn="ctr">
                        <a:defRPr sz="1500" b="1" i="0">
                          <a:solidFill>
                            <a:srgbClr val="FFFFFF"/>
                          </a:solidFill>
                          <a:latin typeface="Arial"/>
                        </a:defRPr>
                      </a:pPr>
                      <a:r>
                        <a:rPr sz="1400" dirty="0"/>
                        <a:t>Feature</a:t>
                      </a:r>
                    </a:p>
                  </a:txBody>
                  <a:tcPr anchor="ctr">
                    <a:solidFill>
                      <a:srgbClr val="991B1B"/>
                    </a:solidFill>
                  </a:tcPr>
                </a:tc>
                <a:tc>
                  <a:txBody>
                    <a:bodyPr/>
                    <a:lstStyle/>
                    <a:p>
                      <a:pPr algn="ctr">
                        <a:defRPr sz="1500" b="1" i="0">
                          <a:solidFill>
                            <a:srgbClr val="FFFFFF"/>
                          </a:solidFill>
                          <a:latin typeface="Arial"/>
                        </a:defRPr>
                      </a:pPr>
                      <a:r>
                        <a:rPr sz="1400" dirty="0"/>
                        <a:t>R-Tree (Spatial DBs</a:t>
                      </a:r>
                      <a:r>
                        <a:rPr lang="en-US" sz="1400" dirty="0"/>
                        <a:t> Domain</a:t>
                      </a:r>
                      <a:r>
                        <a:rPr sz="1400" dirty="0"/>
                        <a:t>)</a:t>
                      </a:r>
                    </a:p>
                  </a:txBody>
                  <a:tcPr anchor="ctr">
                    <a:solidFill>
                      <a:srgbClr val="991B1B"/>
                    </a:solidFill>
                  </a:tcPr>
                </a:tc>
                <a:tc>
                  <a:txBody>
                    <a:bodyPr/>
                    <a:lstStyle/>
                    <a:p>
                      <a:pPr algn="ctr">
                        <a:defRPr sz="1500" b="1" i="0">
                          <a:solidFill>
                            <a:srgbClr val="FFFFFF"/>
                          </a:solidFill>
                          <a:latin typeface="Arial"/>
                        </a:defRPr>
                      </a:pPr>
                      <a:r>
                        <a:rPr sz="1400" dirty="0"/>
                        <a:t>BVH (</a:t>
                      </a:r>
                      <a:r>
                        <a:rPr lang="en-US" sz="1400" dirty="0"/>
                        <a:t>Graphics Domain</a:t>
                      </a:r>
                      <a:r>
                        <a:rPr sz="1400" dirty="0"/>
                        <a:t>)</a:t>
                      </a:r>
                    </a:p>
                  </a:txBody>
                  <a:tcPr anchor="ctr">
                    <a:solidFill>
                      <a:srgbClr val="991B1B"/>
                    </a:solidFill>
                  </a:tcPr>
                </a:tc>
                <a:extLst>
                  <a:ext uri="{0D108BD9-81ED-4DB2-BD59-A6C34878D82A}">
                    <a16:rowId xmlns:a16="http://schemas.microsoft.com/office/drawing/2014/main" val="10000"/>
                  </a:ext>
                </a:extLst>
              </a:tr>
              <a:tr h="609067">
                <a:tc>
                  <a:txBody>
                    <a:bodyPr/>
                    <a:lstStyle/>
                    <a:p>
                      <a:pPr algn="ctr">
                        <a:defRPr sz="1200" b="1" i="0">
                          <a:solidFill>
                            <a:srgbClr val="666666"/>
                          </a:solidFill>
                          <a:latin typeface="Arial"/>
                        </a:defRPr>
                      </a:pPr>
                      <a:r>
                        <a:rPr lang="en-US" sz="1400" dirty="0"/>
                        <a:t>Indexed Geometries</a:t>
                      </a:r>
                      <a:endParaRPr sz="1400" dirty="0"/>
                    </a:p>
                  </a:txBody>
                  <a:tcPr anchor="ctr"/>
                </a:tc>
                <a:tc>
                  <a:txBody>
                    <a:bodyPr/>
                    <a:lstStyle/>
                    <a:p>
                      <a:pPr algn="ctr">
                        <a:defRPr sz="1200" b="0" i="0">
                          <a:solidFill>
                            <a:srgbClr val="3F4444"/>
                          </a:solidFill>
                          <a:latin typeface="Arial"/>
                        </a:defRPr>
                      </a:pPr>
                      <a:r>
                        <a:rPr sz="1600" dirty="0"/>
                        <a:t>Points, Polygons, Line-strings</a:t>
                      </a:r>
                      <a:r>
                        <a:rPr lang="en-US" sz="1600" dirty="0"/>
                        <a:t>, Rectangles</a:t>
                      </a:r>
                    </a:p>
                    <a:p>
                      <a:pPr algn="ctr">
                        <a:defRPr sz="1200" b="0" i="0">
                          <a:solidFill>
                            <a:srgbClr val="3F4444"/>
                          </a:solidFill>
                          <a:latin typeface="Arial"/>
                        </a:defRPr>
                      </a:pPr>
                      <a:r>
                        <a:rPr lang="en-US" sz="1600" dirty="0"/>
                        <a:t>(Typically in 2D space)</a:t>
                      </a:r>
                      <a:endParaRPr sz="1600" dirty="0"/>
                    </a:p>
                  </a:txBody>
                  <a:tcPr anchor="ctr"/>
                </a:tc>
                <a:tc>
                  <a:txBody>
                    <a:bodyPr/>
                    <a:lstStyle/>
                    <a:p>
                      <a:pPr algn="ctr">
                        <a:defRPr sz="1200" b="0" i="0">
                          <a:solidFill>
                            <a:srgbClr val="3F4444"/>
                          </a:solidFill>
                          <a:latin typeface="Arial"/>
                        </a:defRPr>
                      </a:pPr>
                      <a:r>
                        <a:rPr sz="1600" dirty="0"/>
                        <a:t>Triangles, curves, user-defined AABBs</a:t>
                      </a:r>
                      <a:endParaRPr lang="en-US" sz="1600" dirty="0"/>
                    </a:p>
                    <a:p>
                      <a:pPr algn="ctr">
                        <a:defRPr sz="1200" b="0" i="0">
                          <a:solidFill>
                            <a:srgbClr val="3F4444"/>
                          </a:solidFill>
                          <a:latin typeface="Arial"/>
                        </a:defRPr>
                      </a:pPr>
                      <a:r>
                        <a:rPr lang="en-US" sz="1600" dirty="0"/>
                        <a:t>(Fixed to 3D space)</a:t>
                      </a:r>
                      <a:endParaRPr sz="1600" dirty="0"/>
                    </a:p>
                  </a:txBody>
                  <a:tcPr anchor="ctr"/>
                </a:tc>
                <a:extLst>
                  <a:ext uri="{0D108BD9-81ED-4DB2-BD59-A6C34878D82A}">
                    <a16:rowId xmlns:a16="http://schemas.microsoft.com/office/drawing/2014/main" val="10001"/>
                  </a:ext>
                </a:extLst>
              </a:tr>
              <a:tr h="544955">
                <a:tc>
                  <a:txBody>
                    <a:bodyPr/>
                    <a:lstStyle/>
                    <a:p>
                      <a:pPr algn="ctr">
                        <a:defRPr sz="1200" b="1" i="0">
                          <a:solidFill>
                            <a:srgbClr val="666666"/>
                          </a:solidFill>
                          <a:latin typeface="Arial"/>
                        </a:defRPr>
                      </a:pPr>
                      <a:r>
                        <a:rPr lang="en-US" sz="1400" dirty="0"/>
                        <a:t>Query Geometries</a:t>
                      </a:r>
                      <a:endParaRPr sz="1400" dirty="0"/>
                    </a:p>
                  </a:txBody>
                  <a:tcPr anchor="ctr"/>
                </a:tc>
                <a:tc>
                  <a:txBody>
                    <a:bodyPr/>
                    <a:lstStyle/>
                    <a:p>
                      <a:pPr algn="ctr">
                        <a:defRPr sz="1200" b="0" i="0">
                          <a:solidFill>
                            <a:srgbClr val="3F4444"/>
                          </a:solidFill>
                          <a:latin typeface="Arial"/>
                        </a:defRPr>
                      </a:pPr>
                      <a:r>
                        <a:rPr lang="en-US" sz="1600" dirty="0"/>
                        <a:t>Point, Rectangle (range query)</a:t>
                      </a:r>
                      <a:endParaRPr sz="1600" dirty="0"/>
                    </a:p>
                  </a:txBody>
                  <a:tcPr anchor="ctr"/>
                </a:tc>
                <a:tc>
                  <a:txBody>
                    <a:bodyPr/>
                    <a:lstStyle/>
                    <a:p>
                      <a:pPr algn="ctr">
                        <a:defRPr sz="1200" b="0" i="0">
                          <a:solidFill>
                            <a:srgbClr val="3F4444"/>
                          </a:solidFill>
                          <a:latin typeface="Arial"/>
                        </a:defRPr>
                      </a:pPr>
                      <a:r>
                        <a:rPr lang="en-US" sz="1600" dirty="0"/>
                        <a:t>Rays only</a:t>
                      </a:r>
                      <a:endParaRPr sz="1600" dirty="0"/>
                    </a:p>
                  </a:txBody>
                  <a:tcPr anchor="ctr"/>
                </a:tc>
                <a:extLst>
                  <a:ext uri="{0D108BD9-81ED-4DB2-BD59-A6C34878D82A}">
                    <a16:rowId xmlns:a16="http://schemas.microsoft.com/office/drawing/2014/main" val="2431268733"/>
                  </a:ext>
                </a:extLst>
              </a:tr>
              <a:tr h="683426">
                <a:tc>
                  <a:txBody>
                    <a:bodyPr/>
                    <a:lstStyle/>
                    <a:p>
                      <a:pPr algn="ctr">
                        <a:defRPr sz="1200" b="1" i="0">
                          <a:solidFill>
                            <a:srgbClr val="666666"/>
                          </a:solidFill>
                          <a:latin typeface="Arial"/>
                        </a:defRPr>
                      </a:pPr>
                      <a:r>
                        <a:rPr sz="1400" dirty="0"/>
                        <a:t>Internal Nodes</a:t>
                      </a:r>
                    </a:p>
                  </a:txBody>
                  <a:tcPr anchor="ctr"/>
                </a:tc>
                <a:tc>
                  <a:txBody>
                    <a:bodyPr/>
                    <a:lstStyle/>
                    <a:p>
                      <a:pPr algn="ctr">
                        <a:defRPr sz="1200" b="0" i="0">
                          <a:solidFill>
                            <a:srgbClr val="3F4444"/>
                          </a:solidFill>
                          <a:latin typeface="Arial"/>
                        </a:defRPr>
                      </a:pPr>
                      <a:r>
                        <a:rPr sz="1600" dirty="0"/>
                        <a:t>Minimum Bounding Rectangles (MBRs)</a:t>
                      </a:r>
                    </a:p>
                  </a:txBody>
                  <a:tcPr anchor="ctr"/>
                </a:tc>
                <a:tc>
                  <a:txBody>
                    <a:bodyPr/>
                    <a:lstStyle/>
                    <a:p>
                      <a:pPr algn="ctr">
                        <a:defRPr sz="1200" b="0" i="0">
                          <a:solidFill>
                            <a:srgbClr val="3F4444"/>
                          </a:solidFill>
                          <a:latin typeface="Arial"/>
                        </a:defRPr>
                      </a:pPr>
                      <a:r>
                        <a:rPr sz="1600" dirty="0"/>
                        <a:t>Axis-Aligned Bounding Boxes (AABBs)</a:t>
                      </a:r>
                      <a:endParaRPr lang="en-US" sz="1600" dirty="0"/>
                    </a:p>
                    <a:p>
                      <a:pPr algn="ctr">
                        <a:defRPr sz="1200" b="0" i="0">
                          <a:solidFill>
                            <a:srgbClr val="3F4444"/>
                          </a:solidFill>
                          <a:latin typeface="Arial"/>
                        </a:defRPr>
                      </a:pPr>
                      <a:r>
                        <a:rPr lang="en-US" sz="1600" dirty="0"/>
                        <a:t>(Same concept, different name)</a:t>
                      </a:r>
                      <a:endParaRPr sz="1600" dirty="0"/>
                    </a:p>
                  </a:txBody>
                  <a:tcPr anchor="ctr"/>
                </a:tc>
                <a:extLst>
                  <a:ext uri="{0D108BD9-81ED-4DB2-BD59-A6C34878D82A}">
                    <a16:rowId xmlns:a16="http://schemas.microsoft.com/office/drawing/2014/main" val="10002"/>
                  </a:ext>
                </a:extLst>
              </a:tr>
              <a:tr h="485683">
                <a:tc>
                  <a:txBody>
                    <a:bodyPr/>
                    <a:lstStyle/>
                    <a:p>
                      <a:pPr algn="ctr">
                        <a:defRPr sz="1200" b="1" i="0">
                          <a:solidFill>
                            <a:srgbClr val="666666"/>
                          </a:solidFill>
                          <a:latin typeface="Arial"/>
                        </a:defRPr>
                      </a:pPr>
                      <a:r>
                        <a:rPr sz="1400" dirty="0"/>
                        <a:t>Build Strategy</a:t>
                      </a:r>
                    </a:p>
                  </a:txBody>
                  <a:tcPr anchor="ctr"/>
                </a:tc>
                <a:tc>
                  <a:txBody>
                    <a:bodyPr/>
                    <a:lstStyle/>
                    <a:p>
                      <a:pPr algn="ctr">
                        <a:defRPr sz="1200" b="0" i="0">
                          <a:solidFill>
                            <a:srgbClr val="3F4444"/>
                          </a:solidFill>
                          <a:latin typeface="Arial"/>
                        </a:defRPr>
                      </a:pPr>
                      <a:r>
                        <a:rPr sz="1600" dirty="0"/>
                        <a:t>Dynamic (insert-by-insert) or bulk</a:t>
                      </a:r>
                    </a:p>
                  </a:txBody>
                  <a:tcPr anchor="ctr"/>
                </a:tc>
                <a:tc>
                  <a:txBody>
                    <a:bodyPr/>
                    <a:lstStyle/>
                    <a:p>
                      <a:pPr algn="ctr">
                        <a:defRPr sz="1200" b="0" i="0">
                          <a:solidFill>
                            <a:srgbClr val="3F4444"/>
                          </a:solidFill>
                          <a:latin typeface="Arial"/>
                        </a:defRPr>
                      </a:pPr>
                      <a:r>
                        <a:rPr sz="1600" dirty="0"/>
                        <a:t>Typically bulk-built</a:t>
                      </a:r>
                    </a:p>
                  </a:txBody>
                  <a:tcPr anchor="ctr"/>
                </a:tc>
                <a:extLst>
                  <a:ext uri="{0D108BD9-81ED-4DB2-BD59-A6C34878D82A}">
                    <a16:rowId xmlns:a16="http://schemas.microsoft.com/office/drawing/2014/main" val="10004"/>
                  </a:ext>
                </a:extLst>
              </a:tr>
              <a:tr h="683426">
                <a:tc>
                  <a:txBody>
                    <a:bodyPr/>
                    <a:lstStyle/>
                    <a:p>
                      <a:pPr algn="ctr">
                        <a:defRPr sz="1200" b="1" i="0">
                          <a:solidFill>
                            <a:srgbClr val="666666"/>
                          </a:solidFill>
                          <a:latin typeface="Arial"/>
                        </a:defRPr>
                      </a:pPr>
                      <a:r>
                        <a:rPr lang="en-US" sz="1400" dirty="0"/>
                        <a:t>Lifecycle</a:t>
                      </a:r>
                      <a:endParaRPr sz="1400" dirty="0"/>
                    </a:p>
                  </a:txBody>
                  <a:tcPr anchor="ctr"/>
                </a:tc>
                <a:tc>
                  <a:txBody>
                    <a:bodyPr/>
                    <a:lstStyle/>
                    <a:p>
                      <a:pPr algn="ctr">
                        <a:defRPr sz="1200" b="0" i="0">
                          <a:solidFill>
                            <a:srgbClr val="3F4444"/>
                          </a:solidFill>
                          <a:latin typeface="Arial"/>
                        </a:defRPr>
                      </a:pPr>
                      <a:r>
                        <a:rPr sz="1600" dirty="0"/>
                        <a:t>Long-lived index: Reused across thousands of transactional and analytical queries.</a:t>
                      </a:r>
                    </a:p>
                  </a:txBody>
                  <a:tcPr anchor="ctr"/>
                </a:tc>
                <a:tc>
                  <a:txBody>
                    <a:bodyPr/>
                    <a:lstStyle/>
                    <a:p>
                      <a:pPr algn="ctr">
                        <a:defRPr sz="1200" b="0" i="0">
                          <a:solidFill>
                            <a:srgbClr val="3F4444"/>
                          </a:solidFill>
                          <a:latin typeface="Arial"/>
                        </a:defRPr>
                      </a:pPr>
                      <a:r>
                        <a:rPr sz="1600" dirty="0"/>
                        <a:t>One-shot / Short-lived: Often built, queried once per frame, and immediately discarded.</a:t>
                      </a:r>
                    </a:p>
                  </a:txBody>
                  <a:tcPr anchor="ctr"/>
                </a:tc>
                <a:extLst>
                  <a:ext uri="{0D108BD9-81ED-4DB2-BD59-A6C34878D82A}">
                    <a16:rowId xmlns:a16="http://schemas.microsoft.com/office/drawing/2014/main" val="10005"/>
                  </a:ext>
                </a:extLst>
              </a:tr>
              <a:tr h="476253">
                <a:tc>
                  <a:txBody>
                    <a:bodyPr/>
                    <a:lstStyle/>
                    <a:p>
                      <a:pPr algn="ctr">
                        <a:defRPr sz="1200" b="1" i="0">
                          <a:solidFill>
                            <a:srgbClr val="666666"/>
                          </a:solidFill>
                          <a:latin typeface="Arial"/>
                        </a:defRPr>
                      </a:pPr>
                      <a:r>
                        <a:rPr lang="en-US" sz="1400" dirty="0"/>
                        <a:t>Fan-out</a:t>
                      </a:r>
                      <a:endParaRPr sz="1400" dirty="0"/>
                    </a:p>
                  </a:txBody>
                  <a:tcPr anchor="ctr"/>
                </a:tc>
                <a:tc>
                  <a:txBody>
                    <a:bodyPr/>
                    <a:lstStyle/>
                    <a:p>
                      <a:pPr algn="ctr">
                        <a:defRPr sz="1200" b="0" i="0">
                          <a:solidFill>
                            <a:srgbClr val="3F4444"/>
                          </a:solidFill>
                          <a:latin typeface="Arial"/>
                        </a:defRPr>
                      </a:pPr>
                      <a:r>
                        <a:rPr lang="en-US" sz="1600" dirty="0"/>
                        <a:t>High (hundreds child nodes)</a:t>
                      </a:r>
                      <a:endParaRPr sz="1600" dirty="0"/>
                    </a:p>
                  </a:txBody>
                  <a:tcPr anchor="ctr"/>
                </a:tc>
                <a:tc>
                  <a:txBody>
                    <a:bodyPr/>
                    <a:lstStyle/>
                    <a:p>
                      <a:pPr algn="ctr">
                        <a:defRPr sz="1200" b="0" i="0">
                          <a:solidFill>
                            <a:srgbClr val="3F4444"/>
                          </a:solidFill>
                          <a:latin typeface="Arial"/>
                        </a:defRPr>
                      </a:pPr>
                      <a:r>
                        <a:rPr lang="en-US" sz="1600" dirty="0"/>
                        <a:t>Low (2, 4, or 8 child nodes)</a:t>
                      </a:r>
                      <a:endParaRPr sz="1600" dirty="0"/>
                    </a:p>
                  </a:txBody>
                  <a:tcPr anchor="ctr"/>
                </a:tc>
                <a:extLst>
                  <a:ext uri="{0D108BD9-81ED-4DB2-BD59-A6C34878D82A}">
                    <a16:rowId xmlns:a16="http://schemas.microsoft.com/office/drawing/2014/main" val="2604169583"/>
                  </a:ext>
                </a:extLst>
              </a:tr>
              <a:tr h="544955">
                <a:tc>
                  <a:txBody>
                    <a:bodyPr/>
                    <a:lstStyle/>
                    <a:p>
                      <a:pPr algn="ctr">
                        <a:defRPr sz="1200" b="1" i="0">
                          <a:solidFill>
                            <a:srgbClr val="666666"/>
                          </a:solidFill>
                          <a:latin typeface="Arial"/>
                        </a:defRPr>
                      </a:pPr>
                      <a:r>
                        <a:rPr sz="1400" dirty="0"/>
                        <a:t>Traversal Engine</a:t>
                      </a:r>
                    </a:p>
                  </a:txBody>
                  <a:tcPr anchor="ctr"/>
                </a:tc>
                <a:tc>
                  <a:txBody>
                    <a:bodyPr/>
                    <a:lstStyle/>
                    <a:p>
                      <a:pPr algn="ctr">
                        <a:defRPr sz="1200" b="0" i="0">
                          <a:solidFill>
                            <a:srgbClr val="3F4444"/>
                          </a:solidFill>
                          <a:latin typeface="Arial"/>
                        </a:defRPr>
                      </a:pPr>
                      <a:r>
                        <a:rPr sz="1600" dirty="0"/>
                        <a:t>Software recursion/stack </a:t>
                      </a:r>
                      <a:r>
                        <a:rPr lang="en-US" sz="1600" dirty="0"/>
                        <a:t>on the </a:t>
                      </a:r>
                      <a:r>
                        <a:rPr sz="1600" dirty="0"/>
                        <a:t>CPU</a:t>
                      </a:r>
                    </a:p>
                  </a:txBody>
                  <a:tcPr anchor="ctr"/>
                </a:tc>
                <a:tc>
                  <a:txBody>
                    <a:bodyPr/>
                    <a:lstStyle/>
                    <a:p>
                      <a:pPr algn="ctr">
                        <a:defRPr sz="1200" b="0" i="0">
                          <a:solidFill>
                            <a:srgbClr val="3F4444"/>
                          </a:solidFill>
                          <a:latin typeface="Arial"/>
                        </a:defRPr>
                      </a:pPr>
                      <a:r>
                        <a:rPr sz="1600" dirty="0"/>
                        <a:t>Dedicated fixed-function hardware (RT Cores)</a:t>
                      </a:r>
                    </a:p>
                  </a:txBody>
                  <a:tcPr anchor="ctr"/>
                </a:tc>
                <a:extLst>
                  <a:ext uri="{0D108BD9-81ED-4DB2-BD59-A6C34878D82A}">
                    <a16:rowId xmlns:a16="http://schemas.microsoft.com/office/drawing/2014/main" val="10006"/>
                  </a:ext>
                </a:extLst>
              </a:tr>
              <a:tr h="544955">
                <a:tc>
                  <a:txBody>
                    <a:bodyPr/>
                    <a:lstStyle/>
                    <a:p>
                      <a:pPr algn="ctr">
                        <a:defRPr sz="1200" b="1" i="0">
                          <a:solidFill>
                            <a:srgbClr val="666666"/>
                          </a:solidFill>
                          <a:latin typeface="Arial"/>
                        </a:defRPr>
                      </a:pPr>
                      <a:r>
                        <a:rPr sz="1400" dirty="0"/>
                        <a:t>Update Overhead</a:t>
                      </a:r>
                    </a:p>
                  </a:txBody>
                  <a:tcPr anchor="ctr"/>
                </a:tc>
                <a:tc>
                  <a:txBody>
                    <a:bodyPr/>
                    <a:lstStyle/>
                    <a:p>
                      <a:pPr algn="ctr">
                        <a:defRPr sz="1200" b="0" i="0">
                          <a:solidFill>
                            <a:srgbClr val="3F4444"/>
                          </a:solidFill>
                          <a:latin typeface="Arial"/>
                        </a:defRPr>
                      </a:pPr>
                      <a:r>
                        <a:rPr sz="1600" dirty="0"/>
                        <a:t>Low-to-moderate (via node splits/rebalancing)</a:t>
                      </a:r>
                    </a:p>
                  </a:txBody>
                  <a:tcPr anchor="ctr"/>
                </a:tc>
                <a:tc>
                  <a:txBody>
                    <a:bodyPr/>
                    <a:lstStyle/>
                    <a:p>
                      <a:pPr algn="ctr">
                        <a:defRPr sz="1200" b="0" i="0">
                          <a:solidFill>
                            <a:srgbClr val="3F4444"/>
                          </a:solidFill>
                          <a:latin typeface="Arial"/>
                        </a:defRPr>
                      </a:pPr>
                      <a:r>
                        <a:rPr sz="1600" dirty="0"/>
                        <a:t>High (requires refitting coordinates or full rebuild)</a:t>
                      </a:r>
                    </a:p>
                  </a:txBody>
                  <a:tcPr anchor="ct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38286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382B81D-AD10-AE12-AAD1-F03D94ABECC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16</a:t>
            </a:fld>
            <a:endParaRPr lang="en-US"/>
          </a:p>
        </p:txBody>
      </p:sp>
      <p:sp>
        <p:nvSpPr>
          <p:cNvPr id="3" name="Title 2">
            <a:extLst>
              <a:ext uri="{FF2B5EF4-FFF2-40B4-BE49-F238E27FC236}">
                <a16:creationId xmlns:a16="http://schemas.microsoft.com/office/drawing/2014/main" id="{F23CF638-0488-6648-AD39-862D5694F275}"/>
              </a:ext>
            </a:extLst>
          </p:cNvPr>
          <p:cNvSpPr>
            <a:spLocks noGrp="1"/>
          </p:cNvSpPr>
          <p:nvPr>
            <p:ph type="title"/>
          </p:nvPr>
        </p:nvSpPr>
        <p:spPr/>
        <p:txBody>
          <a:bodyPr>
            <a:normAutofit/>
          </a:bodyPr>
          <a:lstStyle/>
          <a:p>
            <a:r>
              <a:rPr lang="en-US" dirty="0"/>
              <a:t>Hardware Accelerated Ray-tracing</a:t>
            </a:r>
          </a:p>
        </p:txBody>
      </p:sp>
      <p:sp>
        <p:nvSpPr>
          <p:cNvPr id="4" name="Content Placeholder 3">
            <a:extLst>
              <a:ext uri="{FF2B5EF4-FFF2-40B4-BE49-F238E27FC236}">
                <a16:creationId xmlns:a16="http://schemas.microsoft.com/office/drawing/2014/main" id="{5B3B689B-B8D9-0975-9FCA-D888D76209B8}"/>
              </a:ext>
            </a:extLst>
          </p:cNvPr>
          <p:cNvSpPr>
            <a:spLocks noGrp="1"/>
          </p:cNvSpPr>
          <p:nvPr>
            <p:ph sz="half" idx="1"/>
          </p:nvPr>
        </p:nvSpPr>
        <p:spPr>
          <a:xfrm>
            <a:off x="568150" y="1379601"/>
            <a:ext cx="8360135" cy="5192021"/>
          </a:xfrm>
        </p:spPr>
        <p:txBody>
          <a:bodyPr>
            <a:normAutofit fontScale="92500" lnSpcReduction="20000"/>
          </a:bodyPr>
          <a:lstStyle/>
          <a:p>
            <a:pPr marL="194310" lvl="0" indent="-182880">
              <a:lnSpc>
                <a:spcPct val="110000"/>
              </a:lnSpc>
              <a:spcBef>
                <a:spcPts val="800"/>
              </a:spcBef>
              <a:defRPr sz="1600" b="1" i="0">
                <a:solidFill>
                  <a:srgbClr val="2980B9"/>
                </a:solidFill>
                <a:latin typeface="Arial"/>
              </a:defRPr>
            </a:pPr>
            <a:r>
              <a:rPr lang="en-US" sz="2300" b="1" dirty="0">
                <a:solidFill>
                  <a:srgbClr val="2980B9"/>
                </a:solidFill>
                <a:latin typeface="Arial"/>
                <a:ea typeface="+mn-ea"/>
                <a:cs typeface="+mn-cs"/>
              </a:rPr>
              <a:t>BVH traversal is not GPU-friendly</a:t>
            </a:r>
          </a:p>
          <a:p>
            <a:pPr marL="194310" lvl="0" indent="-182880">
              <a:lnSpc>
                <a:spcPct val="110000"/>
              </a:lnSpc>
              <a:spcBef>
                <a:spcPts val="800"/>
              </a:spcBef>
              <a:defRPr sz="1600" b="1" i="0">
                <a:solidFill>
                  <a:srgbClr val="2980B9"/>
                </a:solidFill>
                <a:latin typeface="Arial"/>
              </a:defRPr>
            </a:pPr>
            <a:endParaRPr lang="en-US" sz="2300" b="1" dirty="0">
              <a:solidFill>
                <a:srgbClr val="2980B9"/>
              </a:solidFill>
              <a:latin typeface="Arial"/>
              <a:ea typeface="+mn-ea"/>
              <a:cs typeface="+mn-cs"/>
            </a:endParaRPr>
          </a:p>
          <a:p>
            <a:pPr marL="194310" lvl="0" indent="-182880">
              <a:lnSpc>
                <a:spcPct val="110000"/>
              </a:lnSpc>
              <a:spcBef>
                <a:spcPts val="800"/>
              </a:spcBef>
              <a:defRPr sz="1600" b="1" i="0">
                <a:solidFill>
                  <a:srgbClr val="2980B9"/>
                </a:solidFill>
                <a:latin typeface="Arial"/>
              </a:defRPr>
            </a:pPr>
            <a:r>
              <a:rPr lang="en-US" sz="2300" b="1" dirty="0">
                <a:solidFill>
                  <a:srgbClr val="2980B9"/>
                </a:solidFill>
                <a:latin typeface="Arial"/>
                <a:ea typeface="+mn-ea"/>
                <a:cs typeface="+mn-cs"/>
              </a:rPr>
              <a:t>How about designing a new unit to serve this purpose?</a:t>
            </a:r>
          </a:p>
          <a:p>
            <a:pPr marL="194310" lvl="0" indent="-182880">
              <a:lnSpc>
                <a:spcPct val="110000"/>
              </a:lnSpc>
              <a:spcBef>
                <a:spcPts val="800"/>
              </a:spcBef>
              <a:defRPr sz="1600" b="1" i="0">
                <a:solidFill>
                  <a:srgbClr val="2980B9"/>
                </a:solidFill>
                <a:latin typeface="Arial"/>
              </a:defRPr>
            </a:pPr>
            <a:endParaRPr lang="en-US" sz="2300" b="1" dirty="0">
              <a:solidFill>
                <a:srgbClr val="2980B9"/>
              </a:solidFill>
              <a:latin typeface="Arial"/>
              <a:ea typeface="+mn-ea"/>
              <a:cs typeface="+mn-cs"/>
            </a:endParaRPr>
          </a:p>
          <a:p>
            <a:pPr marL="194310" lvl="0" indent="-182880">
              <a:lnSpc>
                <a:spcPct val="110000"/>
              </a:lnSpc>
              <a:spcBef>
                <a:spcPts val="800"/>
              </a:spcBef>
              <a:defRPr sz="1600" b="1" i="0">
                <a:solidFill>
                  <a:srgbClr val="2980B9"/>
                </a:solidFill>
                <a:latin typeface="Arial"/>
              </a:defRPr>
            </a:pPr>
            <a:r>
              <a:rPr lang="en-US" sz="2300" b="1" dirty="0">
                <a:solidFill>
                  <a:srgbClr val="2980B9"/>
                </a:solidFill>
                <a:latin typeface="Arial"/>
                <a:ea typeface="+mn-ea"/>
                <a:cs typeface="+mn-cs"/>
              </a:rPr>
              <a:t>NVIDIA introduced RT Cores in the Turing architecture </a:t>
            </a:r>
          </a:p>
          <a:p>
            <a:pPr marL="194310" lvl="0" indent="-182880">
              <a:lnSpc>
                <a:spcPct val="110000"/>
              </a:lnSpc>
              <a:spcBef>
                <a:spcPts val="800"/>
              </a:spcBef>
              <a:defRPr sz="1600" b="1" i="0">
                <a:solidFill>
                  <a:srgbClr val="2980B9"/>
                </a:solidFill>
                <a:latin typeface="Arial"/>
              </a:defRPr>
            </a:pPr>
            <a:endParaRPr lang="en-US" sz="2300" b="1" dirty="0">
              <a:solidFill>
                <a:srgbClr val="2980B9"/>
              </a:solidFill>
              <a:latin typeface="Arial"/>
              <a:ea typeface="+mn-ea"/>
              <a:cs typeface="+mn-cs"/>
            </a:endParaRPr>
          </a:p>
          <a:p>
            <a:pPr marL="194310" lvl="0" indent="-182880">
              <a:lnSpc>
                <a:spcPct val="110000"/>
              </a:lnSpc>
              <a:spcBef>
                <a:spcPts val="800"/>
              </a:spcBef>
              <a:defRPr sz="1600" b="1" i="0">
                <a:solidFill>
                  <a:srgbClr val="2980B9"/>
                </a:solidFill>
                <a:latin typeface="Arial"/>
              </a:defRPr>
            </a:pPr>
            <a:r>
              <a:rPr lang="en-US" sz="2300" b="1" dirty="0">
                <a:solidFill>
                  <a:srgbClr val="2980B9"/>
                </a:solidFill>
                <a:latin typeface="Arial"/>
                <a:ea typeface="+mn-ea"/>
                <a:cs typeface="+mn-cs"/>
              </a:rPr>
              <a:t>Two dedicated circuits in RT Cores</a:t>
            </a:r>
          </a:p>
          <a:p>
            <a:pPr marL="411480" lvl="1">
              <a:lnSpc>
                <a:spcPct val="120000"/>
              </a:lnSpc>
              <a:buFont typeface="Wingdings" pitchFamily="2" charset="2"/>
              <a:buChar char="§"/>
              <a:defRPr sz="1400" b="0" i="0">
                <a:solidFill>
                  <a:srgbClr val="34495E"/>
                </a:solidFill>
                <a:latin typeface="Arial"/>
              </a:defRPr>
            </a:pPr>
            <a:r>
              <a:rPr lang="en-US" sz="1600" b="1" dirty="0">
                <a:solidFill>
                  <a:srgbClr val="C00000"/>
                </a:solidFill>
                <a:latin typeface="Arial"/>
              </a:rPr>
              <a:t>Accelerating BVH Traversal (focused on in this talk)</a:t>
            </a:r>
          </a:p>
          <a:p>
            <a:pPr marL="411480" lvl="1">
              <a:lnSpc>
                <a:spcPct val="120000"/>
              </a:lnSpc>
              <a:buFont typeface="Wingdings" pitchFamily="2" charset="2"/>
              <a:buChar char="§"/>
              <a:defRPr sz="1400" b="0" i="0">
                <a:solidFill>
                  <a:srgbClr val="34495E"/>
                </a:solidFill>
                <a:latin typeface="Arial"/>
              </a:defRPr>
            </a:pPr>
            <a:r>
              <a:rPr lang="en-US" sz="1600" dirty="0">
                <a:solidFill>
                  <a:srgbClr val="4B5563"/>
                </a:solidFill>
                <a:latin typeface="Arial"/>
              </a:rPr>
              <a:t>Accelerating Ray-triangle intersection test</a:t>
            </a:r>
          </a:p>
          <a:p>
            <a:pPr marL="411480" lvl="1">
              <a:lnSpc>
                <a:spcPct val="120000"/>
              </a:lnSpc>
              <a:buFont typeface="Wingdings" pitchFamily="2" charset="2"/>
              <a:buChar char="§"/>
              <a:defRPr sz="1400" b="0" i="0">
                <a:solidFill>
                  <a:srgbClr val="34495E"/>
                </a:solidFill>
                <a:latin typeface="Arial"/>
              </a:defRPr>
            </a:pPr>
            <a:r>
              <a:rPr lang="en-US" sz="1600" dirty="0">
                <a:solidFill>
                  <a:srgbClr val="4B5563"/>
                </a:solidFill>
                <a:latin typeface="Arial"/>
              </a:rPr>
              <a:t>Streaming Multiprocessors (SMs) are freed up to do other works</a:t>
            </a:r>
          </a:p>
          <a:p>
            <a:pPr marL="411480" lvl="1">
              <a:lnSpc>
                <a:spcPct val="120000"/>
              </a:lnSpc>
              <a:buFont typeface="Wingdings" pitchFamily="2" charset="2"/>
              <a:buChar char="§"/>
              <a:defRPr sz="1400" b="0" i="0">
                <a:solidFill>
                  <a:srgbClr val="34495E"/>
                </a:solidFill>
                <a:latin typeface="Arial"/>
              </a:defRPr>
            </a:pPr>
            <a:endParaRPr lang="en-US" sz="1600" dirty="0">
              <a:solidFill>
                <a:srgbClr val="4B5563"/>
              </a:solidFill>
              <a:latin typeface="Arial"/>
            </a:endParaRPr>
          </a:p>
          <a:p>
            <a:pPr marL="194310" indent="-182880">
              <a:lnSpc>
                <a:spcPct val="110000"/>
              </a:lnSpc>
              <a:spcBef>
                <a:spcPts val="800"/>
              </a:spcBef>
              <a:defRPr sz="1600" b="1" i="0">
                <a:solidFill>
                  <a:srgbClr val="2980B9"/>
                </a:solidFill>
                <a:latin typeface="Arial"/>
              </a:defRPr>
            </a:pPr>
            <a:r>
              <a:rPr lang="en-US" sz="2300" b="1" dirty="0">
                <a:solidFill>
                  <a:srgbClr val="2980B9"/>
                </a:solidFill>
                <a:latin typeface="Arial"/>
                <a:ea typeface="+mn-ea"/>
                <a:cs typeface="+mn-cs"/>
              </a:rPr>
              <a:t>10X Speedups compared to software-emulated BVH traversal</a:t>
            </a:r>
          </a:p>
          <a:p>
            <a:pPr marL="411480" lvl="1">
              <a:lnSpc>
                <a:spcPct val="120000"/>
              </a:lnSpc>
              <a:buFont typeface="Wingdings" pitchFamily="2" charset="2"/>
              <a:buChar char="§"/>
              <a:defRPr sz="1400" b="0" i="0">
                <a:solidFill>
                  <a:srgbClr val="34495E"/>
                </a:solidFill>
                <a:latin typeface="Arial"/>
              </a:defRPr>
            </a:pPr>
            <a:r>
              <a:rPr lang="en-US" sz="1600" b="1" dirty="0">
                <a:solidFill>
                  <a:srgbClr val="C00000"/>
                </a:solidFill>
                <a:latin typeface="Arial"/>
              </a:rPr>
              <a:t>1.1 Giga Rays</a:t>
            </a:r>
            <a:r>
              <a:rPr lang="en-US" sz="1600" dirty="0">
                <a:solidFill>
                  <a:srgbClr val="4B5563"/>
                </a:solidFill>
                <a:latin typeface="Arial"/>
              </a:rPr>
              <a:t> on GTX 1080 Ti</a:t>
            </a:r>
          </a:p>
          <a:p>
            <a:pPr marL="411480" lvl="1">
              <a:lnSpc>
                <a:spcPct val="120000"/>
              </a:lnSpc>
              <a:buFont typeface="Wingdings" pitchFamily="2" charset="2"/>
              <a:buChar char="§"/>
              <a:defRPr sz="1400" b="0" i="0">
                <a:solidFill>
                  <a:srgbClr val="34495E"/>
                </a:solidFill>
                <a:latin typeface="Arial"/>
              </a:defRPr>
            </a:pPr>
            <a:r>
              <a:rPr lang="en-US" sz="1600" b="1" dirty="0">
                <a:solidFill>
                  <a:srgbClr val="C00000"/>
                </a:solidFill>
                <a:latin typeface="Arial"/>
              </a:rPr>
              <a:t>10+ Giga Rays </a:t>
            </a:r>
            <a:r>
              <a:rPr lang="en-US" sz="1600" dirty="0">
                <a:solidFill>
                  <a:srgbClr val="4B5563"/>
                </a:solidFill>
                <a:latin typeface="Arial"/>
              </a:rPr>
              <a:t>on RTX 2080 Ti</a:t>
            </a:r>
          </a:p>
          <a:p>
            <a:pPr marL="194310" indent="-182880">
              <a:lnSpc>
                <a:spcPct val="110000"/>
              </a:lnSpc>
              <a:spcBef>
                <a:spcPts val="800"/>
              </a:spcBef>
              <a:defRPr sz="1600" b="1" i="0">
                <a:solidFill>
                  <a:srgbClr val="2980B9"/>
                </a:solidFill>
                <a:latin typeface="Arial"/>
              </a:defRPr>
            </a:pPr>
            <a:endParaRPr lang="en-US" sz="2300" b="1" dirty="0">
              <a:solidFill>
                <a:srgbClr val="2980B9"/>
              </a:solidFill>
              <a:latin typeface="Arial"/>
              <a:ea typeface="+mn-ea"/>
              <a:cs typeface="+mn-cs"/>
            </a:endParaRPr>
          </a:p>
          <a:p>
            <a:pPr marL="411480" lvl="1">
              <a:lnSpc>
                <a:spcPct val="120000"/>
              </a:lnSpc>
              <a:buFont typeface="Wingdings" pitchFamily="2" charset="2"/>
              <a:buChar char="§"/>
              <a:defRPr sz="1400" b="0" i="0">
                <a:solidFill>
                  <a:srgbClr val="34495E"/>
                </a:solidFill>
                <a:latin typeface="Arial"/>
              </a:defRPr>
            </a:pPr>
            <a:endParaRPr lang="en-US" sz="1600" dirty="0">
              <a:solidFill>
                <a:srgbClr val="4B5563"/>
              </a:solidFill>
              <a:latin typeface="Arial"/>
            </a:endParaRPr>
          </a:p>
        </p:txBody>
      </p:sp>
      <p:pic>
        <p:nvPicPr>
          <p:cNvPr id="5" name="Picture 4">
            <a:extLst>
              <a:ext uri="{FF2B5EF4-FFF2-40B4-BE49-F238E27FC236}">
                <a16:creationId xmlns:a16="http://schemas.microsoft.com/office/drawing/2014/main" id="{B9DAE6B9-F6D4-1F7C-1FF6-F18ED9377052}"/>
              </a:ext>
            </a:extLst>
          </p:cNvPr>
          <p:cNvPicPr>
            <a:picLocks noChangeAspect="1"/>
          </p:cNvPicPr>
          <p:nvPr/>
        </p:nvPicPr>
        <p:blipFill>
          <a:blip r:embed="rId3"/>
          <a:stretch>
            <a:fillRect/>
          </a:stretch>
        </p:blipFill>
        <p:spPr>
          <a:xfrm>
            <a:off x="8928285" y="1803327"/>
            <a:ext cx="2726504" cy="4630946"/>
          </a:xfrm>
          <a:prstGeom prst="rect">
            <a:avLst/>
          </a:prstGeom>
        </p:spPr>
      </p:pic>
      <p:sp>
        <p:nvSpPr>
          <p:cNvPr id="8" name="Rectangle 7">
            <a:extLst>
              <a:ext uri="{FF2B5EF4-FFF2-40B4-BE49-F238E27FC236}">
                <a16:creationId xmlns:a16="http://schemas.microsoft.com/office/drawing/2014/main" id="{8350B996-7171-7D35-8486-F3794BF5E515}"/>
              </a:ext>
            </a:extLst>
          </p:cNvPr>
          <p:cNvSpPr/>
          <p:nvPr/>
        </p:nvSpPr>
        <p:spPr>
          <a:xfrm>
            <a:off x="9123903" y="5672273"/>
            <a:ext cx="1085222" cy="617995"/>
          </a:xfrm>
          <a:custGeom>
            <a:avLst/>
            <a:gdLst>
              <a:gd name="csX0" fmla="*/ 0 w 1085222"/>
              <a:gd name="csY0" fmla="*/ 0 h 617995"/>
              <a:gd name="csX1" fmla="*/ 531759 w 1085222"/>
              <a:gd name="csY1" fmla="*/ 0 h 617995"/>
              <a:gd name="csX2" fmla="*/ 1085222 w 1085222"/>
              <a:gd name="csY2" fmla="*/ 0 h 617995"/>
              <a:gd name="csX3" fmla="*/ 1085222 w 1085222"/>
              <a:gd name="csY3" fmla="*/ 617995 h 617995"/>
              <a:gd name="csX4" fmla="*/ 542611 w 1085222"/>
              <a:gd name="csY4" fmla="*/ 617995 h 617995"/>
              <a:gd name="csX5" fmla="*/ 0 w 1085222"/>
              <a:gd name="csY5" fmla="*/ 617995 h 617995"/>
              <a:gd name="csX6" fmla="*/ 0 w 1085222"/>
              <a:gd name="csY6" fmla="*/ 0 h 61799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85222" h="617995" extrusionOk="0">
                <a:moveTo>
                  <a:pt x="0" y="0"/>
                </a:moveTo>
                <a:cubicBezTo>
                  <a:pt x="181034" y="20820"/>
                  <a:pt x="352759" y="22358"/>
                  <a:pt x="531759" y="0"/>
                </a:cubicBezTo>
                <a:cubicBezTo>
                  <a:pt x="710759" y="-22358"/>
                  <a:pt x="920881" y="24548"/>
                  <a:pt x="1085222" y="0"/>
                </a:cubicBezTo>
                <a:cubicBezTo>
                  <a:pt x="1111233" y="180727"/>
                  <a:pt x="1097305" y="435866"/>
                  <a:pt x="1085222" y="617995"/>
                </a:cubicBezTo>
                <a:cubicBezTo>
                  <a:pt x="846768" y="624291"/>
                  <a:pt x="725327" y="641490"/>
                  <a:pt x="542611" y="617995"/>
                </a:cubicBezTo>
                <a:cubicBezTo>
                  <a:pt x="359895" y="594500"/>
                  <a:pt x="228966" y="602091"/>
                  <a:pt x="0" y="617995"/>
                </a:cubicBezTo>
                <a:cubicBezTo>
                  <a:pt x="22877" y="309362"/>
                  <a:pt x="-17767" y="135585"/>
                  <a:pt x="0" y="0"/>
                </a:cubicBezTo>
                <a:close/>
              </a:path>
            </a:pathLst>
          </a:custGeom>
          <a:noFill/>
          <a:ln w="25400">
            <a:solidFill>
              <a:srgbClr val="FF0000"/>
            </a:solidFill>
            <a:prstDash val="dash"/>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10B7F143-8406-890A-EF26-8DC174D7138B}"/>
              </a:ext>
            </a:extLst>
          </p:cNvPr>
          <p:cNvSpPr/>
          <p:nvPr/>
        </p:nvSpPr>
        <p:spPr>
          <a:xfrm>
            <a:off x="10359202" y="5672273"/>
            <a:ext cx="1085222" cy="617995"/>
          </a:xfrm>
          <a:custGeom>
            <a:avLst/>
            <a:gdLst>
              <a:gd name="csX0" fmla="*/ 0 w 1085222"/>
              <a:gd name="csY0" fmla="*/ 0 h 617995"/>
              <a:gd name="csX1" fmla="*/ 531759 w 1085222"/>
              <a:gd name="csY1" fmla="*/ 0 h 617995"/>
              <a:gd name="csX2" fmla="*/ 1085222 w 1085222"/>
              <a:gd name="csY2" fmla="*/ 0 h 617995"/>
              <a:gd name="csX3" fmla="*/ 1085222 w 1085222"/>
              <a:gd name="csY3" fmla="*/ 617995 h 617995"/>
              <a:gd name="csX4" fmla="*/ 542611 w 1085222"/>
              <a:gd name="csY4" fmla="*/ 617995 h 617995"/>
              <a:gd name="csX5" fmla="*/ 0 w 1085222"/>
              <a:gd name="csY5" fmla="*/ 617995 h 617995"/>
              <a:gd name="csX6" fmla="*/ 0 w 1085222"/>
              <a:gd name="csY6" fmla="*/ 0 h 61799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85222" h="617995" extrusionOk="0">
                <a:moveTo>
                  <a:pt x="0" y="0"/>
                </a:moveTo>
                <a:cubicBezTo>
                  <a:pt x="181034" y="20820"/>
                  <a:pt x="352759" y="22358"/>
                  <a:pt x="531759" y="0"/>
                </a:cubicBezTo>
                <a:cubicBezTo>
                  <a:pt x="710759" y="-22358"/>
                  <a:pt x="920881" y="24548"/>
                  <a:pt x="1085222" y="0"/>
                </a:cubicBezTo>
                <a:cubicBezTo>
                  <a:pt x="1111233" y="180727"/>
                  <a:pt x="1097305" y="435866"/>
                  <a:pt x="1085222" y="617995"/>
                </a:cubicBezTo>
                <a:cubicBezTo>
                  <a:pt x="846768" y="624291"/>
                  <a:pt x="725327" y="641490"/>
                  <a:pt x="542611" y="617995"/>
                </a:cubicBezTo>
                <a:cubicBezTo>
                  <a:pt x="359895" y="594500"/>
                  <a:pt x="228966" y="602091"/>
                  <a:pt x="0" y="617995"/>
                </a:cubicBezTo>
                <a:cubicBezTo>
                  <a:pt x="22877" y="309362"/>
                  <a:pt x="-17767" y="135585"/>
                  <a:pt x="0" y="0"/>
                </a:cubicBezTo>
                <a:close/>
              </a:path>
            </a:pathLst>
          </a:custGeom>
          <a:noFill/>
          <a:ln w="25400">
            <a:solidFill>
              <a:srgbClr val="FF0000"/>
            </a:solidFill>
            <a:prstDash val="dash"/>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14925B0C-CEF2-62A6-FB82-F2CCB891A1CD}"/>
              </a:ext>
            </a:extLst>
          </p:cNvPr>
          <p:cNvSpPr txBox="1"/>
          <p:nvPr/>
        </p:nvSpPr>
        <p:spPr>
          <a:xfrm>
            <a:off x="0" y="6604084"/>
            <a:ext cx="2495550" cy="253916"/>
          </a:xfrm>
          <a:prstGeom prst="rect">
            <a:avLst/>
          </a:prstGeom>
          <a:noFill/>
        </p:spPr>
        <p:txBody>
          <a:bodyPr wrap="square">
            <a:spAutoFit/>
          </a:bodyPr>
          <a:lstStyle/>
          <a:p>
            <a:r>
              <a:rPr lang="en-US" sz="1050" dirty="0"/>
              <a:t>NVIDIA, Turing Architecture Whitepaper</a:t>
            </a:r>
          </a:p>
        </p:txBody>
      </p:sp>
    </p:spTree>
    <p:extLst>
      <p:ext uri="{BB962C8B-B14F-4D97-AF65-F5344CB8AC3E}">
        <p14:creationId xmlns:p14="http://schemas.microsoft.com/office/powerpoint/2010/main" val="172642524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9"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dissolve">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4">
                                            <p:txEl>
                                              <p:pRg st="7" end="7"/>
                                            </p:txEl>
                                          </p:spTgt>
                                        </p:tgtEl>
                                        <p:attrNameLst>
                                          <p:attrName>style.visibility</p:attrName>
                                        </p:attrNameLst>
                                      </p:cBhvr>
                                      <p:to>
                                        <p:strVal val="visible"/>
                                      </p:to>
                                    </p:set>
                                  </p:childTnLst>
                                </p:cTn>
                              </p:par>
                              <p:par>
                                <p:cTn id="30" presetID="26" presetClass="emph" presetSubtype="0" repeatCount="3000" fill="hold" grpId="1" nodeType="withEffect">
                                  <p:stCondLst>
                                    <p:cond delay="0"/>
                                  </p:stCondLst>
                                  <p:childTnLst>
                                    <p:animEffect transition="out" filter="fade">
                                      <p:cBhvr>
                                        <p:cTn id="31" dur="200" tmFilter="0, 0; .2, .5; .8, .5; 1, 0"/>
                                        <p:tgtEl>
                                          <p:spTgt spid="8"/>
                                        </p:tgtEl>
                                      </p:cBhvr>
                                    </p:animEffect>
                                    <p:animScale>
                                      <p:cBhvr>
                                        <p:cTn id="32" dur="100" autoRev="1" fill="hold"/>
                                        <p:tgtEl>
                                          <p:spTgt spid="8"/>
                                        </p:tgtEl>
                                      </p:cBhvr>
                                      <p:by x="105000" y="105000"/>
                                    </p:animScale>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4">
                                            <p:txEl>
                                              <p:pRg st="11" end="11"/>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4">
                                            <p:txEl>
                                              <p:pRg st="12" end="12"/>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4">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34FB1C2-C090-9EAE-DAF1-5213EC1A050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17</a:t>
            </a:fld>
            <a:endParaRPr lang="en-US"/>
          </a:p>
        </p:txBody>
      </p:sp>
      <p:sp>
        <p:nvSpPr>
          <p:cNvPr id="3" name="Title 2">
            <a:extLst>
              <a:ext uri="{FF2B5EF4-FFF2-40B4-BE49-F238E27FC236}">
                <a16:creationId xmlns:a16="http://schemas.microsoft.com/office/drawing/2014/main" id="{B336D58A-5098-8659-A2EE-7517A5B56839}"/>
              </a:ext>
            </a:extLst>
          </p:cNvPr>
          <p:cNvSpPr>
            <a:spLocks noGrp="1"/>
          </p:cNvSpPr>
          <p:nvPr>
            <p:ph type="title"/>
          </p:nvPr>
        </p:nvSpPr>
        <p:spPr>
          <a:xfrm>
            <a:off x="562073" y="387070"/>
            <a:ext cx="11049000" cy="700710"/>
          </a:xfrm>
        </p:spPr>
        <p:txBody>
          <a:bodyPr>
            <a:normAutofit/>
          </a:bodyPr>
          <a:lstStyle/>
          <a:p>
            <a:r>
              <a:rPr lang="en-US" dirty="0"/>
              <a:t>Software vs. Hardware Ray Tracing</a:t>
            </a:r>
          </a:p>
        </p:txBody>
      </p:sp>
      <p:sp>
        <p:nvSpPr>
          <p:cNvPr id="4" name="Content Placeholder 3">
            <a:extLst>
              <a:ext uri="{FF2B5EF4-FFF2-40B4-BE49-F238E27FC236}">
                <a16:creationId xmlns:a16="http://schemas.microsoft.com/office/drawing/2014/main" id="{8A806197-852B-E584-C835-EEF8C6A25E5A}"/>
              </a:ext>
            </a:extLst>
          </p:cNvPr>
          <p:cNvSpPr>
            <a:spLocks noGrp="1"/>
          </p:cNvSpPr>
          <p:nvPr>
            <p:ph sz="half" idx="1"/>
          </p:nvPr>
        </p:nvSpPr>
        <p:spPr>
          <a:xfrm>
            <a:off x="459353" y="1379601"/>
            <a:ext cx="5824699" cy="2083361"/>
          </a:xfrm>
        </p:spPr>
        <p:txBody>
          <a:bodyPr>
            <a:normAutofit/>
          </a:bodyPr>
          <a:lstStyle/>
          <a:p>
            <a:pPr marL="194310" indent="-182880">
              <a:spcBef>
                <a:spcPts val="800"/>
              </a:spcBef>
              <a:defRPr sz="1600" b="1" i="0">
                <a:solidFill>
                  <a:srgbClr val="2980B9"/>
                </a:solidFill>
                <a:latin typeface="Arial"/>
              </a:defRPr>
            </a:pPr>
            <a:r>
              <a:rPr lang="en-US" sz="1900" b="1" dirty="0">
                <a:solidFill>
                  <a:srgbClr val="2980B9"/>
                </a:solidFill>
                <a:latin typeface="Arial"/>
                <a:ea typeface="+mn-ea"/>
                <a:cs typeface="+mn-cs"/>
              </a:rPr>
              <a:t>Pre-RT Core Era (Before 2018): Software BVH Traversal</a:t>
            </a:r>
          </a:p>
          <a:p>
            <a:pPr marL="411480" lvl="1">
              <a:lnSpc>
                <a:spcPct val="100000"/>
              </a:lnSpc>
              <a:buFont typeface="Wingdings" pitchFamily="2" charset="2"/>
              <a:buChar char="§"/>
              <a:defRPr sz="1400" b="0" i="0">
                <a:solidFill>
                  <a:srgbClr val="34495E"/>
                </a:solidFill>
                <a:latin typeface="Arial"/>
              </a:defRPr>
            </a:pPr>
            <a:r>
              <a:rPr lang="en-US" sz="1600" dirty="0">
                <a:solidFill>
                  <a:srgbClr val="4B5563"/>
                </a:solidFill>
                <a:latin typeface="Arial"/>
              </a:rPr>
              <a:t>All traversal and intersection tests were executed as software loops inside compute kernels.</a:t>
            </a:r>
          </a:p>
          <a:p>
            <a:pPr marL="411480" lvl="1">
              <a:lnSpc>
                <a:spcPct val="100000"/>
              </a:lnSpc>
              <a:buFont typeface="Wingdings" pitchFamily="2" charset="2"/>
              <a:buChar char="§"/>
              <a:defRPr sz="1400" b="0" i="0">
                <a:solidFill>
                  <a:srgbClr val="34495E"/>
                </a:solidFill>
                <a:latin typeface="Arial"/>
              </a:defRPr>
            </a:pPr>
            <a:r>
              <a:rPr lang="en-US" sz="1600" dirty="0">
                <a:solidFill>
                  <a:srgbClr val="4B5563"/>
                </a:solidFill>
                <a:latin typeface="Arial"/>
              </a:rPr>
              <a:t>The GPU's general-purpose compute units (SMs) were heavily bottlenecked by instruction overhead and random memory access (</a:t>
            </a:r>
            <a:r>
              <a:rPr lang="en-US" sz="1600" b="1" dirty="0">
                <a:solidFill>
                  <a:srgbClr val="FF0000"/>
                </a:solidFill>
                <a:latin typeface="Arial"/>
              </a:rPr>
              <a:t>pointer chasing</a:t>
            </a:r>
            <a:r>
              <a:rPr lang="en-US" sz="1600" dirty="0">
                <a:solidFill>
                  <a:srgbClr val="4B5563"/>
                </a:solidFill>
                <a:latin typeface="Arial"/>
              </a:rPr>
              <a:t>) during tree traversal.</a:t>
            </a:r>
            <a:endParaRPr lang="en-US" sz="1600" b="1" dirty="0">
              <a:solidFill>
                <a:srgbClr val="2980B9"/>
              </a:solidFill>
              <a:latin typeface="Arial"/>
              <a:ea typeface="+mn-ea"/>
              <a:cs typeface="+mn-cs"/>
            </a:endParaRPr>
          </a:p>
          <a:p>
            <a:endParaRPr lang="en-US" dirty="0"/>
          </a:p>
        </p:txBody>
      </p:sp>
      <p:sp>
        <p:nvSpPr>
          <p:cNvPr id="7" name="Rectangle 6">
            <a:extLst>
              <a:ext uri="{FF2B5EF4-FFF2-40B4-BE49-F238E27FC236}">
                <a16:creationId xmlns:a16="http://schemas.microsoft.com/office/drawing/2014/main" id="{B979CB44-94D5-9BDA-8076-1879BD185E37}"/>
              </a:ext>
            </a:extLst>
          </p:cNvPr>
          <p:cNvSpPr/>
          <p:nvPr/>
        </p:nvSpPr>
        <p:spPr>
          <a:xfrm>
            <a:off x="6317507" y="1739776"/>
            <a:ext cx="1488170" cy="311914"/>
          </a:xfrm>
          <a:prstGeom prst="rect">
            <a:avLst/>
          </a:prstGeom>
          <a:solidFill>
            <a:srgbClr val="77BA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rPr>
              <a:t>Launch Ray Probe</a:t>
            </a:r>
          </a:p>
        </p:txBody>
      </p:sp>
      <p:sp>
        <p:nvSpPr>
          <p:cNvPr id="8" name="Rectangle 7">
            <a:extLst>
              <a:ext uri="{FF2B5EF4-FFF2-40B4-BE49-F238E27FC236}">
                <a16:creationId xmlns:a16="http://schemas.microsoft.com/office/drawing/2014/main" id="{6C196FFA-3CB9-B6A2-275A-8F2DF5C13BFC}"/>
              </a:ext>
            </a:extLst>
          </p:cNvPr>
          <p:cNvSpPr/>
          <p:nvPr/>
        </p:nvSpPr>
        <p:spPr>
          <a:xfrm>
            <a:off x="8155589" y="1591644"/>
            <a:ext cx="1737360" cy="711577"/>
          </a:xfrm>
          <a:custGeom>
            <a:avLst/>
            <a:gdLst>
              <a:gd name="csX0" fmla="*/ 0 w 1737360"/>
              <a:gd name="csY0" fmla="*/ 0 h 568952"/>
              <a:gd name="csX1" fmla="*/ 1737360 w 1737360"/>
              <a:gd name="csY1" fmla="*/ 0 h 568952"/>
              <a:gd name="csX2" fmla="*/ 1737360 w 1737360"/>
              <a:gd name="csY2" fmla="*/ 568952 h 568952"/>
              <a:gd name="csX3" fmla="*/ 0 w 1737360"/>
              <a:gd name="csY3" fmla="*/ 568952 h 568952"/>
              <a:gd name="csX4" fmla="*/ 0 w 1737360"/>
              <a:gd name="csY4" fmla="*/ 0 h 568952"/>
              <a:gd name="csX0" fmla="*/ 0 w 1737360"/>
              <a:gd name="csY0" fmla="*/ 0 h 580615"/>
              <a:gd name="csX1" fmla="*/ 1737360 w 1737360"/>
              <a:gd name="csY1" fmla="*/ 0 h 580615"/>
              <a:gd name="csX2" fmla="*/ 1737360 w 1737360"/>
              <a:gd name="csY2" fmla="*/ 568952 h 580615"/>
              <a:gd name="csX3" fmla="*/ 380384 w 1737360"/>
              <a:gd name="csY3" fmla="*/ 580615 h 580615"/>
              <a:gd name="csX4" fmla="*/ 0 w 1737360"/>
              <a:gd name="csY4" fmla="*/ 568952 h 580615"/>
              <a:gd name="csX5" fmla="*/ 0 w 1737360"/>
              <a:gd name="csY5" fmla="*/ 0 h 580615"/>
              <a:gd name="csX0" fmla="*/ 0 w 1737360"/>
              <a:gd name="csY0" fmla="*/ 0 h 576133"/>
              <a:gd name="csX1" fmla="*/ 1737360 w 1737360"/>
              <a:gd name="csY1" fmla="*/ 0 h 576133"/>
              <a:gd name="csX2" fmla="*/ 1737360 w 1737360"/>
              <a:gd name="csY2" fmla="*/ 568952 h 576133"/>
              <a:gd name="csX3" fmla="*/ 375901 w 1737360"/>
              <a:gd name="csY3" fmla="*/ 576133 h 576133"/>
              <a:gd name="csX4" fmla="*/ 0 w 1737360"/>
              <a:gd name="csY4" fmla="*/ 568952 h 576133"/>
              <a:gd name="csX5" fmla="*/ 0 w 1737360"/>
              <a:gd name="csY5" fmla="*/ 0 h 576133"/>
            </a:gdLst>
            <a:ahLst/>
            <a:cxnLst>
              <a:cxn ang="0">
                <a:pos x="csX0" y="csY0"/>
              </a:cxn>
              <a:cxn ang="0">
                <a:pos x="csX1" y="csY1"/>
              </a:cxn>
              <a:cxn ang="0">
                <a:pos x="csX2" y="csY2"/>
              </a:cxn>
              <a:cxn ang="0">
                <a:pos x="csX3" y="csY3"/>
              </a:cxn>
              <a:cxn ang="0">
                <a:pos x="csX4" y="csY4"/>
              </a:cxn>
              <a:cxn ang="0">
                <a:pos x="csX5" y="csY5"/>
              </a:cxn>
            </a:cxnLst>
            <a:rect l="l" t="t" r="r" b="b"/>
            <a:pathLst>
              <a:path w="1737360" h="576133">
                <a:moveTo>
                  <a:pt x="0" y="0"/>
                </a:moveTo>
                <a:lnTo>
                  <a:pt x="1737360" y="0"/>
                </a:lnTo>
                <a:lnTo>
                  <a:pt x="1737360" y="568952"/>
                </a:lnTo>
                <a:lnTo>
                  <a:pt x="375901" y="576133"/>
                </a:lnTo>
                <a:lnTo>
                  <a:pt x="0" y="568952"/>
                </a:lnTo>
                <a:lnTo>
                  <a:pt x="0" y="0"/>
                </a:lnTo>
                <a:close/>
              </a:path>
            </a:pathLst>
          </a:cu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040"/>
              </a:lnSpc>
            </a:pPr>
            <a:r>
              <a:rPr lang="en-US" sz="1200" b="1" dirty="0">
                <a:solidFill>
                  <a:schemeClr val="tx1"/>
                </a:solidFill>
              </a:rPr>
              <a:t>Fetch box</a:t>
            </a:r>
          </a:p>
          <a:p>
            <a:pPr algn="ctr">
              <a:lnSpc>
                <a:spcPts val="1040"/>
              </a:lnSpc>
            </a:pPr>
            <a:r>
              <a:rPr lang="en-US" sz="1200" b="1" dirty="0">
                <a:solidFill>
                  <a:schemeClr val="tx1"/>
                </a:solidFill>
              </a:rPr>
              <a:t>Decode box</a:t>
            </a:r>
          </a:p>
          <a:p>
            <a:pPr algn="ctr">
              <a:lnSpc>
                <a:spcPts val="1040"/>
              </a:lnSpc>
            </a:pPr>
            <a:r>
              <a:rPr lang="en-US" sz="1200" b="1" dirty="0">
                <a:solidFill>
                  <a:schemeClr val="tx1"/>
                </a:solidFill>
              </a:rPr>
              <a:t>Intersection test</a:t>
            </a:r>
          </a:p>
          <a:p>
            <a:pPr algn="ctr">
              <a:lnSpc>
                <a:spcPts val="1040"/>
              </a:lnSpc>
            </a:pPr>
            <a:r>
              <a:rPr lang="en-US" sz="1200" b="1" dirty="0">
                <a:solidFill>
                  <a:schemeClr val="tx1"/>
                </a:solidFill>
              </a:rPr>
              <a:t>Sub-box or tris?</a:t>
            </a:r>
          </a:p>
        </p:txBody>
      </p:sp>
      <p:sp>
        <p:nvSpPr>
          <p:cNvPr id="10" name="Rectangle 9">
            <a:extLst>
              <a:ext uri="{FF2B5EF4-FFF2-40B4-BE49-F238E27FC236}">
                <a16:creationId xmlns:a16="http://schemas.microsoft.com/office/drawing/2014/main" id="{8AFBC730-855E-2085-6721-BD66EC8584B7}"/>
              </a:ext>
            </a:extLst>
          </p:cNvPr>
          <p:cNvSpPr/>
          <p:nvPr/>
        </p:nvSpPr>
        <p:spPr>
          <a:xfrm>
            <a:off x="8155589" y="3181294"/>
            <a:ext cx="1737360" cy="285491"/>
          </a:xfrm>
          <a:prstGeom prst="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rPr>
              <a:t>Return hit</a:t>
            </a:r>
          </a:p>
        </p:txBody>
      </p:sp>
      <p:sp>
        <p:nvSpPr>
          <p:cNvPr id="11" name="Rectangle 10">
            <a:extLst>
              <a:ext uri="{FF2B5EF4-FFF2-40B4-BE49-F238E27FC236}">
                <a16:creationId xmlns:a16="http://schemas.microsoft.com/office/drawing/2014/main" id="{974FF956-043F-A7BA-2331-6351E4D1AAFF}"/>
              </a:ext>
            </a:extLst>
          </p:cNvPr>
          <p:cNvSpPr/>
          <p:nvPr/>
        </p:nvSpPr>
        <p:spPr>
          <a:xfrm>
            <a:off x="6317505" y="3177470"/>
            <a:ext cx="1488171" cy="285492"/>
          </a:xfrm>
          <a:prstGeom prst="rect">
            <a:avLst/>
          </a:prstGeom>
          <a:solidFill>
            <a:srgbClr val="77BA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rPr>
              <a:t>Shading</a:t>
            </a:r>
          </a:p>
        </p:txBody>
      </p:sp>
      <p:sp>
        <p:nvSpPr>
          <p:cNvPr id="13" name="Rectangle 12">
            <a:extLst>
              <a:ext uri="{FF2B5EF4-FFF2-40B4-BE49-F238E27FC236}">
                <a16:creationId xmlns:a16="http://schemas.microsoft.com/office/drawing/2014/main" id="{C130FB4A-15EC-E696-8676-DFF157EFBE1E}"/>
              </a:ext>
            </a:extLst>
          </p:cNvPr>
          <p:cNvSpPr/>
          <p:nvPr/>
        </p:nvSpPr>
        <p:spPr>
          <a:xfrm>
            <a:off x="64497214" y="5957426"/>
            <a:ext cx="1737360" cy="446119"/>
          </a:xfrm>
          <a:prstGeom prst="rect">
            <a:avLst/>
          </a:prstGeom>
          <a:solidFill>
            <a:srgbClr val="77BA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t>Shading</a:t>
            </a:r>
          </a:p>
        </p:txBody>
      </p:sp>
      <p:cxnSp>
        <p:nvCxnSpPr>
          <p:cNvPr id="15" name="Straight Arrow Connector 14">
            <a:extLst>
              <a:ext uri="{FF2B5EF4-FFF2-40B4-BE49-F238E27FC236}">
                <a16:creationId xmlns:a16="http://schemas.microsoft.com/office/drawing/2014/main" id="{E397B1DA-E574-43B4-B6CA-F5EEC1AA0D04}"/>
              </a:ext>
            </a:extLst>
          </p:cNvPr>
          <p:cNvCxnSpPr>
            <a:cxnSpLocks/>
            <a:stCxn id="7" idx="3"/>
          </p:cNvCxnSpPr>
          <p:nvPr/>
        </p:nvCxnSpPr>
        <p:spPr>
          <a:xfrm>
            <a:off x="7805677" y="1895733"/>
            <a:ext cx="349912" cy="0"/>
          </a:xfrm>
          <a:prstGeom prst="straightConnector1">
            <a:avLst/>
          </a:prstGeom>
          <a:ln w="31750">
            <a:tailEnd type="triangle"/>
          </a:ln>
        </p:spPr>
        <p:style>
          <a:lnRef idx="2">
            <a:schemeClr val="dk1"/>
          </a:lnRef>
          <a:fillRef idx="0">
            <a:schemeClr val="dk1"/>
          </a:fillRef>
          <a:effectRef idx="1">
            <a:schemeClr val="dk1"/>
          </a:effectRef>
          <a:fontRef idx="minor">
            <a:schemeClr val="tx1"/>
          </a:fontRef>
        </p:style>
      </p:cxnSp>
      <p:cxnSp>
        <p:nvCxnSpPr>
          <p:cNvPr id="16" name="Straight Arrow Connector 15">
            <a:extLst>
              <a:ext uri="{FF2B5EF4-FFF2-40B4-BE49-F238E27FC236}">
                <a16:creationId xmlns:a16="http://schemas.microsoft.com/office/drawing/2014/main" id="{C1655125-C7EE-A522-ABE4-0AEEA371A18E}"/>
              </a:ext>
            </a:extLst>
          </p:cNvPr>
          <p:cNvCxnSpPr>
            <a:cxnSpLocks/>
          </p:cNvCxnSpPr>
          <p:nvPr/>
        </p:nvCxnSpPr>
        <p:spPr>
          <a:xfrm>
            <a:off x="9024269" y="2294646"/>
            <a:ext cx="0" cy="255633"/>
          </a:xfrm>
          <a:prstGeom prst="straightConnector1">
            <a:avLst/>
          </a:prstGeom>
          <a:ln w="31750">
            <a:tailEnd type="triangle"/>
          </a:ln>
        </p:spPr>
        <p:style>
          <a:lnRef idx="2">
            <a:schemeClr val="dk1"/>
          </a:lnRef>
          <a:fillRef idx="0">
            <a:schemeClr val="dk1"/>
          </a:fillRef>
          <a:effectRef idx="1">
            <a:schemeClr val="dk1"/>
          </a:effectRef>
          <a:fontRef idx="minor">
            <a:schemeClr val="tx1"/>
          </a:fontRef>
        </p:style>
      </p:cxnSp>
      <p:cxnSp>
        <p:nvCxnSpPr>
          <p:cNvPr id="20" name="Elbow Connector 19">
            <a:extLst>
              <a:ext uri="{FF2B5EF4-FFF2-40B4-BE49-F238E27FC236}">
                <a16:creationId xmlns:a16="http://schemas.microsoft.com/office/drawing/2014/main" id="{61995CF7-2B67-9C25-1C28-1C1A45801CD6}"/>
              </a:ext>
            </a:extLst>
          </p:cNvPr>
          <p:cNvCxnSpPr>
            <a:cxnSpLocks/>
            <a:stCxn id="8" idx="3"/>
          </p:cNvCxnSpPr>
          <p:nvPr/>
        </p:nvCxnSpPr>
        <p:spPr>
          <a:xfrm flipH="1" flipV="1">
            <a:off x="8143077" y="2005372"/>
            <a:ext cx="388413" cy="297849"/>
          </a:xfrm>
          <a:prstGeom prst="bentConnector5">
            <a:avLst>
              <a:gd name="adj1" fmla="val 1154"/>
              <a:gd name="adj2" fmla="val -41763"/>
              <a:gd name="adj3" fmla="val 153480"/>
            </a:avLst>
          </a:prstGeom>
          <a:ln w="31750">
            <a:tailEnd type="triangle"/>
          </a:ln>
        </p:spPr>
        <p:style>
          <a:lnRef idx="2">
            <a:schemeClr val="dk1"/>
          </a:lnRef>
          <a:fillRef idx="0">
            <a:schemeClr val="dk1"/>
          </a:fillRef>
          <a:effectRef idx="1">
            <a:schemeClr val="dk1"/>
          </a:effectRef>
          <a:fontRef idx="minor">
            <a:schemeClr val="tx1"/>
          </a:fontRef>
        </p:style>
      </p:cxnSp>
      <p:cxnSp>
        <p:nvCxnSpPr>
          <p:cNvPr id="22" name="Straight Arrow Connector 21">
            <a:extLst>
              <a:ext uri="{FF2B5EF4-FFF2-40B4-BE49-F238E27FC236}">
                <a16:creationId xmlns:a16="http://schemas.microsoft.com/office/drawing/2014/main" id="{4DEC184B-9F9F-81D5-FBB2-C1BFDAE3F972}"/>
              </a:ext>
            </a:extLst>
          </p:cNvPr>
          <p:cNvCxnSpPr>
            <a:cxnSpLocks/>
            <a:endCxn id="10" idx="0"/>
          </p:cNvCxnSpPr>
          <p:nvPr/>
        </p:nvCxnSpPr>
        <p:spPr>
          <a:xfrm>
            <a:off x="9024269" y="2900523"/>
            <a:ext cx="0" cy="280771"/>
          </a:xfrm>
          <a:prstGeom prst="straightConnector1">
            <a:avLst/>
          </a:prstGeom>
          <a:ln w="31750">
            <a:tailEnd type="triangle"/>
          </a:ln>
        </p:spPr>
        <p:style>
          <a:lnRef idx="2">
            <a:schemeClr val="dk1"/>
          </a:lnRef>
          <a:fillRef idx="0">
            <a:schemeClr val="dk1"/>
          </a:fillRef>
          <a:effectRef idx="1">
            <a:schemeClr val="dk1"/>
          </a:effectRef>
          <a:fontRef idx="minor">
            <a:schemeClr val="tx1"/>
          </a:fontRef>
        </p:style>
      </p:cxnSp>
      <p:cxnSp>
        <p:nvCxnSpPr>
          <p:cNvPr id="25" name="Elbow Connector 24">
            <a:extLst>
              <a:ext uri="{FF2B5EF4-FFF2-40B4-BE49-F238E27FC236}">
                <a16:creationId xmlns:a16="http://schemas.microsoft.com/office/drawing/2014/main" id="{6740784D-4F62-A94D-60FE-EDD7A5F945BD}"/>
              </a:ext>
            </a:extLst>
          </p:cNvPr>
          <p:cNvCxnSpPr>
            <a:cxnSpLocks/>
            <a:stCxn id="9" idx="3"/>
          </p:cNvCxnSpPr>
          <p:nvPr/>
        </p:nvCxnSpPr>
        <p:spPr>
          <a:xfrm flipH="1" flipV="1">
            <a:off x="8143077" y="2716949"/>
            <a:ext cx="457110" cy="215566"/>
          </a:xfrm>
          <a:prstGeom prst="bentConnector5">
            <a:avLst>
              <a:gd name="adj1" fmla="val -2942"/>
              <a:gd name="adj2" fmla="val -58795"/>
              <a:gd name="adj3" fmla="val 144141"/>
            </a:avLst>
          </a:prstGeom>
          <a:ln w="31750">
            <a:tailEnd type="triangle"/>
          </a:ln>
        </p:spPr>
        <p:style>
          <a:lnRef idx="2">
            <a:schemeClr val="dk1"/>
          </a:lnRef>
          <a:fillRef idx="0">
            <a:schemeClr val="dk1"/>
          </a:fillRef>
          <a:effectRef idx="1">
            <a:schemeClr val="dk1"/>
          </a:effectRef>
          <a:fontRef idx="minor">
            <a:schemeClr val="tx1"/>
          </a:fontRef>
        </p:style>
      </p:cxnSp>
      <p:cxnSp>
        <p:nvCxnSpPr>
          <p:cNvPr id="26" name="Straight Arrow Connector 25">
            <a:extLst>
              <a:ext uri="{FF2B5EF4-FFF2-40B4-BE49-F238E27FC236}">
                <a16:creationId xmlns:a16="http://schemas.microsoft.com/office/drawing/2014/main" id="{ECCE7C9D-D58D-2933-AFB1-C9850261C3AF}"/>
              </a:ext>
            </a:extLst>
          </p:cNvPr>
          <p:cNvCxnSpPr>
            <a:cxnSpLocks/>
            <a:stCxn id="10" idx="1"/>
            <a:endCxn id="11" idx="3"/>
          </p:cNvCxnSpPr>
          <p:nvPr/>
        </p:nvCxnSpPr>
        <p:spPr>
          <a:xfrm flipH="1" flipV="1">
            <a:off x="7805676" y="3320216"/>
            <a:ext cx="349913" cy="3824"/>
          </a:xfrm>
          <a:prstGeom prst="straightConnector1">
            <a:avLst/>
          </a:prstGeom>
          <a:ln w="31750">
            <a:tailEnd type="triangle"/>
          </a:ln>
        </p:spPr>
        <p:style>
          <a:lnRef idx="2">
            <a:schemeClr val="dk1"/>
          </a:lnRef>
          <a:fillRef idx="0">
            <a:schemeClr val="dk1"/>
          </a:fillRef>
          <a:effectRef idx="1">
            <a:schemeClr val="dk1"/>
          </a:effectRef>
          <a:fontRef idx="minor">
            <a:schemeClr val="tx1"/>
          </a:fontRef>
        </p:style>
      </p:cxnSp>
      <p:sp>
        <p:nvSpPr>
          <p:cNvPr id="29" name="Right Brace 28">
            <a:extLst>
              <a:ext uri="{FF2B5EF4-FFF2-40B4-BE49-F238E27FC236}">
                <a16:creationId xmlns:a16="http://schemas.microsoft.com/office/drawing/2014/main" id="{4C326E2C-4B57-CDEE-DB72-82D5D62E708A}"/>
              </a:ext>
            </a:extLst>
          </p:cNvPr>
          <p:cNvSpPr/>
          <p:nvPr/>
        </p:nvSpPr>
        <p:spPr>
          <a:xfrm>
            <a:off x="9966394" y="1727089"/>
            <a:ext cx="119678" cy="1724612"/>
          </a:xfrm>
          <a:prstGeom prst="rightBrace">
            <a:avLst/>
          </a:pr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30" name="TextBox 29">
            <a:extLst>
              <a:ext uri="{FF2B5EF4-FFF2-40B4-BE49-F238E27FC236}">
                <a16:creationId xmlns:a16="http://schemas.microsoft.com/office/drawing/2014/main" id="{F797016B-7C4A-D757-9264-E7245EB35801}"/>
              </a:ext>
            </a:extLst>
          </p:cNvPr>
          <p:cNvSpPr txBox="1"/>
          <p:nvPr/>
        </p:nvSpPr>
        <p:spPr>
          <a:xfrm>
            <a:off x="10029236" y="2404681"/>
            <a:ext cx="1997919" cy="523220"/>
          </a:xfrm>
          <a:prstGeom prst="rect">
            <a:avLst/>
          </a:prstGeom>
          <a:noFill/>
        </p:spPr>
        <p:txBody>
          <a:bodyPr wrap="square" rtlCol="0">
            <a:spAutoFit/>
          </a:bodyPr>
          <a:lstStyle/>
          <a:p>
            <a:pPr algn="ctr"/>
            <a:r>
              <a:rPr lang="en-US" sz="1400" dirty="0"/>
              <a:t>Many thousands of instruction slots per ray</a:t>
            </a:r>
          </a:p>
        </p:txBody>
      </p:sp>
      <p:sp>
        <p:nvSpPr>
          <p:cNvPr id="31" name="TextBox 30">
            <a:extLst>
              <a:ext uri="{FF2B5EF4-FFF2-40B4-BE49-F238E27FC236}">
                <a16:creationId xmlns:a16="http://schemas.microsoft.com/office/drawing/2014/main" id="{F3716B1D-13BE-7B26-852E-4CD7CD8000D5}"/>
              </a:ext>
            </a:extLst>
          </p:cNvPr>
          <p:cNvSpPr txBox="1"/>
          <p:nvPr/>
        </p:nvSpPr>
        <p:spPr>
          <a:xfrm>
            <a:off x="16858143" y="202404"/>
            <a:ext cx="1095095" cy="369332"/>
          </a:xfrm>
          <a:prstGeom prst="rect">
            <a:avLst/>
          </a:prstGeom>
          <a:noFill/>
        </p:spPr>
        <p:txBody>
          <a:bodyPr wrap="square" rtlCol="0">
            <a:spAutoFit/>
          </a:bodyPr>
          <a:lstStyle/>
          <a:p>
            <a:r>
              <a:rPr lang="en-US" dirty="0"/>
              <a:t>Shaders</a:t>
            </a:r>
          </a:p>
        </p:txBody>
      </p:sp>
      <p:sp>
        <p:nvSpPr>
          <p:cNvPr id="33" name="Rectangle 32">
            <a:extLst>
              <a:ext uri="{FF2B5EF4-FFF2-40B4-BE49-F238E27FC236}">
                <a16:creationId xmlns:a16="http://schemas.microsoft.com/office/drawing/2014/main" id="{AE4F2ABD-A309-2078-25F5-803E256A5305}"/>
              </a:ext>
            </a:extLst>
          </p:cNvPr>
          <p:cNvSpPr/>
          <p:nvPr/>
        </p:nvSpPr>
        <p:spPr>
          <a:xfrm>
            <a:off x="6359589" y="4253389"/>
            <a:ext cx="1446088" cy="433633"/>
          </a:xfrm>
          <a:prstGeom prst="rect">
            <a:avLst/>
          </a:prstGeom>
          <a:solidFill>
            <a:srgbClr val="77BA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rPr>
              <a:t>Launch Ray Probe</a:t>
            </a:r>
          </a:p>
        </p:txBody>
      </p:sp>
      <p:sp>
        <p:nvSpPr>
          <p:cNvPr id="34" name="Rectangle 33">
            <a:extLst>
              <a:ext uri="{FF2B5EF4-FFF2-40B4-BE49-F238E27FC236}">
                <a16:creationId xmlns:a16="http://schemas.microsoft.com/office/drawing/2014/main" id="{8D177F1E-7204-9029-713C-2D28B65C131A}"/>
              </a:ext>
            </a:extLst>
          </p:cNvPr>
          <p:cNvSpPr/>
          <p:nvPr/>
        </p:nvSpPr>
        <p:spPr>
          <a:xfrm>
            <a:off x="6359942" y="4887008"/>
            <a:ext cx="1445734" cy="1645463"/>
          </a:xfrm>
          <a:prstGeom prst="rect">
            <a:avLst/>
          </a:prstGeom>
          <a:solidFill>
            <a:srgbClr val="77BA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rPr>
              <a:t>Shading</a:t>
            </a:r>
          </a:p>
        </p:txBody>
      </p:sp>
      <p:sp>
        <p:nvSpPr>
          <p:cNvPr id="35" name="Rectangle 34">
            <a:extLst>
              <a:ext uri="{FF2B5EF4-FFF2-40B4-BE49-F238E27FC236}">
                <a16:creationId xmlns:a16="http://schemas.microsoft.com/office/drawing/2014/main" id="{F4B1E71D-2F88-A4C6-C066-B91571F64336}"/>
              </a:ext>
            </a:extLst>
          </p:cNvPr>
          <p:cNvSpPr/>
          <p:nvPr/>
        </p:nvSpPr>
        <p:spPr>
          <a:xfrm>
            <a:off x="8171871" y="4244802"/>
            <a:ext cx="1890424" cy="2287669"/>
          </a:xfrm>
          <a:prstGeom prst="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endParaRPr>
          </a:p>
        </p:txBody>
      </p:sp>
      <p:sp>
        <p:nvSpPr>
          <p:cNvPr id="36" name="Rectangle 35">
            <a:extLst>
              <a:ext uri="{FF2B5EF4-FFF2-40B4-BE49-F238E27FC236}">
                <a16:creationId xmlns:a16="http://schemas.microsoft.com/office/drawing/2014/main" id="{35ABEDF6-64B7-C2A0-8473-DBABA2661BFC}"/>
              </a:ext>
            </a:extLst>
          </p:cNvPr>
          <p:cNvSpPr/>
          <p:nvPr/>
        </p:nvSpPr>
        <p:spPr>
          <a:xfrm>
            <a:off x="8568888" y="4411450"/>
            <a:ext cx="1344803" cy="748241"/>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240"/>
              </a:lnSpc>
            </a:pPr>
            <a:r>
              <a:rPr lang="en-US" sz="1200" b="1" dirty="0">
                <a:solidFill>
                  <a:schemeClr val="tx1"/>
                </a:solidFill>
              </a:rPr>
              <a:t>Fetch box</a:t>
            </a:r>
          </a:p>
          <a:p>
            <a:pPr algn="ctr">
              <a:lnSpc>
                <a:spcPts val="1240"/>
              </a:lnSpc>
            </a:pPr>
            <a:r>
              <a:rPr lang="en-US" sz="1200" b="1" dirty="0">
                <a:solidFill>
                  <a:schemeClr val="tx1"/>
                </a:solidFill>
              </a:rPr>
              <a:t>Decode box</a:t>
            </a:r>
          </a:p>
          <a:p>
            <a:pPr algn="ctr">
              <a:lnSpc>
                <a:spcPts val="1240"/>
              </a:lnSpc>
            </a:pPr>
            <a:r>
              <a:rPr lang="en-US" sz="1200" b="1" dirty="0">
                <a:solidFill>
                  <a:schemeClr val="tx1"/>
                </a:solidFill>
              </a:rPr>
              <a:t>Intersection test</a:t>
            </a:r>
          </a:p>
          <a:p>
            <a:pPr algn="ctr">
              <a:lnSpc>
                <a:spcPts val="1240"/>
              </a:lnSpc>
            </a:pPr>
            <a:r>
              <a:rPr lang="en-US" sz="1200" b="1" dirty="0">
                <a:solidFill>
                  <a:schemeClr val="tx1"/>
                </a:solidFill>
              </a:rPr>
              <a:t>Sub-box or tris?</a:t>
            </a:r>
          </a:p>
        </p:txBody>
      </p:sp>
      <p:cxnSp>
        <p:nvCxnSpPr>
          <p:cNvPr id="37" name="Elbow Connector 36">
            <a:extLst>
              <a:ext uri="{FF2B5EF4-FFF2-40B4-BE49-F238E27FC236}">
                <a16:creationId xmlns:a16="http://schemas.microsoft.com/office/drawing/2014/main" id="{409E4647-BEDE-23A6-184B-879CEFBDCB4D}"/>
              </a:ext>
            </a:extLst>
          </p:cNvPr>
          <p:cNvCxnSpPr>
            <a:cxnSpLocks/>
            <a:endCxn id="36" idx="1"/>
          </p:cNvCxnSpPr>
          <p:nvPr/>
        </p:nvCxnSpPr>
        <p:spPr>
          <a:xfrm rot="16200000" flipV="1">
            <a:off x="8554417" y="4800043"/>
            <a:ext cx="364915" cy="335971"/>
          </a:xfrm>
          <a:prstGeom prst="bentConnector4">
            <a:avLst>
              <a:gd name="adj1" fmla="val -35527"/>
              <a:gd name="adj2" fmla="val 168042"/>
            </a:avLst>
          </a:prstGeom>
          <a:ln w="31750">
            <a:tailEnd type="triangle"/>
          </a:ln>
        </p:spPr>
        <p:style>
          <a:lnRef idx="2">
            <a:schemeClr val="dk1"/>
          </a:lnRef>
          <a:fillRef idx="0">
            <a:schemeClr val="dk1"/>
          </a:fillRef>
          <a:effectRef idx="1">
            <a:schemeClr val="dk1"/>
          </a:effectRef>
          <a:fontRef idx="minor">
            <a:schemeClr val="tx1"/>
          </a:fontRef>
        </p:style>
      </p:cxnSp>
      <p:sp>
        <p:nvSpPr>
          <p:cNvPr id="9" name="Rectangle 8">
            <a:extLst>
              <a:ext uri="{FF2B5EF4-FFF2-40B4-BE49-F238E27FC236}">
                <a16:creationId xmlns:a16="http://schemas.microsoft.com/office/drawing/2014/main" id="{053A42C6-1697-9D9A-BEC8-0A8AE4C892E9}"/>
              </a:ext>
            </a:extLst>
          </p:cNvPr>
          <p:cNvSpPr/>
          <p:nvPr/>
        </p:nvSpPr>
        <p:spPr>
          <a:xfrm>
            <a:off x="8155589" y="2550279"/>
            <a:ext cx="1737360" cy="382286"/>
          </a:xfrm>
          <a:custGeom>
            <a:avLst/>
            <a:gdLst>
              <a:gd name="csX0" fmla="*/ 0 w 1737360"/>
              <a:gd name="csY0" fmla="*/ 0 h 538178"/>
              <a:gd name="csX1" fmla="*/ 1737360 w 1737360"/>
              <a:gd name="csY1" fmla="*/ 0 h 538178"/>
              <a:gd name="csX2" fmla="*/ 1737360 w 1737360"/>
              <a:gd name="csY2" fmla="*/ 538178 h 538178"/>
              <a:gd name="csX3" fmla="*/ 0 w 1737360"/>
              <a:gd name="csY3" fmla="*/ 538178 h 538178"/>
              <a:gd name="csX4" fmla="*/ 0 w 1737360"/>
              <a:gd name="csY4" fmla="*/ 0 h 538178"/>
              <a:gd name="csX0" fmla="*/ 0 w 1737360"/>
              <a:gd name="csY0" fmla="*/ 0 h 538178"/>
              <a:gd name="csX1" fmla="*/ 1737360 w 1737360"/>
              <a:gd name="csY1" fmla="*/ 0 h 538178"/>
              <a:gd name="csX2" fmla="*/ 1737360 w 1737360"/>
              <a:gd name="csY2" fmla="*/ 538178 h 538178"/>
              <a:gd name="csX3" fmla="*/ 444598 w 1737360"/>
              <a:gd name="csY3" fmla="*/ 538107 h 538178"/>
              <a:gd name="csX4" fmla="*/ 0 w 1737360"/>
              <a:gd name="csY4" fmla="*/ 538178 h 538178"/>
              <a:gd name="csX5" fmla="*/ 0 w 1737360"/>
              <a:gd name="csY5" fmla="*/ 0 h 538178"/>
            </a:gdLst>
            <a:ahLst/>
            <a:cxnLst>
              <a:cxn ang="0">
                <a:pos x="csX0" y="csY0"/>
              </a:cxn>
              <a:cxn ang="0">
                <a:pos x="csX1" y="csY1"/>
              </a:cxn>
              <a:cxn ang="0">
                <a:pos x="csX2" y="csY2"/>
              </a:cxn>
              <a:cxn ang="0">
                <a:pos x="csX3" y="csY3"/>
              </a:cxn>
              <a:cxn ang="0">
                <a:pos x="csX4" y="csY4"/>
              </a:cxn>
              <a:cxn ang="0">
                <a:pos x="csX5" y="csY5"/>
              </a:cxn>
            </a:cxnLst>
            <a:rect l="l" t="t" r="r" b="b"/>
            <a:pathLst>
              <a:path w="1737360" h="538178">
                <a:moveTo>
                  <a:pt x="0" y="0"/>
                </a:moveTo>
                <a:lnTo>
                  <a:pt x="1737360" y="0"/>
                </a:lnTo>
                <a:lnTo>
                  <a:pt x="1737360" y="538178"/>
                </a:lnTo>
                <a:lnTo>
                  <a:pt x="444598" y="538107"/>
                </a:lnTo>
                <a:lnTo>
                  <a:pt x="0" y="538178"/>
                </a:lnTo>
                <a:lnTo>
                  <a:pt x="0" y="0"/>
                </a:lnTo>
                <a:close/>
              </a:path>
            </a:pathLst>
          </a:cu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040"/>
              </a:lnSpc>
            </a:pPr>
            <a:r>
              <a:rPr lang="en-US" sz="1200" b="1" dirty="0">
                <a:solidFill>
                  <a:schemeClr val="tx1"/>
                </a:solidFill>
              </a:rPr>
              <a:t>Ray/triangle</a:t>
            </a:r>
          </a:p>
          <a:p>
            <a:pPr algn="ctr">
              <a:lnSpc>
                <a:spcPts val="1040"/>
              </a:lnSpc>
            </a:pPr>
            <a:r>
              <a:rPr lang="en-US" sz="1200" b="1" dirty="0">
                <a:solidFill>
                  <a:schemeClr val="tx1"/>
                </a:solidFill>
              </a:rPr>
              <a:t>intersection test</a:t>
            </a:r>
          </a:p>
        </p:txBody>
      </p:sp>
      <p:cxnSp>
        <p:nvCxnSpPr>
          <p:cNvPr id="73" name="Elbow Connector 72">
            <a:extLst>
              <a:ext uri="{FF2B5EF4-FFF2-40B4-BE49-F238E27FC236}">
                <a16:creationId xmlns:a16="http://schemas.microsoft.com/office/drawing/2014/main" id="{4B3448F7-5B45-D0F6-29BD-81942AAE948F}"/>
              </a:ext>
            </a:extLst>
          </p:cNvPr>
          <p:cNvCxnSpPr>
            <a:cxnSpLocks/>
            <a:stCxn id="74" idx="3"/>
          </p:cNvCxnSpPr>
          <p:nvPr/>
        </p:nvCxnSpPr>
        <p:spPr>
          <a:xfrm flipH="1" flipV="1">
            <a:off x="8568888" y="5669932"/>
            <a:ext cx="353451" cy="159485"/>
          </a:xfrm>
          <a:prstGeom prst="bentConnector5">
            <a:avLst>
              <a:gd name="adj1" fmla="val -3805"/>
              <a:gd name="adj2" fmla="val -108805"/>
              <a:gd name="adj3" fmla="val 159568"/>
            </a:avLst>
          </a:prstGeom>
          <a:ln w="31750">
            <a:tailEnd type="triangle"/>
          </a:ln>
        </p:spPr>
        <p:style>
          <a:lnRef idx="2">
            <a:schemeClr val="dk1"/>
          </a:lnRef>
          <a:fillRef idx="0">
            <a:schemeClr val="dk1"/>
          </a:fillRef>
          <a:effectRef idx="1">
            <a:schemeClr val="dk1"/>
          </a:effectRef>
          <a:fontRef idx="minor">
            <a:schemeClr val="tx1"/>
          </a:fontRef>
        </p:style>
      </p:cxnSp>
      <p:sp>
        <p:nvSpPr>
          <p:cNvPr id="74" name="Rectangle 8">
            <a:extLst>
              <a:ext uri="{FF2B5EF4-FFF2-40B4-BE49-F238E27FC236}">
                <a16:creationId xmlns:a16="http://schemas.microsoft.com/office/drawing/2014/main" id="{2CA1B2E9-6A70-55C3-CBD5-AD29C340CAE1}"/>
              </a:ext>
            </a:extLst>
          </p:cNvPr>
          <p:cNvSpPr/>
          <p:nvPr/>
        </p:nvSpPr>
        <p:spPr>
          <a:xfrm>
            <a:off x="8581400" y="5432668"/>
            <a:ext cx="1332290" cy="396801"/>
          </a:xfrm>
          <a:custGeom>
            <a:avLst/>
            <a:gdLst>
              <a:gd name="csX0" fmla="*/ 0 w 1737360"/>
              <a:gd name="csY0" fmla="*/ 0 h 538178"/>
              <a:gd name="csX1" fmla="*/ 1737360 w 1737360"/>
              <a:gd name="csY1" fmla="*/ 0 h 538178"/>
              <a:gd name="csX2" fmla="*/ 1737360 w 1737360"/>
              <a:gd name="csY2" fmla="*/ 538178 h 538178"/>
              <a:gd name="csX3" fmla="*/ 0 w 1737360"/>
              <a:gd name="csY3" fmla="*/ 538178 h 538178"/>
              <a:gd name="csX4" fmla="*/ 0 w 1737360"/>
              <a:gd name="csY4" fmla="*/ 0 h 538178"/>
              <a:gd name="csX0" fmla="*/ 0 w 1737360"/>
              <a:gd name="csY0" fmla="*/ 0 h 538178"/>
              <a:gd name="csX1" fmla="*/ 1737360 w 1737360"/>
              <a:gd name="csY1" fmla="*/ 0 h 538178"/>
              <a:gd name="csX2" fmla="*/ 1737360 w 1737360"/>
              <a:gd name="csY2" fmla="*/ 538178 h 538178"/>
              <a:gd name="csX3" fmla="*/ 444598 w 1737360"/>
              <a:gd name="csY3" fmla="*/ 538107 h 538178"/>
              <a:gd name="csX4" fmla="*/ 0 w 1737360"/>
              <a:gd name="csY4" fmla="*/ 538178 h 538178"/>
              <a:gd name="csX5" fmla="*/ 0 w 1737360"/>
              <a:gd name="csY5" fmla="*/ 0 h 538178"/>
            </a:gdLst>
            <a:ahLst/>
            <a:cxnLst>
              <a:cxn ang="0">
                <a:pos x="csX0" y="csY0"/>
              </a:cxn>
              <a:cxn ang="0">
                <a:pos x="csX1" y="csY1"/>
              </a:cxn>
              <a:cxn ang="0">
                <a:pos x="csX2" y="csY2"/>
              </a:cxn>
              <a:cxn ang="0">
                <a:pos x="csX3" y="csY3"/>
              </a:cxn>
              <a:cxn ang="0">
                <a:pos x="csX4" y="csY4"/>
              </a:cxn>
              <a:cxn ang="0">
                <a:pos x="csX5" y="csY5"/>
              </a:cxn>
            </a:cxnLst>
            <a:rect l="l" t="t" r="r" b="b"/>
            <a:pathLst>
              <a:path w="1737360" h="538178">
                <a:moveTo>
                  <a:pt x="0" y="0"/>
                </a:moveTo>
                <a:lnTo>
                  <a:pt x="1737360" y="0"/>
                </a:lnTo>
                <a:lnTo>
                  <a:pt x="1737360" y="538178"/>
                </a:lnTo>
                <a:lnTo>
                  <a:pt x="444598" y="538107"/>
                </a:lnTo>
                <a:lnTo>
                  <a:pt x="0" y="538178"/>
                </a:lnTo>
                <a:lnTo>
                  <a:pt x="0" y="0"/>
                </a:lnTo>
                <a:close/>
              </a:path>
            </a:pathLst>
          </a:cu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240"/>
              </a:lnSpc>
            </a:pPr>
            <a:r>
              <a:rPr lang="en-US" sz="1200" b="1" dirty="0">
                <a:solidFill>
                  <a:schemeClr val="tx1"/>
                </a:solidFill>
              </a:rPr>
              <a:t>Ray/triangle</a:t>
            </a:r>
          </a:p>
          <a:p>
            <a:pPr algn="ctr">
              <a:lnSpc>
                <a:spcPts val="1240"/>
              </a:lnSpc>
            </a:pPr>
            <a:r>
              <a:rPr lang="en-US" sz="1200" b="1" dirty="0">
                <a:solidFill>
                  <a:schemeClr val="tx1"/>
                </a:solidFill>
              </a:rPr>
              <a:t>intersection test</a:t>
            </a:r>
          </a:p>
        </p:txBody>
      </p:sp>
      <p:sp>
        <p:nvSpPr>
          <p:cNvPr id="81" name="Rectangle 80">
            <a:extLst>
              <a:ext uri="{FF2B5EF4-FFF2-40B4-BE49-F238E27FC236}">
                <a16:creationId xmlns:a16="http://schemas.microsoft.com/office/drawing/2014/main" id="{EDE5251B-5842-266D-BDA6-74C9BB4B658E}"/>
              </a:ext>
            </a:extLst>
          </p:cNvPr>
          <p:cNvSpPr/>
          <p:nvPr/>
        </p:nvSpPr>
        <p:spPr>
          <a:xfrm>
            <a:off x="8568888" y="6111599"/>
            <a:ext cx="1276479" cy="300844"/>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rPr>
              <a:t>Return hit</a:t>
            </a:r>
          </a:p>
        </p:txBody>
      </p:sp>
      <p:sp>
        <p:nvSpPr>
          <p:cNvPr id="82" name="TextBox 81">
            <a:extLst>
              <a:ext uri="{FF2B5EF4-FFF2-40B4-BE49-F238E27FC236}">
                <a16:creationId xmlns:a16="http://schemas.microsoft.com/office/drawing/2014/main" id="{5D4773EB-6312-1BEE-EC6A-E008C6495937}"/>
              </a:ext>
            </a:extLst>
          </p:cNvPr>
          <p:cNvSpPr txBox="1"/>
          <p:nvPr/>
        </p:nvSpPr>
        <p:spPr>
          <a:xfrm>
            <a:off x="8581400" y="3898712"/>
            <a:ext cx="1095095" cy="369332"/>
          </a:xfrm>
          <a:prstGeom prst="rect">
            <a:avLst/>
          </a:prstGeom>
          <a:noFill/>
        </p:spPr>
        <p:txBody>
          <a:bodyPr wrap="square" rtlCol="0">
            <a:spAutoFit/>
          </a:bodyPr>
          <a:lstStyle/>
          <a:p>
            <a:r>
              <a:rPr lang="en-US" i="1" dirty="0">
                <a:solidFill>
                  <a:srgbClr val="C00000"/>
                </a:solidFill>
              </a:rPr>
              <a:t>RT Cores</a:t>
            </a:r>
          </a:p>
        </p:txBody>
      </p:sp>
      <p:sp>
        <p:nvSpPr>
          <p:cNvPr id="84" name="Rectangle 83">
            <a:extLst>
              <a:ext uri="{FF2B5EF4-FFF2-40B4-BE49-F238E27FC236}">
                <a16:creationId xmlns:a16="http://schemas.microsoft.com/office/drawing/2014/main" id="{8ADBE5C3-DC12-C7FD-5575-BB06A4F8C676}"/>
              </a:ext>
            </a:extLst>
          </p:cNvPr>
          <p:cNvSpPr/>
          <p:nvPr/>
        </p:nvSpPr>
        <p:spPr>
          <a:xfrm>
            <a:off x="10410097" y="4420927"/>
            <a:ext cx="839755" cy="466081"/>
          </a:xfrm>
          <a:prstGeom prst="rect">
            <a:avLst/>
          </a:prstGeom>
          <a:no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a:extLst>
              <a:ext uri="{FF2B5EF4-FFF2-40B4-BE49-F238E27FC236}">
                <a16:creationId xmlns:a16="http://schemas.microsoft.com/office/drawing/2014/main" id="{5BDAE7F2-FD77-A24E-712E-4491B8166820}"/>
              </a:ext>
            </a:extLst>
          </p:cNvPr>
          <p:cNvSpPr/>
          <p:nvPr/>
        </p:nvSpPr>
        <p:spPr>
          <a:xfrm>
            <a:off x="10680529" y="4472344"/>
            <a:ext cx="317879" cy="143098"/>
          </a:xfrm>
          <a:prstGeom prst="rect">
            <a:avLst/>
          </a:prstGeom>
          <a:no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a:extLst>
              <a:ext uri="{FF2B5EF4-FFF2-40B4-BE49-F238E27FC236}">
                <a16:creationId xmlns:a16="http://schemas.microsoft.com/office/drawing/2014/main" id="{16D3164D-7147-C287-D3D6-DF511F5DF7BA}"/>
              </a:ext>
            </a:extLst>
          </p:cNvPr>
          <p:cNvSpPr/>
          <p:nvPr/>
        </p:nvSpPr>
        <p:spPr>
          <a:xfrm>
            <a:off x="10485687" y="4704021"/>
            <a:ext cx="317879" cy="143098"/>
          </a:xfrm>
          <a:prstGeom prst="rect">
            <a:avLst/>
          </a:prstGeom>
          <a:no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Rectangle 86">
            <a:extLst>
              <a:ext uri="{FF2B5EF4-FFF2-40B4-BE49-F238E27FC236}">
                <a16:creationId xmlns:a16="http://schemas.microsoft.com/office/drawing/2014/main" id="{0C47B256-3458-6DD2-4843-3816600D006B}"/>
              </a:ext>
            </a:extLst>
          </p:cNvPr>
          <p:cNvSpPr/>
          <p:nvPr/>
        </p:nvSpPr>
        <p:spPr>
          <a:xfrm>
            <a:off x="10879327" y="4704021"/>
            <a:ext cx="317879" cy="143098"/>
          </a:xfrm>
          <a:prstGeom prst="rect">
            <a:avLst/>
          </a:prstGeom>
          <a:no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9" name="Elbow Connector 88">
            <a:extLst>
              <a:ext uri="{FF2B5EF4-FFF2-40B4-BE49-F238E27FC236}">
                <a16:creationId xmlns:a16="http://schemas.microsoft.com/office/drawing/2014/main" id="{F74F6771-98A2-2351-F880-EA9B96D39F90}"/>
              </a:ext>
            </a:extLst>
          </p:cNvPr>
          <p:cNvCxnSpPr>
            <a:stCxn id="86" idx="0"/>
            <a:endCxn id="87" idx="0"/>
          </p:cNvCxnSpPr>
          <p:nvPr/>
        </p:nvCxnSpPr>
        <p:spPr>
          <a:xfrm rot="5400000" flipH="1" flipV="1">
            <a:off x="10841447" y="4507201"/>
            <a:ext cx="12700" cy="393640"/>
          </a:xfrm>
          <a:prstGeom prst="bentConnector3">
            <a:avLst>
              <a:gd name="adj1" fmla="val 344409"/>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2" name="Straight Connector 91">
            <a:extLst>
              <a:ext uri="{FF2B5EF4-FFF2-40B4-BE49-F238E27FC236}">
                <a16:creationId xmlns:a16="http://schemas.microsoft.com/office/drawing/2014/main" id="{AACB0CED-CE27-25F5-F2E6-E0917C2818F5}"/>
              </a:ext>
            </a:extLst>
          </p:cNvPr>
          <p:cNvCxnSpPr>
            <a:cxnSpLocks/>
            <a:stCxn id="85" idx="2"/>
          </p:cNvCxnSpPr>
          <p:nvPr/>
        </p:nvCxnSpPr>
        <p:spPr>
          <a:xfrm flipH="1">
            <a:off x="10839468" y="4615441"/>
            <a:ext cx="1" cy="4572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83" name="Rectangle 82">
            <a:extLst>
              <a:ext uri="{FF2B5EF4-FFF2-40B4-BE49-F238E27FC236}">
                <a16:creationId xmlns:a16="http://schemas.microsoft.com/office/drawing/2014/main" id="{65BE3248-5A3D-4B05-18EE-1ECADA58D07A}"/>
              </a:ext>
            </a:extLst>
          </p:cNvPr>
          <p:cNvSpPr/>
          <p:nvPr/>
        </p:nvSpPr>
        <p:spPr>
          <a:xfrm>
            <a:off x="10301313" y="4331039"/>
            <a:ext cx="1062790" cy="656359"/>
          </a:xfrm>
          <a:prstGeom prst="rect">
            <a:avLst/>
          </a:prstGeom>
          <a:solidFill>
            <a:srgbClr val="FFFF00">
              <a:alpha val="53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endParaRPr>
          </a:p>
        </p:txBody>
      </p:sp>
      <p:sp>
        <p:nvSpPr>
          <p:cNvPr id="96" name="Rectangle 95">
            <a:extLst>
              <a:ext uri="{FF2B5EF4-FFF2-40B4-BE49-F238E27FC236}">
                <a16:creationId xmlns:a16="http://schemas.microsoft.com/office/drawing/2014/main" id="{E9543ACE-B9FB-81D7-B9B7-67CE8E0AA25C}"/>
              </a:ext>
            </a:extLst>
          </p:cNvPr>
          <p:cNvSpPr/>
          <p:nvPr/>
        </p:nvSpPr>
        <p:spPr>
          <a:xfrm>
            <a:off x="10380342" y="5608181"/>
            <a:ext cx="839755" cy="466081"/>
          </a:xfrm>
          <a:prstGeom prst="rect">
            <a:avLst/>
          </a:prstGeom>
          <a:no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Triangle 102">
            <a:extLst>
              <a:ext uri="{FF2B5EF4-FFF2-40B4-BE49-F238E27FC236}">
                <a16:creationId xmlns:a16="http://schemas.microsoft.com/office/drawing/2014/main" id="{385325A8-EF42-9F0C-4F5A-5BA242E79CFE}"/>
              </a:ext>
            </a:extLst>
          </p:cNvPr>
          <p:cNvSpPr/>
          <p:nvPr/>
        </p:nvSpPr>
        <p:spPr>
          <a:xfrm>
            <a:off x="10522017" y="5713602"/>
            <a:ext cx="556404" cy="211347"/>
          </a:xfrm>
          <a:prstGeom prst="triangle">
            <a:avLst/>
          </a:prstGeom>
          <a:no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5" name="Straight Connector 104">
            <a:extLst>
              <a:ext uri="{FF2B5EF4-FFF2-40B4-BE49-F238E27FC236}">
                <a16:creationId xmlns:a16="http://schemas.microsoft.com/office/drawing/2014/main" id="{13A4BBDC-1EE4-6751-A91F-6CC779B4AD7A}"/>
              </a:ext>
            </a:extLst>
          </p:cNvPr>
          <p:cNvCxnSpPr/>
          <p:nvPr/>
        </p:nvCxnSpPr>
        <p:spPr>
          <a:xfrm>
            <a:off x="10623882" y="5641532"/>
            <a:ext cx="370935" cy="392229"/>
          </a:xfrm>
          <a:prstGeom prst="line">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06" name="Oval 105">
            <a:extLst>
              <a:ext uri="{FF2B5EF4-FFF2-40B4-BE49-F238E27FC236}">
                <a16:creationId xmlns:a16="http://schemas.microsoft.com/office/drawing/2014/main" id="{4C10289F-2669-1B80-E4FB-B800FF8C09A0}"/>
              </a:ext>
            </a:extLst>
          </p:cNvPr>
          <p:cNvSpPr/>
          <p:nvPr/>
        </p:nvSpPr>
        <p:spPr>
          <a:xfrm>
            <a:off x="10789939" y="5813785"/>
            <a:ext cx="64698" cy="64698"/>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Rectangle 94">
            <a:extLst>
              <a:ext uri="{FF2B5EF4-FFF2-40B4-BE49-F238E27FC236}">
                <a16:creationId xmlns:a16="http://schemas.microsoft.com/office/drawing/2014/main" id="{92599334-CF28-1607-3A91-F8482ED8635A}"/>
              </a:ext>
            </a:extLst>
          </p:cNvPr>
          <p:cNvSpPr/>
          <p:nvPr/>
        </p:nvSpPr>
        <p:spPr>
          <a:xfrm>
            <a:off x="10301313" y="5517954"/>
            <a:ext cx="1062790" cy="656359"/>
          </a:xfrm>
          <a:prstGeom prst="rect">
            <a:avLst/>
          </a:prstGeom>
          <a:solidFill>
            <a:srgbClr val="FFFF00">
              <a:alpha val="53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endParaRPr>
          </a:p>
        </p:txBody>
      </p:sp>
      <p:sp>
        <p:nvSpPr>
          <p:cNvPr id="107" name="Right Brace 106">
            <a:extLst>
              <a:ext uri="{FF2B5EF4-FFF2-40B4-BE49-F238E27FC236}">
                <a16:creationId xmlns:a16="http://schemas.microsoft.com/office/drawing/2014/main" id="{8D9433EF-E416-0992-F63D-7405439B1CC1}"/>
              </a:ext>
            </a:extLst>
          </p:cNvPr>
          <p:cNvSpPr/>
          <p:nvPr/>
        </p:nvSpPr>
        <p:spPr>
          <a:xfrm>
            <a:off x="10066280" y="4425531"/>
            <a:ext cx="204722" cy="689588"/>
          </a:xfrm>
          <a:prstGeom prst="rightBrace">
            <a:avLst/>
          </a:prstGeom>
          <a:ln w="12700">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08" name="Right Brace 107">
            <a:extLst>
              <a:ext uri="{FF2B5EF4-FFF2-40B4-BE49-F238E27FC236}">
                <a16:creationId xmlns:a16="http://schemas.microsoft.com/office/drawing/2014/main" id="{C1715AEC-F765-6F5B-8246-F4F1DD0809E7}"/>
              </a:ext>
            </a:extLst>
          </p:cNvPr>
          <p:cNvSpPr/>
          <p:nvPr/>
        </p:nvSpPr>
        <p:spPr>
          <a:xfrm>
            <a:off x="10092592" y="5430837"/>
            <a:ext cx="204722" cy="447646"/>
          </a:xfrm>
          <a:prstGeom prst="rightBrace">
            <a:avLst/>
          </a:prstGeom>
          <a:ln w="12700">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110" name="Straight Arrow Connector 109">
            <a:extLst>
              <a:ext uri="{FF2B5EF4-FFF2-40B4-BE49-F238E27FC236}">
                <a16:creationId xmlns:a16="http://schemas.microsoft.com/office/drawing/2014/main" id="{16A993B7-A50D-7510-1117-47BB08D5FC4D}"/>
              </a:ext>
            </a:extLst>
          </p:cNvPr>
          <p:cNvCxnSpPr>
            <a:cxnSpLocks/>
            <a:stCxn id="33" idx="3"/>
          </p:cNvCxnSpPr>
          <p:nvPr/>
        </p:nvCxnSpPr>
        <p:spPr>
          <a:xfrm>
            <a:off x="7805677" y="4470206"/>
            <a:ext cx="366194" cy="0"/>
          </a:xfrm>
          <a:prstGeom prst="straightConnector1">
            <a:avLst/>
          </a:prstGeom>
          <a:ln w="3175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11" name="Straight Arrow Connector 110">
            <a:extLst>
              <a:ext uri="{FF2B5EF4-FFF2-40B4-BE49-F238E27FC236}">
                <a16:creationId xmlns:a16="http://schemas.microsoft.com/office/drawing/2014/main" id="{8845FBDD-5AC7-6F9B-ED91-68103BF9376E}"/>
              </a:ext>
            </a:extLst>
          </p:cNvPr>
          <p:cNvCxnSpPr>
            <a:cxnSpLocks/>
            <a:endCxn id="34" idx="3"/>
          </p:cNvCxnSpPr>
          <p:nvPr/>
        </p:nvCxnSpPr>
        <p:spPr>
          <a:xfrm flipH="1" flipV="1">
            <a:off x="7805676" y="5709740"/>
            <a:ext cx="366195" cy="3862"/>
          </a:xfrm>
          <a:prstGeom prst="straightConnector1">
            <a:avLst/>
          </a:prstGeom>
          <a:ln w="3175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16" name="Straight Arrow Connector 115">
            <a:extLst>
              <a:ext uri="{FF2B5EF4-FFF2-40B4-BE49-F238E27FC236}">
                <a16:creationId xmlns:a16="http://schemas.microsoft.com/office/drawing/2014/main" id="{A63B76C5-2947-B459-B24A-EE472E2DC5E8}"/>
              </a:ext>
            </a:extLst>
          </p:cNvPr>
          <p:cNvCxnSpPr>
            <a:cxnSpLocks/>
          </p:cNvCxnSpPr>
          <p:nvPr/>
        </p:nvCxnSpPr>
        <p:spPr>
          <a:xfrm>
            <a:off x="9207128" y="5818837"/>
            <a:ext cx="0" cy="297814"/>
          </a:xfrm>
          <a:prstGeom prst="straightConnector1">
            <a:avLst/>
          </a:prstGeom>
          <a:ln w="3175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19" name="Straight Arrow Connector 118">
            <a:extLst>
              <a:ext uri="{FF2B5EF4-FFF2-40B4-BE49-F238E27FC236}">
                <a16:creationId xmlns:a16="http://schemas.microsoft.com/office/drawing/2014/main" id="{AA4C404A-BB8B-3346-F430-9428DFB95E39}"/>
              </a:ext>
            </a:extLst>
          </p:cNvPr>
          <p:cNvCxnSpPr>
            <a:cxnSpLocks/>
          </p:cNvCxnSpPr>
          <p:nvPr/>
        </p:nvCxnSpPr>
        <p:spPr>
          <a:xfrm>
            <a:off x="9207128" y="5155783"/>
            <a:ext cx="0" cy="276885"/>
          </a:xfrm>
          <a:prstGeom prst="straightConnector1">
            <a:avLst/>
          </a:prstGeom>
          <a:ln w="3175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30" name="TextBox 129">
            <a:extLst>
              <a:ext uri="{FF2B5EF4-FFF2-40B4-BE49-F238E27FC236}">
                <a16:creationId xmlns:a16="http://schemas.microsoft.com/office/drawing/2014/main" id="{51E80D42-203C-FC65-64EB-7ED2B09EFD99}"/>
              </a:ext>
            </a:extLst>
          </p:cNvPr>
          <p:cNvSpPr txBox="1"/>
          <p:nvPr/>
        </p:nvSpPr>
        <p:spPr>
          <a:xfrm>
            <a:off x="10308073" y="3867937"/>
            <a:ext cx="1062789" cy="484043"/>
          </a:xfrm>
          <a:prstGeom prst="rect">
            <a:avLst/>
          </a:prstGeom>
          <a:noFill/>
        </p:spPr>
        <p:txBody>
          <a:bodyPr wrap="square" rtlCol="0">
            <a:spAutoFit/>
          </a:bodyPr>
          <a:lstStyle/>
          <a:p>
            <a:pPr algn="ctr">
              <a:lnSpc>
                <a:spcPts val="1000"/>
              </a:lnSpc>
            </a:pPr>
            <a:r>
              <a:rPr lang="en-US" sz="1100" dirty="0"/>
              <a:t>Box</a:t>
            </a:r>
          </a:p>
          <a:p>
            <a:pPr algn="ctr">
              <a:lnSpc>
                <a:spcPts val="1000"/>
              </a:lnSpc>
            </a:pPr>
            <a:r>
              <a:rPr lang="en-US" sz="1100" dirty="0"/>
              <a:t>Intersection</a:t>
            </a:r>
          </a:p>
          <a:p>
            <a:pPr algn="ctr">
              <a:lnSpc>
                <a:spcPts val="1000"/>
              </a:lnSpc>
            </a:pPr>
            <a:r>
              <a:rPr lang="en-US" sz="1100" dirty="0"/>
              <a:t>Evaluators</a:t>
            </a:r>
          </a:p>
        </p:txBody>
      </p:sp>
      <p:sp>
        <p:nvSpPr>
          <p:cNvPr id="131" name="TextBox 130">
            <a:extLst>
              <a:ext uri="{FF2B5EF4-FFF2-40B4-BE49-F238E27FC236}">
                <a16:creationId xmlns:a16="http://schemas.microsoft.com/office/drawing/2014/main" id="{74651572-FDD5-F640-F595-021976055690}"/>
              </a:ext>
            </a:extLst>
          </p:cNvPr>
          <p:cNvSpPr txBox="1"/>
          <p:nvPr/>
        </p:nvSpPr>
        <p:spPr>
          <a:xfrm>
            <a:off x="10315456" y="5048260"/>
            <a:ext cx="1062789" cy="484043"/>
          </a:xfrm>
          <a:prstGeom prst="rect">
            <a:avLst/>
          </a:prstGeom>
          <a:noFill/>
        </p:spPr>
        <p:txBody>
          <a:bodyPr wrap="square" rtlCol="0">
            <a:spAutoFit/>
          </a:bodyPr>
          <a:lstStyle/>
          <a:p>
            <a:pPr algn="ctr">
              <a:lnSpc>
                <a:spcPts val="1000"/>
              </a:lnSpc>
            </a:pPr>
            <a:r>
              <a:rPr lang="en-US" sz="1100" dirty="0"/>
              <a:t>Triangle</a:t>
            </a:r>
          </a:p>
          <a:p>
            <a:pPr algn="ctr">
              <a:lnSpc>
                <a:spcPts val="1000"/>
              </a:lnSpc>
            </a:pPr>
            <a:r>
              <a:rPr lang="en-US" sz="1100" dirty="0"/>
              <a:t>Intersection</a:t>
            </a:r>
          </a:p>
          <a:p>
            <a:pPr algn="ctr">
              <a:lnSpc>
                <a:spcPts val="1000"/>
              </a:lnSpc>
            </a:pPr>
            <a:r>
              <a:rPr lang="en-US" sz="1100" dirty="0"/>
              <a:t>Evaluators</a:t>
            </a:r>
          </a:p>
        </p:txBody>
      </p:sp>
      <p:sp>
        <p:nvSpPr>
          <p:cNvPr id="244" name="TextBox 243">
            <a:extLst>
              <a:ext uri="{FF2B5EF4-FFF2-40B4-BE49-F238E27FC236}">
                <a16:creationId xmlns:a16="http://schemas.microsoft.com/office/drawing/2014/main" id="{29DEBF8C-18F9-10A8-01FF-4CC75C096623}"/>
              </a:ext>
            </a:extLst>
          </p:cNvPr>
          <p:cNvSpPr txBox="1"/>
          <p:nvPr/>
        </p:nvSpPr>
        <p:spPr>
          <a:xfrm>
            <a:off x="8337283" y="1197418"/>
            <a:ext cx="1488170" cy="369332"/>
          </a:xfrm>
          <a:prstGeom prst="rect">
            <a:avLst/>
          </a:prstGeom>
          <a:noFill/>
        </p:spPr>
        <p:txBody>
          <a:bodyPr wrap="square" rtlCol="0">
            <a:spAutoFit/>
          </a:bodyPr>
          <a:lstStyle/>
          <a:p>
            <a:r>
              <a:rPr lang="en-US" i="1" dirty="0">
                <a:solidFill>
                  <a:srgbClr val="C00000"/>
                </a:solidFill>
              </a:rPr>
              <a:t>CUDA Cores</a:t>
            </a:r>
          </a:p>
        </p:txBody>
      </p:sp>
      <p:pic>
        <p:nvPicPr>
          <p:cNvPr id="248" name="Picture 247">
            <a:extLst>
              <a:ext uri="{FF2B5EF4-FFF2-40B4-BE49-F238E27FC236}">
                <a16:creationId xmlns:a16="http://schemas.microsoft.com/office/drawing/2014/main" id="{3EF79A9D-7EA2-3DD3-5549-EDC5D9792BAF}"/>
              </a:ext>
            </a:extLst>
          </p:cNvPr>
          <p:cNvPicPr>
            <a:picLocks noChangeAspect="1"/>
          </p:cNvPicPr>
          <p:nvPr/>
        </p:nvPicPr>
        <p:blipFill rotWithShape="1">
          <a:blip r:embed="rId3"/>
          <a:srcRect l="2487" t="11291" r="441" b="3155"/>
          <a:stretch>
            <a:fillRect/>
          </a:stretch>
        </p:blipFill>
        <p:spPr>
          <a:xfrm>
            <a:off x="13847027" y="1312928"/>
            <a:ext cx="7544781" cy="3157278"/>
          </a:xfrm>
          <a:prstGeom prst="rect">
            <a:avLst/>
          </a:prstGeom>
        </p:spPr>
      </p:pic>
      <p:sp>
        <p:nvSpPr>
          <p:cNvPr id="250" name="TextBox 249">
            <a:extLst>
              <a:ext uri="{FF2B5EF4-FFF2-40B4-BE49-F238E27FC236}">
                <a16:creationId xmlns:a16="http://schemas.microsoft.com/office/drawing/2014/main" id="{2B83C3C5-CF34-BC32-C18E-0231C84FBB67}"/>
              </a:ext>
            </a:extLst>
          </p:cNvPr>
          <p:cNvSpPr txBox="1"/>
          <p:nvPr/>
        </p:nvSpPr>
        <p:spPr>
          <a:xfrm>
            <a:off x="0" y="6604084"/>
            <a:ext cx="2495550" cy="253916"/>
          </a:xfrm>
          <a:prstGeom prst="rect">
            <a:avLst/>
          </a:prstGeom>
          <a:noFill/>
        </p:spPr>
        <p:txBody>
          <a:bodyPr wrap="square">
            <a:spAutoFit/>
          </a:bodyPr>
          <a:lstStyle/>
          <a:p>
            <a:r>
              <a:rPr lang="en-US" sz="1050" dirty="0"/>
              <a:t>NVIDIA, Turing Architecture Whitepaper</a:t>
            </a:r>
          </a:p>
        </p:txBody>
      </p:sp>
      <p:sp>
        <p:nvSpPr>
          <p:cNvPr id="12" name="Content Placeholder 3">
            <a:extLst>
              <a:ext uri="{FF2B5EF4-FFF2-40B4-BE49-F238E27FC236}">
                <a16:creationId xmlns:a16="http://schemas.microsoft.com/office/drawing/2014/main" id="{B6123BE0-A0E7-F122-C3DB-0144425FC5A2}"/>
              </a:ext>
            </a:extLst>
          </p:cNvPr>
          <p:cNvSpPr txBox="1">
            <a:spLocks/>
          </p:cNvSpPr>
          <p:nvPr/>
        </p:nvSpPr>
        <p:spPr>
          <a:xfrm>
            <a:off x="398832" y="3712874"/>
            <a:ext cx="6124632" cy="2891210"/>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Lato" panose="020F0502020204030203" pitchFamily="34" charset="0"/>
                <a:ea typeface="Lato" panose="020F0502020204030203" pitchFamily="34" charset="0"/>
                <a:cs typeface="Lato" panose="020F050202020403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94310" indent="-182880">
              <a:spcBef>
                <a:spcPts val="800"/>
              </a:spcBef>
              <a:defRPr sz="1600" b="1" i="0">
                <a:solidFill>
                  <a:srgbClr val="2980B9"/>
                </a:solidFill>
                <a:latin typeface="Arial"/>
              </a:defRPr>
            </a:pPr>
            <a:r>
              <a:rPr lang="en-US" sz="2000" b="1" dirty="0">
                <a:solidFill>
                  <a:srgbClr val="2980B9"/>
                </a:solidFill>
                <a:latin typeface="Arial"/>
              </a:rPr>
              <a:t>RT Core Era (Post-Turing): Hardware Offloading</a:t>
            </a:r>
          </a:p>
          <a:p>
            <a:pPr marL="411480" lvl="1">
              <a:lnSpc>
                <a:spcPct val="110000"/>
              </a:lnSpc>
              <a:buFont typeface="Wingdings" pitchFamily="2" charset="2"/>
              <a:buChar char="§"/>
              <a:defRPr sz="1400" b="0" i="0">
                <a:solidFill>
                  <a:srgbClr val="34495E"/>
                </a:solidFill>
                <a:latin typeface="Arial"/>
              </a:defRPr>
            </a:pPr>
            <a:r>
              <a:rPr lang="en-US" sz="1600" dirty="0">
                <a:solidFill>
                  <a:srgbClr val="4B5563"/>
                </a:solidFill>
                <a:latin typeface="Arial"/>
              </a:rPr>
              <a:t>Dedicated, </a:t>
            </a:r>
            <a:r>
              <a:rPr lang="en-US" sz="1600" b="1" dirty="0">
                <a:solidFill>
                  <a:srgbClr val="FF0000"/>
                </a:solidFill>
                <a:latin typeface="Arial"/>
              </a:rPr>
              <a:t>fixed-function silicon </a:t>
            </a:r>
            <a:r>
              <a:rPr lang="en-US" sz="1600" dirty="0">
                <a:solidFill>
                  <a:srgbClr val="4B5563"/>
                </a:solidFill>
                <a:latin typeface="Arial"/>
              </a:rPr>
              <a:t>blocks (RT Cores) placed directly on the GPU alongside general compute units.</a:t>
            </a:r>
          </a:p>
          <a:p>
            <a:pPr marL="411480" lvl="1">
              <a:lnSpc>
                <a:spcPct val="110000"/>
              </a:lnSpc>
              <a:buFont typeface="Wingdings" pitchFamily="2" charset="2"/>
              <a:buChar char="§"/>
              <a:defRPr sz="1400" b="0" i="0">
                <a:solidFill>
                  <a:srgbClr val="34495E"/>
                </a:solidFill>
                <a:latin typeface="Arial"/>
              </a:defRPr>
            </a:pPr>
            <a:r>
              <a:rPr lang="en-US" sz="1600" dirty="0">
                <a:solidFill>
                  <a:srgbClr val="4B5563"/>
                </a:solidFill>
                <a:latin typeface="Arial"/>
              </a:rPr>
              <a:t>Hardware Offloading: The compute unit executes instructions to 'trace this ray' and suspends or switches to other shading work.</a:t>
            </a:r>
          </a:p>
          <a:p>
            <a:pPr marL="411480" lvl="1">
              <a:lnSpc>
                <a:spcPct val="110000"/>
              </a:lnSpc>
              <a:buFont typeface="Wingdings" pitchFamily="2" charset="2"/>
              <a:buChar char="§"/>
              <a:defRPr sz="1400" b="0" i="0">
                <a:solidFill>
                  <a:srgbClr val="34495E"/>
                </a:solidFill>
                <a:latin typeface="Arial"/>
              </a:defRPr>
            </a:pPr>
            <a:r>
              <a:rPr lang="en-US" sz="1600" dirty="0">
                <a:solidFill>
                  <a:srgbClr val="4B5563"/>
                </a:solidFill>
                <a:latin typeface="Arial"/>
              </a:rPr>
              <a:t>The </a:t>
            </a:r>
            <a:r>
              <a:rPr lang="en-US" sz="1600" b="1" dirty="0">
                <a:solidFill>
                  <a:srgbClr val="FF0000"/>
                </a:solidFill>
                <a:latin typeface="Arial"/>
              </a:rPr>
              <a:t>RT Core handles the entire BVH tree traversal</a:t>
            </a:r>
            <a:r>
              <a:rPr lang="en-US" sz="1600" b="1" dirty="0">
                <a:solidFill>
                  <a:srgbClr val="4B5563"/>
                </a:solidFill>
                <a:latin typeface="Arial"/>
              </a:rPr>
              <a:t> </a:t>
            </a:r>
            <a:r>
              <a:rPr lang="en-US" sz="1600" dirty="0">
                <a:solidFill>
                  <a:srgbClr val="4B5563"/>
                </a:solidFill>
                <a:latin typeface="Arial"/>
              </a:rPr>
              <a:t>and ray-triangle intersection tests directly in silicon.</a:t>
            </a:r>
          </a:p>
          <a:p>
            <a:pPr marL="411480" lvl="1">
              <a:lnSpc>
                <a:spcPct val="110000"/>
              </a:lnSpc>
              <a:buFont typeface="Wingdings" pitchFamily="2" charset="2"/>
              <a:buChar char="§"/>
              <a:defRPr sz="1400" b="0" i="0">
                <a:solidFill>
                  <a:srgbClr val="34495E"/>
                </a:solidFill>
                <a:latin typeface="Arial"/>
              </a:defRPr>
            </a:pPr>
            <a:r>
              <a:rPr lang="en-US" sz="1600" dirty="0">
                <a:solidFill>
                  <a:srgbClr val="4B5563"/>
                </a:solidFill>
                <a:latin typeface="Arial"/>
              </a:rPr>
              <a:t>Frees up the SMs to do computation, delivering up to 10x throughput increases.</a:t>
            </a:r>
          </a:p>
        </p:txBody>
      </p:sp>
    </p:spTree>
    <p:extLst>
      <p:ext uri="{BB962C8B-B14F-4D97-AF65-F5344CB8AC3E}">
        <p14:creationId xmlns:p14="http://schemas.microsoft.com/office/powerpoint/2010/main" val="3355684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horizontal)">
                                      <p:cBhvr>
                                        <p:cTn id="7" dur="500"/>
                                        <p:tgtEl>
                                          <p:spTgt spid="4">
                                            <p:txEl>
                                              <p:pRg st="0" end="0"/>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blinds(horizontal)">
                                      <p:cBhvr>
                                        <p:cTn id="10" dur="500"/>
                                        <p:tgtEl>
                                          <p:spTgt spid="4">
                                            <p:txEl>
                                              <p:pRg st="1" end="1"/>
                                            </p:txEl>
                                          </p:spTgt>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blinds(horizontal)">
                                      <p:cBhvr>
                                        <p:cTn id="13" dur="500"/>
                                        <p:tgtEl>
                                          <p:spTgt spid="4">
                                            <p:txEl>
                                              <p:pRg st="2" end="2"/>
                                            </p:txEl>
                                          </p:spTgt>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linds(horizontal)">
                                      <p:cBhvr>
                                        <p:cTn id="16" dur="500"/>
                                        <p:tgtEl>
                                          <p:spTgt spid="7"/>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linds(horizontal)">
                                      <p:cBhvr>
                                        <p:cTn id="19" dur="500"/>
                                        <p:tgtEl>
                                          <p:spTgt spid="8"/>
                                        </p:tgtEl>
                                      </p:cBhvr>
                                    </p:animEffect>
                                  </p:childTnLst>
                                </p:cTn>
                              </p:par>
                              <p:par>
                                <p:cTn id="20" presetID="3" presetClass="entr" presetSubtype="10"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linds(horizontal)">
                                      <p:cBhvr>
                                        <p:cTn id="22" dur="500"/>
                                        <p:tgtEl>
                                          <p:spTgt spid="10"/>
                                        </p:tgtEl>
                                      </p:cBhvr>
                                    </p:animEffect>
                                  </p:childTnLst>
                                </p:cTn>
                              </p:par>
                              <p:par>
                                <p:cTn id="23" presetID="3" presetClass="entr" presetSubtype="1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blinds(horizontal)">
                                      <p:cBhvr>
                                        <p:cTn id="25" dur="500"/>
                                        <p:tgtEl>
                                          <p:spTgt spid="11"/>
                                        </p:tgtEl>
                                      </p:cBhvr>
                                    </p:animEffect>
                                  </p:childTnLst>
                                </p:cTn>
                              </p:par>
                              <p:par>
                                <p:cTn id="26" presetID="3" presetClass="entr" presetSubtype="10" fill="hold" nodeType="with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blinds(horizontal)">
                                      <p:cBhvr>
                                        <p:cTn id="28" dur="500"/>
                                        <p:tgtEl>
                                          <p:spTgt spid="15"/>
                                        </p:tgtEl>
                                      </p:cBhvr>
                                    </p:animEffect>
                                  </p:childTnLst>
                                </p:cTn>
                              </p:par>
                              <p:par>
                                <p:cTn id="29" presetID="3" presetClass="entr" presetSubtype="10" fill="hold" nodeType="with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blinds(horizontal)">
                                      <p:cBhvr>
                                        <p:cTn id="31" dur="500"/>
                                        <p:tgtEl>
                                          <p:spTgt spid="16"/>
                                        </p:tgtEl>
                                      </p:cBhvr>
                                    </p:animEffect>
                                  </p:childTnLst>
                                </p:cTn>
                              </p:par>
                              <p:par>
                                <p:cTn id="32" presetID="3" presetClass="entr" presetSubtype="10" fill="hold" nodeType="withEffect">
                                  <p:stCondLst>
                                    <p:cond delay="0"/>
                                  </p:stCondLst>
                                  <p:childTnLst>
                                    <p:set>
                                      <p:cBhvr>
                                        <p:cTn id="33" dur="1" fill="hold">
                                          <p:stCondLst>
                                            <p:cond delay="0"/>
                                          </p:stCondLst>
                                        </p:cTn>
                                        <p:tgtEl>
                                          <p:spTgt spid="20"/>
                                        </p:tgtEl>
                                        <p:attrNameLst>
                                          <p:attrName>style.visibility</p:attrName>
                                        </p:attrNameLst>
                                      </p:cBhvr>
                                      <p:to>
                                        <p:strVal val="visible"/>
                                      </p:to>
                                    </p:set>
                                    <p:animEffect transition="in" filter="blinds(horizontal)">
                                      <p:cBhvr>
                                        <p:cTn id="34" dur="500"/>
                                        <p:tgtEl>
                                          <p:spTgt spid="20"/>
                                        </p:tgtEl>
                                      </p:cBhvr>
                                    </p:animEffect>
                                  </p:childTnLst>
                                </p:cTn>
                              </p:par>
                              <p:par>
                                <p:cTn id="35" presetID="3" presetClass="entr" presetSubtype="10" fill="hold" nodeType="with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blinds(horizontal)">
                                      <p:cBhvr>
                                        <p:cTn id="37" dur="500"/>
                                        <p:tgtEl>
                                          <p:spTgt spid="22"/>
                                        </p:tgtEl>
                                      </p:cBhvr>
                                    </p:animEffect>
                                  </p:childTnLst>
                                </p:cTn>
                              </p:par>
                              <p:par>
                                <p:cTn id="38" presetID="3" presetClass="entr" presetSubtype="10" fill="hold" nodeType="withEffect">
                                  <p:stCondLst>
                                    <p:cond delay="0"/>
                                  </p:stCondLst>
                                  <p:childTnLst>
                                    <p:set>
                                      <p:cBhvr>
                                        <p:cTn id="39" dur="1" fill="hold">
                                          <p:stCondLst>
                                            <p:cond delay="0"/>
                                          </p:stCondLst>
                                        </p:cTn>
                                        <p:tgtEl>
                                          <p:spTgt spid="25"/>
                                        </p:tgtEl>
                                        <p:attrNameLst>
                                          <p:attrName>style.visibility</p:attrName>
                                        </p:attrNameLst>
                                      </p:cBhvr>
                                      <p:to>
                                        <p:strVal val="visible"/>
                                      </p:to>
                                    </p:set>
                                    <p:animEffect transition="in" filter="blinds(horizontal)">
                                      <p:cBhvr>
                                        <p:cTn id="40" dur="500"/>
                                        <p:tgtEl>
                                          <p:spTgt spid="25"/>
                                        </p:tgtEl>
                                      </p:cBhvr>
                                    </p:animEffect>
                                  </p:childTnLst>
                                </p:cTn>
                              </p:par>
                              <p:par>
                                <p:cTn id="41" presetID="3" presetClass="entr" presetSubtype="10" fill="hold" nodeType="withEffect">
                                  <p:stCondLst>
                                    <p:cond delay="0"/>
                                  </p:stCondLst>
                                  <p:childTnLst>
                                    <p:set>
                                      <p:cBhvr>
                                        <p:cTn id="42" dur="1" fill="hold">
                                          <p:stCondLst>
                                            <p:cond delay="0"/>
                                          </p:stCondLst>
                                        </p:cTn>
                                        <p:tgtEl>
                                          <p:spTgt spid="26"/>
                                        </p:tgtEl>
                                        <p:attrNameLst>
                                          <p:attrName>style.visibility</p:attrName>
                                        </p:attrNameLst>
                                      </p:cBhvr>
                                      <p:to>
                                        <p:strVal val="visible"/>
                                      </p:to>
                                    </p:set>
                                    <p:animEffect transition="in" filter="blinds(horizontal)">
                                      <p:cBhvr>
                                        <p:cTn id="43" dur="500"/>
                                        <p:tgtEl>
                                          <p:spTgt spid="26"/>
                                        </p:tgtEl>
                                      </p:cBhvr>
                                    </p:animEffect>
                                  </p:childTnLst>
                                </p:cTn>
                              </p:par>
                              <p:par>
                                <p:cTn id="44" presetID="3" presetClass="entr" presetSubtype="10" fill="hold" grpId="0" nodeType="withEffect">
                                  <p:stCondLst>
                                    <p:cond delay="0"/>
                                  </p:stCondLst>
                                  <p:childTnLst>
                                    <p:set>
                                      <p:cBhvr>
                                        <p:cTn id="45" dur="1" fill="hold">
                                          <p:stCondLst>
                                            <p:cond delay="0"/>
                                          </p:stCondLst>
                                        </p:cTn>
                                        <p:tgtEl>
                                          <p:spTgt spid="29"/>
                                        </p:tgtEl>
                                        <p:attrNameLst>
                                          <p:attrName>style.visibility</p:attrName>
                                        </p:attrNameLst>
                                      </p:cBhvr>
                                      <p:to>
                                        <p:strVal val="visible"/>
                                      </p:to>
                                    </p:set>
                                    <p:animEffect transition="in" filter="blinds(horizontal)">
                                      <p:cBhvr>
                                        <p:cTn id="46" dur="500"/>
                                        <p:tgtEl>
                                          <p:spTgt spid="29"/>
                                        </p:tgtEl>
                                      </p:cBhvr>
                                    </p:animEffect>
                                  </p:childTnLst>
                                </p:cTn>
                              </p:par>
                              <p:par>
                                <p:cTn id="47" presetID="3" presetClass="entr" presetSubtype="10" fill="hold" grpId="0" nodeType="withEffect">
                                  <p:stCondLst>
                                    <p:cond delay="0"/>
                                  </p:stCondLst>
                                  <p:childTnLst>
                                    <p:set>
                                      <p:cBhvr>
                                        <p:cTn id="48" dur="1" fill="hold">
                                          <p:stCondLst>
                                            <p:cond delay="0"/>
                                          </p:stCondLst>
                                        </p:cTn>
                                        <p:tgtEl>
                                          <p:spTgt spid="30"/>
                                        </p:tgtEl>
                                        <p:attrNameLst>
                                          <p:attrName>style.visibility</p:attrName>
                                        </p:attrNameLst>
                                      </p:cBhvr>
                                      <p:to>
                                        <p:strVal val="visible"/>
                                      </p:to>
                                    </p:set>
                                    <p:animEffect transition="in" filter="blinds(horizontal)">
                                      <p:cBhvr>
                                        <p:cTn id="49" dur="500"/>
                                        <p:tgtEl>
                                          <p:spTgt spid="30"/>
                                        </p:tgtEl>
                                      </p:cBhvr>
                                    </p:animEffect>
                                  </p:childTnLst>
                                </p:cTn>
                              </p:par>
                              <p:par>
                                <p:cTn id="50" presetID="3" presetClass="entr" presetSubtype="10" fill="hold" grpId="0" nodeType="withEffect">
                                  <p:stCondLst>
                                    <p:cond delay="0"/>
                                  </p:stCondLst>
                                  <p:childTnLst>
                                    <p:set>
                                      <p:cBhvr>
                                        <p:cTn id="51" dur="1" fill="hold">
                                          <p:stCondLst>
                                            <p:cond delay="0"/>
                                          </p:stCondLst>
                                        </p:cTn>
                                        <p:tgtEl>
                                          <p:spTgt spid="9"/>
                                        </p:tgtEl>
                                        <p:attrNameLst>
                                          <p:attrName>style.visibility</p:attrName>
                                        </p:attrNameLst>
                                      </p:cBhvr>
                                      <p:to>
                                        <p:strVal val="visible"/>
                                      </p:to>
                                    </p:set>
                                    <p:animEffect transition="in" filter="blinds(horizontal)">
                                      <p:cBhvr>
                                        <p:cTn id="52" dur="500"/>
                                        <p:tgtEl>
                                          <p:spTgt spid="9"/>
                                        </p:tgtEl>
                                      </p:cBhvr>
                                    </p:animEffect>
                                  </p:childTnLst>
                                </p:cTn>
                              </p:par>
                              <p:par>
                                <p:cTn id="53" presetID="3" presetClass="entr" presetSubtype="10" fill="hold" grpId="0" nodeType="withEffect">
                                  <p:stCondLst>
                                    <p:cond delay="0"/>
                                  </p:stCondLst>
                                  <p:childTnLst>
                                    <p:set>
                                      <p:cBhvr>
                                        <p:cTn id="54" dur="1" fill="hold">
                                          <p:stCondLst>
                                            <p:cond delay="0"/>
                                          </p:stCondLst>
                                        </p:cTn>
                                        <p:tgtEl>
                                          <p:spTgt spid="244"/>
                                        </p:tgtEl>
                                        <p:attrNameLst>
                                          <p:attrName>style.visibility</p:attrName>
                                        </p:attrNameLst>
                                      </p:cBhvr>
                                      <p:to>
                                        <p:strVal val="visible"/>
                                      </p:to>
                                    </p:set>
                                    <p:animEffect transition="in" filter="blinds(horizontal)">
                                      <p:cBhvr>
                                        <p:cTn id="55" dur="500"/>
                                        <p:tgtEl>
                                          <p:spTgt spid="244"/>
                                        </p:tgtEl>
                                      </p:cBhvr>
                                    </p:animEffect>
                                  </p:childTnLst>
                                </p:cTn>
                              </p:par>
                            </p:childTnLst>
                          </p:cTn>
                        </p:par>
                      </p:childTnLst>
                    </p:cTn>
                  </p:par>
                  <p:par>
                    <p:cTn id="56" fill="hold">
                      <p:stCondLst>
                        <p:cond delay="indefinite"/>
                      </p:stCondLst>
                      <p:childTnLst>
                        <p:par>
                          <p:cTn id="57" fill="hold">
                            <p:stCondLst>
                              <p:cond delay="0"/>
                            </p:stCondLst>
                            <p:childTnLst>
                              <p:par>
                                <p:cTn id="58" presetID="3" presetClass="entr" presetSubtype="10" fill="hold" grpId="0" nodeType="clickEffect">
                                  <p:stCondLst>
                                    <p:cond delay="0"/>
                                  </p:stCondLst>
                                  <p:childTnLst>
                                    <p:set>
                                      <p:cBhvr>
                                        <p:cTn id="59" dur="1" fill="hold">
                                          <p:stCondLst>
                                            <p:cond delay="0"/>
                                          </p:stCondLst>
                                        </p:cTn>
                                        <p:tgtEl>
                                          <p:spTgt spid="33"/>
                                        </p:tgtEl>
                                        <p:attrNameLst>
                                          <p:attrName>style.visibility</p:attrName>
                                        </p:attrNameLst>
                                      </p:cBhvr>
                                      <p:to>
                                        <p:strVal val="visible"/>
                                      </p:to>
                                    </p:set>
                                    <p:animEffect transition="in" filter="blinds(horizontal)">
                                      <p:cBhvr>
                                        <p:cTn id="60" dur="500"/>
                                        <p:tgtEl>
                                          <p:spTgt spid="33"/>
                                        </p:tgtEl>
                                      </p:cBhvr>
                                    </p:animEffect>
                                  </p:childTnLst>
                                </p:cTn>
                              </p:par>
                              <p:par>
                                <p:cTn id="61" presetID="3" presetClass="entr" presetSubtype="10" fill="hold" grpId="0" nodeType="withEffect">
                                  <p:stCondLst>
                                    <p:cond delay="0"/>
                                  </p:stCondLst>
                                  <p:childTnLst>
                                    <p:set>
                                      <p:cBhvr>
                                        <p:cTn id="62" dur="1" fill="hold">
                                          <p:stCondLst>
                                            <p:cond delay="0"/>
                                          </p:stCondLst>
                                        </p:cTn>
                                        <p:tgtEl>
                                          <p:spTgt spid="34"/>
                                        </p:tgtEl>
                                        <p:attrNameLst>
                                          <p:attrName>style.visibility</p:attrName>
                                        </p:attrNameLst>
                                      </p:cBhvr>
                                      <p:to>
                                        <p:strVal val="visible"/>
                                      </p:to>
                                    </p:set>
                                    <p:animEffect transition="in" filter="blinds(horizontal)">
                                      <p:cBhvr>
                                        <p:cTn id="63" dur="500"/>
                                        <p:tgtEl>
                                          <p:spTgt spid="34"/>
                                        </p:tgtEl>
                                      </p:cBhvr>
                                    </p:animEffect>
                                  </p:childTnLst>
                                </p:cTn>
                              </p:par>
                              <p:par>
                                <p:cTn id="64" presetID="3" presetClass="entr" presetSubtype="10" fill="hold" grpId="0" nodeType="withEffect">
                                  <p:stCondLst>
                                    <p:cond delay="0"/>
                                  </p:stCondLst>
                                  <p:childTnLst>
                                    <p:set>
                                      <p:cBhvr>
                                        <p:cTn id="65" dur="1" fill="hold">
                                          <p:stCondLst>
                                            <p:cond delay="0"/>
                                          </p:stCondLst>
                                        </p:cTn>
                                        <p:tgtEl>
                                          <p:spTgt spid="35"/>
                                        </p:tgtEl>
                                        <p:attrNameLst>
                                          <p:attrName>style.visibility</p:attrName>
                                        </p:attrNameLst>
                                      </p:cBhvr>
                                      <p:to>
                                        <p:strVal val="visible"/>
                                      </p:to>
                                    </p:set>
                                    <p:animEffect transition="in" filter="blinds(horizontal)">
                                      <p:cBhvr>
                                        <p:cTn id="66" dur="500"/>
                                        <p:tgtEl>
                                          <p:spTgt spid="35"/>
                                        </p:tgtEl>
                                      </p:cBhvr>
                                    </p:animEffect>
                                  </p:childTnLst>
                                </p:cTn>
                              </p:par>
                              <p:par>
                                <p:cTn id="67" presetID="3" presetClass="entr" presetSubtype="10" fill="hold" grpId="0" nodeType="withEffect">
                                  <p:stCondLst>
                                    <p:cond delay="0"/>
                                  </p:stCondLst>
                                  <p:childTnLst>
                                    <p:set>
                                      <p:cBhvr>
                                        <p:cTn id="68" dur="1" fill="hold">
                                          <p:stCondLst>
                                            <p:cond delay="0"/>
                                          </p:stCondLst>
                                        </p:cTn>
                                        <p:tgtEl>
                                          <p:spTgt spid="36"/>
                                        </p:tgtEl>
                                        <p:attrNameLst>
                                          <p:attrName>style.visibility</p:attrName>
                                        </p:attrNameLst>
                                      </p:cBhvr>
                                      <p:to>
                                        <p:strVal val="visible"/>
                                      </p:to>
                                    </p:set>
                                    <p:animEffect transition="in" filter="blinds(horizontal)">
                                      <p:cBhvr>
                                        <p:cTn id="69" dur="500"/>
                                        <p:tgtEl>
                                          <p:spTgt spid="36"/>
                                        </p:tgtEl>
                                      </p:cBhvr>
                                    </p:animEffect>
                                  </p:childTnLst>
                                </p:cTn>
                              </p:par>
                              <p:par>
                                <p:cTn id="70" presetID="3" presetClass="entr" presetSubtype="10" fill="hold" nodeType="withEffect">
                                  <p:stCondLst>
                                    <p:cond delay="0"/>
                                  </p:stCondLst>
                                  <p:childTnLst>
                                    <p:set>
                                      <p:cBhvr>
                                        <p:cTn id="71" dur="1" fill="hold">
                                          <p:stCondLst>
                                            <p:cond delay="0"/>
                                          </p:stCondLst>
                                        </p:cTn>
                                        <p:tgtEl>
                                          <p:spTgt spid="37"/>
                                        </p:tgtEl>
                                        <p:attrNameLst>
                                          <p:attrName>style.visibility</p:attrName>
                                        </p:attrNameLst>
                                      </p:cBhvr>
                                      <p:to>
                                        <p:strVal val="visible"/>
                                      </p:to>
                                    </p:set>
                                    <p:animEffect transition="in" filter="blinds(horizontal)">
                                      <p:cBhvr>
                                        <p:cTn id="72" dur="500"/>
                                        <p:tgtEl>
                                          <p:spTgt spid="37"/>
                                        </p:tgtEl>
                                      </p:cBhvr>
                                    </p:animEffect>
                                  </p:childTnLst>
                                </p:cTn>
                              </p:par>
                              <p:par>
                                <p:cTn id="73" presetID="3" presetClass="entr" presetSubtype="10" fill="hold" nodeType="withEffect">
                                  <p:stCondLst>
                                    <p:cond delay="0"/>
                                  </p:stCondLst>
                                  <p:childTnLst>
                                    <p:set>
                                      <p:cBhvr>
                                        <p:cTn id="74" dur="1" fill="hold">
                                          <p:stCondLst>
                                            <p:cond delay="0"/>
                                          </p:stCondLst>
                                        </p:cTn>
                                        <p:tgtEl>
                                          <p:spTgt spid="73"/>
                                        </p:tgtEl>
                                        <p:attrNameLst>
                                          <p:attrName>style.visibility</p:attrName>
                                        </p:attrNameLst>
                                      </p:cBhvr>
                                      <p:to>
                                        <p:strVal val="visible"/>
                                      </p:to>
                                    </p:set>
                                    <p:animEffect transition="in" filter="blinds(horizontal)">
                                      <p:cBhvr>
                                        <p:cTn id="75" dur="500"/>
                                        <p:tgtEl>
                                          <p:spTgt spid="73"/>
                                        </p:tgtEl>
                                      </p:cBhvr>
                                    </p:animEffect>
                                  </p:childTnLst>
                                </p:cTn>
                              </p:par>
                              <p:par>
                                <p:cTn id="76" presetID="3" presetClass="entr" presetSubtype="10" fill="hold" grpId="0" nodeType="withEffect">
                                  <p:stCondLst>
                                    <p:cond delay="0"/>
                                  </p:stCondLst>
                                  <p:childTnLst>
                                    <p:set>
                                      <p:cBhvr>
                                        <p:cTn id="77" dur="1" fill="hold">
                                          <p:stCondLst>
                                            <p:cond delay="0"/>
                                          </p:stCondLst>
                                        </p:cTn>
                                        <p:tgtEl>
                                          <p:spTgt spid="74"/>
                                        </p:tgtEl>
                                        <p:attrNameLst>
                                          <p:attrName>style.visibility</p:attrName>
                                        </p:attrNameLst>
                                      </p:cBhvr>
                                      <p:to>
                                        <p:strVal val="visible"/>
                                      </p:to>
                                    </p:set>
                                    <p:animEffect transition="in" filter="blinds(horizontal)">
                                      <p:cBhvr>
                                        <p:cTn id="78" dur="500"/>
                                        <p:tgtEl>
                                          <p:spTgt spid="74"/>
                                        </p:tgtEl>
                                      </p:cBhvr>
                                    </p:animEffect>
                                  </p:childTnLst>
                                </p:cTn>
                              </p:par>
                              <p:par>
                                <p:cTn id="79" presetID="3" presetClass="entr" presetSubtype="10" fill="hold" grpId="0" nodeType="withEffect">
                                  <p:stCondLst>
                                    <p:cond delay="0"/>
                                  </p:stCondLst>
                                  <p:childTnLst>
                                    <p:set>
                                      <p:cBhvr>
                                        <p:cTn id="80" dur="1" fill="hold">
                                          <p:stCondLst>
                                            <p:cond delay="0"/>
                                          </p:stCondLst>
                                        </p:cTn>
                                        <p:tgtEl>
                                          <p:spTgt spid="81"/>
                                        </p:tgtEl>
                                        <p:attrNameLst>
                                          <p:attrName>style.visibility</p:attrName>
                                        </p:attrNameLst>
                                      </p:cBhvr>
                                      <p:to>
                                        <p:strVal val="visible"/>
                                      </p:to>
                                    </p:set>
                                    <p:animEffect transition="in" filter="blinds(horizontal)">
                                      <p:cBhvr>
                                        <p:cTn id="81" dur="500"/>
                                        <p:tgtEl>
                                          <p:spTgt spid="81"/>
                                        </p:tgtEl>
                                      </p:cBhvr>
                                    </p:animEffect>
                                  </p:childTnLst>
                                </p:cTn>
                              </p:par>
                              <p:par>
                                <p:cTn id="82" presetID="3" presetClass="entr" presetSubtype="10" fill="hold" grpId="0" nodeType="withEffect">
                                  <p:stCondLst>
                                    <p:cond delay="0"/>
                                  </p:stCondLst>
                                  <p:childTnLst>
                                    <p:set>
                                      <p:cBhvr>
                                        <p:cTn id="83" dur="1" fill="hold">
                                          <p:stCondLst>
                                            <p:cond delay="0"/>
                                          </p:stCondLst>
                                        </p:cTn>
                                        <p:tgtEl>
                                          <p:spTgt spid="82"/>
                                        </p:tgtEl>
                                        <p:attrNameLst>
                                          <p:attrName>style.visibility</p:attrName>
                                        </p:attrNameLst>
                                      </p:cBhvr>
                                      <p:to>
                                        <p:strVal val="visible"/>
                                      </p:to>
                                    </p:set>
                                    <p:animEffect transition="in" filter="blinds(horizontal)">
                                      <p:cBhvr>
                                        <p:cTn id="84" dur="500"/>
                                        <p:tgtEl>
                                          <p:spTgt spid="82"/>
                                        </p:tgtEl>
                                      </p:cBhvr>
                                    </p:animEffect>
                                  </p:childTnLst>
                                </p:cTn>
                              </p:par>
                              <p:par>
                                <p:cTn id="85" presetID="3" presetClass="entr" presetSubtype="10" fill="hold" grpId="0" nodeType="withEffect">
                                  <p:stCondLst>
                                    <p:cond delay="0"/>
                                  </p:stCondLst>
                                  <p:childTnLst>
                                    <p:set>
                                      <p:cBhvr>
                                        <p:cTn id="86" dur="1" fill="hold">
                                          <p:stCondLst>
                                            <p:cond delay="0"/>
                                          </p:stCondLst>
                                        </p:cTn>
                                        <p:tgtEl>
                                          <p:spTgt spid="84"/>
                                        </p:tgtEl>
                                        <p:attrNameLst>
                                          <p:attrName>style.visibility</p:attrName>
                                        </p:attrNameLst>
                                      </p:cBhvr>
                                      <p:to>
                                        <p:strVal val="visible"/>
                                      </p:to>
                                    </p:set>
                                    <p:animEffect transition="in" filter="blinds(horizontal)">
                                      <p:cBhvr>
                                        <p:cTn id="87" dur="500"/>
                                        <p:tgtEl>
                                          <p:spTgt spid="84"/>
                                        </p:tgtEl>
                                      </p:cBhvr>
                                    </p:animEffect>
                                  </p:childTnLst>
                                </p:cTn>
                              </p:par>
                              <p:par>
                                <p:cTn id="88" presetID="3" presetClass="entr" presetSubtype="10" fill="hold" grpId="0" nodeType="withEffect">
                                  <p:stCondLst>
                                    <p:cond delay="0"/>
                                  </p:stCondLst>
                                  <p:childTnLst>
                                    <p:set>
                                      <p:cBhvr>
                                        <p:cTn id="89" dur="1" fill="hold">
                                          <p:stCondLst>
                                            <p:cond delay="0"/>
                                          </p:stCondLst>
                                        </p:cTn>
                                        <p:tgtEl>
                                          <p:spTgt spid="85"/>
                                        </p:tgtEl>
                                        <p:attrNameLst>
                                          <p:attrName>style.visibility</p:attrName>
                                        </p:attrNameLst>
                                      </p:cBhvr>
                                      <p:to>
                                        <p:strVal val="visible"/>
                                      </p:to>
                                    </p:set>
                                    <p:animEffect transition="in" filter="blinds(horizontal)">
                                      <p:cBhvr>
                                        <p:cTn id="90" dur="500"/>
                                        <p:tgtEl>
                                          <p:spTgt spid="85"/>
                                        </p:tgtEl>
                                      </p:cBhvr>
                                    </p:animEffect>
                                  </p:childTnLst>
                                </p:cTn>
                              </p:par>
                              <p:par>
                                <p:cTn id="91" presetID="3" presetClass="entr" presetSubtype="10" fill="hold" grpId="0" nodeType="withEffect">
                                  <p:stCondLst>
                                    <p:cond delay="0"/>
                                  </p:stCondLst>
                                  <p:childTnLst>
                                    <p:set>
                                      <p:cBhvr>
                                        <p:cTn id="92" dur="1" fill="hold">
                                          <p:stCondLst>
                                            <p:cond delay="0"/>
                                          </p:stCondLst>
                                        </p:cTn>
                                        <p:tgtEl>
                                          <p:spTgt spid="86"/>
                                        </p:tgtEl>
                                        <p:attrNameLst>
                                          <p:attrName>style.visibility</p:attrName>
                                        </p:attrNameLst>
                                      </p:cBhvr>
                                      <p:to>
                                        <p:strVal val="visible"/>
                                      </p:to>
                                    </p:set>
                                    <p:animEffect transition="in" filter="blinds(horizontal)">
                                      <p:cBhvr>
                                        <p:cTn id="93" dur="500"/>
                                        <p:tgtEl>
                                          <p:spTgt spid="86"/>
                                        </p:tgtEl>
                                      </p:cBhvr>
                                    </p:animEffect>
                                  </p:childTnLst>
                                </p:cTn>
                              </p:par>
                              <p:par>
                                <p:cTn id="94" presetID="3" presetClass="entr" presetSubtype="10" fill="hold" grpId="0" nodeType="withEffect">
                                  <p:stCondLst>
                                    <p:cond delay="0"/>
                                  </p:stCondLst>
                                  <p:childTnLst>
                                    <p:set>
                                      <p:cBhvr>
                                        <p:cTn id="95" dur="1" fill="hold">
                                          <p:stCondLst>
                                            <p:cond delay="0"/>
                                          </p:stCondLst>
                                        </p:cTn>
                                        <p:tgtEl>
                                          <p:spTgt spid="87"/>
                                        </p:tgtEl>
                                        <p:attrNameLst>
                                          <p:attrName>style.visibility</p:attrName>
                                        </p:attrNameLst>
                                      </p:cBhvr>
                                      <p:to>
                                        <p:strVal val="visible"/>
                                      </p:to>
                                    </p:set>
                                    <p:animEffect transition="in" filter="blinds(horizontal)">
                                      <p:cBhvr>
                                        <p:cTn id="96" dur="500"/>
                                        <p:tgtEl>
                                          <p:spTgt spid="87"/>
                                        </p:tgtEl>
                                      </p:cBhvr>
                                    </p:animEffect>
                                  </p:childTnLst>
                                </p:cTn>
                              </p:par>
                              <p:par>
                                <p:cTn id="97" presetID="3" presetClass="entr" presetSubtype="10" fill="hold" nodeType="withEffect">
                                  <p:stCondLst>
                                    <p:cond delay="0"/>
                                  </p:stCondLst>
                                  <p:childTnLst>
                                    <p:set>
                                      <p:cBhvr>
                                        <p:cTn id="98" dur="1" fill="hold">
                                          <p:stCondLst>
                                            <p:cond delay="0"/>
                                          </p:stCondLst>
                                        </p:cTn>
                                        <p:tgtEl>
                                          <p:spTgt spid="89"/>
                                        </p:tgtEl>
                                        <p:attrNameLst>
                                          <p:attrName>style.visibility</p:attrName>
                                        </p:attrNameLst>
                                      </p:cBhvr>
                                      <p:to>
                                        <p:strVal val="visible"/>
                                      </p:to>
                                    </p:set>
                                    <p:animEffect transition="in" filter="blinds(horizontal)">
                                      <p:cBhvr>
                                        <p:cTn id="99" dur="500"/>
                                        <p:tgtEl>
                                          <p:spTgt spid="89"/>
                                        </p:tgtEl>
                                      </p:cBhvr>
                                    </p:animEffect>
                                  </p:childTnLst>
                                </p:cTn>
                              </p:par>
                              <p:par>
                                <p:cTn id="100" presetID="3" presetClass="entr" presetSubtype="10" fill="hold" nodeType="withEffect">
                                  <p:stCondLst>
                                    <p:cond delay="0"/>
                                  </p:stCondLst>
                                  <p:childTnLst>
                                    <p:set>
                                      <p:cBhvr>
                                        <p:cTn id="101" dur="1" fill="hold">
                                          <p:stCondLst>
                                            <p:cond delay="0"/>
                                          </p:stCondLst>
                                        </p:cTn>
                                        <p:tgtEl>
                                          <p:spTgt spid="92"/>
                                        </p:tgtEl>
                                        <p:attrNameLst>
                                          <p:attrName>style.visibility</p:attrName>
                                        </p:attrNameLst>
                                      </p:cBhvr>
                                      <p:to>
                                        <p:strVal val="visible"/>
                                      </p:to>
                                    </p:set>
                                    <p:animEffect transition="in" filter="blinds(horizontal)">
                                      <p:cBhvr>
                                        <p:cTn id="102" dur="500"/>
                                        <p:tgtEl>
                                          <p:spTgt spid="92"/>
                                        </p:tgtEl>
                                      </p:cBhvr>
                                    </p:animEffect>
                                  </p:childTnLst>
                                </p:cTn>
                              </p:par>
                              <p:par>
                                <p:cTn id="103" presetID="3" presetClass="entr" presetSubtype="10" fill="hold" grpId="0" nodeType="withEffect">
                                  <p:stCondLst>
                                    <p:cond delay="0"/>
                                  </p:stCondLst>
                                  <p:childTnLst>
                                    <p:set>
                                      <p:cBhvr>
                                        <p:cTn id="104" dur="1" fill="hold">
                                          <p:stCondLst>
                                            <p:cond delay="0"/>
                                          </p:stCondLst>
                                        </p:cTn>
                                        <p:tgtEl>
                                          <p:spTgt spid="83"/>
                                        </p:tgtEl>
                                        <p:attrNameLst>
                                          <p:attrName>style.visibility</p:attrName>
                                        </p:attrNameLst>
                                      </p:cBhvr>
                                      <p:to>
                                        <p:strVal val="visible"/>
                                      </p:to>
                                    </p:set>
                                    <p:animEffect transition="in" filter="blinds(horizontal)">
                                      <p:cBhvr>
                                        <p:cTn id="105" dur="500"/>
                                        <p:tgtEl>
                                          <p:spTgt spid="83"/>
                                        </p:tgtEl>
                                      </p:cBhvr>
                                    </p:animEffect>
                                  </p:childTnLst>
                                </p:cTn>
                              </p:par>
                              <p:par>
                                <p:cTn id="106" presetID="3" presetClass="entr" presetSubtype="10" fill="hold" grpId="0" nodeType="withEffect">
                                  <p:stCondLst>
                                    <p:cond delay="0"/>
                                  </p:stCondLst>
                                  <p:childTnLst>
                                    <p:set>
                                      <p:cBhvr>
                                        <p:cTn id="107" dur="1" fill="hold">
                                          <p:stCondLst>
                                            <p:cond delay="0"/>
                                          </p:stCondLst>
                                        </p:cTn>
                                        <p:tgtEl>
                                          <p:spTgt spid="96"/>
                                        </p:tgtEl>
                                        <p:attrNameLst>
                                          <p:attrName>style.visibility</p:attrName>
                                        </p:attrNameLst>
                                      </p:cBhvr>
                                      <p:to>
                                        <p:strVal val="visible"/>
                                      </p:to>
                                    </p:set>
                                    <p:animEffect transition="in" filter="blinds(horizontal)">
                                      <p:cBhvr>
                                        <p:cTn id="108" dur="500"/>
                                        <p:tgtEl>
                                          <p:spTgt spid="96"/>
                                        </p:tgtEl>
                                      </p:cBhvr>
                                    </p:animEffect>
                                  </p:childTnLst>
                                </p:cTn>
                              </p:par>
                              <p:par>
                                <p:cTn id="109" presetID="3" presetClass="entr" presetSubtype="10" fill="hold" grpId="0" nodeType="withEffect">
                                  <p:stCondLst>
                                    <p:cond delay="0"/>
                                  </p:stCondLst>
                                  <p:childTnLst>
                                    <p:set>
                                      <p:cBhvr>
                                        <p:cTn id="110" dur="1" fill="hold">
                                          <p:stCondLst>
                                            <p:cond delay="0"/>
                                          </p:stCondLst>
                                        </p:cTn>
                                        <p:tgtEl>
                                          <p:spTgt spid="103"/>
                                        </p:tgtEl>
                                        <p:attrNameLst>
                                          <p:attrName>style.visibility</p:attrName>
                                        </p:attrNameLst>
                                      </p:cBhvr>
                                      <p:to>
                                        <p:strVal val="visible"/>
                                      </p:to>
                                    </p:set>
                                    <p:animEffect transition="in" filter="blinds(horizontal)">
                                      <p:cBhvr>
                                        <p:cTn id="111" dur="500"/>
                                        <p:tgtEl>
                                          <p:spTgt spid="103"/>
                                        </p:tgtEl>
                                      </p:cBhvr>
                                    </p:animEffect>
                                  </p:childTnLst>
                                </p:cTn>
                              </p:par>
                              <p:par>
                                <p:cTn id="112" presetID="3" presetClass="entr" presetSubtype="10" fill="hold" nodeType="withEffect">
                                  <p:stCondLst>
                                    <p:cond delay="0"/>
                                  </p:stCondLst>
                                  <p:childTnLst>
                                    <p:set>
                                      <p:cBhvr>
                                        <p:cTn id="113" dur="1" fill="hold">
                                          <p:stCondLst>
                                            <p:cond delay="0"/>
                                          </p:stCondLst>
                                        </p:cTn>
                                        <p:tgtEl>
                                          <p:spTgt spid="105"/>
                                        </p:tgtEl>
                                        <p:attrNameLst>
                                          <p:attrName>style.visibility</p:attrName>
                                        </p:attrNameLst>
                                      </p:cBhvr>
                                      <p:to>
                                        <p:strVal val="visible"/>
                                      </p:to>
                                    </p:set>
                                    <p:animEffect transition="in" filter="blinds(horizontal)">
                                      <p:cBhvr>
                                        <p:cTn id="114" dur="500"/>
                                        <p:tgtEl>
                                          <p:spTgt spid="105"/>
                                        </p:tgtEl>
                                      </p:cBhvr>
                                    </p:animEffect>
                                  </p:childTnLst>
                                </p:cTn>
                              </p:par>
                              <p:par>
                                <p:cTn id="115" presetID="3" presetClass="entr" presetSubtype="10" fill="hold" grpId="0" nodeType="withEffect">
                                  <p:stCondLst>
                                    <p:cond delay="0"/>
                                  </p:stCondLst>
                                  <p:childTnLst>
                                    <p:set>
                                      <p:cBhvr>
                                        <p:cTn id="116" dur="1" fill="hold">
                                          <p:stCondLst>
                                            <p:cond delay="0"/>
                                          </p:stCondLst>
                                        </p:cTn>
                                        <p:tgtEl>
                                          <p:spTgt spid="106"/>
                                        </p:tgtEl>
                                        <p:attrNameLst>
                                          <p:attrName>style.visibility</p:attrName>
                                        </p:attrNameLst>
                                      </p:cBhvr>
                                      <p:to>
                                        <p:strVal val="visible"/>
                                      </p:to>
                                    </p:set>
                                    <p:animEffect transition="in" filter="blinds(horizontal)">
                                      <p:cBhvr>
                                        <p:cTn id="117" dur="500"/>
                                        <p:tgtEl>
                                          <p:spTgt spid="106"/>
                                        </p:tgtEl>
                                      </p:cBhvr>
                                    </p:animEffect>
                                  </p:childTnLst>
                                </p:cTn>
                              </p:par>
                              <p:par>
                                <p:cTn id="118" presetID="3" presetClass="entr" presetSubtype="10" fill="hold" grpId="0" nodeType="withEffect">
                                  <p:stCondLst>
                                    <p:cond delay="0"/>
                                  </p:stCondLst>
                                  <p:childTnLst>
                                    <p:set>
                                      <p:cBhvr>
                                        <p:cTn id="119" dur="1" fill="hold">
                                          <p:stCondLst>
                                            <p:cond delay="0"/>
                                          </p:stCondLst>
                                        </p:cTn>
                                        <p:tgtEl>
                                          <p:spTgt spid="95"/>
                                        </p:tgtEl>
                                        <p:attrNameLst>
                                          <p:attrName>style.visibility</p:attrName>
                                        </p:attrNameLst>
                                      </p:cBhvr>
                                      <p:to>
                                        <p:strVal val="visible"/>
                                      </p:to>
                                    </p:set>
                                    <p:animEffect transition="in" filter="blinds(horizontal)">
                                      <p:cBhvr>
                                        <p:cTn id="120" dur="500"/>
                                        <p:tgtEl>
                                          <p:spTgt spid="95"/>
                                        </p:tgtEl>
                                      </p:cBhvr>
                                    </p:animEffect>
                                  </p:childTnLst>
                                </p:cTn>
                              </p:par>
                              <p:par>
                                <p:cTn id="121" presetID="3" presetClass="entr" presetSubtype="10" fill="hold" grpId="0" nodeType="withEffect">
                                  <p:stCondLst>
                                    <p:cond delay="0"/>
                                  </p:stCondLst>
                                  <p:childTnLst>
                                    <p:set>
                                      <p:cBhvr>
                                        <p:cTn id="122" dur="1" fill="hold">
                                          <p:stCondLst>
                                            <p:cond delay="0"/>
                                          </p:stCondLst>
                                        </p:cTn>
                                        <p:tgtEl>
                                          <p:spTgt spid="107"/>
                                        </p:tgtEl>
                                        <p:attrNameLst>
                                          <p:attrName>style.visibility</p:attrName>
                                        </p:attrNameLst>
                                      </p:cBhvr>
                                      <p:to>
                                        <p:strVal val="visible"/>
                                      </p:to>
                                    </p:set>
                                    <p:animEffect transition="in" filter="blinds(horizontal)">
                                      <p:cBhvr>
                                        <p:cTn id="123" dur="500"/>
                                        <p:tgtEl>
                                          <p:spTgt spid="107"/>
                                        </p:tgtEl>
                                      </p:cBhvr>
                                    </p:animEffect>
                                  </p:childTnLst>
                                </p:cTn>
                              </p:par>
                              <p:par>
                                <p:cTn id="124" presetID="3" presetClass="entr" presetSubtype="10" fill="hold" grpId="0" nodeType="withEffect">
                                  <p:stCondLst>
                                    <p:cond delay="0"/>
                                  </p:stCondLst>
                                  <p:childTnLst>
                                    <p:set>
                                      <p:cBhvr>
                                        <p:cTn id="125" dur="1" fill="hold">
                                          <p:stCondLst>
                                            <p:cond delay="0"/>
                                          </p:stCondLst>
                                        </p:cTn>
                                        <p:tgtEl>
                                          <p:spTgt spid="108"/>
                                        </p:tgtEl>
                                        <p:attrNameLst>
                                          <p:attrName>style.visibility</p:attrName>
                                        </p:attrNameLst>
                                      </p:cBhvr>
                                      <p:to>
                                        <p:strVal val="visible"/>
                                      </p:to>
                                    </p:set>
                                    <p:animEffect transition="in" filter="blinds(horizontal)">
                                      <p:cBhvr>
                                        <p:cTn id="126" dur="500"/>
                                        <p:tgtEl>
                                          <p:spTgt spid="108"/>
                                        </p:tgtEl>
                                      </p:cBhvr>
                                    </p:animEffect>
                                  </p:childTnLst>
                                </p:cTn>
                              </p:par>
                              <p:par>
                                <p:cTn id="127" presetID="3" presetClass="entr" presetSubtype="10" fill="hold" nodeType="withEffect">
                                  <p:stCondLst>
                                    <p:cond delay="0"/>
                                  </p:stCondLst>
                                  <p:childTnLst>
                                    <p:set>
                                      <p:cBhvr>
                                        <p:cTn id="128" dur="1" fill="hold">
                                          <p:stCondLst>
                                            <p:cond delay="0"/>
                                          </p:stCondLst>
                                        </p:cTn>
                                        <p:tgtEl>
                                          <p:spTgt spid="110"/>
                                        </p:tgtEl>
                                        <p:attrNameLst>
                                          <p:attrName>style.visibility</p:attrName>
                                        </p:attrNameLst>
                                      </p:cBhvr>
                                      <p:to>
                                        <p:strVal val="visible"/>
                                      </p:to>
                                    </p:set>
                                    <p:animEffect transition="in" filter="blinds(horizontal)">
                                      <p:cBhvr>
                                        <p:cTn id="129" dur="500"/>
                                        <p:tgtEl>
                                          <p:spTgt spid="110"/>
                                        </p:tgtEl>
                                      </p:cBhvr>
                                    </p:animEffect>
                                  </p:childTnLst>
                                </p:cTn>
                              </p:par>
                              <p:par>
                                <p:cTn id="130" presetID="3" presetClass="entr" presetSubtype="10" fill="hold" nodeType="withEffect">
                                  <p:stCondLst>
                                    <p:cond delay="0"/>
                                  </p:stCondLst>
                                  <p:childTnLst>
                                    <p:set>
                                      <p:cBhvr>
                                        <p:cTn id="131" dur="1" fill="hold">
                                          <p:stCondLst>
                                            <p:cond delay="0"/>
                                          </p:stCondLst>
                                        </p:cTn>
                                        <p:tgtEl>
                                          <p:spTgt spid="111"/>
                                        </p:tgtEl>
                                        <p:attrNameLst>
                                          <p:attrName>style.visibility</p:attrName>
                                        </p:attrNameLst>
                                      </p:cBhvr>
                                      <p:to>
                                        <p:strVal val="visible"/>
                                      </p:to>
                                    </p:set>
                                    <p:animEffect transition="in" filter="blinds(horizontal)">
                                      <p:cBhvr>
                                        <p:cTn id="132" dur="500"/>
                                        <p:tgtEl>
                                          <p:spTgt spid="111"/>
                                        </p:tgtEl>
                                      </p:cBhvr>
                                    </p:animEffect>
                                  </p:childTnLst>
                                </p:cTn>
                              </p:par>
                              <p:par>
                                <p:cTn id="133" presetID="3" presetClass="entr" presetSubtype="10" fill="hold" nodeType="withEffect">
                                  <p:stCondLst>
                                    <p:cond delay="0"/>
                                  </p:stCondLst>
                                  <p:childTnLst>
                                    <p:set>
                                      <p:cBhvr>
                                        <p:cTn id="134" dur="1" fill="hold">
                                          <p:stCondLst>
                                            <p:cond delay="0"/>
                                          </p:stCondLst>
                                        </p:cTn>
                                        <p:tgtEl>
                                          <p:spTgt spid="116"/>
                                        </p:tgtEl>
                                        <p:attrNameLst>
                                          <p:attrName>style.visibility</p:attrName>
                                        </p:attrNameLst>
                                      </p:cBhvr>
                                      <p:to>
                                        <p:strVal val="visible"/>
                                      </p:to>
                                    </p:set>
                                    <p:animEffect transition="in" filter="blinds(horizontal)">
                                      <p:cBhvr>
                                        <p:cTn id="135" dur="500"/>
                                        <p:tgtEl>
                                          <p:spTgt spid="116"/>
                                        </p:tgtEl>
                                      </p:cBhvr>
                                    </p:animEffect>
                                  </p:childTnLst>
                                </p:cTn>
                              </p:par>
                              <p:par>
                                <p:cTn id="136" presetID="3" presetClass="entr" presetSubtype="10" fill="hold" nodeType="withEffect">
                                  <p:stCondLst>
                                    <p:cond delay="0"/>
                                  </p:stCondLst>
                                  <p:childTnLst>
                                    <p:set>
                                      <p:cBhvr>
                                        <p:cTn id="137" dur="1" fill="hold">
                                          <p:stCondLst>
                                            <p:cond delay="0"/>
                                          </p:stCondLst>
                                        </p:cTn>
                                        <p:tgtEl>
                                          <p:spTgt spid="119"/>
                                        </p:tgtEl>
                                        <p:attrNameLst>
                                          <p:attrName>style.visibility</p:attrName>
                                        </p:attrNameLst>
                                      </p:cBhvr>
                                      <p:to>
                                        <p:strVal val="visible"/>
                                      </p:to>
                                    </p:set>
                                    <p:animEffect transition="in" filter="blinds(horizontal)">
                                      <p:cBhvr>
                                        <p:cTn id="138" dur="500"/>
                                        <p:tgtEl>
                                          <p:spTgt spid="119"/>
                                        </p:tgtEl>
                                      </p:cBhvr>
                                    </p:animEffect>
                                  </p:childTnLst>
                                </p:cTn>
                              </p:par>
                              <p:par>
                                <p:cTn id="139" presetID="3" presetClass="entr" presetSubtype="10" fill="hold" grpId="0" nodeType="withEffect">
                                  <p:stCondLst>
                                    <p:cond delay="0"/>
                                  </p:stCondLst>
                                  <p:childTnLst>
                                    <p:set>
                                      <p:cBhvr>
                                        <p:cTn id="140" dur="1" fill="hold">
                                          <p:stCondLst>
                                            <p:cond delay="0"/>
                                          </p:stCondLst>
                                        </p:cTn>
                                        <p:tgtEl>
                                          <p:spTgt spid="130"/>
                                        </p:tgtEl>
                                        <p:attrNameLst>
                                          <p:attrName>style.visibility</p:attrName>
                                        </p:attrNameLst>
                                      </p:cBhvr>
                                      <p:to>
                                        <p:strVal val="visible"/>
                                      </p:to>
                                    </p:set>
                                    <p:animEffect transition="in" filter="blinds(horizontal)">
                                      <p:cBhvr>
                                        <p:cTn id="141" dur="500"/>
                                        <p:tgtEl>
                                          <p:spTgt spid="130"/>
                                        </p:tgtEl>
                                      </p:cBhvr>
                                    </p:animEffect>
                                  </p:childTnLst>
                                </p:cTn>
                              </p:par>
                              <p:par>
                                <p:cTn id="142" presetID="3" presetClass="entr" presetSubtype="10" fill="hold" grpId="0" nodeType="withEffect">
                                  <p:stCondLst>
                                    <p:cond delay="0"/>
                                  </p:stCondLst>
                                  <p:childTnLst>
                                    <p:set>
                                      <p:cBhvr>
                                        <p:cTn id="143" dur="1" fill="hold">
                                          <p:stCondLst>
                                            <p:cond delay="0"/>
                                          </p:stCondLst>
                                        </p:cTn>
                                        <p:tgtEl>
                                          <p:spTgt spid="131"/>
                                        </p:tgtEl>
                                        <p:attrNameLst>
                                          <p:attrName>style.visibility</p:attrName>
                                        </p:attrNameLst>
                                      </p:cBhvr>
                                      <p:to>
                                        <p:strVal val="visible"/>
                                      </p:to>
                                    </p:set>
                                    <p:animEffect transition="in" filter="blinds(horizontal)">
                                      <p:cBhvr>
                                        <p:cTn id="144" dur="500"/>
                                        <p:tgtEl>
                                          <p:spTgt spid="131"/>
                                        </p:tgtEl>
                                      </p:cBhvr>
                                    </p:animEffect>
                                  </p:childTnLst>
                                </p:cTn>
                              </p:par>
                              <p:par>
                                <p:cTn id="145" presetID="3" presetClass="entr" presetSubtype="10" fill="hold" grpId="0" nodeType="withEffect">
                                  <p:stCondLst>
                                    <p:cond delay="0"/>
                                  </p:stCondLst>
                                  <p:childTnLst>
                                    <p:set>
                                      <p:cBhvr>
                                        <p:cTn id="146" dur="1" fill="hold">
                                          <p:stCondLst>
                                            <p:cond delay="0"/>
                                          </p:stCondLst>
                                        </p:cTn>
                                        <p:tgtEl>
                                          <p:spTgt spid="12"/>
                                        </p:tgtEl>
                                        <p:attrNameLst>
                                          <p:attrName>style.visibility</p:attrName>
                                        </p:attrNameLst>
                                      </p:cBhvr>
                                      <p:to>
                                        <p:strVal val="visible"/>
                                      </p:to>
                                    </p:set>
                                    <p:animEffect transition="in" filter="blinds(horizontal)">
                                      <p:cBhvr>
                                        <p:cTn id="14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7" grpId="0" animBg="1"/>
      <p:bldP spid="8" grpId="0" animBg="1"/>
      <p:bldP spid="10" grpId="0" animBg="1"/>
      <p:bldP spid="11" grpId="0" animBg="1"/>
      <p:bldP spid="29" grpId="0" animBg="1"/>
      <p:bldP spid="30" grpId="0"/>
      <p:bldP spid="33" grpId="0" animBg="1"/>
      <p:bldP spid="34" grpId="0" animBg="1"/>
      <p:bldP spid="35" grpId="0" animBg="1"/>
      <p:bldP spid="36" grpId="0" animBg="1"/>
      <p:bldP spid="9" grpId="0" animBg="1"/>
      <p:bldP spid="74" grpId="0" animBg="1"/>
      <p:bldP spid="81" grpId="0" animBg="1"/>
      <p:bldP spid="82" grpId="0"/>
      <p:bldP spid="84" grpId="0" animBg="1"/>
      <p:bldP spid="85" grpId="0" animBg="1"/>
      <p:bldP spid="86" grpId="0" animBg="1"/>
      <p:bldP spid="87" grpId="0" animBg="1"/>
      <p:bldP spid="83" grpId="0" animBg="1"/>
      <p:bldP spid="96" grpId="0" animBg="1"/>
      <p:bldP spid="103" grpId="0" animBg="1"/>
      <p:bldP spid="106" grpId="0" animBg="1"/>
      <p:bldP spid="95" grpId="0" animBg="1"/>
      <p:bldP spid="107" grpId="0" animBg="1"/>
      <p:bldP spid="108" grpId="0" animBg="1"/>
      <p:bldP spid="130" grpId="0"/>
      <p:bldP spid="131" grpId="0"/>
      <p:bldP spid="244" grpId="0"/>
      <p:bldP spid="1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FB2E04E-6066-961C-D1A0-4F2824637A7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18</a:t>
            </a:fld>
            <a:endParaRPr lang="en-US"/>
          </a:p>
        </p:txBody>
      </p:sp>
      <p:sp>
        <p:nvSpPr>
          <p:cNvPr id="3" name="Title 2">
            <a:extLst>
              <a:ext uri="{FF2B5EF4-FFF2-40B4-BE49-F238E27FC236}">
                <a16:creationId xmlns:a16="http://schemas.microsoft.com/office/drawing/2014/main" id="{06AD5EF2-2F65-C0FA-E8FE-5386D7621EFD}"/>
              </a:ext>
            </a:extLst>
          </p:cNvPr>
          <p:cNvSpPr>
            <a:spLocks noGrp="1"/>
          </p:cNvSpPr>
          <p:nvPr>
            <p:ph type="title"/>
          </p:nvPr>
        </p:nvSpPr>
        <p:spPr/>
        <p:txBody>
          <a:bodyPr/>
          <a:lstStyle/>
          <a:p>
            <a:r>
              <a:rPr lang="en-US" dirty="0"/>
              <a:t>Hardware Landscape: RT Cores are everywhere!</a:t>
            </a:r>
          </a:p>
        </p:txBody>
      </p:sp>
      <p:sp>
        <p:nvSpPr>
          <p:cNvPr id="4" name="Content Placeholder 3">
            <a:extLst>
              <a:ext uri="{FF2B5EF4-FFF2-40B4-BE49-F238E27FC236}">
                <a16:creationId xmlns:a16="http://schemas.microsoft.com/office/drawing/2014/main" id="{1BD61AB0-FED6-C7F3-A172-2899C6136C61}"/>
              </a:ext>
            </a:extLst>
          </p:cNvPr>
          <p:cNvSpPr>
            <a:spLocks noGrp="1"/>
          </p:cNvSpPr>
          <p:nvPr>
            <p:ph sz="half" idx="1"/>
          </p:nvPr>
        </p:nvSpPr>
        <p:spPr>
          <a:xfrm>
            <a:off x="571500" y="1260087"/>
            <a:ext cx="11049000" cy="5687122"/>
          </a:xfrm>
        </p:spPr>
        <p:txBody>
          <a:bodyPr>
            <a:normAutofit lnSpcReduction="10000"/>
          </a:bodyPr>
          <a:lstStyle/>
          <a:p>
            <a:pPr marL="194310" indent="-182880">
              <a:spcBef>
                <a:spcPts val="800"/>
              </a:spcBef>
              <a:defRPr sz="1600" b="1" i="0">
                <a:solidFill>
                  <a:srgbClr val="2980B9"/>
                </a:solidFill>
                <a:latin typeface="Arial"/>
              </a:defRPr>
            </a:pPr>
            <a:r>
              <a:rPr lang="en-US" sz="1900" b="1" dirty="0">
                <a:solidFill>
                  <a:srgbClr val="2980B9"/>
                </a:solidFill>
                <a:latin typeface="Arial"/>
                <a:ea typeface="+mn-ea"/>
                <a:cs typeface="+mn-cs"/>
              </a:rPr>
              <a:t>Widely available on Gaming/Workstation/Server grade NVIDIA GPUs</a:t>
            </a:r>
          </a:p>
          <a:p>
            <a:pPr marL="411480" lvl="1">
              <a:lnSpc>
                <a:spcPct val="110000"/>
              </a:lnSpc>
              <a:buFont typeface="Wingdings" pitchFamily="2" charset="2"/>
              <a:buChar char="§"/>
              <a:defRPr sz="1400" b="0" i="0">
                <a:solidFill>
                  <a:srgbClr val="34495E"/>
                </a:solidFill>
                <a:latin typeface="Arial"/>
              </a:defRPr>
            </a:pPr>
            <a:r>
              <a:rPr lang="en-US" sz="1500" dirty="0">
                <a:solidFill>
                  <a:srgbClr val="4B5563"/>
                </a:solidFill>
                <a:latin typeface="Arial"/>
              </a:rPr>
              <a:t>Gaming: RTX 5090</a:t>
            </a:r>
          </a:p>
          <a:p>
            <a:pPr marL="411480" lvl="1">
              <a:lnSpc>
                <a:spcPct val="110000"/>
              </a:lnSpc>
              <a:buFont typeface="Wingdings" pitchFamily="2" charset="2"/>
              <a:buChar char="§"/>
              <a:defRPr sz="1400" b="0" i="0">
                <a:solidFill>
                  <a:srgbClr val="34495E"/>
                </a:solidFill>
                <a:latin typeface="Arial"/>
              </a:defRPr>
            </a:pPr>
            <a:r>
              <a:rPr lang="en-US" sz="1500" dirty="0">
                <a:solidFill>
                  <a:srgbClr val="4B5563"/>
                </a:solidFill>
                <a:latin typeface="Arial"/>
              </a:rPr>
              <a:t>Workstation: RTX A6000, NVIDIA RTX Pro 6000</a:t>
            </a:r>
          </a:p>
          <a:p>
            <a:pPr marL="411480" lvl="1">
              <a:lnSpc>
                <a:spcPct val="110000"/>
              </a:lnSpc>
              <a:buFont typeface="Wingdings" pitchFamily="2" charset="2"/>
              <a:buChar char="§"/>
              <a:defRPr sz="1400" b="0" i="0">
                <a:solidFill>
                  <a:srgbClr val="34495E"/>
                </a:solidFill>
                <a:latin typeface="Arial"/>
              </a:defRPr>
            </a:pPr>
            <a:r>
              <a:rPr lang="en-US" sz="1500" dirty="0">
                <a:solidFill>
                  <a:srgbClr val="4B5563"/>
                </a:solidFill>
                <a:latin typeface="Arial"/>
              </a:rPr>
              <a:t>Server: A10 L4, L40, RTX PRO 4500 Blackwell Server Edition (</a:t>
            </a:r>
            <a:r>
              <a:rPr lang="en-US" sz="1500" dirty="0">
                <a:solidFill>
                  <a:srgbClr val="C00000"/>
                </a:solidFill>
                <a:latin typeface="Arial"/>
              </a:rPr>
              <a:t>NO RT Cores on High-End AI GPUs</a:t>
            </a:r>
            <a:r>
              <a:rPr lang="en-US" sz="1500" dirty="0">
                <a:solidFill>
                  <a:srgbClr val="4B5563"/>
                </a:solidFill>
                <a:latin typeface="Arial"/>
              </a:rPr>
              <a:t>, e.g., NVIDIA A100, and H100)</a:t>
            </a:r>
          </a:p>
          <a:p>
            <a:pPr marL="411480" lvl="1">
              <a:lnSpc>
                <a:spcPct val="120000"/>
              </a:lnSpc>
              <a:buFont typeface="Wingdings" pitchFamily="2" charset="2"/>
              <a:buChar char="§"/>
              <a:defRPr sz="1400" b="0" i="0">
                <a:solidFill>
                  <a:srgbClr val="34495E"/>
                </a:solidFill>
                <a:latin typeface="Arial"/>
              </a:defRPr>
            </a:pPr>
            <a:endParaRPr lang="en-US" sz="1400" dirty="0">
              <a:solidFill>
                <a:srgbClr val="4B5563"/>
              </a:solidFill>
              <a:latin typeface="Arial"/>
            </a:endParaRPr>
          </a:p>
          <a:p>
            <a:pPr>
              <a:spcBef>
                <a:spcPts val="1400"/>
              </a:spcBef>
              <a:defRPr sz="1800" b="1" i="0">
                <a:solidFill>
                  <a:srgbClr val="666666"/>
                </a:solidFill>
                <a:latin typeface="Arial"/>
              </a:defRPr>
            </a:pPr>
            <a:endParaRPr lang="en-US" dirty="0"/>
          </a:p>
          <a:p>
            <a:pPr>
              <a:spcBef>
                <a:spcPts val="1400"/>
              </a:spcBef>
              <a:defRPr sz="1800" b="1" i="0">
                <a:solidFill>
                  <a:srgbClr val="666666"/>
                </a:solidFill>
                <a:latin typeface="Arial"/>
              </a:defRPr>
            </a:pPr>
            <a:endParaRPr lang="en-US" dirty="0"/>
          </a:p>
          <a:p>
            <a:pPr marL="194310" indent="-182880">
              <a:spcBef>
                <a:spcPts val="800"/>
              </a:spcBef>
              <a:defRPr sz="1600" b="1" i="0">
                <a:solidFill>
                  <a:srgbClr val="2980B9"/>
                </a:solidFill>
                <a:latin typeface="Arial"/>
              </a:defRPr>
            </a:pPr>
            <a:r>
              <a:rPr lang="en-US" sz="1900" b="1" dirty="0">
                <a:solidFill>
                  <a:srgbClr val="2980B9"/>
                </a:solidFill>
                <a:latin typeface="Arial"/>
                <a:ea typeface="+mn-ea"/>
                <a:cs typeface="+mn-cs"/>
              </a:rPr>
              <a:t>Broad Industry Support Across Vendors:</a:t>
            </a:r>
          </a:p>
          <a:p>
            <a:pPr marL="411480" lvl="1">
              <a:lnSpc>
                <a:spcPct val="110000"/>
              </a:lnSpc>
              <a:buFont typeface="Wingdings" pitchFamily="2" charset="2"/>
              <a:buChar char="§"/>
              <a:defRPr sz="1400" b="0" i="0">
                <a:solidFill>
                  <a:srgbClr val="34495E"/>
                </a:solidFill>
                <a:latin typeface="Arial"/>
              </a:defRPr>
            </a:pPr>
            <a:r>
              <a:rPr lang="en-US" sz="1600" dirty="0">
                <a:solidFill>
                  <a:srgbClr val="4B5563"/>
                </a:solidFill>
                <a:latin typeface="Arial"/>
              </a:rPr>
              <a:t>AMD: RDNA 2 (RX 6000 Series) and RDNA 3/4 architectures.</a:t>
            </a:r>
          </a:p>
          <a:p>
            <a:pPr marL="411480" lvl="1">
              <a:lnSpc>
                <a:spcPct val="110000"/>
              </a:lnSpc>
              <a:buFont typeface="Wingdings" pitchFamily="2" charset="2"/>
              <a:buChar char="§"/>
              <a:defRPr sz="1400" b="0" i="0">
                <a:solidFill>
                  <a:srgbClr val="34495E"/>
                </a:solidFill>
                <a:latin typeface="Arial"/>
              </a:defRPr>
            </a:pPr>
            <a:r>
              <a:rPr lang="en-US" sz="1600" dirty="0">
                <a:solidFill>
                  <a:srgbClr val="4B5563"/>
                </a:solidFill>
                <a:latin typeface="Arial"/>
              </a:rPr>
              <a:t>Intel: Arc A, B, and Max series (Aurora - supercomputer with GPUs equipped with RT cores)</a:t>
            </a:r>
          </a:p>
          <a:p>
            <a:pPr marL="411480" lvl="1">
              <a:lnSpc>
                <a:spcPct val="110000"/>
              </a:lnSpc>
              <a:buFont typeface="Wingdings" pitchFamily="2" charset="2"/>
              <a:buChar char="§"/>
              <a:defRPr sz="1400" b="0" i="0">
                <a:solidFill>
                  <a:srgbClr val="34495E"/>
                </a:solidFill>
                <a:latin typeface="Arial"/>
              </a:defRPr>
            </a:pPr>
            <a:r>
              <a:rPr lang="en-US" sz="1600" dirty="0">
                <a:solidFill>
                  <a:srgbClr val="4B5563"/>
                </a:solidFill>
                <a:latin typeface="Arial"/>
              </a:rPr>
              <a:t>Apple: M3, M4, and newer Apple Silicon chips.</a:t>
            </a:r>
          </a:p>
          <a:p>
            <a:pPr marL="411480" lvl="1">
              <a:lnSpc>
                <a:spcPct val="110000"/>
              </a:lnSpc>
              <a:buFont typeface="Wingdings" pitchFamily="2" charset="2"/>
              <a:buChar char="§"/>
              <a:defRPr sz="1400" b="0" i="0">
                <a:solidFill>
                  <a:srgbClr val="34495E"/>
                </a:solidFill>
                <a:latin typeface="Arial"/>
              </a:defRPr>
            </a:pPr>
            <a:r>
              <a:rPr lang="en-US" sz="1600" dirty="0">
                <a:solidFill>
                  <a:srgbClr val="4B5563"/>
                </a:solidFill>
                <a:latin typeface="Arial"/>
              </a:rPr>
              <a:t>Mobile SoCs: Apple A18, Qualcomm Snapdragon 8 Gen 2/3, MediaTek </a:t>
            </a:r>
            <a:r>
              <a:rPr lang="en-US" sz="1600" dirty="0" err="1">
                <a:solidFill>
                  <a:srgbClr val="4B5563"/>
                </a:solidFill>
                <a:latin typeface="Arial"/>
              </a:rPr>
              <a:t>Dimensity</a:t>
            </a:r>
            <a:r>
              <a:rPr lang="en-US" sz="1600" dirty="0">
                <a:solidFill>
                  <a:srgbClr val="4B5563"/>
                </a:solidFill>
                <a:latin typeface="Arial"/>
              </a:rPr>
              <a:t> 9200/9300 (ARM </a:t>
            </a:r>
            <a:r>
              <a:rPr lang="en-US" sz="1600" dirty="0" err="1">
                <a:solidFill>
                  <a:srgbClr val="4B5563"/>
                </a:solidFill>
                <a:latin typeface="Arial"/>
              </a:rPr>
              <a:t>Immortalis</a:t>
            </a:r>
            <a:r>
              <a:rPr lang="en-US" sz="1600" dirty="0">
                <a:solidFill>
                  <a:srgbClr val="4B5563"/>
                </a:solidFill>
                <a:latin typeface="Arial"/>
              </a:rPr>
              <a:t>).</a:t>
            </a:r>
          </a:p>
          <a:p>
            <a:pPr>
              <a:lnSpc>
                <a:spcPct val="80000"/>
              </a:lnSpc>
              <a:spcBef>
                <a:spcPts val="1400"/>
              </a:spcBef>
              <a:defRPr sz="1800" b="1" i="0">
                <a:solidFill>
                  <a:srgbClr val="C0392B"/>
                </a:solidFill>
                <a:latin typeface="Arial"/>
              </a:defRPr>
            </a:pPr>
            <a:endParaRPr lang="en-US" sz="1700" b="1" dirty="0">
              <a:solidFill>
                <a:srgbClr val="C0392B"/>
              </a:solidFill>
              <a:latin typeface="Arial"/>
            </a:endParaRPr>
          </a:p>
          <a:p>
            <a:pPr>
              <a:lnSpc>
                <a:spcPct val="80000"/>
              </a:lnSpc>
              <a:spcBef>
                <a:spcPts val="1400"/>
              </a:spcBef>
              <a:defRPr sz="1800" b="1" i="0">
                <a:solidFill>
                  <a:srgbClr val="C0392B"/>
                </a:solidFill>
                <a:latin typeface="Arial"/>
              </a:defRPr>
            </a:pPr>
            <a:endParaRPr lang="en-US" sz="1700" b="1" dirty="0">
              <a:solidFill>
                <a:srgbClr val="C0392B"/>
              </a:solidFill>
              <a:latin typeface="Arial"/>
            </a:endParaRPr>
          </a:p>
          <a:p>
            <a:pPr>
              <a:lnSpc>
                <a:spcPct val="80000"/>
              </a:lnSpc>
              <a:spcBef>
                <a:spcPts val="1400"/>
              </a:spcBef>
              <a:defRPr sz="1800" b="1" i="0">
                <a:solidFill>
                  <a:srgbClr val="C0392B"/>
                </a:solidFill>
                <a:latin typeface="Arial"/>
              </a:defRPr>
            </a:pPr>
            <a:endParaRPr lang="en-US" sz="1700" b="1" dirty="0">
              <a:solidFill>
                <a:srgbClr val="C0392B"/>
              </a:solidFill>
              <a:latin typeface="Arial"/>
            </a:endParaRPr>
          </a:p>
          <a:p>
            <a:pPr marL="194310" indent="-182880">
              <a:spcBef>
                <a:spcPts val="800"/>
              </a:spcBef>
              <a:defRPr sz="1600" b="1" i="0">
                <a:solidFill>
                  <a:srgbClr val="2980B9"/>
                </a:solidFill>
                <a:latin typeface="Arial"/>
              </a:defRPr>
            </a:pPr>
            <a:r>
              <a:rPr lang="en-US" sz="1900" b="1" dirty="0">
                <a:solidFill>
                  <a:srgbClr val="2980B9"/>
                </a:solidFill>
                <a:latin typeface="Arial"/>
                <a:ea typeface="+mn-ea"/>
                <a:cs typeface="+mn-cs"/>
              </a:rPr>
              <a:t>This tutorial focuses on </a:t>
            </a:r>
            <a:r>
              <a:rPr lang="en-US" sz="1900" b="1" dirty="0">
                <a:solidFill>
                  <a:srgbClr val="FF0000"/>
                </a:solidFill>
                <a:latin typeface="Arial"/>
                <a:ea typeface="+mn-ea"/>
                <a:cs typeface="+mn-cs"/>
              </a:rPr>
              <a:t>NVIDIA RT Cores</a:t>
            </a:r>
          </a:p>
        </p:txBody>
      </p:sp>
      <p:pic>
        <p:nvPicPr>
          <p:cNvPr id="5" name="Picture 4" descr="PNY NVIDIA RTX PRO 4500 Blackwell Generation Graphics Card">
            <a:extLst>
              <a:ext uri="{FF2B5EF4-FFF2-40B4-BE49-F238E27FC236}">
                <a16:creationId xmlns:a16="http://schemas.microsoft.com/office/drawing/2014/main" id="{8E4FB5CB-30E6-FE29-5393-30E680EFE8F3}"/>
              </a:ext>
            </a:extLst>
          </p:cNvPr>
          <p:cNvPicPr>
            <a:picLocks noChangeAspect="1"/>
          </p:cNvPicPr>
          <p:nvPr/>
        </p:nvPicPr>
        <p:blipFill>
          <a:blip r:embed="rId3"/>
          <a:stretch>
            <a:fillRect/>
          </a:stretch>
        </p:blipFill>
        <p:spPr>
          <a:xfrm>
            <a:off x="4297362" y="2813053"/>
            <a:ext cx="944644" cy="944644"/>
          </a:xfrm>
          <a:prstGeom prst="rect">
            <a:avLst/>
          </a:prstGeom>
        </p:spPr>
      </p:pic>
      <p:pic>
        <p:nvPicPr>
          <p:cNvPr id="7" name="Picture 6" descr="Discover NVIDIA L4 | Data Center GPUs| pny.com">
            <a:extLst>
              <a:ext uri="{FF2B5EF4-FFF2-40B4-BE49-F238E27FC236}">
                <a16:creationId xmlns:a16="http://schemas.microsoft.com/office/drawing/2014/main" id="{B3E823F2-1DB9-3369-AFB8-06D55DAA1C54}"/>
              </a:ext>
            </a:extLst>
          </p:cNvPr>
          <p:cNvPicPr>
            <a:picLocks noChangeAspect="1"/>
          </p:cNvPicPr>
          <p:nvPr/>
        </p:nvPicPr>
        <p:blipFill>
          <a:blip r:embed="rId4"/>
          <a:stretch>
            <a:fillRect/>
          </a:stretch>
        </p:blipFill>
        <p:spPr>
          <a:xfrm>
            <a:off x="6662671" y="2677609"/>
            <a:ext cx="1044785" cy="1044785"/>
          </a:xfrm>
          <a:prstGeom prst="rect">
            <a:avLst/>
          </a:prstGeom>
        </p:spPr>
      </p:pic>
      <p:pic>
        <p:nvPicPr>
          <p:cNvPr id="6" name="Picture 5" descr="GeForce RTX 5090 Founders Edition">
            <a:extLst>
              <a:ext uri="{FF2B5EF4-FFF2-40B4-BE49-F238E27FC236}">
                <a16:creationId xmlns:a16="http://schemas.microsoft.com/office/drawing/2014/main" id="{F0B3858A-402A-49F2-A807-4E07AC4EFAD4}"/>
              </a:ext>
            </a:extLst>
          </p:cNvPr>
          <p:cNvPicPr>
            <a:picLocks noChangeAspect="1"/>
          </p:cNvPicPr>
          <p:nvPr/>
        </p:nvPicPr>
        <p:blipFill>
          <a:blip r:embed="rId5"/>
          <a:srcRect l="10285" t="23338" r="9926" b="18012"/>
          <a:stretch>
            <a:fillRect/>
          </a:stretch>
        </p:blipFill>
        <p:spPr>
          <a:xfrm>
            <a:off x="1075838" y="2795468"/>
            <a:ext cx="1673790" cy="926926"/>
          </a:xfrm>
          <a:prstGeom prst="rect">
            <a:avLst/>
          </a:prstGeom>
        </p:spPr>
      </p:pic>
      <p:grpSp>
        <p:nvGrpSpPr>
          <p:cNvPr id="19" name="Group 18">
            <a:extLst>
              <a:ext uri="{FF2B5EF4-FFF2-40B4-BE49-F238E27FC236}">
                <a16:creationId xmlns:a16="http://schemas.microsoft.com/office/drawing/2014/main" id="{23EA108E-9280-CED7-3BA6-6CD6D6DA9F8D}"/>
              </a:ext>
            </a:extLst>
          </p:cNvPr>
          <p:cNvGrpSpPr/>
          <p:nvPr/>
        </p:nvGrpSpPr>
        <p:grpSpPr>
          <a:xfrm>
            <a:off x="973807" y="5478399"/>
            <a:ext cx="6125084" cy="614414"/>
            <a:chOff x="759992" y="5027785"/>
            <a:chExt cx="9406599" cy="943587"/>
          </a:xfrm>
        </p:grpSpPr>
        <p:pic>
          <p:nvPicPr>
            <p:cNvPr id="9" name="Picture 8">
              <a:extLst>
                <a:ext uri="{FF2B5EF4-FFF2-40B4-BE49-F238E27FC236}">
                  <a16:creationId xmlns:a16="http://schemas.microsoft.com/office/drawing/2014/main" id="{44233A31-03F5-712B-1E56-9AFFAC87434A}"/>
                </a:ext>
              </a:extLst>
            </p:cNvPr>
            <p:cNvPicPr>
              <a:picLocks noChangeAspect="1"/>
            </p:cNvPicPr>
            <p:nvPr/>
          </p:nvPicPr>
          <p:blipFill>
            <a:blip r:embed="rId6"/>
            <a:stretch>
              <a:fillRect/>
            </a:stretch>
          </p:blipFill>
          <p:spPr>
            <a:xfrm>
              <a:off x="759992" y="5226465"/>
              <a:ext cx="1310014" cy="668107"/>
            </a:xfrm>
            <a:prstGeom prst="rect">
              <a:avLst/>
            </a:prstGeom>
          </p:spPr>
        </p:pic>
        <p:pic>
          <p:nvPicPr>
            <p:cNvPr id="10" name="Picture 9" descr="Intel Arc - Wikipedia">
              <a:extLst>
                <a:ext uri="{FF2B5EF4-FFF2-40B4-BE49-F238E27FC236}">
                  <a16:creationId xmlns:a16="http://schemas.microsoft.com/office/drawing/2014/main" id="{70DD04C8-10EA-628A-3D8E-99BD9E99FFEC}"/>
                </a:ext>
              </a:extLst>
            </p:cNvPr>
            <p:cNvPicPr>
              <a:picLocks noChangeAspect="1"/>
            </p:cNvPicPr>
            <p:nvPr/>
          </p:nvPicPr>
          <p:blipFill>
            <a:blip r:embed="rId7"/>
            <a:stretch>
              <a:fillRect/>
            </a:stretch>
          </p:blipFill>
          <p:spPr>
            <a:xfrm>
              <a:off x="2563393" y="5062068"/>
              <a:ext cx="1398044" cy="795846"/>
            </a:xfrm>
            <a:prstGeom prst="rect">
              <a:avLst/>
            </a:prstGeom>
          </p:spPr>
        </p:pic>
        <p:pic>
          <p:nvPicPr>
            <p:cNvPr id="12" name="Picture 11" descr="Apple M3 chip release window speculation - PC Guide">
              <a:extLst>
                <a:ext uri="{FF2B5EF4-FFF2-40B4-BE49-F238E27FC236}">
                  <a16:creationId xmlns:a16="http://schemas.microsoft.com/office/drawing/2014/main" id="{C90CA422-2B3B-CB0C-B5BF-C28C1C45D0A2}"/>
                </a:ext>
              </a:extLst>
            </p:cNvPr>
            <p:cNvPicPr>
              <a:picLocks noChangeAspect="1"/>
            </p:cNvPicPr>
            <p:nvPr/>
          </p:nvPicPr>
          <p:blipFill>
            <a:blip r:embed="rId8"/>
            <a:stretch>
              <a:fillRect/>
            </a:stretch>
          </p:blipFill>
          <p:spPr>
            <a:xfrm>
              <a:off x="4454824" y="5045042"/>
              <a:ext cx="1651284" cy="926330"/>
            </a:xfrm>
            <a:prstGeom prst="rect">
              <a:avLst/>
            </a:prstGeom>
          </p:spPr>
        </p:pic>
        <p:pic>
          <p:nvPicPr>
            <p:cNvPr id="15" name="Picture 14" descr="Qualcomm Snapdragon/8 Series/8 Gen - NamuWiki">
              <a:extLst>
                <a:ext uri="{FF2B5EF4-FFF2-40B4-BE49-F238E27FC236}">
                  <a16:creationId xmlns:a16="http://schemas.microsoft.com/office/drawing/2014/main" id="{7DE80660-3093-6369-07BF-DF32622FE726}"/>
                </a:ext>
              </a:extLst>
            </p:cNvPr>
            <p:cNvPicPr>
              <a:picLocks noChangeAspect="1"/>
            </p:cNvPicPr>
            <p:nvPr/>
          </p:nvPicPr>
          <p:blipFill>
            <a:blip r:embed="rId9"/>
            <a:stretch>
              <a:fillRect/>
            </a:stretch>
          </p:blipFill>
          <p:spPr>
            <a:xfrm>
              <a:off x="7968824" y="5027785"/>
              <a:ext cx="936786" cy="943587"/>
            </a:xfrm>
            <a:prstGeom prst="rect">
              <a:avLst/>
            </a:prstGeom>
          </p:spPr>
        </p:pic>
        <p:pic>
          <p:nvPicPr>
            <p:cNvPr id="17" name="Picture 16" descr="MediaTek Dimensity 9200 Plus Review: Performance, Features, and Benchmark Insights | MobileDokan">
              <a:extLst>
                <a:ext uri="{FF2B5EF4-FFF2-40B4-BE49-F238E27FC236}">
                  <a16:creationId xmlns:a16="http://schemas.microsoft.com/office/drawing/2014/main" id="{3DA30664-C678-4124-F13D-0D791763EAE4}"/>
                </a:ext>
              </a:extLst>
            </p:cNvPr>
            <p:cNvPicPr>
              <a:picLocks noChangeAspect="1"/>
            </p:cNvPicPr>
            <p:nvPr/>
          </p:nvPicPr>
          <p:blipFill>
            <a:blip r:embed="rId10"/>
            <a:stretch>
              <a:fillRect/>
            </a:stretch>
          </p:blipFill>
          <p:spPr>
            <a:xfrm>
              <a:off x="9300275" y="5062068"/>
              <a:ext cx="866316" cy="866316"/>
            </a:xfrm>
            <a:prstGeom prst="rect">
              <a:avLst/>
            </a:prstGeom>
          </p:spPr>
        </p:pic>
        <p:pic>
          <p:nvPicPr>
            <p:cNvPr id="18" name="Picture 17" descr="Apple A18">
              <a:extLst>
                <a:ext uri="{FF2B5EF4-FFF2-40B4-BE49-F238E27FC236}">
                  <a16:creationId xmlns:a16="http://schemas.microsoft.com/office/drawing/2014/main" id="{61DB1FD5-BDD4-69B3-F5FC-E317FBAB610A}"/>
                </a:ext>
              </a:extLst>
            </p:cNvPr>
            <p:cNvPicPr>
              <a:picLocks noChangeAspect="1"/>
            </p:cNvPicPr>
            <p:nvPr/>
          </p:nvPicPr>
          <p:blipFill rotWithShape="1">
            <a:blip r:embed="rId11"/>
            <a:srcRect l="30262" t="16584" r="30513" b="12530"/>
            <a:stretch>
              <a:fillRect/>
            </a:stretch>
          </p:blipFill>
          <p:spPr>
            <a:xfrm>
              <a:off x="6456125" y="5062068"/>
              <a:ext cx="897504" cy="909304"/>
            </a:xfrm>
            <a:prstGeom prst="rect">
              <a:avLst/>
            </a:prstGeom>
          </p:spPr>
        </p:pic>
      </p:grpSp>
    </p:spTree>
    <p:extLst>
      <p:ext uri="{BB962C8B-B14F-4D97-AF65-F5344CB8AC3E}">
        <p14:creationId xmlns:p14="http://schemas.microsoft.com/office/powerpoint/2010/main" val="4000208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blinds(horizontal)">
                                      <p:cBhvr>
                                        <p:cTn id="11" dur="500"/>
                                        <p:tgtEl>
                                          <p:spTgt spid="4">
                                            <p:txEl>
                                              <p:pRg st="1" end="1"/>
                                            </p:txEl>
                                          </p:spTgt>
                                        </p:tgtEl>
                                      </p:cBhvr>
                                    </p:animEffect>
                                  </p:childTnLst>
                                </p:cTn>
                              </p:par>
                              <p:par>
                                <p:cTn id="12" presetID="3" presetClass="entr" presetSubtype="10"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blinds(horizontal)">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9" presetClass="entr" presetSubtype="0"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Effect transition="in" filter="dissolve">
                                      <p:cBhvr>
                                        <p:cTn id="19" dur="500"/>
                                        <p:tgtEl>
                                          <p:spTgt spid="4">
                                            <p:txEl>
                                              <p:pRg st="2" end="2"/>
                                            </p:txEl>
                                          </p:spTgt>
                                        </p:tgtEl>
                                      </p:cBhvr>
                                    </p:animEffect>
                                  </p:childTnLst>
                                </p:cTn>
                              </p:par>
                              <p:par>
                                <p:cTn id="20" presetID="9" presetClass="entr" presetSubtype="0" fill="hold"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dissolve">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checkerboard(across)">
                                      <p:cBhvr>
                                        <p:cTn id="27" dur="500"/>
                                        <p:tgtEl>
                                          <p:spTgt spid="4">
                                            <p:txEl>
                                              <p:pRg st="3" end="3"/>
                                            </p:txEl>
                                          </p:spTgt>
                                        </p:tgtEl>
                                      </p:cBhvr>
                                    </p:animEffect>
                                  </p:childTnLst>
                                </p:cTn>
                              </p:par>
                              <p:par>
                                <p:cTn id="28" presetID="5" presetClass="entr" presetSubtype="10" fill="hold" nodeType="with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checkerboard(across)">
                                      <p:cBhvr>
                                        <p:cTn id="30" dur="5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4">
                                            <p:txEl>
                                              <p:pRg st="9" end="9"/>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4">
                                            <p:txEl>
                                              <p:pRg st="10" end="10"/>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4">
                                            <p:txEl>
                                              <p:pRg st="11" end="11"/>
                                            </p:txEl>
                                          </p:spTgt>
                                        </p:tgtEl>
                                        <p:attrNameLst>
                                          <p:attrName>style.visibility</p:attrName>
                                        </p:attrNameLst>
                                      </p:cBhvr>
                                      <p:to>
                                        <p:strVal val="visible"/>
                                      </p:to>
                                    </p:set>
                                  </p:childTnLst>
                                </p:cTn>
                              </p:par>
                            </p:childTnLst>
                          </p:cTn>
                        </p:par>
                        <p:par>
                          <p:cTn id="45" fill="hold">
                            <p:stCondLst>
                              <p:cond delay="0"/>
                            </p:stCondLst>
                            <p:childTnLst>
                              <p:par>
                                <p:cTn id="46" presetID="9" presetClass="entr" presetSubtype="0" fill="hold" nodeType="afterEffect">
                                  <p:stCondLst>
                                    <p:cond delay="0"/>
                                  </p:stCondLst>
                                  <p:childTnLst>
                                    <p:set>
                                      <p:cBhvr>
                                        <p:cTn id="47" dur="1" fill="hold">
                                          <p:stCondLst>
                                            <p:cond delay="0"/>
                                          </p:stCondLst>
                                        </p:cTn>
                                        <p:tgtEl>
                                          <p:spTgt spid="19"/>
                                        </p:tgtEl>
                                        <p:attrNameLst>
                                          <p:attrName>style.visibility</p:attrName>
                                        </p:attrNameLst>
                                      </p:cBhvr>
                                      <p:to>
                                        <p:strVal val="visible"/>
                                      </p:to>
                                    </p:set>
                                    <p:animEffect transition="in" filter="dissolve">
                                      <p:cBhvr>
                                        <p:cTn id="48" dur="500"/>
                                        <p:tgtEl>
                                          <p:spTgt spid="19"/>
                                        </p:tgtEl>
                                      </p:cBhvr>
                                    </p:animEffec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4">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a:extLst>
            <a:ext uri="{FF2B5EF4-FFF2-40B4-BE49-F238E27FC236}">
              <a16:creationId xmlns:a16="http://schemas.microsoft.com/office/drawing/2014/main" id="{ACF56313-2564-4B5B-4BBB-CBC1D3D28D4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B0CBC96-0E7D-EE96-3905-7284F5F594B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19</a:t>
            </a:fld>
            <a:endParaRPr lang="en-US"/>
          </a:p>
        </p:txBody>
      </p:sp>
      <p:sp>
        <p:nvSpPr>
          <p:cNvPr id="3" name="Title 2">
            <a:extLst>
              <a:ext uri="{FF2B5EF4-FFF2-40B4-BE49-F238E27FC236}">
                <a16:creationId xmlns:a16="http://schemas.microsoft.com/office/drawing/2014/main" id="{24C4F42D-1D55-3936-1B05-1256FB5C4D8B}"/>
              </a:ext>
            </a:extLst>
          </p:cNvPr>
          <p:cNvSpPr>
            <a:spLocks noGrp="1"/>
          </p:cNvSpPr>
          <p:nvPr>
            <p:ph type="title"/>
          </p:nvPr>
        </p:nvSpPr>
        <p:spPr/>
        <p:txBody>
          <a:bodyPr>
            <a:normAutofit/>
          </a:bodyPr>
          <a:lstStyle/>
          <a:p>
            <a:r>
              <a:rPr lang="en-US" dirty="0"/>
              <a:t>Can we do more with RT Cores?</a:t>
            </a:r>
          </a:p>
        </p:txBody>
      </p:sp>
      <p:sp>
        <p:nvSpPr>
          <p:cNvPr id="4" name="Content Placeholder 3">
            <a:extLst>
              <a:ext uri="{FF2B5EF4-FFF2-40B4-BE49-F238E27FC236}">
                <a16:creationId xmlns:a16="http://schemas.microsoft.com/office/drawing/2014/main" id="{B5E55F2A-4862-A277-449C-FB61102BEC0B}"/>
              </a:ext>
            </a:extLst>
          </p:cNvPr>
          <p:cNvSpPr>
            <a:spLocks noGrp="1"/>
          </p:cNvSpPr>
          <p:nvPr>
            <p:ph sz="half" idx="1"/>
          </p:nvPr>
        </p:nvSpPr>
        <p:spPr>
          <a:xfrm>
            <a:off x="3344534" y="1379601"/>
            <a:ext cx="8832602" cy="5664820"/>
          </a:xfrm>
        </p:spPr>
        <p:txBody>
          <a:bodyPr>
            <a:normAutofit fontScale="70000" lnSpcReduction="20000"/>
          </a:bodyPr>
          <a:lstStyle/>
          <a:p>
            <a:pPr marL="194310" lvl="0" indent="-182880">
              <a:lnSpc>
                <a:spcPct val="110000"/>
              </a:lnSpc>
              <a:spcBef>
                <a:spcPts val="800"/>
              </a:spcBef>
              <a:defRPr sz="1600" b="1" i="0">
                <a:solidFill>
                  <a:srgbClr val="2980B9"/>
                </a:solidFill>
                <a:latin typeface="Arial"/>
              </a:defRPr>
            </a:pPr>
            <a:r>
              <a:rPr lang="en-US" sz="2600" b="1" dirty="0">
                <a:solidFill>
                  <a:srgbClr val="2980B9"/>
                </a:solidFill>
                <a:latin typeface="Arial"/>
              </a:rPr>
              <a:t>The RT core is essentially a BVH tree accelerator</a:t>
            </a:r>
          </a:p>
          <a:p>
            <a:pPr marL="194310" lvl="0" indent="-182880">
              <a:lnSpc>
                <a:spcPct val="110000"/>
              </a:lnSpc>
              <a:spcBef>
                <a:spcPts val="800"/>
              </a:spcBef>
              <a:defRPr sz="1600" b="1" i="0">
                <a:solidFill>
                  <a:srgbClr val="2980B9"/>
                </a:solidFill>
                <a:latin typeface="Arial"/>
              </a:defRPr>
            </a:pPr>
            <a:endParaRPr lang="en-US" sz="2300" b="1" dirty="0">
              <a:solidFill>
                <a:srgbClr val="2980B9"/>
              </a:solidFill>
              <a:latin typeface="Arial"/>
              <a:ea typeface="+mn-ea"/>
              <a:cs typeface="+mn-cs"/>
            </a:endParaRPr>
          </a:p>
          <a:p>
            <a:pPr marL="194310" indent="-182880">
              <a:lnSpc>
                <a:spcPct val="110000"/>
              </a:lnSpc>
              <a:spcBef>
                <a:spcPts val="800"/>
              </a:spcBef>
              <a:defRPr sz="1600" b="1" i="0">
                <a:solidFill>
                  <a:srgbClr val="2980B9"/>
                </a:solidFill>
                <a:latin typeface="Arial"/>
              </a:defRPr>
            </a:pPr>
            <a:r>
              <a:rPr lang="en-US" sz="2600" b="1" dirty="0">
                <a:solidFill>
                  <a:srgbClr val="2980B9"/>
                </a:solidFill>
                <a:latin typeface="Arial"/>
              </a:rPr>
              <a:t>The connection between rendering and spatial database:</a:t>
            </a:r>
          </a:p>
          <a:p>
            <a:pPr marL="411480" lvl="1">
              <a:lnSpc>
                <a:spcPct val="120000"/>
              </a:lnSpc>
              <a:buFont typeface="Wingdings" pitchFamily="2" charset="2"/>
              <a:buChar char="§"/>
              <a:defRPr sz="1400" b="0" i="0">
                <a:solidFill>
                  <a:srgbClr val="34495E"/>
                </a:solidFill>
                <a:latin typeface="Arial"/>
              </a:defRPr>
            </a:pPr>
            <a:r>
              <a:rPr lang="en-US" sz="2100" dirty="0">
                <a:solidFill>
                  <a:srgbClr val="4B5563"/>
                </a:solidFill>
                <a:latin typeface="Arial"/>
              </a:rPr>
              <a:t>These domains work is in 2D/3D Euclidean space</a:t>
            </a:r>
          </a:p>
          <a:p>
            <a:pPr marL="411480" lvl="1">
              <a:lnSpc>
                <a:spcPct val="120000"/>
              </a:lnSpc>
              <a:buFont typeface="Wingdings" pitchFamily="2" charset="2"/>
              <a:buChar char="§"/>
              <a:defRPr sz="1400" b="0" i="0">
                <a:solidFill>
                  <a:srgbClr val="34495E"/>
                </a:solidFill>
                <a:latin typeface="Arial"/>
              </a:defRPr>
            </a:pPr>
            <a:r>
              <a:rPr lang="en-US" sz="2100" dirty="0">
                <a:solidFill>
                  <a:srgbClr val="4B5563"/>
                </a:solidFill>
                <a:latin typeface="Arial"/>
              </a:rPr>
              <a:t>Both need a spatial index to work efficiently</a:t>
            </a:r>
          </a:p>
          <a:p>
            <a:pPr marL="11430" lvl="0" indent="0">
              <a:lnSpc>
                <a:spcPct val="110000"/>
              </a:lnSpc>
              <a:spcBef>
                <a:spcPts val="800"/>
              </a:spcBef>
              <a:buNone/>
              <a:defRPr sz="1600" b="1" i="0">
                <a:solidFill>
                  <a:srgbClr val="2980B9"/>
                </a:solidFill>
                <a:latin typeface="Arial"/>
              </a:defRPr>
            </a:pPr>
            <a:endParaRPr lang="en-US" sz="2300" b="1" dirty="0">
              <a:solidFill>
                <a:srgbClr val="2980B9"/>
              </a:solidFill>
              <a:latin typeface="Arial"/>
              <a:ea typeface="+mn-ea"/>
              <a:cs typeface="+mn-cs"/>
            </a:endParaRPr>
          </a:p>
          <a:p>
            <a:pPr marL="194310" lvl="0" indent="-182880">
              <a:lnSpc>
                <a:spcPct val="110000"/>
              </a:lnSpc>
              <a:spcBef>
                <a:spcPts val="800"/>
              </a:spcBef>
              <a:defRPr sz="1600" b="1" i="0">
                <a:solidFill>
                  <a:srgbClr val="2980B9"/>
                </a:solidFill>
                <a:latin typeface="Arial"/>
              </a:defRPr>
            </a:pPr>
            <a:r>
              <a:rPr lang="en-US" sz="2600" b="1" dirty="0">
                <a:solidFill>
                  <a:srgbClr val="2980B9"/>
                </a:solidFill>
                <a:latin typeface="Arial"/>
                <a:ea typeface="+mn-ea"/>
                <a:cs typeface="+mn-cs"/>
              </a:rPr>
              <a:t>The Idle Silicon: During spatial queries, the specialized RT Core hardware on commodity GPUs sits </a:t>
            </a:r>
            <a:r>
              <a:rPr lang="en-US" sz="2600" b="1" dirty="0">
                <a:solidFill>
                  <a:srgbClr val="FF0000"/>
                </a:solidFill>
                <a:latin typeface="Arial"/>
                <a:ea typeface="+mn-ea"/>
                <a:cs typeface="+mn-cs"/>
              </a:rPr>
              <a:t>completely unused</a:t>
            </a:r>
            <a:r>
              <a:rPr lang="en-US" sz="2600" b="1" dirty="0">
                <a:solidFill>
                  <a:srgbClr val="2980B9"/>
                </a:solidFill>
                <a:latin typeface="Arial"/>
                <a:ea typeface="+mn-ea"/>
                <a:cs typeface="+mn-cs"/>
              </a:rPr>
              <a:t>.</a:t>
            </a:r>
          </a:p>
          <a:p>
            <a:pPr marL="11430" indent="0">
              <a:lnSpc>
                <a:spcPct val="110000"/>
              </a:lnSpc>
              <a:spcBef>
                <a:spcPts val="800"/>
              </a:spcBef>
              <a:buNone/>
              <a:defRPr sz="1600" b="1" i="0">
                <a:solidFill>
                  <a:srgbClr val="2980B9"/>
                </a:solidFill>
                <a:latin typeface="Arial"/>
              </a:defRPr>
            </a:pPr>
            <a:endParaRPr lang="en-US" sz="2300" b="1" dirty="0">
              <a:solidFill>
                <a:srgbClr val="2980B9"/>
              </a:solidFill>
              <a:latin typeface="Arial"/>
              <a:ea typeface="+mn-ea"/>
              <a:cs typeface="+mn-cs"/>
            </a:endParaRPr>
          </a:p>
          <a:p>
            <a:pPr marL="194310" indent="-182880">
              <a:lnSpc>
                <a:spcPct val="110000"/>
              </a:lnSpc>
              <a:spcBef>
                <a:spcPts val="800"/>
              </a:spcBef>
              <a:defRPr sz="1600" b="1" i="0">
                <a:solidFill>
                  <a:srgbClr val="2980B9"/>
                </a:solidFill>
                <a:latin typeface="Arial"/>
              </a:defRPr>
            </a:pPr>
            <a:r>
              <a:rPr lang="en-US" sz="2600" b="1" dirty="0">
                <a:solidFill>
                  <a:srgbClr val="2980B9"/>
                </a:solidFill>
                <a:latin typeface="Arial"/>
                <a:ea typeface="+mn-ea"/>
                <a:cs typeface="+mn-cs"/>
              </a:rPr>
              <a:t>The "Free Ride" Idea:</a:t>
            </a:r>
          </a:p>
          <a:p>
            <a:pPr marL="411480" lvl="1">
              <a:lnSpc>
                <a:spcPct val="120000"/>
              </a:lnSpc>
              <a:buFont typeface="Wingdings" pitchFamily="2" charset="2"/>
              <a:buChar char="§"/>
              <a:defRPr sz="1400" b="0" i="0">
                <a:solidFill>
                  <a:srgbClr val="34495E"/>
                </a:solidFill>
                <a:latin typeface="Arial"/>
              </a:defRPr>
            </a:pPr>
            <a:r>
              <a:rPr lang="en-US" sz="2100" dirty="0">
                <a:solidFill>
                  <a:srgbClr val="4B5563"/>
                </a:solidFill>
                <a:latin typeface="Arial"/>
              </a:rPr>
              <a:t>If we can formulate database spatial queries (containment, intersection) as ray casting...</a:t>
            </a:r>
          </a:p>
          <a:p>
            <a:pPr marL="411480" lvl="1">
              <a:lnSpc>
                <a:spcPct val="120000"/>
              </a:lnSpc>
              <a:buFont typeface="Wingdings" pitchFamily="2" charset="2"/>
              <a:buChar char="§"/>
              <a:defRPr sz="1400" b="0" i="0">
                <a:solidFill>
                  <a:srgbClr val="34495E"/>
                </a:solidFill>
                <a:latin typeface="Arial"/>
              </a:defRPr>
            </a:pPr>
            <a:r>
              <a:rPr lang="en-US" sz="2100" dirty="0">
                <a:solidFill>
                  <a:srgbClr val="4B5563"/>
                </a:solidFill>
                <a:latin typeface="Arial"/>
              </a:rPr>
              <a:t>We can load our R-Tree index data as a BVH, turn queries into rays, and let the RT Core handle the traversal in silicon.</a:t>
            </a:r>
          </a:p>
          <a:p>
            <a:pPr marL="194310" indent="-182880">
              <a:lnSpc>
                <a:spcPct val="110000"/>
              </a:lnSpc>
              <a:spcBef>
                <a:spcPts val="800"/>
              </a:spcBef>
              <a:defRPr sz="1600" b="1" i="0">
                <a:solidFill>
                  <a:srgbClr val="2980B9"/>
                </a:solidFill>
                <a:latin typeface="Arial"/>
              </a:defRPr>
            </a:pPr>
            <a:endParaRPr lang="en-US" sz="2300" b="1" dirty="0">
              <a:solidFill>
                <a:srgbClr val="2980B9"/>
              </a:solidFill>
              <a:latin typeface="Arial"/>
              <a:ea typeface="+mn-ea"/>
              <a:cs typeface="+mn-cs"/>
            </a:endParaRPr>
          </a:p>
          <a:p>
            <a:pPr marL="194310" indent="-182880">
              <a:lnSpc>
                <a:spcPct val="110000"/>
              </a:lnSpc>
              <a:spcBef>
                <a:spcPts val="800"/>
              </a:spcBef>
              <a:defRPr sz="1600" b="1" i="0">
                <a:solidFill>
                  <a:srgbClr val="2980B9"/>
                </a:solidFill>
                <a:latin typeface="Arial"/>
              </a:defRPr>
            </a:pPr>
            <a:r>
              <a:rPr lang="en-US" sz="2600" b="1" dirty="0">
                <a:solidFill>
                  <a:srgbClr val="2980B9"/>
                </a:solidFill>
                <a:latin typeface="Arial"/>
                <a:ea typeface="+mn-ea"/>
                <a:cs typeface="+mn-cs"/>
              </a:rPr>
              <a:t>The Benefits:</a:t>
            </a:r>
          </a:p>
          <a:p>
            <a:pPr marL="411480" lvl="1">
              <a:lnSpc>
                <a:spcPct val="120000"/>
              </a:lnSpc>
              <a:buFont typeface="Wingdings" pitchFamily="2" charset="2"/>
              <a:buChar char="§"/>
              <a:defRPr sz="1400" b="0" i="0">
                <a:solidFill>
                  <a:srgbClr val="34495E"/>
                </a:solidFill>
                <a:latin typeface="Arial"/>
              </a:defRPr>
            </a:pPr>
            <a:r>
              <a:rPr lang="en-US" sz="2300" dirty="0">
                <a:solidFill>
                  <a:srgbClr val="4B5563"/>
                </a:solidFill>
                <a:latin typeface="Arial"/>
              </a:rPr>
              <a:t>Avoid software loops, registers, instruction fetching, and pointer-chasing latency.</a:t>
            </a:r>
          </a:p>
          <a:p>
            <a:pPr marL="411480" lvl="1">
              <a:lnSpc>
                <a:spcPct val="120000"/>
              </a:lnSpc>
              <a:buFont typeface="Wingdings" pitchFamily="2" charset="2"/>
              <a:buChar char="§"/>
              <a:defRPr sz="1400" b="0" i="0">
                <a:solidFill>
                  <a:srgbClr val="34495E"/>
                </a:solidFill>
                <a:latin typeface="Arial"/>
              </a:defRPr>
            </a:pPr>
            <a:r>
              <a:rPr lang="en-US" sz="2300" dirty="0">
                <a:solidFill>
                  <a:srgbClr val="4B5563"/>
                </a:solidFill>
                <a:latin typeface="Arial"/>
              </a:rPr>
              <a:t>Free, hardware-level acceleration using the GPU </a:t>
            </a:r>
            <a:r>
              <a:rPr lang="en-US" sz="2300" b="1" dirty="0">
                <a:solidFill>
                  <a:srgbClr val="C00000"/>
                </a:solidFill>
                <a:latin typeface="Arial"/>
              </a:rPr>
              <a:t>you already own</a:t>
            </a:r>
            <a:r>
              <a:rPr lang="en-US" sz="2300" dirty="0">
                <a:solidFill>
                  <a:srgbClr val="4B5563"/>
                </a:solidFill>
                <a:latin typeface="Arial"/>
              </a:rPr>
              <a:t>.</a:t>
            </a:r>
          </a:p>
        </p:txBody>
      </p:sp>
      <p:pic>
        <p:nvPicPr>
          <p:cNvPr id="5" name="Picture 4">
            <a:extLst>
              <a:ext uri="{FF2B5EF4-FFF2-40B4-BE49-F238E27FC236}">
                <a16:creationId xmlns:a16="http://schemas.microsoft.com/office/drawing/2014/main" id="{E1EE1B2C-C49D-DCDE-B13C-C017572B8BB4}"/>
              </a:ext>
            </a:extLst>
          </p:cNvPr>
          <p:cNvPicPr>
            <a:picLocks noChangeAspect="1"/>
          </p:cNvPicPr>
          <p:nvPr/>
        </p:nvPicPr>
        <p:blipFill>
          <a:blip r:embed="rId3"/>
          <a:stretch>
            <a:fillRect/>
          </a:stretch>
        </p:blipFill>
        <p:spPr>
          <a:xfrm>
            <a:off x="562732" y="1379601"/>
            <a:ext cx="2726504" cy="4630946"/>
          </a:xfrm>
          <a:prstGeom prst="rect">
            <a:avLst/>
          </a:prstGeom>
        </p:spPr>
      </p:pic>
      <p:sp>
        <p:nvSpPr>
          <p:cNvPr id="6" name="Rectangle 5">
            <a:extLst>
              <a:ext uri="{FF2B5EF4-FFF2-40B4-BE49-F238E27FC236}">
                <a16:creationId xmlns:a16="http://schemas.microsoft.com/office/drawing/2014/main" id="{78D6ED6F-E71C-5C88-7702-B83E913E31E5}"/>
              </a:ext>
            </a:extLst>
          </p:cNvPr>
          <p:cNvSpPr/>
          <p:nvPr/>
        </p:nvSpPr>
        <p:spPr>
          <a:xfrm>
            <a:off x="607182" y="5181600"/>
            <a:ext cx="2627758" cy="762000"/>
          </a:xfrm>
          <a:custGeom>
            <a:avLst/>
            <a:gdLst>
              <a:gd name="csX0" fmla="*/ 0 w 2627758"/>
              <a:gd name="csY0" fmla="*/ 0 h 762000"/>
              <a:gd name="csX1" fmla="*/ 630662 w 2627758"/>
              <a:gd name="csY1" fmla="*/ 0 h 762000"/>
              <a:gd name="csX2" fmla="*/ 1208769 w 2627758"/>
              <a:gd name="csY2" fmla="*/ 0 h 762000"/>
              <a:gd name="csX3" fmla="*/ 1918263 w 2627758"/>
              <a:gd name="csY3" fmla="*/ 0 h 762000"/>
              <a:gd name="csX4" fmla="*/ 2627758 w 2627758"/>
              <a:gd name="csY4" fmla="*/ 0 h 762000"/>
              <a:gd name="csX5" fmla="*/ 2627758 w 2627758"/>
              <a:gd name="csY5" fmla="*/ 373380 h 762000"/>
              <a:gd name="csX6" fmla="*/ 2627758 w 2627758"/>
              <a:gd name="csY6" fmla="*/ 762000 h 762000"/>
              <a:gd name="csX7" fmla="*/ 1970819 w 2627758"/>
              <a:gd name="csY7" fmla="*/ 762000 h 762000"/>
              <a:gd name="csX8" fmla="*/ 1261324 w 2627758"/>
              <a:gd name="csY8" fmla="*/ 762000 h 762000"/>
              <a:gd name="csX9" fmla="*/ 683217 w 2627758"/>
              <a:gd name="csY9" fmla="*/ 762000 h 762000"/>
              <a:gd name="csX10" fmla="*/ 0 w 2627758"/>
              <a:gd name="csY10" fmla="*/ 762000 h 762000"/>
              <a:gd name="csX11" fmla="*/ 0 w 2627758"/>
              <a:gd name="csY11" fmla="*/ 381000 h 762000"/>
              <a:gd name="csX12" fmla="*/ 0 w 2627758"/>
              <a:gd name="csY12" fmla="*/ 0 h 762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2627758" h="762000" extrusionOk="0">
                <a:moveTo>
                  <a:pt x="0" y="0"/>
                </a:moveTo>
                <a:cubicBezTo>
                  <a:pt x="292615" y="-1670"/>
                  <a:pt x="437164" y="24641"/>
                  <a:pt x="630662" y="0"/>
                </a:cubicBezTo>
                <a:cubicBezTo>
                  <a:pt x="824160" y="-24641"/>
                  <a:pt x="1075398" y="7876"/>
                  <a:pt x="1208769" y="0"/>
                </a:cubicBezTo>
                <a:cubicBezTo>
                  <a:pt x="1342140" y="-7876"/>
                  <a:pt x="1680319" y="-3844"/>
                  <a:pt x="1918263" y="0"/>
                </a:cubicBezTo>
                <a:cubicBezTo>
                  <a:pt x="2156207" y="3844"/>
                  <a:pt x="2286134" y="11913"/>
                  <a:pt x="2627758" y="0"/>
                </a:cubicBezTo>
                <a:cubicBezTo>
                  <a:pt x="2643336" y="99426"/>
                  <a:pt x="2641475" y="292322"/>
                  <a:pt x="2627758" y="373380"/>
                </a:cubicBezTo>
                <a:cubicBezTo>
                  <a:pt x="2614041" y="454438"/>
                  <a:pt x="2627456" y="664643"/>
                  <a:pt x="2627758" y="762000"/>
                </a:cubicBezTo>
                <a:cubicBezTo>
                  <a:pt x="2352116" y="782593"/>
                  <a:pt x="2269688" y="786636"/>
                  <a:pt x="1970819" y="762000"/>
                </a:cubicBezTo>
                <a:cubicBezTo>
                  <a:pt x="1671950" y="737364"/>
                  <a:pt x="1599725" y="742743"/>
                  <a:pt x="1261324" y="762000"/>
                </a:cubicBezTo>
                <a:cubicBezTo>
                  <a:pt x="922924" y="781257"/>
                  <a:pt x="805594" y="766506"/>
                  <a:pt x="683217" y="762000"/>
                </a:cubicBezTo>
                <a:cubicBezTo>
                  <a:pt x="560840" y="757494"/>
                  <a:pt x="246435" y="759472"/>
                  <a:pt x="0" y="762000"/>
                </a:cubicBezTo>
                <a:cubicBezTo>
                  <a:pt x="-16816" y="623077"/>
                  <a:pt x="3288" y="484949"/>
                  <a:pt x="0" y="381000"/>
                </a:cubicBezTo>
                <a:cubicBezTo>
                  <a:pt x="-3288" y="277051"/>
                  <a:pt x="-1305" y="98400"/>
                  <a:pt x="0" y="0"/>
                </a:cubicBezTo>
                <a:close/>
              </a:path>
            </a:pathLst>
          </a:custGeom>
          <a:noFill/>
          <a:ln w="25400">
            <a:solidFill>
              <a:srgbClr val="FF0000"/>
            </a:solidFill>
            <a:prstDash val="dash"/>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loud Callout 6">
            <a:extLst>
              <a:ext uri="{FF2B5EF4-FFF2-40B4-BE49-F238E27FC236}">
                <a16:creationId xmlns:a16="http://schemas.microsoft.com/office/drawing/2014/main" id="{44F4FE79-7187-614A-3FF0-D9C8B5BB3EEC}"/>
              </a:ext>
            </a:extLst>
          </p:cNvPr>
          <p:cNvSpPr/>
          <p:nvPr/>
        </p:nvSpPr>
        <p:spPr>
          <a:xfrm>
            <a:off x="1216468" y="3854481"/>
            <a:ext cx="1805112" cy="1003300"/>
          </a:xfrm>
          <a:prstGeom prst="cloudCallout">
            <a:avLst>
              <a:gd name="adj1" fmla="val -59981"/>
              <a:gd name="adj2" fmla="val 73440"/>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C00000"/>
                </a:solidFill>
              </a:rPr>
              <a:t>Idle Silicon</a:t>
            </a:r>
          </a:p>
        </p:txBody>
      </p:sp>
    </p:spTree>
    <p:extLst>
      <p:ext uri="{BB962C8B-B14F-4D97-AF65-F5344CB8AC3E}">
        <p14:creationId xmlns:p14="http://schemas.microsoft.com/office/powerpoint/2010/main" val="170335443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
                                            <p:txEl>
                                              <p:pRg st="8" end="8"/>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
                                            <p:txEl>
                                              <p:pRg st="9" end="9"/>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4">
                                            <p:txEl>
                                              <p:pRg st="12" end="12"/>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4">
                                            <p:txEl>
                                              <p:pRg st="13" end="13"/>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4">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0DA3CA-611C-0795-FCA3-50C94FD43BDC}"/>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BCA7046-F6B0-0381-E255-5E5BBAC258A4}"/>
              </a:ext>
            </a:extLst>
          </p:cNvPr>
          <p:cNvSpPr>
            <a:spLocks noGrp="1"/>
          </p:cNvSpPr>
          <p:nvPr>
            <p:ph type="sldNum" sz="quarter" idx="12"/>
          </p:nvPr>
        </p:nvSpPr>
        <p:spPr>
          <a:xfrm>
            <a:off x="9448800" y="6492875"/>
            <a:ext cx="2743200" cy="365125"/>
          </a:xfrm>
        </p:spPr>
        <p:txBody>
          <a:bodyPr/>
          <a:lstStyle/>
          <a:p>
            <a:fld id="{C1D43E19-8CA0-9445-BFC5-15EE585FF4A3}" type="slidenum">
              <a:rPr lang="en-US" smtClean="0"/>
              <a:t>2</a:t>
            </a:fld>
            <a:endParaRPr lang="en-US"/>
          </a:p>
        </p:txBody>
      </p:sp>
      <p:sp>
        <p:nvSpPr>
          <p:cNvPr id="3" name="TextBox 2">
            <a:extLst>
              <a:ext uri="{FF2B5EF4-FFF2-40B4-BE49-F238E27FC236}">
                <a16:creationId xmlns:a16="http://schemas.microsoft.com/office/drawing/2014/main" id="{ECF27877-DC1C-186F-03FC-6BA1CD6230BB}"/>
              </a:ext>
            </a:extLst>
          </p:cNvPr>
          <p:cNvSpPr txBox="1"/>
          <p:nvPr/>
        </p:nvSpPr>
        <p:spPr>
          <a:xfrm>
            <a:off x="469006" y="2816587"/>
            <a:ext cx="2512226" cy="830997"/>
          </a:xfrm>
          <a:prstGeom prst="rect">
            <a:avLst/>
          </a:prstGeom>
          <a:noFill/>
        </p:spPr>
        <p:txBody>
          <a:bodyPr wrap="none" rtlCol="0">
            <a:spAutoFit/>
          </a:bodyPr>
          <a:lstStyle/>
          <a:p>
            <a:r>
              <a:rPr lang="en-US" sz="4800" b="1" dirty="0">
                <a:solidFill>
                  <a:srgbClr val="BA0C2F"/>
                </a:solidFill>
                <a:latin typeface="Arial"/>
                <a:ea typeface="+mj-ea"/>
                <a:cs typeface="+mj-cs"/>
              </a:rPr>
              <a:t>Content</a:t>
            </a:r>
          </a:p>
        </p:txBody>
      </p:sp>
      <p:sp>
        <p:nvSpPr>
          <p:cNvPr id="5" name="TextBox 4">
            <a:extLst>
              <a:ext uri="{FF2B5EF4-FFF2-40B4-BE49-F238E27FC236}">
                <a16:creationId xmlns:a16="http://schemas.microsoft.com/office/drawing/2014/main" id="{6E939B69-2A3D-4B31-5B7A-7C745A88120F}"/>
              </a:ext>
            </a:extLst>
          </p:cNvPr>
          <p:cNvSpPr txBox="1"/>
          <p:nvPr/>
        </p:nvSpPr>
        <p:spPr>
          <a:xfrm>
            <a:off x="3880624" y="354707"/>
            <a:ext cx="8311376" cy="6001643"/>
          </a:xfrm>
          <a:prstGeom prst="rect">
            <a:avLst/>
          </a:prstGeom>
          <a:noFill/>
        </p:spPr>
        <p:txBody>
          <a:bodyPr wrap="square">
            <a:spAutoFit/>
          </a:bodyPr>
          <a:lstStyle/>
          <a:p>
            <a:r>
              <a:rPr lang="en-US" sz="2400" b="1" dirty="0">
                <a:solidFill>
                  <a:srgbClr val="BA0C2F"/>
                </a:solidFill>
                <a:latin typeface="Arial"/>
              </a:rPr>
              <a:t>Chapter 0: Introduction </a:t>
            </a:r>
          </a:p>
          <a:p>
            <a:endParaRPr lang="en-US" sz="2400" b="1" dirty="0">
              <a:solidFill>
                <a:schemeClr val="bg1">
                  <a:lumMod val="65000"/>
                </a:schemeClr>
              </a:solidFill>
              <a:latin typeface="Arial"/>
              <a:ea typeface="+mj-ea"/>
              <a:cs typeface="+mj-cs"/>
            </a:endParaRPr>
          </a:p>
          <a:p>
            <a:r>
              <a:rPr lang="en-US" sz="2400" b="1" dirty="0">
                <a:solidFill>
                  <a:schemeClr val="bg1">
                    <a:lumMod val="65000"/>
                  </a:schemeClr>
                </a:solidFill>
                <a:latin typeface="Arial"/>
                <a:ea typeface="+mj-ea"/>
                <a:cs typeface="+mj-cs"/>
              </a:rPr>
              <a:t>Chapter 1: Ray-tracing Meets Spatial Databases</a:t>
            </a:r>
          </a:p>
          <a:p>
            <a:endParaRPr lang="en-US" sz="2400" b="1" dirty="0">
              <a:solidFill>
                <a:srgbClr val="BA0C2F"/>
              </a:solidFill>
              <a:latin typeface="Arial"/>
              <a:ea typeface="+mj-ea"/>
              <a:cs typeface="+mj-cs"/>
            </a:endParaRPr>
          </a:p>
          <a:p>
            <a:r>
              <a:rPr lang="en-US" sz="2400" b="1" dirty="0">
                <a:solidFill>
                  <a:schemeClr val="bg1">
                    <a:lumMod val="65000"/>
                  </a:schemeClr>
                </a:solidFill>
                <a:latin typeface="Arial"/>
                <a:ea typeface="+mj-ea"/>
                <a:cs typeface="+mj-cs"/>
              </a:rPr>
              <a:t>Chapter 2: Ray-tracing Fundamentals</a:t>
            </a:r>
          </a:p>
          <a:p>
            <a:endParaRPr lang="en-US" sz="2400" b="1" dirty="0">
              <a:solidFill>
                <a:schemeClr val="bg1">
                  <a:lumMod val="65000"/>
                </a:schemeClr>
              </a:solidFill>
              <a:latin typeface="Arial"/>
              <a:ea typeface="+mj-ea"/>
              <a:cs typeface="+mj-cs"/>
            </a:endParaRPr>
          </a:p>
          <a:p>
            <a:r>
              <a:rPr lang="en-US" sz="2400" b="1" dirty="0">
                <a:solidFill>
                  <a:schemeClr val="bg1">
                    <a:lumMod val="65000"/>
                  </a:schemeClr>
                </a:solidFill>
                <a:latin typeface="Arial"/>
                <a:ea typeface="+mj-ea"/>
                <a:cs typeface="+mj-cs"/>
              </a:rPr>
              <a:t>Chapter 3: RT for Spatial Join</a:t>
            </a:r>
          </a:p>
          <a:p>
            <a:endParaRPr lang="en-US" sz="2400" b="1" dirty="0">
              <a:solidFill>
                <a:schemeClr val="bg1">
                  <a:lumMod val="65000"/>
                </a:schemeClr>
              </a:solidFill>
              <a:latin typeface="Arial"/>
              <a:ea typeface="+mj-ea"/>
              <a:cs typeface="+mj-cs"/>
            </a:endParaRPr>
          </a:p>
          <a:p>
            <a:r>
              <a:rPr lang="en-US" sz="2400" b="1" dirty="0">
                <a:solidFill>
                  <a:schemeClr val="bg1">
                    <a:lumMod val="65000"/>
                  </a:schemeClr>
                </a:solidFill>
                <a:latin typeface="Arial"/>
                <a:ea typeface="+mj-ea"/>
                <a:cs typeface="+mj-cs"/>
              </a:rPr>
              <a:t>Chapter 4: RT for Spatial Indexing</a:t>
            </a:r>
          </a:p>
          <a:p>
            <a:endParaRPr lang="en-US" sz="2400" b="1" dirty="0">
              <a:solidFill>
                <a:schemeClr val="bg1">
                  <a:lumMod val="65000"/>
                </a:schemeClr>
              </a:solidFill>
              <a:latin typeface="Arial"/>
              <a:ea typeface="+mj-ea"/>
              <a:cs typeface="+mj-cs"/>
            </a:endParaRPr>
          </a:p>
          <a:p>
            <a:r>
              <a:rPr lang="en-US" sz="2400" b="1" dirty="0">
                <a:solidFill>
                  <a:schemeClr val="bg1">
                    <a:lumMod val="65000"/>
                  </a:schemeClr>
                </a:solidFill>
                <a:latin typeface="Arial"/>
                <a:ea typeface="+mj-ea"/>
                <a:cs typeface="+mj-cs"/>
              </a:rPr>
              <a:t>Chapter 5: RT for Spatial Functions (Case Study: </a:t>
            </a:r>
            <a:r>
              <a:rPr lang="en-US" sz="2400" b="1" dirty="0" err="1">
                <a:solidFill>
                  <a:schemeClr val="bg1">
                    <a:lumMod val="65000"/>
                  </a:schemeClr>
                </a:solidFill>
                <a:latin typeface="Arial"/>
                <a:ea typeface="+mj-ea"/>
                <a:cs typeface="+mj-cs"/>
              </a:rPr>
              <a:t>Hausdorff</a:t>
            </a:r>
            <a:r>
              <a:rPr lang="en-US" sz="2400" b="1" dirty="0">
                <a:solidFill>
                  <a:schemeClr val="bg1">
                    <a:lumMod val="65000"/>
                  </a:schemeClr>
                </a:solidFill>
                <a:latin typeface="Arial"/>
                <a:ea typeface="+mj-ea"/>
                <a:cs typeface="+mj-cs"/>
              </a:rPr>
              <a:t> Distance)</a:t>
            </a:r>
          </a:p>
          <a:p>
            <a:endParaRPr lang="en-US" sz="2400" b="1" dirty="0">
              <a:solidFill>
                <a:schemeClr val="bg1">
                  <a:lumMod val="65000"/>
                </a:schemeClr>
              </a:solidFill>
              <a:latin typeface="Arial"/>
              <a:ea typeface="+mj-ea"/>
              <a:cs typeface="+mj-cs"/>
            </a:endParaRPr>
          </a:p>
          <a:p>
            <a:r>
              <a:rPr lang="en-US" sz="2400" b="1" dirty="0">
                <a:solidFill>
                  <a:schemeClr val="bg1">
                    <a:lumMod val="65000"/>
                  </a:schemeClr>
                </a:solidFill>
                <a:latin typeface="Arial"/>
                <a:ea typeface="+mj-ea"/>
                <a:cs typeface="+mj-cs"/>
              </a:rPr>
              <a:t>Chapter 6: RT in Action: Integrating RT into </a:t>
            </a:r>
            <a:r>
              <a:rPr lang="en-US" sz="2400" b="1" dirty="0" err="1">
                <a:solidFill>
                  <a:schemeClr val="bg1">
                    <a:lumMod val="65000"/>
                  </a:schemeClr>
                </a:solidFill>
                <a:latin typeface="Arial"/>
                <a:ea typeface="+mj-ea"/>
                <a:cs typeface="+mj-cs"/>
              </a:rPr>
              <a:t>SedonaDB</a:t>
            </a:r>
            <a:endParaRPr lang="en-US" sz="2400" b="1" dirty="0">
              <a:solidFill>
                <a:schemeClr val="bg1">
                  <a:lumMod val="65000"/>
                </a:schemeClr>
              </a:solidFill>
              <a:latin typeface="Arial"/>
              <a:ea typeface="+mj-ea"/>
              <a:cs typeface="+mj-cs"/>
            </a:endParaRPr>
          </a:p>
          <a:p>
            <a:endParaRPr lang="en-US" sz="2400" b="1" dirty="0">
              <a:solidFill>
                <a:schemeClr val="bg1">
                  <a:lumMod val="65000"/>
                </a:schemeClr>
              </a:solidFill>
              <a:latin typeface="Arial"/>
              <a:ea typeface="+mj-ea"/>
              <a:cs typeface="+mj-cs"/>
            </a:endParaRPr>
          </a:p>
          <a:p>
            <a:r>
              <a:rPr lang="en-US" sz="2400" b="1" dirty="0">
                <a:solidFill>
                  <a:schemeClr val="bg1">
                    <a:lumMod val="65000"/>
                  </a:schemeClr>
                </a:solidFill>
                <a:latin typeface="Arial"/>
                <a:ea typeface="+mj-ea"/>
                <a:cs typeface="+mj-cs"/>
              </a:rPr>
              <a:t>Conclusion: Summary &amp; Key Takeaways</a:t>
            </a:r>
          </a:p>
        </p:txBody>
      </p:sp>
    </p:spTree>
    <p:extLst>
      <p:ext uri="{BB962C8B-B14F-4D97-AF65-F5344CB8AC3E}">
        <p14:creationId xmlns:p14="http://schemas.microsoft.com/office/powerpoint/2010/main" val="4148671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withEffect">
                                  <p:stCondLst>
                                    <p:cond delay="0"/>
                                  </p:stCondLst>
                                  <p:childTnLst>
                                    <p:animEffect transition="out" filter="fade">
                                      <p:cBhvr>
                                        <p:cTn id="6" dur="500" tmFilter="0, 0; .2, .5; .8, .5; 1, 0"/>
                                        <p:tgtEl>
                                          <p:spTgt spid="5">
                                            <p:txEl>
                                              <p:pRg st="0" end="0"/>
                                            </p:txEl>
                                          </p:spTgt>
                                        </p:tgtEl>
                                      </p:cBhvr>
                                    </p:animEffect>
                                    <p:animScale>
                                      <p:cBhvr>
                                        <p:cTn id="7" dur="250" autoRev="1" fill="hold"/>
                                        <p:tgtEl>
                                          <p:spTgt spid="5">
                                            <p:txEl>
                                              <p:pRg st="0" end="0"/>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9F3B30E-55F1-51B4-F065-C39CDE9DAB6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20</a:t>
            </a:fld>
            <a:endParaRPr lang="en-US"/>
          </a:p>
        </p:txBody>
      </p:sp>
      <p:sp>
        <p:nvSpPr>
          <p:cNvPr id="3" name="Title 2">
            <a:extLst>
              <a:ext uri="{FF2B5EF4-FFF2-40B4-BE49-F238E27FC236}">
                <a16:creationId xmlns:a16="http://schemas.microsoft.com/office/drawing/2014/main" id="{0FB4EFF5-2B53-0938-1CFF-D191B7D41387}"/>
              </a:ext>
            </a:extLst>
          </p:cNvPr>
          <p:cNvSpPr>
            <a:spLocks noGrp="1"/>
          </p:cNvSpPr>
          <p:nvPr>
            <p:ph type="title"/>
          </p:nvPr>
        </p:nvSpPr>
        <p:spPr/>
        <p:txBody>
          <a:bodyPr/>
          <a:lstStyle/>
          <a:p>
            <a:r>
              <a:rPr lang="en-US" dirty="0"/>
              <a:t>Recent works on RT Cores for non-rendering</a:t>
            </a:r>
          </a:p>
        </p:txBody>
      </p:sp>
      <p:sp>
        <p:nvSpPr>
          <p:cNvPr id="4" name="Content Placeholder 3">
            <a:extLst>
              <a:ext uri="{FF2B5EF4-FFF2-40B4-BE49-F238E27FC236}">
                <a16:creationId xmlns:a16="http://schemas.microsoft.com/office/drawing/2014/main" id="{094CBD21-8F9A-97C1-43ED-898386B0D0CB}"/>
              </a:ext>
            </a:extLst>
          </p:cNvPr>
          <p:cNvSpPr>
            <a:spLocks noGrp="1"/>
          </p:cNvSpPr>
          <p:nvPr>
            <p:ph sz="half" idx="1"/>
          </p:nvPr>
        </p:nvSpPr>
        <p:spPr>
          <a:xfrm>
            <a:off x="571500" y="1215483"/>
            <a:ext cx="3769388" cy="5642517"/>
          </a:xfrm>
        </p:spPr>
        <p:txBody>
          <a:bodyPr>
            <a:normAutofit fontScale="92500" lnSpcReduction="10000"/>
          </a:bodyPr>
          <a:lstStyle/>
          <a:p>
            <a:pPr marL="194310" indent="-182880">
              <a:lnSpc>
                <a:spcPct val="110000"/>
              </a:lnSpc>
              <a:spcBef>
                <a:spcPts val="800"/>
              </a:spcBef>
              <a:defRPr sz="1600" b="1" i="0">
                <a:solidFill>
                  <a:srgbClr val="2980B9"/>
                </a:solidFill>
                <a:latin typeface="Arial"/>
              </a:defRPr>
            </a:pPr>
            <a:r>
              <a:rPr lang="en-US" sz="1900" b="1" dirty="0" err="1">
                <a:solidFill>
                  <a:srgbClr val="2980B9"/>
                </a:solidFill>
                <a:latin typeface="Arial"/>
              </a:rPr>
              <a:t>kNN</a:t>
            </a:r>
            <a:r>
              <a:rPr lang="en-US" sz="1900" b="1" dirty="0">
                <a:solidFill>
                  <a:srgbClr val="2980B9"/>
                </a:solidFill>
                <a:latin typeface="Arial"/>
              </a:rPr>
              <a:t> Search:</a:t>
            </a:r>
          </a:p>
          <a:p>
            <a:pPr marL="411480" lvl="1">
              <a:lnSpc>
                <a:spcPct val="140000"/>
              </a:lnSpc>
              <a:buFont typeface="Wingdings" pitchFamily="2" charset="2"/>
              <a:buChar char="§"/>
              <a:defRPr sz="1400" b="0" i="0">
                <a:solidFill>
                  <a:srgbClr val="34495E"/>
                </a:solidFill>
                <a:latin typeface="Arial"/>
              </a:defRPr>
            </a:pPr>
            <a:r>
              <a:rPr lang="en-US" sz="1600" dirty="0">
                <a:solidFill>
                  <a:srgbClr val="4B5563"/>
                </a:solidFill>
                <a:latin typeface="Arial"/>
              </a:rPr>
              <a:t>RTNN, PPoPP’22</a:t>
            </a:r>
          </a:p>
          <a:p>
            <a:pPr marL="411480" lvl="1">
              <a:lnSpc>
                <a:spcPct val="140000"/>
              </a:lnSpc>
              <a:buFont typeface="Wingdings" pitchFamily="2" charset="2"/>
              <a:buChar char="§"/>
              <a:defRPr sz="1400" b="0" i="0">
                <a:solidFill>
                  <a:srgbClr val="34495E"/>
                </a:solidFill>
                <a:latin typeface="Arial"/>
              </a:defRPr>
            </a:pPr>
            <a:r>
              <a:rPr lang="en-US" sz="1600" dirty="0">
                <a:solidFill>
                  <a:srgbClr val="4B5563"/>
                </a:solidFill>
                <a:latin typeface="Arial"/>
              </a:rPr>
              <a:t>RT-</a:t>
            </a:r>
            <a:r>
              <a:rPr lang="en-US" sz="1600" dirty="0" err="1">
                <a:solidFill>
                  <a:srgbClr val="4B5563"/>
                </a:solidFill>
                <a:latin typeface="Arial"/>
              </a:rPr>
              <a:t>kNNS</a:t>
            </a:r>
            <a:r>
              <a:rPr lang="en-US" sz="1600" dirty="0">
                <a:solidFill>
                  <a:srgbClr val="4B5563"/>
                </a:solidFill>
                <a:latin typeface="Arial"/>
              </a:rPr>
              <a:t> Unbound, ICS’23</a:t>
            </a:r>
          </a:p>
          <a:p>
            <a:pPr marL="411480" lvl="1">
              <a:lnSpc>
                <a:spcPct val="140000"/>
              </a:lnSpc>
              <a:buFont typeface="Wingdings" pitchFamily="2" charset="2"/>
              <a:buChar char="§"/>
              <a:defRPr sz="1400" b="0" i="0">
                <a:solidFill>
                  <a:srgbClr val="34495E"/>
                </a:solidFill>
                <a:latin typeface="Arial"/>
              </a:defRPr>
            </a:pPr>
            <a:r>
              <a:rPr lang="en-US" sz="1600" dirty="0" err="1">
                <a:solidFill>
                  <a:srgbClr val="4B5563"/>
                </a:solidFill>
                <a:latin typeface="Arial"/>
              </a:rPr>
              <a:t>Arkade</a:t>
            </a:r>
            <a:r>
              <a:rPr lang="en-US" sz="1600" dirty="0">
                <a:solidFill>
                  <a:srgbClr val="4B5563"/>
                </a:solidFill>
                <a:latin typeface="Arial"/>
              </a:rPr>
              <a:t>, ICS’24</a:t>
            </a:r>
          </a:p>
          <a:p>
            <a:pPr marL="411480" lvl="1">
              <a:lnSpc>
                <a:spcPct val="140000"/>
              </a:lnSpc>
              <a:buFont typeface="Wingdings" pitchFamily="2" charset="2"/>
              <a:buChar char="§"/>
              <a:defRPr sz="1400" b="0" i="0">
                <a:solidFill>
                  <a:srgbClr val="34495E"/>
                </a:solidFill>
                <a:latin typeface="Arial"/>
              </a:defRPr>
            </a:pPr>
            <a:r>
              <a:rPr lang="en-US" sz="1600" dirty="0">
                <a:solidFill>
                  <a:srgbClr val="4B5563"/>
                </a:solidFill>
                <a:latin typeface="Arial"/>
              </a:rPr>
              <a:t>Stream KNN, CIKM’25</a:t>
            </a:r>
          </a:p>
          <a:p>
            <a:pPr marL="194310" indent="-182880">
              <a:lnSpc>
                <a:spcPct val="110000"/>
              </a:lnSpc>
              <a:spcBef>
                <a:spcPts val="800"/>
              </a:spcBef>
              <a:defRPr sz="1600" b="1" i="0">
                <a:solidFill>
                  <a:srgbClr val="2980B9"/>
                </a:solidFill>
                <a:latin typeface="Arial"/>
              </a:defRPr>
            </a:pPr>
            <a:endParaRPr lang="en-US" sz="1900" b="1" dirty="0">
              <a:solidFill>
                <a:srgbClr val="2980B9"/>
              </a:solidFill>
              <a:latin typeface="Arial"/>
            </a:endParaRPr>
          </a:p>
          <a:p>
            <a:pPr marL="194310" indent="-182880">
              <a:lnSpc>
                <a:spcPct val="110000"/>
              </a:lnSpc>
              <a:spcBef>
                <a:spcPts val="800"/>
              </a:spcBef>
              <a:defRPr sz="1600" b="1" i="0">
                <a:solidFill>
                  <a:srgbClr val="2980B9"/>
                </a:solidFill>
                <a:latin typeface="Arial"/>
              </a:defRPr>
            </a:pPr>
            <a:r>
              <a:rPr lang="en-US" sz="1900" b="1" dirty="0">
                <a:solidFill>
                  <a:srgbClr val="C00000"/>
                </a:solidFill>
                <a:latin typeface="Arial"/>
              </a:rPr>
              <a:t>Spatial Queries:</a:t>
            </a:r>
          </a:p>
          <a:p>
            <a:pPr marL="411480" lvl="1">
              <a:lnSpc>
                <a:spcPct val="140000"/>
              </a:lnSpc>
              <a:buFont typeface="Wingdings" pitchFamily="2" charset="2"/>
              <a:buChar char="§"/>
              <a:defRPr sz="1400" b="0" i="0">
                <a:solidFill>
                  <a:srgbClr val="34495E"/>
                </a:solidFill>
                <a:latin typeface="Arial"/>
              </a:defRPr>
            </a:pPr>
            <a:r>
              <a:rPr lang="en-US" sz="1500" dirty="0" err="1">
                <a:solidFill>
                  <a:srgbClr val="4B5563"/>
                </a:solidFill>
                <a:latin typeface="Arial"/>
              </a:rPr>
              <a:t>RayJoin</a:t>
            </a:r>
            <a:r>
              <a:rPr lang="en-US" sz="1500" dirty="0">
                <a:solidFill>
                  <a:srgbClr val="4B5563"/>
                </a:solidFill>
                <a:latin typeface="Arial"/>
              </a:rPr>
              <a:t>, ICS’24</a:t>
            </a:r>
          </a:p>
          <a:p>
            <a:pPr marL="411480" lvl="1">
              <a:lnSpc>
                <a:spcPct val="140000"/>
              </a:lnSpc>
              <a:buFont typeface="Wingdings" pitchFamily="2" charset="2"/>
              <a:buChar char="§"/>
              <a:defRPr sz="1400" b="0" i="0">
                <a:solidFill>
                  <a:srgbClr val="34495E"/>
                </a:solidFill>
                <a:latin typeface="Arial"/>
              </a:defRPr>
            </a:pPr>
            <a:r>
              <a:rPr lang="en-US" sz="1500" dirty="0" err="1">
                <a:solidFill>
                  <a:srgbClr val="4B5563"/>
                </a:solidFill>
                <a:latin typeface="Arial"/>
              </a:rPr>
              <a:t>LibRTS</a:t>
            </a:r>
            <a:r>
              <a:rPr lang="en-US" sz="1500" dirty="0">
                <a:solidFill>
                  <a:srgbClr val="4B5563"/>
                </a:solidFill>
                <a:latin typeface="Arial"/>
              </a:rPr>
              <a:t>, PPoPP’25</a:t>
            </a:r>
          </a:p>
          <a:p>
            <a:pPr marL="411480" lvl="1">
              <a:lnSpc>
                <a:spcPct val="140000"/>
              </a:lnSpc>
              <a:buFont typeface="Wingdings" pitchFamily="2" charset="2"/>
              <a:buChar char="§"/>
              <a:defRPr sz="1400" b="0" i="0">
                <a:solidFill>
                  <a:srgbClr val="34495E"/>
                </a:solidFill>
                <a:latin typeface="Arial"/>
              </a:defRPr>
            </a:pPr>
            <a:r>
              <a:rPr lang="en-US" sz="1500" dirty="0" err="1">
                <a:solidFill>
                  <a:srgbClr val="4B5563"/>
                </a:solidFill>
                <a:latin typeface="Arial"/>
              </a:rPr>
              <a:t>RayBooster</a:t>
            </a:r>
            <a:r>
              <a:rPr lang="en-US" sz="1500" dirty="0">
                <a:solidFill>
                  <a:srgbClr val="4B5563"/>
                </a:solidFill>
                <a:latin typeface="Arial"/>
              </a:rPr>
              <a:t>, VLDB’26</a:t>
            </a:r>
          </a:p>
          <a:p>
            <a:pPr marL="194310" indent="-182880">
              <a:lnSpc>
                <a:spcPct val="110000"/>
              </a:lnSpc>
              <a:spcBef>
                <a:spcPts val="800"/>
              </a:spcBef>
              <a:defRPr sz="1600" b="1" i="0">
                <a:solidFill>
                  <a:srgbClr val="2980B9"/>
                </a:solidFill>
                <a:latin typeface="Arial"/>
              </a:defRPr>
            </a:pPr>
            <a:endParaRPr lang="en-US" sz="1900" b="1" dirty="0">
              <a:solidFill>
                <a:srgbClr val="2980B9"/>
              </a:solidFill>
              <a:latin typeface="Arial"/>
            </a:endParaRPr>
          </a:p>
          <a:p>
            <a:pPr marL="194310" indent="-182880">
              <a:lnSpc>
                <a:spcPct val="110000"/>
              </a:lnSpc>
              <a:spcBef>
                <a:spcPts val="800"/>
              </a:spcBef>
              <a:defRPr sz="1600" b="1" i="0">
                <a:solidFill>
                  <a:srgbClr val="2980B9"/>
                </a:solidFill>
                <a:latin typeface="Arial"/>
              </a:defRPr>
            </a:pPr>
            <a:r>
              <a:rPr lang="en-US" sz="1900" b="1" dirty="0">
                <a:solidFill>
                  <a:srgbClr val="2980B9"/>
                </a:solidFill>
                <a:latin typeface="Arial"/>
              </a:rPr>
              <a:t>Database Index/Scan:</a:t>
            </a:r>
          </a:p>
          <a:p>
            <a:pPr marL="411480" lvl="1">
              <a:lnSpc>
                <a:spcPct val="130000"/>
              </a:lnSpc>
              <a:buFont typeface="Wingdings" pitchFamily="2" charset="2"/>
              <a:buChar char="§"/>
              <a:defRPr sz="1400" b="0" i="0">
                <a:solidFill>
                  <a:srgbClr val="34495E"/>
                </a:solidFill>
                <a:latin typeface="Arial"/>
              </a:defRPr>
            </a:pPr>
            <a:r>
              <a:rPr lang="en-US" sz="1500" dirty="0" err="1">
                <a:solidFill>
                  <a:srgbClr val="4B5563"/>
                </a:solidFill>
                <a:latin typeface="Arial"/>
              </a:rPr>
              <a:t>RTIndeX</a:t>
            </a:r>
            <a:r>
              <a:rPr lang="en-US" sz="1500" dirty="0">
                <a:solidFill>
                  <a:srgbClr val="4B5563"/>
                </a:solidFill>
                <a:latin typeface="Arial"/>
              </a:rPr>
              <a:t>, VLDB’23</a:t>
            </a:r>
          </a:p>
          <a:p>
            <a:pPr marL="411480" lvl="1">
              <a:lnSpc>
                <a:spcPct val="130000"/>
              </a:lnSpc>
              <a:buFont typeface="Wingdings" pitchFamily="2" charset="2"/>
              <a:buChar char="§"/>
              <a:defRPr sz="1400" b="0" i="0">
                <a:solidFill>
                  <a:srgbClr val="34495E"/>
                </a:solidFill>
                <a:latin typeface="Arial"/>
              </a:defRPr>
            </a:pPr>
            <a:r>
              <a:rPr lang="en-US" sz="1500" dirty="0" err="1">
                <a:solidFill>
                  <a:srgbClr val="4B5563"/>
                </a:solidFill>
                <a:latin typeface="Arial"/>
              </a:rPr>
              <a:t>RTScan</a:t>
            </a:r>
            <a:r>
              <a:rPr lang="en-US" sz="1500" dirty="0">
                <a:solidFill>
                  <a:srgbClr val="4B5563"/>
                </a:solidFill>
                <a:latin typeface="Arial"/>
              </a:rPr>
              <a:t>, VLDB’24</a:t>
            </a:r>
          </a:p>
          <a:p>
            <a:pPr marL="411480" lvl="1">
              <a:lnSpc>
                <a:spcPct val="130000"/>
              </a:lnSpc>
              <a:buFont typeface="Wingdings" pitchFamily="2" charset="2"/>
              <a:buChar char="§"/>
              <a:defRPr sz="1400" b="0" i="0">
                <a:solidFill>
                  <a:srgbClr val="34495E"/>
                </a:solidFill>
                <a:latin typeface="Arial"/>
              </a:defRPr>
            </a:pPr>
            <a:r>
              <a:rPr lang="en-US" sz="1500" dirty="0" err="1">
                <a:solidFill>
                  <a:srgbClr val="4B5563"/>
                </a:solidFill>
                <a:latin typeface="Arial"/>
              </a:rPr>
              <a:t>cgRX</a:t>
            </a:r>
            <a:r>
              <a:rPr lang="en-US" sz="1500" dirty="0">
                <a:solidFill>
                  <a:srgbClr val="4B5563"/>
                </a:solidFill>
                <a:latin typeface="Arial"/>
              </a:rPr>
              <a:t>, ICDE’25</a:t>
            </a:r>
          </a:p>
          <a:p>
            <a:pPr marL="411480" lvl="1">
              <a:lnSpc>
                <a:spcPct val="130000"/>
              </a:lnSpc>
              <a:buFont typeface="Wingdings" pitchFamily="2" charset="2"/>
              <a:buChar char="§"/>
              <a:defRPr sz="1400" b="0" i="0">
                <a:solidFill>
                  <a:srgbClr val="34495E"/>
                </a:solidFill>
                <a:latin typeface="Arial"/>
              </a:defRPr>
            </a:pPr>
            <a:r>
              <a:rPr lang="en-US" sz="1500" dirty="0" err="1">
                <a:solidFill>
                  <a:srgbClr val="4B5563"/>
                </a:solidFill>
                <a:latin typeface="Arial"/>
              </a:rPr>
              <a:t>RayDB</a:t>
            </a:r>
            <a:r>
              <a:rPr lang="en-US" sz="1500" dirty="0">
                <a:solidFill>
                  <a:srgbClr val="4B5563"/>
                </a:solidFill>
                <a:latin typeface="Arial"/>
              </a:rPr>
              <a:t>, VDLB’26</a:t>
            </a:r>
          </a:p>
        </p:txBody>
      </p:sp>
      <p:sp>
        <p:nvSpPr>
          <p:cNvPr id="5" name="Content Placeholder 3">
            <a:extLst>
              <a:ext uri="{FF2B5EF4-FFF2-40B4-BE49-F238E27FC236}">
                <a16:creationId xmlns:a16="http://schemas.microsoft.com/office/drawing/2014/main" id="{E049E68C-80EE-C52C-4286-5F02E96CE0BA}"/>
              </a:ext>
            </a:extLst>
          </p:cNvPr>
          <p:cNvSpPr txBox="1">
            <a:spLocks/>
          </p:cNvSpPr>
          <p:nvPr/>
        </p:nvSpPr>
        <p:spPr>
          <a:xfrm>
            <a:off x="5125077" y="1379601"/>
            <a:ext cx="5355353" cy="494976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Lato" panose="020F0502020204030203" pitchFamily="34" charset="0"/>
                <a:ea typeface="Lato" panose="020F0502020204030203" pitchFamily="34" charset="0"/>
                <a:cs typeface="Lato" panose="020F050202020403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94310" indent="-182880">
              <a:lnSpc>
                <a:spcPct val="110000"/>
              </a:lnSpc>
              <a:spcBef>
                <a:spcPts val="800"/>
              </a:spcBef>
              <a:defRPr sz="1600" b="1" i="0">
                <a:solidFill>
                  <a:srgbClr val="2980B9"/>
                </a:solidFill>
                <a:latin typeface="Arial"/>
              </a:defRPr>
            </a:pPr>
            <a:r>
              <a:rPr lang="en-US" sz="1900" b="1" dirty="0">
                <a:solidFill>
                  <a:srgbClr val="2980B9"/>
                </a:solidFill>
                <a:latin typeface="Arial"/>
              </a:rPr>
              <a:t>Graph</a:t>
            </a:r>
          </a:p>
          <a:p>
            <a:pPr marL="411480" lvl="1">
              <a:lnSpc>
                <a:spcPct val="140000"/>
              </a:lnSpc>
              <a:buFont typeface="Wingdings" pitchFamily="2" charset="2"/>
              <a:buChar char="§"/>
              <a:defRPr sz="1400" b="0" i="0">
                <a:solidFill>
                  <a:srgbClr val="34495E"/>
                </a:solidFill>
                <a:latin typeface="Arial"/>
              </a:defRPr>
            </a:pPr>
            <a:r>
              <a:rPr lang="en-US" sz="1600" dirty="0">
                <a:solidFill>
                  <a:srgbClr val="4B5563"/>
                </a:solidFill>
                <a:latin typeface="Arial"/>
              </a:rPr>
              <a:t>BFS/Triangle Counting, SIGMETRICS’25</a:t>
            </a:r>
          </a:p>
          <a:p>
            <a:pPr marL="411480" lvl="1">
              <a:lnSpc>
                <a:spcPct val="140000"/>
              </a:lnSpc>
              <a:buFont typeface="Wingdings" pitchFamily="2" charset="2"/>
              <a:buChar char="§"/>
              <a:defRPr sz="1400" b="0" i="0">
                <a:solidFill>
                  <a:srgbClr val="34495E"/>
                </a:solidFill>
                <a:latin typeface="Arial"/>
              </a:defRPr>
            </a:pPr>
            <a:r>
              <a:rPr lang="en-US" sz="1600" dirty="0" err="1">
                <a:solidFill>
                  <a:srgbClr val="4B5563"/>
                </a:solidFill>
                <a:latin typeface="Arial"/>
              </a:rPr>
              <a:t>GraphRTX</a:t>
            </a:r>
            <a:r>
              <a:rPr lang="en-US" sz="1600" dirty="0">
                <a:solidFill>
                  <a:srgbClr val="4B5563"/>
                </a:solidFill>
                <a:latin typeface="Arial"/>
              </a:rPr>
              <a:t>, SIGMOD’26</a:t>
            </a:r>
          </a:p>
          <a:p>
            <a:pPr marL="411480" lvl="1">
              <a:lnSpc>
                <a:spcPct val="140000"/>
              </a:lnSpc>
              <a:buFont typeface="Wingdings" pitchFamily="2" charset="2"/>
              <a:buChar char="§"/>
              <a:defRPr sz="1400" b="0" i="0">
                <a:solidFill>
                  <a:srgbClr val="34495E"/>
                </a:solidFill>
                <a:latin typeface="Arial"/>
              </a:defRPr>
            </a:pPr>
            <a:endParaRPr lang="en-US" sz="1600" dirty="0">
              <a:solidFill>
                <a:srgbClr val="4B5563"/>
              </a:solidFill>
              <a:latin typeface="Arial"/>
            </a:endParaRPr>
          </a:p>
          <a:p>
            <a:pPr marL="194310" lvl="1" indent="-182880">
              <a:lnSpc>
                <a:spcPct val="110000"/>
              </a:lnSpc>
              <a:spcBef>
                <a:spcPts val="800"/>
              </a:spcBef>
              <a:defRPr sz="1600" b="1" i="0">
                <a:solidFill>
                  <a:srgbClr val="2980B9"/>
                </a:solidFill>
                <a:latin typeface="Arial"/>
              </a:defRPr>
            </a:pPr>
            <a:r>
              <a:rPr lang="en-US" sz="1900" b="1" dirty="0">
                <a:solidFill>
                  <a:srgbClr val="2980B9"/>
                </a:solidFill>
                <a:latin typeface="Arial"/>
                <a:ea typeface="Lato" panose="020F0502020204030203" pitchFamily="34" charset="0"/>
                <a:cs typeface="Lato" panose="020F0502020204030203" pitchFamily="34" charset="0"/>
              </a:rPr>
              <a:t>Scientific Computing</a:t>
            </a:r>
          </a:p>
          <a:p>
            <a:pPr marL="411480" lvl="1">
              <a:lnSpc>
                <a:spcPct val="140000"/>
              </a:lnSpc>
              <a:buFont typeface="Wingdings" pitchFamily="2" charset="2"/>
              <a:buChar char="§"/>
              <a:defRPr sz="1400" b="0" i="0">
                <a:solidFill>
                  <a:srgbClr val="34495E"/>
                </a:solidFill>
                <a:latin typeface="Arial"/>
              </a:defRPr>
            </a:pPr>
            <a:r>
              <a:rPr lang="en-US" sz="1600" dirty="0">
                <a:solidFill>
                  <a:srgbClr val="4B5563"/>
                </a:solidFill>
                <a:latin typeface="Arial"/>
              </a:rPr>
              <a:t>RT-</a:t>
            </a:r>
            <a:r>
              <a:rPr lang="en-US" sz="1600" dirty="0" err="1">
                <a:solidFill>
                  <a:srgbClr val="4B5563"/>
                </a:solidFill>
                <a:latin typeface="Arial"/>
              </a:rPr>
              <a:t>DBScan</a:t>
            </a:r>
            <a:r>
              <a:rPr lang="en-US" sz="1600" dirty="0">
                <a:solidFill>
                  <a:srgbClr val="4B5563"/>
                </a:solidFill>
                <a:latin typeface="Arial"/>
              </a:rPr>
              <a:t>, IPDPS’23</a:t>
            </a:r>
          </a:p>
          <a:p>
            <a:pPr marL="411480" lvl="1">
              <a:lnSpc>
                <a:spcPct val="140000"/>
              </a:lnSpc>
              <a:buFont typeface="Wingdings" pitchFamily="2" charset="2"/>
              <a:buChar char="§"/>
              <a:defRPr sz="1400" b="0" i="0">
                <a:solidFill>
                  <a:srgbClr val="34495E"/>
                </a:solidFill>
                <a:latin typeface="Arial"/>
              </a:defRPr>
            </a:pPr>
            <a:r>
              <a:rPr lang="en-US" sz="1600" dirty="0">
                <a:solidFill>
                  <a:srgbClr val="4B5563"/>
                </a:solidFill>
                <a:latin typeface="Arial"/>
              </a:rPr>
              <a:t>RT-</a:t>
            </a:r>
            <a:r>
              <a:rPr lang="en-US" sz="1600" dirty="0" err="1">
                <a:solidFill>
                  <a:srgbClr val="4B5563"/>
                </a:solidFill>
                <a:latin typeface="Arial"/>
              </a:rPr>
              <a:t>BarnesHut</a:t>
            </a:r>
            <a:r>
              <a:rPr lang="en-US" sz="1600" dirty="0">
                <a:solidFill>
                  <a:srgbClr val="4B5563"/>
                </a:solidFill>
                <a:latin typeface="Arial"/>
              </a:rPr>
              <a:t>, PPoPP’25</a:t>
            </a:r>
          </a:p>
          <a:p>
            <a:pPr marL="411480" lvl="1">
              <a:lnSpc>
                <a:spcPct val="140000"/>
              </a:lnSpc>
              <a:buFont typeface="Wingdings" pitchFamily="2" charset="2"/>
              <a:buChar char="§"/>
              <a:defRPr sz="1400" b="0" i="0">
                <a:solidFill>
                  <a:srgbClr val="34495E"/>
                </a:solidFill>
                <a:latin typeface="Arial"/>
              </a:defRPr>
            </a:pPr>
            <a:r>
              <a:rPr lang="en-US" sz="1600" dirty="0" err="1">
                <a:solidFill>
                  <a:srgbClr val="4B5563"/>
                </a:solidFill>
                <a:latin typeface="Arial"/>
              </a:rPr>
              <a:t>RTSpMSpM</a:t>
            </a:r>
            <a:r>
              <a:rPr lang="en-US" sz="1600" dirty="0">
                <a:solidFill>
                  <a:srgbClr val="4B5563"/>
                </a:solidFill>
                <a:latin typeface="Arial"/>
              </a:rPr>
              <a:t> (Sparse </a:t>
            </a:r>
            <a:r>
              <a:rPr lang="en-US" sz="1600" dirty="0" err="1">
                <a:solidFill>
                  <a:srgbClr val="4B5563"/>
                </a:solidFill>
                <a:latin typeface="Arial"/>
              </a:rPr>
              <a:t>MatMul</a:t>
            </a:r>
            <a:r>
              <a:rPr lang="en-US" sz="1600" dirty="0">
                <a:solidFill>
                  <a:srgbClr val="4B5563"/>
                </a:solidFill>
                <a:latin typeface="Arial"/>
              </a:rPr>
              <a:t>), ISCA’25</a:t>
            </a:r>
          </a:p>
          <a:p>
            <a:pPr marL="411480" lvl="1">
              <a:lnSpc>
                <a:spcPct val="140000"/>
              </a:lnSpc>
              <a:buFont typeface="Wingdings" pitchFamily="2" charset="2"/>
              <a:buChar char="§"/>
              <a:defRPr sz="1400" b="0" i="0">
                <a:solidFill>
                  <a:srgbClr val="34495E"/>
                </a:solidFill>
                <a:latin typeface="Arial"/>
              </a:defRPr>
            </a:pPr>
            <a:r>
              <a:rPr lang="en-US" sz="1600" dirty="0">
                <a:solidFill>
                  <a:srgbClr val="4B5563"/>
                </a:solidFill>
                <a:latin typeface="Arial"/>
              </a:rPr>
              <a:t>X-HD (</a:t>
            </a:r>
            <a:r>
              <a:rPr lang="en-US" sz="1600" dirty="0" err="1">
                <a:solidFill>
                  <a:srgbClr val="4B5563"/>
                </a:solidFill>
                <a:latin typeface="Arial"/>
              </a:rPr>
              <a:t>Hausdorff</a:t>
            </a:r>
            <a:r>
              <a:rPr lang="en-US" sz="1600" dirty="0">
                <a:solidFill>
                  <a:srgbClr val="4B5563"/>
                </a:solidFill>
                <a:latin typeface="Arial"/>
              </a:rPr>
              <a:t> Distance), ICS’26</a:t>
            </a:r>
          </a:p>
          <a:p>
            <a:pPr marL="411480" lvl="1">
              <a:lnSpc>
                <a:spcPct val="140000"/>
              </a:lnSpc>
              <a:buFont typeface="Wingdings" pitchFamily="2" charset="2"/>
              <a:buChar char="§"/>
              <a:defRPr sz="1400" b="0" i="0">
                <a:solidFill>
                  <a:srgbClr val="34495E"/>
                </a:solidFill>
                <a:latin typeface="Arial"/>
              </a:defRPr>
            </a:pPr>
            <a:r>
              <a:rPr lang="en-US" sz="1600" dirty="0">
                <a:solidFill>
                  <a:srgbClr val="4B5563"/>
                </a:solidFill>
                <a:latin typeface="Arial"/>
              </a:rPr>
              <a:t>Mochi (Collision Detection), ICS’26</a:t>
            </a:r>
          </a:p>
          <a:p>
            <a:pPr marL="411480" lvl="1">
              <a:lnSpc>
                <a:spcPct val="140000"/>
              </a:lnSpc>
              <a:buFont typeface="Wingdings" pitchFamily="2" charset="2"/>
              <a:buChar char="§"/>
              <a:defRPr sz="1400" b="0" i="0">
                <a:solidFill>
                  <a:srgbClr val="34495E"/>
                </a:solidFill>
                <a:latin typeface="Arial"/>
              </a:defRPr>
            </a:pPr>
            <a:r>
              <a:rPr lang="en-US" sz="1600" dirty="0">
                <a:solidFill>
                  <a:srgbClr val="4B5563"/>
                </a:solidFill>
                <a:latin typeface="Arial"/>
              </a:rPr>
              <a:t>…</a:t>
            </a:r>
          </a:p>
        </p:txBody>
      </p:sp>
    </p:spTree>
    <p:extLst>
      <p:ext uri="{BB962C8B-B14F-4D97-AF65-F5344CB8AC3E}">
        <p14:creationId xmlns:p14="http://schemas.microsoft.com/office/powerpoint/2010/main" val="16105008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
                                            <p:txEl>
                                              <p:pRg st="11" end="11"/>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
                                            <p:txEl>
                                              <p:pRg st="12" end="12"/>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
                                            <p:txEl>
                                              <p:pRg st="13" end="13"/>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4">
                                            <p:txEl>
                                              <p:pRg st="14" end="14"/>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4">
                                            <p:txEl>
                                              <p:pRg st="15" end="15"/>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5">
                                            <p:txEl>
                                              <p:pRg st="0" end="0"/>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5">
                                            <p:txEl>
                                              <p:pRg st="1" end="1"/>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5">
                                            <p:txEl>
                                              <p:pRg st="4" end="4"/>
                                            </p:txEl>
                                          </p:spTgt>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5">
                                            <p:txEl>
                                              <p:pRg st="5" end="5"/>
                                            </p:txEl>
                                          </p:spTgt>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5">
                                            <p:txEl>
                                              <p:pRg st="6" end="6"/>
                                            </p:txEl>
                                          </p:spTgt>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5">
                                            <p:txEl>
                                              <p:pRg st="7" end="7"/>
                                            </p:txEl>
                                          </p:spTgt>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5">
                                            <p:txEl>
                                              <p:pRg st="8" end="8"/>
                                            </p:txEl>
                                          </p:spTgt>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5">
                                            <p:txEl>
                                              <p:pRg st="9" end="9"/>
                                            </p:txEl>
                                          </p:spTgt>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DE4C5E-D585-678D-4336-588F748564C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DDF2EF0-3997-F10F-61F7-9BB365985F0D}"/>
              </a:ext>
            </a:extLst>
          </p:cNvPr>
          <p:cNvSpPr>
            <a:spLocks noGrp="1"/>
          </p:cNvSpPr>
          <p:nvPr>
            <p:ph type="sldNum" sz="quarter" idx="12"/>
          </p:nvPr>
        </p:nvSpPr>
        <p:spPr>
          <a:xfrm>
            <a:off x="9448800" y="6492875"/>
            <a:ext cx="2743200" cy="365125"/>
          </a:xfrm>
        </p:spPr>
        <p:txBody>
          <a:bodyPr/>
          <a:lstStyle/>
          <a:p>
            <a:fld id="{C1D43E19-8CA0-9445-BFC5-15EE585FF4A3}" type="slidenum">
              <a:rPr lang="en-US" smtClean="0"/>
              <a:t>21</a:t>
            </a:fld>
            <a:endParaRPr lang="en-US"/>
          </a:p>
        </p:txBody>
      </p:sp>
      <p:sp>
        <p:nvSpPr>
          <p:cNvPr id="3" name="TextBox 2">
            <a:extLst>
              <a:ext uri="{FF2B5EF4-FFF2-40B4-BE49-F238E27FC236}">
                <a16:creationId xmlns:a16="http://schemas.microsoft.com/office/drawing/2014/main" id="{40267416-7E7B-B32C-CB1D-FA8E05F4C5EC}"/>
              </a:ext>
            </a:extLst>
          </p:cNvPr>
          <p:cNvSpPr txBox="1"/>
          <p:nvPr/>
        </p:nvSpPr>
        <p:spPr>
          <a:xfrm>
            <a:off x="469006" y="2816587"/>
            <a:ext cx="2512226" cy="830997"/>
          </a:xfrm>
          <a:prstGeom prst="rect">
            <a:avLst/>
          </a:prstGeom>
          <a:noFill/>
        </p:spPr>
        <p:txBody>
          <a:bodyPr wrap="none" rtlCol="0">
            <a:spAutoFit/>
          </a:bodyPr>
          <a:lstStyle/>
          <a:p>
            <a:r>
              <a:rPr lang="en-US" sz="4800" b="1" dirty="0">
                <a:solidFill>
                  <a:srgbClr val="BA0C2F"/>
                </a:solidFill>
                <a:latin typeface="Arial"/>
                <a:ea typeface="+mj-ea"/>
                <a:cs typeface="+mj-cs"/>
              </a:rPr>
              <a:t>Content</a:t>
            </a:r>
          </a:p>
        </p:txBody>
      </p:sp>
      <p:sp>
        <p:nvSpPr>
          <p:cNvPr id="5" name="TextBox 4">
            <a:extLst>
              <a:ext uri="{FF2B5EF4-FFF2-40B4-BE49-F238E27FC236}">
                <a16:creationId xmlns:a16="http://schemas.microsoft.com/office/drawing/2014/main" id="{3F8043C7-2602-C867-2C0C-20DC0457EBD2}"/>
              </a:ext>
            </a:extLst>
          </p:cNvPr>
          <p:cNvSpPr txBox="1"/>
          <p:nvPr/>
        </p:nvSpPr>
        <p:spPr>
          <a:xfrm>
            <a:off x="3880624" y="354707"/>
            <a:ext cx="8311376" cy="6001643"/>
          </a:xfrm>
          <a:prstGeom prst="rect">
            <a:avLst/>
          </a:prstGeom>
          <a:noFill/>
        </p:spPr>
        <p:txBody>
          <a:bodyPr wrap="square">
            <a:spAutoFit/>
          </a:bodyPr>
          <a:lstStyle/>
          <a:p>
            <a:r>
              <a:rPr lang="en-US" sz="2400" b="1" dirty="0">
                <a:solidFill>
                  <a:schemeClr val="bg1">
                    <a:lumMod val="65000"/>
                  </a:schemeClr>
                </a:solidFill>
                <a:latin typeface="Arial"/>
                <a:ea typeface="+mj-ea"/>
                <a:cs typeface="+mj-cs"/>
              </a:rPr>
              <a:t>Chapter 0: Introduction</a:t>
            </a:r>
          </a:p>
          <a:p>
            <a:endParaRPr lang="en-US" sz="2400" b="1" dirty="0">
              <a:solidFill>
                <a:schemeClr val="bg1">
                  <a:lumMod val="65000"/>
                </a:schemeClr>
              </a:solidFill>
              <a:latin typeface="Arial"/>
              <a:ea typeface="+mj-ea"/>
              <a:cs typeface="+mj-cs"/>
            </a:endParaRPr>
          </a:p>
          <a:p>
            <a:r>
              <a:rPr lang="en-US" sz="2400" b="1" dirty="0">
                <a:solidFill>
                  <a:schemeClr val="bg1">
                    <a:lumMod val="65000"/>
                  </a:schemeClr>
                </a:solidFill>
                <a:latin typeface="Arial"/>
                <a:ea typeface="+mj-ea"/>
                <a:cs typeface="+mj-cs"/>
              </a:rPr>
              <a:t>Chapter 1: Ray-tracing Meets Spatial Databases</a:t>
            </a:r>
          </a:p>
          <a:p>
            <a:endParaRPr lang="en-US" sz="2400" b="1" dirty="0">
              <a:solidFill>
                <a:schemeClr val="bg1">
                  <a:lumMod val="65000"/>
                </a:schemeClr>
              </a:solidFill>
              <a:latin typeface="Arial"/>
              <a:ea typeface="+mj-ea"/>
              <a:cs typeface="+mj-cs"/>
            </a:endParaRPr>
          </a:p>
          <a:p>
            <a:r>
              <a:rPr lang="en-US" sz="2400" b="1" dirty="0">
                <a:solidFill>
                  <a:srgbClr val="BA0C2F"/>
                </a:solidFill>
                <a:latin typeface="Arial"/>
              </a:rPr>
              <a:t>Chapter 2: Ray-tracing Fundamentals</a:t>
            </a:r>
          </a:p>
          <a:p>
            <a:endParaRPr lang="en-US" sz="2400" b="1" dirty="0">
              <a:solidFill>
                <a:srgbClr val="BA0C2F"/>
              </a:solidFill>
              <a:latin typeface="Arial"/>
            </a:endParaRPr>
          </a:p>
          <a:p>
            <a:r>
              <a:rPr lang="en-US" sz="2400" b="1" dirty="0">
                <a:solidFill>
                  <a:schemeClr val="bg1">
                    <a:lumMod val="65000"/>
                  </a:schemeClr>
                </a:solidFill>
                <a:latin typeface="Arial"/>
                <a:ea typeface="+mj-ea"/>
                <a:cs typeface="+mj-cs"/>
              </a:rPr>
              <a:t>Chapter 3: RT for Spatial Join</a:t>
            </a:r>
          </a:p>
          <a:p>
            <a:endParaRPr lang="en-US" sz="2400" b="1" dirty="0">
              <a:solidFill>
                <a:schemeClr val="bg1">
                  <a:lumMod val="65000"/>
                </a:schemeClr>
              </a:solidFill>
              <a:latin typeface="Arial"/>
              <a:ea typeface="+mj-ea"/>
              <a:cs typeface="+mj-cs"/>
            </a:endParaRPr>
          </a:p>
          <a:p>
            <a:r>
              <a:rPr lang="en-US" sz="2400" b="1" dirty="0">
                <a:solidFill>
                  <a:schemeClr val="bg1">
                    <a:lumMod val="65000"/>
                  </a:schemeClr>
                </a:solidFill>
                <a:latin typeface="Arial"/>
                <a:ea typeface="+mj-ea"/>
                <a:cs typeface="+mj-cs"/>
              </a:rPr>
              <a:t>Chapter 4: RT for Spatial Indexing</a:t>
            </a:r>
          </a:p>
          <a:p>
            <a:endParaRPr lang="en-US" sz="2400" b="1" dirty="0">
              <a:solidFill>
                <a:schemeClr val="bg1">
                  <a:lumMod val="65000"/>
                </a:schemeClr>
              </a:solidFill>
              <a:latin typeface="Arial"/>
              <a:ea typeface="+mj-ea"/>
              <a:cs typeface="+mj-cs"/>
            </a:endParaRPr>
          </a:p>
          <a:p>
            <a:r>
              <a:rPr lang="en-US" sz="2400" b="1" dirty="0">
                <a:solidFill>
                  <a:schemeClr val="bg1">
                    <a:lumMod val="65000"/>
                  </a:schemeClr>
                </a:solidFill>
                <a:latin typeface="Arial"/>
                <a:ea typeface="+mj-ea"/>
                <a:cs typeface="+mj-cs"/>
              </a:rPr>
              <a:t>Chapter 5: RT for Spatial Functions (Case Study: </a:t>
            </a:r>
            <a:r>
              <a:rPr lang="en-US" sz="2400" b="1" dirty="0" err="1">
                <a:solidFill>
                  <a:schemeClr val="bg1">
                    <a:lumMod val="65000"/>
                  </a:schemeClr>
                </a:solidFill>
                <a:latin typeface="Arial"/>
                <a:ea typeface="+mj-ea"/>
                <a:cs typeface="+mj-cs"/>
              </a:rPr>
              <a:t>Hausdorff</a:t>
            </a:r>
            <a:r>
              <a:rPr lang="en-US" sz="2400" b="1" dirty="0">
                <a:solidFill>
                  <a:schemeClr val="bg1">
                    <a:lumMod val="65000"/>
                  </a:schemeClr>
                </a:solidFill>
                <a:latin typeface="Arial"/>
                <a:ea typeface="+mj-ea"/>
                <a:cs typeface="+mj-cs"/>
              </a:rPr>
              <a:t> Distance)</a:t>
            </a:r>
          </a:p>
          <a:p>
            <a:endParaRPr lang="en-US" sz="2400" b="1" dirty="0">
              <a:solidFill>
                <a:schemeClr val="bg1">
                  <a:lumMod val="65000"/>
                </a:schemeClr>
              </a:solidFill>
              <a:latin typeface="Arial"/>
              <a:ea typeface="+mj-ea"/>
              <a:cs typeface="+mj-cs"/>
            </a:endParaRPr>
          </a:p>
          <a:p>
            <a:r>
              <a:rPr lang="en-US" sz="2400" b="1" dirty="0">
                <a:solidFill>
                  <a:schemeClr val="bg1">
                    <a:lumMod val="65000"/>
                  </a:schemeClr>
                </a:solidFill>
                <a:latin typeface="Arial"/>
                <a:ea typeface="+mj-ea"/>
                <a:cs typeface="+mj-cs"/>
              </a:rPr>
              <a:t>Chapter 6: RT in Action: Integrating RT into </a:t>
            </a:r>
            <a:r>
              <a:rPr lang="en-US" sz="2400" b="1" dirty="0" err="1">
                <a:solidFill>
                  <a:schemeClr val="bg1">
                    <a:lumMod val="65000"/>
                  </a:schemeClr>
                </a:solidFill>
                <a:latin typeface="Arial"/>
                <a:ea typeface="+mj-ea"/>
                <a:cs typeface="+mj-cs"/>
              </a:rPr>
              <a:t>SedonaDB</a:t>
            </a:r>
            <a:endParaRPr lang="en-US" sz="2400" b="1" dirty="0">
              <a:solidFill>
                <a:schemeClr val="bg1">
                  <a:lumMod val="65000"/>
                </a:schemeClr>
              </a:solidFill>
              <a:latin typeface="Arial"/>
              <a:ea typeface="+mj-ea"/>
              <a:cs typeface="+mj-cs"/>
            </a:endParaRPr>
          </a:p>
          <a:p>
            <a:endParaRPr lang="en-US" sz="2400" b="1" dirty="0">
              <a:solidFill>
                <a:schemeClr val="bg1">
                  <a:lumMod val="65000"/>
                </a:schemeClr>
              </a:solidFill>
              <a:latin typeface="Arial"/>
              <a:ea typeface="+mj-ea"/>
              <a:cs typeface="+mj-cs"/>
            </a:endParaRPr>
          </a:p>
          <a:p>
            <a:r>
              <a:rPr lang="en-US" sz="2400" b="1" dirty="0">
                <a:solidFill>
                  <a:schemeClr val="bg1">
                    <a:lumMod val="65000"/>
                  </a:schemeClr>
                </a:solidFill>
                <a:latin typeface="Arial"/>
                <a:ea typeface="+mj-ea"/>
                <a:cs typeface="+mj-cs"/>
              </a:rPr>
              <a:t>Conclusion: Summary &amp; Key Takeaways</a:t>
            </a:r>
          </a:p>
        </p:txBody>
      </p:sp>
    </p:spTree>
    <p:extLst>
      <p:ext uri="{BB962C8B-B14F-4D97-AF65-F5344CB8AC3E}">
        <p14:creationId xmlns:p14="http://schemas.microsoft.com/office/powerpoint/2010/main" val="2965140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withEffect">
                                  <p:stCondLst>
                                    <p:cond delay="0"/>
                                  </p:stCondLst>
                                  <p:childTnLst>
                                    <p:animEffect transition="out" filter="fade">
                                      <p:cBhvr>
                                        <p:cTn id="6" dur="500" tmFilter="0, 0; .2, .5; .8, .5; 1, 0"/>
                                        <p:tgtEl>
                                          <p:spTgt spid="5">
                                            <p:txEl>
                                              <p:pRg st="4" end="4"/>
                                            </p:txEl>
                                          </p:spTgt>
                                        </p:tgtEl>
                                      </p:cBhvr>
                                    </p:animEffect>
                                    <p:animScale>
                                      <p:cBhvr>
                                        <p:cTn id="7" dur="250" autoRev="1" fill="hold"/>
                                        <p:tgtEl>
                                          <p:spTgt spid="5">
                                            <p:txEl>
                                              <p:pRg st="4" end="4"/>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147051-0733-849E-70F6-7C3A539A92E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22</a:t>
            </a:fld>
            <a:endParaRPr lang="en-US"/>
          </a:p>
        </p:txBody>
      </p:sp>
      <p:sp>
        <p:nvSpPr>
          <p:cNvPr id="3" name="Title 2">
            <a:extLst>
              <a:ext uri="{FF2B5EF4-FFF2-40B4-BE49-F238E27FC236}">
                <a16:creationId xmlns:a16="http://schemas.microsoft.com/office/drawing/2014/main" id="{47E10317-4588-7820-D22F-C8BB1041C61D}"/>
              </a:ext>
            </a:extLst>
          </p:cNvPr>
          <p:cNvSpPr>
            <a:spLocks noGrp="1"/>
          </p:cNvSpPr>
          <p:nvPr>
            <p:ph type="title"/>
          </p:nvPr>
        </p:nvSpPr>
        <p:spPr/>
        <p:txBody>
          <a:bodyPr/>
          <a:lstStyle/>
          <a:p>
            <a:r>
              <a:rPr lang="en-US" dirty="0"/>
              <a:t>Ray-tracing Basics</a:t>
            </a:r>
          </a:p>
        </p:txBody>
      </p:sp>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51229092-C097-6495-610C-60F7DE304F0A}"/>
                  </a:ext>
                </a:extLst>
              </p:cNvPr>
              <p:cNvSpPr>
                <a:spLocks noGrp="1"/>
              </p:cNvSpPr>
              <p:nvPr>
                <p:ph sz="half" idx="1"/>
              </p:nvPr>
            </p:nvSpPr>
            <p:spPr>
              <a:xfrm>
                <a:off x="571500" y="1234638"/>
                <a:ext cx="6602665" cy="5461142"/>
              </a:xfrm>
            </p:spPr>
            <p:txBody>
              <a:bodyPr>
                <a:normAutofit/>
              </a:bodyPr>
              <a:lstStyle/>
              <a:p>
                <a:pPr marL="194310" indent="-182880">
                  <a:spcBef>
                    <a:spcPts val="800"/>
                  </a:spcBef>
                  <a:defRPr sz="1600" b="1" i="0">
                    <a:solidFill>
                      <a:srgbClr val="2980B9"/>
                    </a:solidFill>
                    <a:latin typeface="Arial"/>
                  </a:defRPr>
                </a:pPr>
                <a:r>
                  <a:rPr lang="en-US" sz="2400" b="1" dirty="0">
                    <a:solidFill>
                      <a:srgbClr val="2980B9"/>
                    </a:solidFill>
                    <a:latin typeface="Arial"/>
                    <a:ea typeface="+mn-ea"/>
                    <a:cs typeface="+mn-cs"/>
                  </a:rPr>
                  <a:t>Ray is a semi-infinite line defined by</a:t>
                </a:r>
              </a:p>
              <a:p>
                <a:pPr marL="411480" lvl="1">
                  <a:lnSpc>
                    <a:spcPct val="110000"/>
                  </a:lnSpc>
                  <a:buFont typeface="Wingdings" pitchFamily="2" charset="2"/>
                  <a:buChar char="§"/>
                  <a:defRPr sz="1400" b="0" i="0">
                    <a:solidFill>
                      <a:srgbClr val="34495E"/>
                    </a:solidFill>
                    <a:latin typeface="Arial"/>
                  </a:defRPr>
                </a:pPr>
                <a:r>
                  <a:rPr lang="en-US" sz="1800" dirty="0">
                    <a:solidFill>
                      <a:srgbClr val="4B5563"/>
                    </a:solidFill>
                    <a:latin typeface="Arial"/>
                  </a:rPr>
                  <a:t>Origin </a:t>
                </a:r>
                <a14:m>
                  <m:oMath xmlns:m="http://schemas.openxmlformats.org/officeDocument/2006/math">
                    <m:r>
                      <a:rPr lang="en-US" sz="1800">
                        <a:solidFill>
                          <a:srgbClr val="4B5563"/>
                        </a:solidFill>
                        <a:latin typeface="Cambria Math" panose="02040503050406030204" pitchFamily="18" charset="0"/>
                      </a:rPr>
                      <m:t>𝑂</m:t>
                    </m:r>
                  </m:oMath>
                </a14:m>
                <a:r>
                  <a:rPr lang="en-US" sz="1800" dirty="0">
                    <a:solidFill>
                      <a:srgbClr val="4B5563"/>
                    </a:solidFill>
                    <a:latin typeface="Arial"/>
                  </a:rPr>
                  <a:t>, Direction vector </a:t>
                </a:r>
                <a14:m>
                  <m:oMath xmlns:m="http://schemas.openxmlformats.org/officeDocument/2006/math">
                    <m:r>
                      <a:rPr lang="en-US" sz="1800">
                        <a:solidFill>
                          <a:srgbClr val="4B5563"/>
                        </a:solidFill>
                        <a:latin typeface="Cambria Math" panose="02040503050406030204" pitchFamily="18" charset="0"/>
                      </a:rPr>
                      <m:t>𝑑</m:t>
                    </m:r>
                  </m:oMath>
                </a14:m>
                <a:endParaRPr lang="en-US" sz="1800" dirty="0">
                  <a:solidFill>
                    <a:srgbClr val="4B5563"/>
                  </a:solidFill>
                  <a:latin typeface="Arial"/>
                </a:endParaRPr>
              </a:p>
              <a:p>
                <a:pPr marL="411480" lvl="1">
                  <a:lnSpc>
                    <a:spcPct val="110000"/>
                  </a:lnSpc>
                  <a:buFont typeface="Wingdings" pitchFamily="2" charset="2"/>
                  <a:buChar char="§"/>
                  <a:defRPr sz="1400" b="0" i="0">
                    <a:solidFill>
                      <a:srgbClr val="34495E"/>
                    </a:solidFill>
                    <a:latin typeface="Arial"/>
                  </a:defRPr>
                </a:pPr>
                <a14:m>
                  <m:oMath xmlns:m="http://schemas.openxmlformats.org/officeDocument/2006/math">
                    <m:r>
                      <a:rPr lang="en-US" sz="1800">
                        <a:solidFill>
                          <a:srgbClr val="4B5563"/>
                        </a:solidFill>
                        <a:latin typeface="Cambria Math" panose="02040503050406030204" pitchFamily="18" charset="0"/>
                      </a:rPr>
                      <m:t>𝑅</m:t>
                    </m:r>
                    <m:d>
                      <m:dPr>
                        <m:ctrlPr>
                          <a:rPr lang="en-US" sz="1800">
                            <a:solidFill>
                              <a:srgbClr val="4B5563"/>
                            </a:solidFill>
                            <a:latin typeface="Cambria Math" panose="02040503050406030204" pitchFamily="18" charset="0"/>
                          </a:rPr>
                        </m:ctrlPr>
                      </m:dPr>
                      <m:e>
                        <m:r>
                          <a:rPr lang="en-US" sz="1800">
                            <a:solidFill>
                              <a:srgbClr val="4B5563"/>
                            </a:solidFill>
                            <a:latin typeface="Cambria Math" panose="02040503050406030204" pitchFamily="18" charset="0"/>
                          </a:rPr>
                          <m:t>𝑡</m:t>
                        </m:r>
                      </m:e>
                    </m:d>
                    <m:r>
                      <a:rPr lang="en-US" sz="1800">
                        <a:solidFill>
                          <a:srgbClr val="4B5563"/>
                        </a:solidFill>
                        <a:latin typeface="Cambria Math" panose="02040503050406030204" pitchFamily="18" charset="0"/>
                      </a:rPr>
                      <m:t>=</m:t>
                    </m:r>
                    <m:r>
                      <a:rPr lang="en-US" sz="1800">
                        <a:solidFill>
                          <a:srgbClr val="4B5563"/>
                        </a:solidFill>
                        <a:latin typeface="Cambria Math" panose="02040503050406030204" pitchFamily="18" charset="0"/>
                      </a:rPr>
                      <m:t>𝑂</m:t>
                    </m:r>
                    <m:r>
                      <a:rPr lang="en-US" sz="1800">
                        <a:solidFill>
                          <a:srgbClr val="4B5563"/>
                        </a:solidFill>
                        <a:latin typeface="Cambria Math" panose="02040503050406030204" pitchFamily="18" charset="0"/>
                      </a:rPr>
                      <m:t>+</m:t>
                    </m:r>
                    <m:r>
                      <a:rPr lang="en-US" sz="1800">
                        <a:solidFill>
                          <a:srgbClr val="4B5563"/>
                        </a:solidFill>
                        <a:latin typeface="Cambria Math" panose="02040503050406030204" pitchFamily="18" charset="0"/>
                      </a:rPr>
                      <m:t>𝑡</m:t>
                    </m:r>
                    <m:r>
                      <a:rPr lang="en-US" sz="1800">
                        <a:solidFill>
                          <a:srgbClr val="4B5563"/>
                        </a:solidFill>
                        <a:latin typeface="Cambria Math" panose="02040503050406030204" pitchFamily="18" charset="0"/>
                      </a:rPr>
                      <m:t>∗</m:t>
                    </m:r>
                    <m:r>
                      <a:rPr lang="en-US" sz="1800">
                        <a:solidFill>
                          <a:srgbClr val="4B5563"/>
                        </a:solidFill>
                        <a:latin typeface="Cambria Math" panose="02040503050406030204" pitchFamily="18" charset="0"/>
                      </a:rPr>
                      <m:t>𝑑</m:t>
                    </m:r>
                  </m:oMath>
                </a14:m>
                <a:endParaRPr lang="en-US" sz="1800" dirty="0">
                  <a:solidFill>
                    <a:srgbClr val="4B5563"/>
                  </a:solidFill>
                  <a:latin typeface="Arial"/>
                </a:endParaRPr>
              </a:p>
              <a:p>
                <a:pPr marL="411480" lvl="1">
                  <a:lnSpc>
                    <a:spcPct val="110000"/>
                  </a:lnSpc>
                  <a:buFont typeface="Wingdings" pitchFamily="2" charset="2"/>
                  <a:buChar char="§"/>
                  <a:defRPr sz="1400" b="0" i="0">
                    <a:solidFill>
                      <a:srgbClr val="34495E"/>
                    </a:solidFill>
                    <a:latin typeface="Arial"/>
                  </a:defRPr>
                </a:pPr>
                <a:r>
                  <a:rPr lang="en-US" sz="1800" dirty="0">
                    <a:solidFill>
                      <a:srgbClr val="4B5563"/>
                    </a:solidFill>
                    <a:latin typeface="Arial"/>
                  </a:rPr>
                  <a:t>t controls how long the ray goes</a:t>
                </a:r>
              </a:p>
              <a:p>
                <a:pPr marL="194310" indent="-182880">
                  <a:spcBef>
                    <a:spcPts val="800"/>
                  </a:spcBef>
                  <a:defRPr sz="1600" b="1" i="0">
                    <a:solidFill>
                      <a:srgbClr val="2980B9"/>
                    </a:solidFill>
                    <a:latin typeface="Arial"/>
                  </a:defRPr>
                </a:pPr>
                <a:endParaRPr lang="en-US" sz="2400" b="1" dirty="0">
                  <a:solidFill>
                    <a:srgbClr val="2980B9"/>
                  </a:solidFill>
                  <a:latin typeface="Arial"/>
                  <a:ea typeface="+mn-ea"/>
                  <a:cs typeface="+mn-cs"/>
                </a:endParaRPr>
              </a:p>
              <a:p>
                <a:pPr marL="194310" indent="-182880">
                  <a:spcBef>
                    <a:spcPts val="800"/>
                  </a:spcBef>
                  <a:defRPr sz="1600" b="1" i="0">
                    <a:solidFill>
                      <a:srgbClr val="2980B9"/>
                    </a:solidFill>
                    <a:latin typeface="Arial"/>
                  </a:defRPr>
                </a:pPr>
                <a:r>
                  <a:rPr lang="en-US" sz="2400" b="1" dirty="0">
                    <a:solidFill>
                      <a:srgbClr val="2980B9"/>
                    </a:solidFill>
                    <a:latin typeface="Arial"/>
                    <a:ea typeface="+mn-ea"/>
                    <a:cs typeface="+mn-cs"/>
                  </a:rPr>
                  <a:t>Ray-primitive intersection</a:t>
                </a:r>
              </a:p>
              <a:p>
                <a:pPr marL="411480" lvl="1">
                  <a:lnSpc>
                    <a:spcPct val="110000"/>
                  </a:lnSpc>
                  <a:buFont typeface="Wingdings" pitchFamily="2" charset="2"/>
                  <a:buChar char="§"/>
                  <a:defRPr sz="1400" b="0" i="0">
                    <a:solidFill>
                      <a:srgbClr val="34495E"/>
                    </a:solidFill>
                    <a:latin typeface="Arial"/>
                  </a:defRPr>
                </a:pPr>
                <a:r>
                  <a:rPr lang="en-US" sz="1800" b="1" dirty="0">
                    <a:solidFill>
                      <a:srgbClr val="C00000"/>
                    </a:solidFill>
                    <a:latin typeface="Arial"/>
                  </a:rPr>
                  <a:t>Triangle</a:t>
                </a:r>
                <a:r>
                  <a:rPr lang="en-US" sz="1800" dirty="0">
                    <a:solidFill>
                      <a:srgbClr val="4B5563"/>
                    </a:solidFill>
                    <a:latin typeface="Arial"/>
                  </a:rPr>
                  <a:t> and </a:t>
                </a:r>
                <a:r>
                  <a:rPr lang="en-US" sz="1800" b="1" dirty="0">
                    <a:solidFill>
                      <a:srgbClr val="C00000"/>
                    </a:solidFill>
                    <a:latin typeface="Arial"/>
                  </a:rPr>
                  <a:t>AABB</a:t>
                </a:r>
                <a:r>
                  <a:rPr lang="en-US" sz="1800" dirty="0">
                    <a:solidFill>
                      <a:srgbClr val="4B5563"/>
                    </a:solidFill>
                    <a:latin typeface="Arial"/>
                  </a:rPr>
                  <a:t> are the two commonly used primitives</a:t>
                </a:r>
              </a:p>
              <a:p>
                <a:pPr marL="411480" lvl="1">
                  <a:lnSpc>
                    <a:spcPct val="110000"/>
                  </a:lnSpc>
                  <a:buFont typeface="Wingdings" pitchFamily="2" charset="2"/>
                  <a:buChar char="§"/>
                  <a:defRPr sz="1400" b="0" i="0">
                    <a:solidFill>
                      <a:srgbClr val="34495E"/>
                    </a:solidFill>
                    <a:latin typeface="Arial"/>
                  </a:defRPr>
                </a:pPr>
                <a:r>
                  <a:rPr lang="en-US" sz="1800" dirty="0">
                    <a:solidFill>
                      <a:srgbClr val="4B5563"/>
                    </a:solidFill>
                    <a:latin typeface="Arial"/>
                  </a:rPr>
                  <a:t>This tutorial only focuses on AABB</a:t>
                </a:r>
              </a:p>
              <a:p>
                <a:pPr marL="411480" lvl="1">
                  <a:lnSpc>
                    <a:spcPct val="110000"/>
                  </a:lnSpc>
                  <a:buFont typeface="Wingdings" pitchFamily="2" charset="2"/>
                  <a:buChar char="§"/>
                  <a:defRPr sz="1400" b="0" i="0">
                    <a:solidFill>
                      <a:srgbClr val="34495E"/>
                    </a:solidFill>
                    <a:latin typeface="Arial"/>
                  </a:defRPr>
                </a:pPr>
                <a:r>
                  <a:rPr lang="en-US" sz="1800" dirty="0">
                    <a:solidFill>
                      <a:srgbClr val="4B5563"/>
                    </a:solidFill>
                    <a:latin typeface="Arial"/>
                  </a:rPr>
                  <a:t>Two cases of intersections</a:t>
                </a:r>
              </a:p>
              <a:p>
                <a:pPr>
                  <a:buFontTx/>
                  <a:buChar char="-"/>
                </a:pPr>
                <a:endParaRPr lang="en-US" dirty="0"/>
              </a:p>
              <a:p>
                <a:pPr marL="194310" indent="-182880">
                  <a:spcBef>
                    <a:spcPts val="800"/>
                  </a:spcBef>
                  <a:defRPr sz="1600" b="1" i="0">
                    <a:solidFill>
                      <a:srgbClr val="2980B9"/>
                    </a:solidFill>
                    <a:latin typeface="Arial"/>
                  </a:defRPr>
                </a:pPr>
                <a:r>
                  <a:rPr lang="en-US" sz="2400" b="1" dirty="0">
                    <a:solidFill>
                      <a:srgbClr val="2980B9"/>
                    </a:solidFill>
                    <a:latin typeface="Arial"/>
                    <a:ea typeface="+mn-ea"/>
                    <a:cs typeface="+mn-cs"/>
                  </a:rPr>
                  <a:t>Filter out an intersection too close or too far from the origin</a:t>
                </a:r>
              </a:p>
              <a:p>
                <a:pPr marL="411480" lvl="1">
                  <a:lnSpc>
                    <a:spcPct val="110000"/>
                  </a:lnSpc>
                  <a:buFont typeface="Wingdings" pitchFamily="2" charset="2"/>
                  <a:buChar char="§"/>
                  <a:defRPr sz="1400" b="0" i="0">
                    <a:solidFill>
                      <a:srgbClr val="34495E"/>
                    </a:solidFill>
                    <a:latin typeface="Arial"/>
                  </a:defRPr>
                </a:pPr>
                <a:r>
                  <a:rPr lang="en-US" sz="1800" dirty="0">
                    <a:solidFill>
                      <a:srgbClr val="4B5563"/>
                    </a:solidFill>
                    <a:latin typeface="Arial"/>
                  </a:rPr>
                  <a:t>RT framework allows users to set </a:t>
                </a:r>
                <a14:m>
                  <m:oMath xmlns:m="http://schemas.openxmlformats.org/officeDocument/2006/math">
                    <m:sSub>
                      <m:sSubPr>
                        <m:ctrlPr>
                          <a:rPr lang="en-US" sz="1800">
                            <a:solidFill>
                              <a:srgbClr val="4B5563"/>
                            </a:solidFill>
                            <a:latin typeface="Cambria Math" panose="02040503050406030204" pitchFamily="18" charset="0"/>
                          </a:rPr>
                        </m:ctrlPr>
                      </m:sSubPr>
                      <m:e>
                        <m:r>
                          <a:rPr lang="en-US" sz="1800">
                            <a:solidFill>
                              <a:srgbClr val="4B5563"/>
                            </a:solidFill>
                            <a:latin typeface="Cambria Math" panose="02040503050406030204" pitchFamily="18" charset="0"/>
                          </a:rPr>
                          <m:t>𝑡</m:t>
                        </m:r>
                      </m:e>
                      <m:sub>
                        <m:r>
                          <a:rPr lang="en-US" sz="1800">
                            <a:solidFill>
                              <a:srgbClr val="4B5563"/>
                            </a:solidFill>
                            <a:latin typeface="Cambria Math" panose="02040503050406030204" pitchFamily="18" charset="0"/>
                          </a:rPr>
                          <m:t>𝑚𝑖𝑛</m:t>
                        </m:r>
                      </m:sub>
                    </m:sSub>
                  </m:oMath>
                </a14:m>
                <a:r>
                  <a:rPr lang="en-US" sz="1800" dirty="0">
                    <a:solidFill>
                      <a:srgbClr val="4B5563"/>
                    </a:solidFill>
                    <a:latin typeface="Arial"/>
                  </a:rPr>
                  <a:t> and </a:t>
                </a:r>
                <a14:m>
                  <m:oMath xmlns:m="http://schemas.openxmlformats.org/officeDocument/2006/math">
                    <m:sSub>
                      <m:sSubPr>
                        <m:ctrlPr>
                          <a:rPr lang="en-US" sz="1800">
                            <a:solidFill>
                              <a:srgbClr val="4B5563"/>
                            </a:solidFill>
                            <a:latin typeface="Cambria Math" panose="02040503050406030204" pitchFamily="18" charset="0"/>
                          </a:rPr>
                        </m:ctrlPr>
                      </m:sSubPr>
                      <m:e>
                        <m:r>
                          <a:rPr lang="en-US" sz="1800">
                            <a:solidFill>
                              <a:srgbClr val="4B5563"/>
                            </a:solidFill>
                            <a:latin typeface="Cambria Math" panose="02040503050406030204" pitchFamily="18" charset="0"/>
                          </a:rPr>
                          <m:t>𝑡</m:t>
                        </m:r>
                      </m:e>
                      <m:sub>
                        <m:r>
                          <a:rPr lang="en-US" sz="1800">
                            <a:solidFill>
                              <a:srgbClr val="4B5563"/>
                            </a:solidFill>
                            <a:latin typeface="Cambria Math" panose="02040503050406030204" pitchFamily="18" charset="0"/>
                          </a:rPr>
                          <m:t>𝑚𝑎𝑥</m:t>
                        </m:r>
                      </m:sub>
                    </m:sSub>
                  </m:oMath>
                </a14:m>
                <a:r>
                  <a:rPr lang="en-US" dirty="0"/>
                  <a:t> </a:t>
                </a:r>
                <a:r>
                  <a:rPr lang="en-US" sz="1800" dirty="0">
                    <a:solidFill>
                      <a:srgbClr val="4B5563"/>
                    </a:solidFill>
                    <a:latin typeface="Arial"/>
                  </a:rPr>
                  <a:t>to only keep intersections on a segment of the ray</a:t>
                </a:r>
              </a:p>
            </p:txBody>
          </p:sp>
        </mc:Choice>
        <mc:Fallback xmlns="">
          <p:sp>
            <p:nvSpPr>
              <p:cNvPr id="4" name="Content Placeholder 3">
                <a:extLst>
                  <a:ext uri="{FF2B5EF4-FFF2-40B4-BE49-F238E27FC236}">
                    <a16:creationId xmlns:a16="http://schemas.microsoft.com/office/drawing/2014/main" id="{51229092-C097-6495-610C-60F7DE304F0A}"/>
                  </a:ext>
                </a:extLst>
              </p:cNvPr>
              <p:cNvSpPr>
                <a:spLocks noGrp="1" noRot="1" noChangeAspect="1" noMove="1" noResize="1" noEditPoints="1" noAdjustHandles="1" noChangeArrowheads="1" noChangeShapeType="1" noTextEdit="1"/>
              </p:cNvSpPr>
              <p:nvPr>
                <p:ph sz="half" idx="1"/>
              </p:nvPr>
            </p:nvSpPr>
            <p:spPr>
              <a:xfrm>
                <a:off x="571500" y="1234638"/>
                <a:ext cx="6602665" cy="5461142"/>
              </a:xfrm>
              <a:blipFill>
                <a:blip r:embed="rId2"/>
                <a:stretch>
                  <a:fillRect l="-1154" t="-1624" b="-232"/>
                </a:stretch>
              </a:blipFill>
            </p:spPr>
            <p:txBody>
              <a:bodyPr/>
              <a:lstStyle/>
              <a:p>
                <a:r>
                  <a:rPr lang="en-US">
                    <a:noFill/>
                  </a:rPr>
                  <a:t> </a:t>
                </a:r>
              </a:p>
            </p:txBody>
          </p:sp>
        </mc:Fallback>
      </mc:AlternateContent>
      <p:grpSp>
        <p:nvGrpSpPr>
          <p:cNvPr id="5" name="Group 4">
            <a:extLst>
              <a:ext uri="{FF2B5EF4-FFF2-40B4-BE49-F238E27FC236}">
                <a16:creationId xmlns:a16="http://schemas.microsoft.com/office/drawing/2014/main" id="{BD22426F-C68F-A1DB-7778-ECBA1FF7DD00}"/>
              </a:ext>
            </a:extLst>
          </p:cNvPr>
          <p:cNvGrpSpPr/>
          <p:nvPr/>
        </p:nvGrpSpPr>
        <p:grpSpPr>
          <a:xfrm>
            <a:off x="7550589" y="1316649"/>
            <a:ext cx="2329767" cy="796587"/>
            <a:chOff x="7550589" y="1316649"/>
            <a:chExt cx="2329767" cy="796587"/>
          </a:xfrm>
        </p:grpSpPr>
        <p:cxnSp>
          <p:nvCxnSpPr>
            <p:cNvPr id="6" name="Straight Arrow Connector 5">
              <a:extLst>
                <a:ext uri="{FF2B5EF4-FFF2-40B4-BE49-F238E27FC236}">
                  <a16:creationId xmlns:a16="http://schemas.microsoft.com/office/drawing/2014/main" id="{43CB2AA8-5F1B-E0C2-D5BF-1AD6EC2D31A7}"/>
                </a:ext>
              </a:extLst>
            </p:cNvPr>
            <p:cNvCxnSpPr>
              <a:cxnSpLocks/>
            </p:cNvCxnSpPr>
            <p:nvPr/>
          </p:nvCxnSpPr>
          <p:spPr>
            <a:xfrm>
              <a:off x="8116971" y="1635380"/>
              <a:ext cx="1763385" cy="477856"/>
            </a:xfrm>
            <a:prstGeom prst="straightConnector1">
              <a:avLst/>
            </a:prstGeom>
            <a:ln w="38100">
              <a:solidFill>
                <a:srgbClr val="00B050"/>
              </a:solidFill>
              <a:headEnd type="oval" w="lg" len="lg"/>
              <a:tailEnd type="triangle" w="lg" len="lg"/>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93978431-A345-ADEA-1887-431892233D41}"/>
                    </a:ext>
                  </a:extLst>
                </p:cNvPr>
                <p:cNvSpPr txBox="1"/>
                <p:nvPr/>
              </p:nvSpPr>
              <p:spPr>
                <a:xfrm>
                  <a:off x="7550589" y="1316649"/>
                  <a:ext cx="443552" cy="523220"/>
                </a:xfrm>
                <a:prstGeom prst="rect">
                  <a:avLst/>
                </a:prstGeom>
                <a:noFill/>
              </p:spPr>
              <p:txBody>
                <a:bodyPr wrap="square">
                  <a:spAutoFit/>
                </a:bodyPr>
                <a:lstStyle/>
                <a:p>
                  <a:pPr/>
                  <a14:m>
                    <m:oMathPara xmlns:m="http://schemas.openxmlformats.org/officeDocument/2006/math">
                      <m:oMath>
                        <m:r>
                          <a:rPr lang="en-US" sz="2800" b="0" i="1" smtClean="0">
                            <a:latin typeface="Cambria Math" panose="02040503050406030204" pitchFamily="18" charset="0"/>
                          </a:rPr>
                          <m:t>𝑂</m:t>
                        </m:r>
                      </m:oMath>
                    </m:oMathPara>
                  </a14:m>
                  <a:endParaRPr lang="en-US" sz="2800" dirty="0"/>
                </a:p>
              </p:txBody>
            </p:sp>
          </mc:Choice>
          <mc:Fallback xmlns="">
            <p:sp>
              <p:nvSpPr>
                <p:cNvPr id="7" name="TextBox 6">
                  <a:extLst>
                    <a:ext uri="{FF2B5EF4-FFF2-40B4-BE49-F238E27FC236}">
                      <a16:creationId xmlns:a16="http://schemas.microsoft.com/office/drawing/2014/main" id="{93978431-A345-ADEA-1887-431892233D41}"/>
                    </a:ext>
                  </a:extLst>
                </p:cNvPr>
                <p:cNvSpPr txBox="1">
                  <a:spLocks noRot="1" noChangeAspect="1" noMove="1" noResize="1" noEditPoints="1" noAdjustHandles="1" noChangeArrowheads="1" noChangeShapeType="1" noTextEdit="1"/>
                </p:cNvSpPr>
                <p:nvPr/>
              </p:nvSpPr>
              <p:spPr>
                <a:xfrm>
                  <a:off x="7550589" y="1316649"/>
                  <a:ext cx="443552" cy="523220"/>
                </a:xfrm>
                <a:prstGeom prst="rect">
                  <a:avLst/>
                </a:prstGeom>
                <a:blipFill>
                  <a:blip r:embed="rId3"/>
                  <a:stretch>
                    <a:fillRect l="-5556" r="-277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A1838C5C-57CB-7155-B911-3C55DF93774D}"/>
                    </a:ext>
                  </a:extLst>
                </p:cNvPr>
                <p:cNvSpPr txBox="1"/>
                <p:nvPr/>
              </p:nvSpPr>
              <p:spPr>
                <a:xfrm>
                  <a:off x="9395529" y="1530657"/>
                  <a:ext cx="428767" cy="523220"/>
                </a:xfrm>
                <a:prstGeom prst="rect">
                  <a:avLst/>
                </a:prstGeom>
                <a:noFill/>
              </p:spPr>
              <p:txBody>
                <a:bodyPr wrap="square">
                  <a:spAutoFit/>
                </a:bodyPr>
                <a:lstStyle/>
                <a:p>
                  <a:pPr/>
                  <a14:m>
                    <m:oMathPara xmlns:m="http://schemas.openxmlformats.org/officeDocument/2006/math">
                      <m:oMath>
                        <m:r>
                          <a:rPr lang="en-US" sz="2800" b="0" i="1" smtClean="0">
                            <a:latin typeface="Cambria Math" panose="02040503050406030204" pitchFamily="18" charset="0"/>
                          </a:rPr>
                          <m:t>𝑑</m:t>
                        </m:r>
                      </m:oMath>
                    </m:oMathPara>
                  </a14:m>
                  <a:endParaRPr lang="en-US" sz="2800" dirty="0"/>
                </a:p>
              </p:txBody>
            </p:sp>
          </mc:Choice>
          <mc:Fallback xmlns="">
            <p:sp>
              <p:nvSpPr>
                <p:cNvPr id="8" name="TextBox 7">
                  <a:extLst>
                    <a:ext uri="{FF2B5EF4-FFF2-40B4-BE49-F238E27FC236}">
                      <a16:creationId xmlns:a16="http://schemas.microsoft.com/office/drawing/2014/main" id="{A1838C5C-57CB-7155-B911-3C55DF93774D}"/>
                    </a:ext>
                  </a:extLst>
                </p:cNvPr>
                <p:cNvSpPr txBox="1">
                  <a:spLocks noRot="1" noChangeAspect="1" noMove="1" noResize="1" noEditPoints="1" noAdjustHandles="1" noChangeArrowheads="1" noChangeShapeType="1" noTextEdit="1"/>
                </p:cNvSpPr>
                <p:nvPr/>
              </p:nvSpPr>
              <p:spPr>
                <a:xfrm>
                  <a:off x="9395529" y="1530657"/>
                  <a:ext cx="428767" cy="523220"/>
                </a:xfrm>
                <a:prstGeom prst="rect">
                  <a:avLst/>
                </a:prstGeom>
                <a:blipFill>
                  <a:blip r:embed="rId4"/>
                  <a:stretch>
                    <a:fillRect l="-5714" r="-2857"/>
                  </a:stretch>
                </a:blipFill>
              </p:spPr>
              <p:txBody>
                <a:bodyPr/>
                <a:lstStyle/>
                <a:p>
                  <a:r>
                    <a:rPr lang="en-US">
                      <a:noFill/>
                    </a:rPr>
                    <a:t> </a:t>
                  </a:r>
                </a:p>
              </p:txBody>
            </p:sp>
          </mc:Fallback>
        </mc:AlternateContent>
      </p:grpSp>
      <p:grpSp>
        <p:nvGrpSpPr>
          <p:cNvPr id="10" name="Group 9">
            <a:extLst>
              <a:ext uri="{FF2B5EF4-FFF2-40B4-BE49-F238E27FC236}">
                <a16:creationId xmlns:a16="http://schemas.microsoft.com/office/drawing/2014/main" id="{096E7340-E1C1-1ACA-8F23-AE138F866FC6}"/>
              </a:ext>
            </a:extLst>
          </p:cNvPr>
          <p:cNvGrpSpPr/>
          <p:nvPr/>
        </p:nvGrpSpPr>
        <p:grpSpPr>
          <a:xfrm>
            <a:off x="7304259" y="4906666"/>
            <a:ext cx="3697807" cy="1629338"/>
            <a:chOff x="7304259" y="4906666"/>
            <a:chExt cx="3697807" cy="1629338"/>
          </a:xfrm>
        </p:grpSpPr>
        <p:sp>
          <p:nvSpPr>
            <p:cNvPr id="29" name="Rectangle 28">
              <a:extLst>
                <a:ext uri="{FF2B5EF4-FFF2-40B4-BE49-F238E27FC236}">
                  <a16:creationId xmlns:a16="http://schemas.microsoft.com/office/drawing/2014/main" id="{2EC46ADB-FF8E-C1C1-B540-7929C81C1A94}"/>
                </a:ext>
              </a:extLst>
            </p:cNvPr>
            <p:cNvSpPr/>
            <p:nvPr/>
          </p:nvSpPr>
          <p:spPr>
            <a:xfrm>
              <a:off x="8121115" y="4906666"/>
              <a:ext cx="2291630" cy="1181448"/>
            </a:xfrm>
            <a:prstGeom prst="rect">
              <a:avLst/>
            </a:prstGeom>
            <a:noFill/>
            <a:ln w="19050"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cxnSp>
          <p:nvCxnSpPr>
            <p:cNvPr id="32" name="Straight Arrow Connector 31">
              <a:extLst>
                <a:ext uri="{FF2B5EF4-FFF2-40B4-BE49-F238E27FC236}">
                  <a16:creationId xmlns:a16="http://schemas.microsoft.com/office/drawing/2014/main" id="{F3D44171-82EF-934B-9658-033DDA9C0D0C}"/>
                </a:ext>
              </a:extLst>
            </p:cNvPr>
            <p:cNvCxnSpPr>
              <a:cxnSpLocks/>
            </p:cNvCxnSpPr>
            <p:nvPr/>
          </p:nvCxnSpPr>
          <p:spPr>
            <a:xfrm>
              <a:off x="8475868" y="5093578"/>
              <a:ext cx="1596788" cy="900752"/>
            </a:xfrm>
            <a:prstGeom prst="straightConnector1">
              <a:avLst/>
            </a:prstGeom>
            <a:ln w="38100">
              <a:solidFill>
                <a:srgbClr val="00B050"/>
              </a:solidFill>
              <a:headEnd type="oval" w="lg" len="lg"/>
              <a:tailEnd type="triangle" w="lg" len="lg"/>
            </a:ln>
          </p:spPr>
          <p:style>
            <a:lnRef idx="2">
              <a:schemeClr val="accent1"/>
            </a:lnRef>
            <a:fillRef idx="0">
              <a:schemeClr val="accent1"/>
            </a:fillRef>
            <a:effectRef idx="1">
              <a:schemeClr val="accent1"/>
            </a:effectRef>
            <a:fontRef idx="minor">
              <a:schemeClr val="tx1"/>
            </a:fontRef>
          </p:style>
        </p:cxnSp>
        <p:sp>
          <p:nvSpPr>
            <p:cNvPr id="35" name="TextBox 34">
              <a:extLst>
                <a:ext uri="{FF2B5EF4-FFF2-40B4-BE49-F238E27FC236}">
                  <a16:creationId xmlns:a16="http://schemas.microsoft.com/office/drawing/2014/main" id="{9629FF6F-C07D-7FC1-53A7-E4E2CE972B55}"/>
                </a:ext>
              </a:extLst>
            </p:cNvPr>
            <p:cNvSpPr txBox="1"/>
            <p:nvPr/>
          </p:nvSpPr>
          <p:spPr>
            <a:xfrm>
              <a:off x="7304259" y="6166672"/>
              <a:ext cx="3697807" cy="369332"/>
            </a:xfrm>
            <a:prstGeom prst="rect">
              <a:avLst/>
            </a:prstGeom>
            <a:noFill/>
          </p:spPr>
          <p:txBody>
            <a:bodyPr wrap="none" rtlCol="0">
              <a:spAutoFit/>
            </a:bodyPr>
            <a:lstStyle/>
            <a:p>
              <a:r>
                <a:rPr lang="en-US" i="1" dirty="0">
                  <a:solidFill>
                    <a:schemeClr val="bg2">
                      <a:lumMod val="50000"/>
                    </a:schemeClr>
                  </a:solidFill>
                </a:rPr>
                <a:t>Case 2: Ray origin is within an AABB</a:t>
              </a:r>
            </a:p>
          </p:txBody>
        </p:sp>
      </p:grpSp>
      <p:grpSp>
        <p:nvGrpSpPr>
          <p:cNvPr id="9" name="Group 8">
            <a:extLst>
              <a:ext uri="{FF2B5EF4-FFF2-40B4-BE49-F238E27FC236}">
                <a16:creationId xmlns:a16="http://schemas.microsoft.com/office/drawing/2014/main" id="{438B65D9-7A9A-5766-66A4-99047D2D3C1B}"/>
              </a:ext>
            </a:extLst>
          </p:cNvPr>
          <p:cNvGrpSpPr/>
          <p:nvPr/>
        </p:nvGrpSpPr>
        <p:grpSpPr>
          <a:xfrm>
            <a:off x="7241201" y="2715995"/>
            <a:ext cx="3780458" cy="1595682"/>
            <a:chOff x="7241201" y="2715995"/>
            <a:chExt cx="3780458" cy="1595682"/>
          </a:xfrm>
        </p:grpSpPr>
        <p:sp>
          <p:nvSpPr>
            <p:cNvPr id="37" name="Rectangle 36">
              <a:extLst>
                <a:ext uri="{FF2B5EF4-FFF2-40B4-BE49-F238E27FC236}">
                  <a16:creationId xmlns:a16="http://schemas.microsoft.com/office/drawing/2014/main" id="{5B58C954-5F88-1636-EA0F-AEAB2769364A}"/>
                </a:ext>
              </a:extLst>
            </p:cNvPr>
            <p:cNvSpPr/>
            <p:nvPr/>
          </p:nvSpPr>
          <p:spPr>
            <a:xfrm>
              <a:off x="8161940" y="2765055"/>
              <a:ext cx="2250805" cy="1054496"/>
            </a:xfrm>
            <a:prstGeom prst="rect">
              <a:avLst/>
            </a:prstGeom>
            <a:noFill/>
            <a:ln w="19050"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cxnSp>
          <p:nvCxnSpPr>
            <p:cNvPr id="40" name="Straight Arrow Connector 39">
              <a:extLst>
                <a:ext uri="{FF2B5EF4-FFF2-40B4-BE49-F238E27FC236}">
                  <a16:creationId xmlns:a16="http://schemas.microsoft.com/office/drawing/2014/main" id="{B5DD4C56-12B3-F256-7DEE-E00D4E3210BA}"/>
                </a:ext>
              </a:extLst>
            </p:cNvPr>
            <p:cNvCxnSpPr>
              <a:cxnSpLocks/>
            </p:cNvCxnSpPr>
            <p:nvPr/>
          </p:nvCxnSpPr>
          <p:spPr>
            <a:xfrm>
              <a:off x="7518095" y="2715995"/>
              <a:ext cx="1596788" cy="900752"/>
            </a:xfrm>
            <a:prstGeom prst="straightConnector1">
              <a:avLst/>
            </a:prstGeom>
            <a:ln w="38100">
              <a:solidFill>
                <a:srgbClr val="00B050"/>
              </a:solidFill>
              <a:headEnd type="oval" w="lg" len="lg"/>
              <a:tailEnd type="triangle" w="lg" len="lg"/>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46" name="TextBox 45">
                  <a:extLst>
                    <a:ext uri="{FF2B5EF4-FFF2-40B4-BE49-F238E27FC236}">
                      <a16:creationId xmlns:a16="http://schemas.microsoft.com/office/drawing/2014/main" id="{F7D84B8C-3001-B58C-FF26-3409130029FC}"/>
                    </a:ext>
                  </a:extLst>
                </p:cNvPr>
                <p:cNvSpPr txBox="1"/>
                <p:nvPr/>
              </p:nvSpPr>
              <p:spPr>
                <a:xfrm>
                  <a:off x="7855805" y="3130066"/>
                  <a:ext cx="727587" cy="369332"/>
                </a:xfrm>
                <a:prstGeom prst="rect">
                  <a:avLst/>
                </a:prstGeom>
                <a:noFill/>
              </p:spPr>
              <p:txBody>
                <a:bodyPr wrap="square">
                  <a:spAutoFit/>
                </a:bodyPr>
                <a:lstStyle/>
                <a:p>
                  <a:r>
                    <a:rPr lang="en-US" b="0" dirty="0"/>
                    <a: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𝑡</m:t>
                          </m:r>
                        </m:e>
                        <m:sub>
                          <m:r>
                            <a:rPr lang="en-US" b="0" i="1" smtClean="0">
                              <a:latin typeface="Cambria Math" panose="02040503050406030204" pitchFamily="18" charset="0"/>
                            </a:rPr>
                            <m:t>ℎ𝑖𝑡</m:t>
                          </m:r>
                        </m:sub>
                      </m:sSub>
                    </m:oMath>
                  </a14:m>
                  <a:r>
                    <a:rPr lang="en-US" b="0" dirty="0"/>
                    <a:t> </a:t>
                  </a:r>
                  <a:endParaRPr lang="en-US" dirty="0"/>
                </a:p>
              </p:txBody>
            </p:sp>
          </mc:Choice>
          <mc:Fallback xmlns="">
            <p:sp>
              <p:nvSpPr>
                <p:cNvPr id="46" name="TextBox 45">
                  <a:extLst>
                    <a:ext uri="{FF2B5EF4-FFF2-40B4-BE49-F238E27FC236}">
                      <a16:creationId xmlns:a16="http://schemas.microsoft.com/office/drawing/2014/main" id="{F7D84B8C-3001-B58C-FF26-3409130029FC}"/>
                    </a:ext>
                  </a:extLst>
                </p:cNvPr>
                <p:cNvSpPr txBox="1">
                  <a:spLocks noRot="1" noChangeAspect="1" noMove="1" noResize="1" noEditPoints="1" noAdjustHandles="1" noChangeArrowheads="1" noChangeShapeType="1" noTextEdit="1"/>
                </p:cNvSpPr>
                <p:nvPr/>
              </p:nvSpPr>
              <p:spPr>
                <a:xfrm>
                  <a:off x="7855805" y="3130066"/>
                  <a:ext cx="727587" cy="369332"/>
                </a:xfrm>
                <a:prstGeom prst="rect">
                  <a:avLst/>
                </a:prstGeom>
                <a:blipFill>
                  <a:blip r:embed="rId5"/>
                  <a:stretch>
                    <a:fillRect/>
                  </a:stretch>
                </a:blipFill>
              </p:spPr>
              <p:txBody>
                <a:bodyPr/>
                <a:lstStyle/>
                <a:p>
                  <a:r>
                    <a:rPr lang="en-US">
                      <a:noFill/>
                    </a:rPr>
                    <a:t> </a:t>
                  </a:r>
                </a:p>
              </p:txBody>
            </p:sp>
          </mc:Fallback>
        </mc:AlternateContent>
        <p:sp>
          <p:nvSpPr>
            <p:cNvPr id="49" name="TextBox 48">
              <a:extLst>
                <a:ext uri="{FF2B5EF4-FFF2-40B4-BE49-F238E27FC236}">
                  <a16:creationId xmlns:a16="http://schemas.microsoft.com/office/drawing/2014/main" id="{A8F02C83-40CD-319A-D9FC-0D3BFEB50B2D}"/>
                </a:ext>
              </a:extLst>
            </p:cNvPr>
            <p:cNvSpPr txBox="1"/>
            <p:nvPr/>
          </p:nvSpPr>
          <p:spPr>
            <a:xfrm>
              <a:off x="7241201" y="3942345"/>
              <a:ext cx="3780458" cy="369332"/>
            </a:xfrm>
            <a:prstGeom prst="rect">
              <a:avLst/>
            </a:prstGeom>
            <a:noFill/>
          </p:spPr>
          <p:txBody>
            <a:bodyPr wrap="none" rtlCol="0">
              <a:spAutoFit/>
            </a:bodyPr>
            <a:lstStyle/>
            <a:p>
              <a:r>
                <a:rPr lang="en-US" i="1" dirty="0">
                  <a:solidFill>
                    <a:schemeClr val="bg2">
                      <a:lumMod val="50000"/>
                    </a:schemeClr>
                  </a:solidFill>
                </a:rPr>
                <a:t>Case 1: Hit the boundary of an AABB</a:t>
              </a:r>
            </a:p>
          </p:txBody>
        </p:sp>
        <p:sp>
          <p:nvSpPr>
            <p:cNvPr id="50" name="Oval 49">
              <a:extLst>
                <a:ext uri="{FF2B5EF4-FFF2-40B4-BE49-F238E27FC236}">
                  <a16:creationId xmlns:a16="http://schemas.microsoft.com/office/drawing/2014/main" id="{76D1BC16-DFFA-A023-EF65-FE9C67795668}"/>
                </a:ext>
              </a:extLst>
            </p:cNvPr>
            <p:cNvSpPr/>
            <p:nvPr/>
          </p:nvSpPr>
          <p:spPr>
            <a:xfrm>
              <a:off x="8126786" y="3047113"/>
              <a:ext cx="85490" cy="8549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 name="Group 15">
            <a:extLst>
              <a:ext uri="{FF2B5EF4-FFF2-40B4-BE49-F238E27FC236}">
                <a16:creationId xmlns:a16="http://schemas.microsoft.com/office/drawing/2014/main" id="{81D8D9D7-F004-4FE0-EB5A-28E4C5269E02}"/>
              </a:ext>
            </a:extLst>
          </p:cNvPr>
          <p:cNvGrpSpPr/>
          <p:nvPr/>
        </p:nvGrpSpPr>
        <p:grpSpPr>
          <a:xfrm>
            <a:off x="7304259" y="2614824"/>
            <a:ext cx="2041554" cy="918198"/>
            <a:chOff x="7304259" y="2614824"/>
            <a:chExt cx="2041554" cy="918198"/>
          </a:xfrm>
        </p:grpSpPr>
        <p:sp>
          <p:nvSpPr>
            <p:cNvPr id="11" name="Rectangle 10">
              <a:extLst>
                <a:ext uri="{FF2B5EF4-FFF2-40B4-BE49-F238E27FC236}">
                  <a16:creationId xmlns:a16="http://schemas.microsoft.com/office/drawing/2014/main" id="{FE32B08F-84A4-B379-456F-EEB192057CCD}"/>
                </a:ext>
              </a:extLst>
            </p:cNvPr>
            <p:cNvSpPr/>
            <p:nvPr/>
          </p:nvSpPr>
          <p:spPr>
            <a:xfrm rot="1711345">
              <a:off x="7782860" y="2977197"/>
              <a:ext cx="805846" cy="226180"/>
            </a:xfrm>
            <a:prstGeom prst="rect">
              <a:avLst/>
            </a:prstGeom>
            <a:solidFill>
              <a:schemeClr val="accent2">
                <a:lumMod val="60000"/>
                <a:lumOff val="40000"/>
                <a:alpha val="4830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821556D8-C798-FE4F-26D5-CF230F9C5421}"/>
                </a:ext>
              </a:extLst>
            </p:cNvPr>
            <p:cNvCxnSpPr/>
            <p:nvPr/>
          </p:nvCxnSpPr>
          <p:spPr>
            <a:xfrm flipH="1">
              <a:off x="7682097" y="2614824"/>
              <a:ext cx="292813" cy="539393"/>
            </a:xfrm>
            <a:prstGeom prst="line">
              <a:avLst/>
            </a:prstGeom>
            <a:ln>
              <a:solidFill>
                <a:srgbClr val="FF0000"/>
              </a:solidFill>
              <a:prstDash val="dash"/>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81BB7DC1-1E15-DB23-3498-BF569F7D5E1A}"/>
                </a:ext>
              </a:extLst>
            </p:cNvPr>
            <p:cNvCxnSpPr/>
            <p:nvPr/>
          </p:nvCxnSpPr>
          <p:spPr>
            <a:xfrm flipH="1">
              <a:off x="8414402" y="2993629"/>
              <a:ext cx="292813" cy="539393"/>
            </a:xfrm>
            <a:prstGeom prst="line">
              <a:avLst/>
            </a:prstGeom>
            <a:ln>
              <a:solidFill>
                <a:srgbClr val="FF0000"/>
              </a:solidFill>
              <a:prstDash val="dash"/>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D6368A49-08B3-DA8A-023B-3A5CB8781143}"/>
                    </a:ext>
                  </a:extLst>
                </p:cNvPr>
                <p:cNvSpPr txBox="1"/>
                <p:nvPr/>
              </p:nvSpPr>
              <p:spPr>
                <a:xfrm>
                  <a:off x="7304259" y="3058137"/>
                  <a:ext cx="727587" cy="369332"/>
                </a:xfrm>
                <a:prstGeom prst="rect">
                  <a:avLst/>
                </a:prstGeom>
                <a:noFill/>
              </p:spPr>
              <p:txBody>
                <a:bodyPr wrap="square">
                  <a:spAutoFit/>
                </a:bodyPr>
                <a:lstStyle/>
                <a:p>
                  <a:r>
                    <a:rPr lang="en-US" b="0" dirty="0"/>
                    <a: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𝑡</m:t>
                          </m:r>
                        </m:e>
                        <m:sub>
                          <m:r>
                            <a:rPr lang="en-US" b="0" i="1" smtClean="0">
                              <a:latin typeface="Cambria Math" panose="02040503050406030204" pitchFamily="18" charset="0"/>
                            </a:rPr>
                            <m:t>𝑚𝑖𝑛</m:t>
                          </m:r>
                        </m:sub>
                      </m:sSub>
                    </m:oMath>
                  </a14:m>
                  <a:r>
                    <a:rPr lang="en-US" b="0" dirty="0"/>
                    <a:t> </a:t>
                  </a:r>
                  <a:endParaRPr lang="en-US" dirty="0"/>
                </a:p>
              </p:txBody>
            </p:sp>
          </mc:Choice>
          <mc:Fallback xmlns="">
            <p:sp>
              <p:nvSpPr>
                <p:cNvPr id="14" name="TextBox 13">
                  <a:extLst>
                    <a:ext uri="{FF2B5EF4-FFF2-40B4-BE49-F238E27FC236}">
                      <a16:creationId xmlns:a16="http://schemas.microsoft.com/office/drawing/2014/main" id="{D6368A49-08B3-DA8A-023B-3A5CB8781143}"/>
                    </a:ext>
                  </a:extLst>
                </p:cNvPr>
                <p:cNvSpPr txBox="1">
                  <a:spLocks noRot="1" noChangeAspect="1" noMove="1" noResize="1" noEditPoints="1" noAdjustHandles="1" noChangeArrowheads="1" noChangeShapeType="1" noTextEdit="1"/>
                </p:cNvSpPr>
                <p:nvPr/>
              </p:nvSpPr>
              <p:spPr>
                <a:xfrm>
                  <a:off x="7304259" y="3058137"/>
                  <a:ext cx="727587" cy="369332"/>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025F7311-331B-565D-9FE1-C61FEC1BA75D}"/>
                    </a:ext>
                  </a:extLst>
                </p:cNvPr>
                <p:cNvSpPr txBox="1"/>
                <p:nvPr/>
              </p:nvSpPr>
              <p:spPr>
                <a:xfrm>
                  <a:off x="8618226" y="2850155"/>
                  <a:ext cx="727587" cy="369332"/>
                </a:xfrm>
                <a:prstGeom prst="rect">
                  <a:avLst/>
                </a:prstGeom>
                <a:noFill/>
              </p:spPr>
              <p:txBody>
                <a:bodyPr wrap="square">
                  <a:spAutoFit/>
                </a:bodyPr>
                <a:lstStyle/>
                <a:p>
                  <a:r>
                    <a:rPr lang="en-US" b="0" dirty="0"/>
                    <a: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𝑡</m:t>
                          </m:r>
                        </m:e>
                        <m:sub>
                          <m:r>
                            <a:rPr lang="en-US" b="0" i="1" smtClean="0">
                              <a:latin typeface="Cambria Math" panose="02040503050406030204" pitchFamily="18" charset="0"/>
                            </a:rPr>
                            <m:t>𝑚𝑎𝑥</m:t>
                          </m:r>
                        </m:sub>
                      </m:sSub>
                    </m:oMath>
                  </a14:m>
                  <a:r>
                    <a:rPr lang="en-US" b="0" dirty="0"/>
                    <a:t> </a:t>
                  </a:r>
                  <a:endParaRPr lang="en-US" dirty="0"/>
                </a:p>
              </p:txBody>
            </p:sp>
          </mc:Choice>
          <mc:Fallback xmlns="">
            <p:sp>
              <p:nvSpPr>
                <p:cNvPr id="15" name="TextBox 14">
                  <a:extLst>
                    <a:ext uri="{FF2B5EF4-FFF2-40B4-BE49-F238E27FC236}">
                      <a16:creationId xmlns:a16="http://schemas.microsoft.com/office/drawing/2014/main" id="{025F7311-331B-565D-9FE1-C61FEC1BA75D}"/>
                    </a:ext>
                  </a:extLst>
                </p:cNvPr>
                <p:cNvSpPr txBox="1">
                  <a:spLocks noRot="1" noChangeAspect="1" noMove="1" noResize="1" noEditPoints="1" noAdjustHandles="1" noChangeArrowheads="1" noChangeShapeType="1" noTextEdit="1"/>
                </p:cNvSpPr>
                <p:nvPr/>
              </p:nvSpPr>
              <p:spPr>
                <a:xfrm>
                  <a:off x="8618226" y="2850155"/>
                  <a:ext cx="727587" cy="369332"/>
                </a:xfrm>
                <a:prstGeom prst="rect">
                  <a:avLst/>
                </a:prstGeom>
                <a:blipFill>
                  <a:blip r:embed="rId7"/>
                  <a:stretch>
                    <a:fillRect/>
                  </a:stretch>
                </a:blipFill>
              </p:spPr>
              <p:txBody>
                <a:bodyPr/>
                <a:lstStyle/>
                <a:p>
                  <a:r>
                    <a:rPr lang="en-US">
                      <a:noFill/>
                    </a:rPr>
                    <a:t> </a:t>
                  </a:r>
                </a:p>
              </p:txBody>
            </p:sp>
          </mc:Fallback>
        </mc:AlternateContent>
      </p:grpSp>
    </p:spTree>
    <p:extLst>
      <p:ext uri="{BB962C8B-B14F-4D97-AF65-F5344CB8AC3E}">
        <p14:creationId xmlns:p14="http://schemas.microsoft.com/office/powerpoint/2010/main" val="766402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par>
                                <p:cTn id="13" presetID="9"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dissolve">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4">
                                            <p:txEl>
                                              <p:pRg st="5" end="5"/>
                                            </p:txEl>
                                          </p:spTgt>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4">
                                            <p:txEl>
                                              <p:pRg st="6" end="6"/>
                                            </p:txEl>
                                          </p:spTgt>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4">
                                            <p:txEl>
                                              <p:pRg st="7" end="7"/>
                                            </p:txEl>
                                          </p:spTgt>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4">
                                            <p:txEl>
                                              <p:pRg st="8" end="8"/>
                                            </p:txEl>
                                          </p:spTgt>
                                        </p:tgtEl>
                                        <p:attrNameLst>
                                          <p:attrName>style.visibility</p:attrName>
                                        </p:attrNameLst>
                                      </p:cBhvr>
                                      <p:to>
                                        <p:strVal val="visible"/>
                                      </p:to>
                                    </p:set>
                                  </p:childTnLst>
                                </p:cTn>
                              </p:par>
                            </p:childTnLst>
                          </p:cTn>
                        </p:par>
                        <p:par>
                          <p:cTn id="26" fill="hold">
                            <p:stCondLst>
                              <p:cond delay="0"/>
                            </p:stCondLst>
                            <p:childTnLst>
                              <p:par>
                                <p:cTn id="27" presetID="9" presetClass="entr" presetSubtype="0" fill="hold" nodeType="after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dissolve">
                                      <p:cBhvr>
                                        <p:cTn id="29" dur="500"/>
                                        <p:tgtEl>
                                          <p:spTgt spid="9"/>
                                        </p:tgtEl>
                                      </p:cBhvr>
                                    </p:animEffect>
                                  </p:childTnLst>
                                </p:cTn>
                              </p:par>
                            </p:childTnLst>
                          </p:cTn>
                        </p:par>
                        <p:par>
                          <p:cTn id="30" fill="hold">
                            <p:stCondLst>
                              <p:cond delay="500"/>
                            </p:stCondLst>
                            <p:childTnLst>
                              <p:par>
                                <p:cTn id="31" presetID="3" presetClass="entr" presetSubtype="10" fill="hold" nodeType="after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blinds(horizontal)">
                                      <p:cBhvr>
                                        <p:cTn id="33" dur="500"/>
                                        <p:tgtEl>
                                          <p:spTgt spid="10"/>
                                        </p:tgtEl>
                                      </p:cBhvr>
                                    </p:animEffec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4">
                                            <p:txEl>
                                              <p:pRg st="10" end="10"/>
                                            </p:txEl>
                                          </p:spTgt>
                                        </p:tgtEl>
                                        <p:attrNameLst>
                                          <p:attrName>style.visibility</p:attrName>
                                        </p:attrNameLst>
                                      </p:cBhvr>
                                      <p:to>
                                        <p:strVal val="visible"/>
                                      </p:to>
                                    </p:set>
                                  </p:childTnLst>
                                </p:cTn>
                              </p:par>
                              <p:par>
                                <p:cTn id="38" presetID="1" presetClass="entr" presetSubtype="0" fill="hold" nodeType="withEffect">
                                  <p:stCondLst>
                                    <p:cond delay="0"/>
                                  </p:stCondLst>
                                  <p:childTnLst>
                                    <p:set>
                                      <p:cBhvr>
                                        <p:cTn id="39" dur="1" fill="hold">
                                          <p:stCondLst>
                                            <p:cond delay="0"/>
                                          </p:stCondLst>
                                        </p:cTn>
                                        <p:tgtEl>
                                          <p:spTgt spid="4">
                                            <p:txEl>
                                              <p:pRg st="11" end="11"/>
                                            </p:txEl>
                                          </p:spTgt>
                                        </p:tgtEl>
                                        <p:attrNameLst>
                                          <p:attrName>style.visibility</p:attrName>
                                        </p:attrNameLst>
                                      </p:cBhvr>
                                      <p:to>
                                        <p:strVal val="visible"/>
                                      </p:to>
                                    </p:set>
                                  </p:childTnLst>
                                </p:cTn>
                              </p:par>
                              <p:par>
                                <p:cTn id="40" presetID="9" presetClass="entr" presetSubtype="0" fill="hold" nodeType="with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dissolve">
                                      <p:cBhvr>
                                        <p:cTn id="4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DC39969-7D58-FC8A-52CE-2C0E1CBBA55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23</a:t>
            </a:fld>
            <a:endParaRPr lang="en-US"/>
          </a:p>
        </p:txBody>
      </p:sp>
      <p:sp>
        <p:nvSpPr>
          <p:cNvPr id="3" name="Title 2">
            <a:extLst>
              <a:ext uri="{FF2B5EF4-FFF2-40B4-BE49-F238E27FC236}">
                <a16:creationId xmlns:a16="http://schemas.microsoft.com/office/drawing/2014/main" id="{F677835E-2CFC-A1ED-063B-C1670375A559}"/>
              </a:ext>
            </a:extLst>
          </p:cNvPr>
          <p:cNvSpPr>
            <a:spLocks noGrp="1"/>
          </p:cNvSpPr>
          <p:nvPr>
            <p:ph type="title"/>
          </p:nvPr>
        </p:nvSpPr>
        <p:spPr/>
        <p:txBody>
          <a:bodyPr/>
          <a:lstStyle/>
          <a:p>
            <a:r>
              <a:rPr lang="en-US" dirty="0"/>
              <a:t>Execution Workflow</a:t>
            </a:r>
          </a:p>
        </p:txBody>
      </p:sp>
      <p:sp>
        <p:nvSpPr>
          <p:cNvPr id="4" name="Content Placeholder 3">
            <a:extLst>
              <a:ext uri="{FF2B5EF4-FFF2-40B4-BE49-F238E27FC236}">
                <a16:creationId xmlns:a16="http://schemas.microsoft.com/office/drawing/2014/main" id="{3ECADAD7-6021-88B9-57B0-8CA676B1F47C}"/>
              </a:ext>
            </a:extLst>
          </p:cNvPr>
          <p:cNvSpPr>
            <a:spLocks noGrp="1"/>
          </p:cNvSpPr>
          <p:nvPr>
            <p:ph sz="half" idx="1"/>
          </p:nvPr>
        </p:nvSpPr>
        <p:spPr/>
        <p:txBody>
          <a:bodyPr/>
          <a:lstStyle/>
          <a:p>
            <a:pPr marL="194310" indent="-182880">
              <a:spcBef>
                <a:spcPts val="800"/>
              </a:spcBef>
              <a:defRPr sz="1600" b="1" i="0">
                <a:solidFill>
                  <a:srgbClr val="2980B9"/>
                </a:solidFill>
                <a:latin typeface="Arial"/>
              </a:defRPr>
            </a:pPr>
            <a:r>
              <a:rPr lang="en-US" sz="2400" b="1" dirty="0">
                <a:solidFill>
                  <a:srgbClr val="2980B9"/>
                </a:solidFill>
                <a:latin typeface="Arial"/>
                <a:ea typeface="+mn-ea"/>
                <a:cs typeface="+mn-cs"/>
              </a:rPr>
              <a:t>To use NVIDIA RT Cores, we adopt NVIDIA </a:t>
            </a:r>
            <a:r>
              <a:rPr lang="en-US" sz="2400" b="1" dirty="0" err="1">
                <a:solidFill>
                  <a:srgbClr val="FF0000"/>
                </a:solidFill>
                <a:latin typeface="Arial"/>
                <a:ea typeface="+mn-ea"/>
                <a:cs typeface="+mn-cs"/>
              </a:rPr>
              <a:t>OptiX</a:t>
            </a:r>
            <a:endParaRPr lang="en-US" sz="2400" b="1" dirty="0">
              <a:solidFill>
                <a:srgbClr val="FF0000"/>
              </a:solidFill>
              <a:latin typeface="Arial"/>
              <a:ea typeface="+mn-ea"/>
              <a:cs typeface="+mn-cs"/>
            </a:endParaRPr>
          </a:p>
          <a:p>
            <a:pPr marL="411480" lvl="1">
              <a:lnSpc>
                <a:spcPct val="100000"/>
              </a:lnSpc>
              <a:buFont typeface="Wingdings" pitchFamily="2" charset="2"/>
              <a:buChar char="§"/>
              <a:defRPr sz="1400" b="0" i="0">
                <a:solidFill>
                  <a:srgbClr val="34495E"/>
                </a:solidFill>
                <a:latin typeface="Arial"/>
              </a:defRPr>
            </a:pPr>
            <a:r>
              <a:rPr lang="en-US" sz="1800" dirty="0">
                <a:solidFill>
                  <a:srgbClr val="4B5563"/>
                </a:solidFill>
                <a:latin typeface="Arial"/>
              </a:rPr>
              <a:t>An RT programming framework (alternatives are available, e.g., Vulkan)</a:t>
            </a:r>
          </a:p>
          <a:p>
            <a:pPr marL="411480" lvl="1">
              <a:lnSpc>
                <a:spcPct val="100000"/>
              </a:lnSpc>
              <a:buFont typeface="Wingdings" pitchFamily="2" charset="2"/>
              <a:buChar char="§"/>
              <a:defRPr sz="1400" b="0" i="0">
                <a:solidFill>
                  <a:srgbClr val="34495E"/>
                </a:solidFill>
                <a:latin typeface="Arial"/>
              </a:defRPr>
            </a:pPr>
            <a:r>
              <a:rPr lang="en-US" sz="1800" dirty="0">
                <a:solidFill>
                  <a:srgbClr val="4B5563"/>
                </a:solidFill>
                <a:latin typeface="Arial"/>
              </a:rPr>
              <a:t>CUDA with restrictions (e.g., shared memory, synchronization).</a:t>
            </a:r>
          </a:p>
          <a:p>
            <a:pPr marL="411480" lvl="1">
              <a:lnSpc>
                <a:spcPct val="100000"/>
              </a:lnSpc>
              <a:buFont typeface="Wingdings" pitchFamily="2" charset="2"/>
              <a:buChar char="§"/>
              <a:defRPr sz="1400" b="0" i="0">
                <a:solidFill>
                  <a:srgbClr val="34495E"/>
                </a:solidFill>
                <a:latin typeface="Arial"/>
              </a:defRPr>
            </a:pPr>
            <a:r>
              <a:rPr lang="en-US" sz="1800" dirty="0">
                <a:solidFill>
                  <a:srgbClr val="4B5563"/>
                </a:solidFill>
                <a:latin typeface="Arial"/>
              </a:rPr>
              <a:t>Programmers write shaders (callbacks) to cast rays and handle intersections</a:t>
            </a:r>
          </a:p>
          <a:p>
            <a:pPr marL="194310" indent="-182880">
              <a:spcBef>
                <a:spcPts val="800"/>
              </a:spcBef>
              <a:defRPr sz="1600" b="1" i="0">
                <a:solidFill>
                  <a:srgbClr val="2980B9"/>
                </a:solidFill>
                <a:latin typeface="Arial"/>
              </a:defRPr>
            </a:pPr>
            <a:endParaRPr lang="en-US" sz="2400" b="1" dirty="0">
              <a:solidFill>
                <a:srgbClr val="2980B9"/>
              </a:solidFill>
              <a:latin typeface="Arial"/>
              <a:ea typeface="+mn-ea"/>
              <a:cs typeface="+mn-cs"/>
            </a:endParaRPr>
          </a:p>
          <a:p>
            <a:pPr marL="194310" indent="-182880">
              <a:spcBef>
                <a:spcPts val="800"/>
              </a:spcBef>
              <a:defRPr sz="1600" b="1" i="0">
                <a:solidFill>
                  <a:srgbClr val="2980B9"/>
                </a:solidFill>
                <a:latin typeface="Arial"/>
              </a:defRPr>
            </a:pPr>
            <a:r>
              <a:rPr lang="en-US" sz="2400" b="1" dirty="0">
                <a:solidFill>
                  <a:srgbClr val="2980B9"/>
                </a:solidFill>
                <a:latin typeface="Arial"/>
                <a:ea typeface="+mn-ea"/>
                <a:cs typeface="+mn-cs"/>
              </a:rPr>
              <a:t>Two stages</a:t>
            </a:r>
          </a:p>
          <a:p>
            <a:pPr marL="411480" lvl="1">
              <a:lnSpc>
                <a:spcPct val="100000"/>
              </a:lnSpc>
              <a:buFont typeface="Wingdings" pitchFamily="2" charset="2"/>
              <a:buChar char="§"/>
              <a:defRPr sz="1400" b="0" i="0">
                <a:solidFill>
                  <a:srgbClr val="34495E"/>
                </a:solidFill>
                <a:latin typeface="Arial"/>
              </a:defRPr>
            </a:pPr>
            <a:r>
              <a:rPr lang="en-US" sz="1800" dirty="0">
                <a:solidFill>
                  <a:srgbClr val="4B5563"/>
                </a:solidFill>
                <a:latin typeface="Arial"/>
              </a:rPr>
              <a:t>Stage1: Provide primitives to build the BVH (happens on CUDA cores)</a:t>
            </a:r>
          </a:p>
          <a:p>
            <a:pPr marL="411480" lvl="1">
              <a:lnSpc>
                <a:spcPct val="100000"/>
              </a:lnSpc>
              <a:buFont typeface="Wingdings" pitchFamily="2" charset="2"/>
              <a:buChar char="§"/>
              <a:defRPr sz="1400" b="0" i="0">
                <a:solidFill>
                  <a:srgbClr val="34495E"/>
                </a:solidFill>
                <a:latin typeface="Arial"/>
              </a:defRPr>
            </a:pPr>
            <a:r>
              <a:rPr lang="en-US" sz="1800" dirty="0">
                <a:solidFill>
                  <a:srgbClr val="4B5563"/>
                </a:solidFill>
                <a:latin typeface="Arial"/>
              </a:rPr>
              <a:t>Stage2: Cast rays and process intersections with the shaders</a:t>
            </a:r>
          </a:p>
          <a:p>
            <a:endParaRPr lang="en-US" sz="1400" dirty="0">
              <a:latin typeface="+mn-lt"/>
              <a:ea typeface="+mn-ea"/>
              <a:cs typeface="+mn-cs"/>
            </a:endParaRPr>
          </a:p>
        </p:txBody>
      </p:sp>
      <p:sp>
        <p:nvSpPr>
          <p:cNvPr id="6" name="Process 5">
            <a:extLst>
              <a:ext uri="{FF2B5EF4-FFF2-40B4-BE49-F238E27FC236}">
                <a16:creationId xmlns:a16="http://schemas.microsoft.com/office/drawing/2014/main" id="{836DA8AC-B55D-D0D2-64FA-89887B454460}"/>
              </a:ext>
            </a:extLst>
          </p:cNvPr>
          <p:cNvSpPr/>
          <p:nvPr/>
        </p:nvSpPr>
        <p:spPr>
          <a:xfrm>
            <a:off x="938836" y="4863976"/>
            <a:ext cx="1413762" cy="605307"/>
          </a:xfrm>
          <a:prstGeom prst="flowChartProcess">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420"/>
              </a:lnSpc>
            </a:pPr>
            <a:r>
              <a:rPr lang="en-US" sz="1600" dirty="0">
                <a:solidFill>
                  <a:schemeClr val="tx1"/>
                </a:solidFill>
              </a:rPr>
              <a:t>Build BVH</a:t>
            </a:r>
          </a:p>
        </p:txBody>
      </p:sp>
      <p:cxnSp>
        <p:nvCxnSpPr>
          <p:cNvPr id="7" name="Straight Arrow Connector 6">
            <a:extLst>
              <a:ext uri="{FF2B5EF4-FFF2-40B4-BE49-F238E27FC236}">
                <a16:creationId xmlns:a16="http://schemas.microsoft.com/office/drawing/2014/main" id="{97784597-6DF4-3EB4-A16B-EDCE88988BF2}"/>
              </a:ext>
            </a:extLst>
          </p:cNvPr>
          <p:cNvCxnSpPr>
            <a:cxnSpLocks/>
            <a:stCxn id="34" idx="0"/>
            <a:endCxn id="6" idx="2"/>
          </p:cNvCxnSpPr>
          <p:nvPr/>
        </p:nvCxnSpPr>
        <p:spPr>
          <a:xfrm flipV="1">
            <a:off x="1645038" y="5469283"/>
            <a:ext cx="679" cy="574086"/>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grpSp>
        <p:nvGrpSpPr>
          <p:cNvPr id="13" name="Group 12">
            <a:extLst>
              <a:ext uri="{FF2B5EF4-FFF2-40B4-BE49-F238E27FC236}">
                <a16:creationId xmlns:a16="http://schemas.microsoft.com/office/drawing/2014/main" id="{B3A2D8AF-28EC-8F42-8C1E-9FCA8E4FDA3D}"/>
              </a:ext>
            </a:extLst>
          </p:cNvPr>
          <p:cNvGrpSpPr/>
          <p:nvPr/>
        </p:nvGrpSpPr>
        <p:grpSpPr>
          <a:xfrm>
            <a:off x="2982765" y="6049215"/>
            <a:ext cx="1410274" cy="608418"/>
            <a:chOff x="2982765" y="6049215"/>
            <a:chExt cx="1410274" cy="608418"/>
          </a:xfrm>
        </p:grpSpPr>
        <p:sp>
          <p:nvSpPr>
            <p:cNvPr id="106" name="Process 105">
              <a:extLst>
                <a:ext uri="{FF2B5EF4-FFF2-40B4-BE49-F238E27FC236}">
                  <a16:creationId xmlns:a16="http://schemas.microsoft.com/office/drawing/2014/main" id="{D55446B6-B42D-FF22-B92C-1833161E2EB8}"/>
                </a:ext>
              </a:extLst>
            </p:cNvPr>
            <p:cNvSpPr/>
            <p:nvPr/>
          </p:nvSpPr>
          <p:spPr>
            <a:xfrm>
              <a:off x="2982765" y="6049215"/>
              <a:ext cx="1402052" cy="605307"/>
            </a:xfrm>
            <a:custGeom>
              <a:avLst/>
              <a:gdLst>
                <a:gd name="csX0" fmla="*/ 0 w 10000"/>
                <a:gd name="csY0" fmla="*/ 0 h 10000"/>
                <a:gd name="csX1" fmla="*/ 10000 w 10000"/>
                <a:gd name="csY1" fmla="*/ 0 h 10000"/>
                <a:gd name="csX2" fmla="*/ 10000 w 10000"/>
                <a:gd name="csY2" fmla="*/ 10000 h 10000"/>
                <a:gd name="csX3" fmla="*/ 0 w 10000"/>
                <a:gd name="csY3" fmla="*/ 10000 h 10000"/>
                <a:gd name="csX4" fmla="*/ 0 w 10000"/>
                <a:gd name="csY4" fmla="*/ 0 h 10000"/>
                <a:gd name="csX0" fmla="*/ 0 w 10000"/>
                <a:gd name="csY0" fmla="*/ 0 h 10000"/>
                <a:gd name="csX1" fmla="*/ 10000 w 10000"/>
                <a:gd name="csY1" fmla="*/ 0 h 10000"/>
                <a:gd name="csX2" fmla="*/ 4783 w 10000"/>
                <a:gd name="csY2" fmla="*/ 5288 h 10000"/>
                <a:gd name="csX3" fmla="*/ 0 w 10000"/>
                <a:gd name="csY3" fmla="*/ 10000 h 10000"/>
                <a:gd name="csX4" fmla="*/ 0 w 10000"/>
                <a:gd name="csY4" fmla="*/ 0 h 10000"/>
              </a:gdLst>
              <a:ahLst/>
              <a:cxnLst>
                <a:cxn ang="0">
                  <a:pos x="csX0" y="csY0"/>
                </a:cxn>
                <a:cxn ang="0">
                  <a:pos x="csX1" y="csY1"/>
                </a:cxn>
                <a:cxn ang="0">
                  <a:pos x="csX2" y="csY2"/>
                </a:cxn>
                <a:cxn ang="0">
                  <a:pos x="csX3" y="csY3"/>
                </a:cxn>
                <a:cxn ang="0">
                  <a:pos x="csX4" y="csY4"/>
                </a:cxn>
              </a:cxnLst>
              <a:rect l="l" t="t" r="r" b="b"/>
              <a:pathLst>
                <a:path w="10000" h="10000">
                  <a:moveTo>
                    <a:pt x="0" y="0"/>
                  </a:moveTo>
                  <a:lnTo>
                    <a:pt x="10000" y="0"/>
                  </a:lnTo>
                  <a:lnTo>
                    <a:pt x="4783" y="5288"/>
                  </a:lnTo>
                  <a:lnTo>
                    <a:pt x="0" y="10000"/>
                  </a:lnTo>
                  <a:lnTo>
                    <a:pt x="0" y="0"/>
                  </a:lnTo>
                  <a:close/>
                </a:path>
              </a:pathLst>
            </a:custGeom>
            <a:solidFill>
              <a:srgbClr val="77BA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endParaRPr>
            </a:p>
          </p:txBody>
        </p:sp>
        <p:sp>
          <p:nvSpPr>
            <p:cNvPr id="15" name="Process 14">
              <a:extLst>
                <a:ext uri="{FF2B5EF4-FFF2-40B4-BE49-F238E27FC236}">
                  <a16:creationId xmlns:a16="http://schemas.microsoft.com/office/drawing/2014/main" id="{D3C433C0-CA71-92BA-60AD-9DDB4F8325A0}"/>
                </a:ext>
              </a:extLst>
            </p:cNvPr>
            <p:cNvSpPr/>
            <p:nvPr/>
          </p:nvSpPr>
          <p:spPr>
            <a:xfrm>
              <a:off x="2982765" y="6052326"/>
              <a:ext cx="1410274" cy="605307"/>
            </a:xfrm>
            <a:prstGeom prst="flowChartProcess">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420"/>
                </a:lnSpc>
              </a:pPr>
              <a:r>
                <a:rPr lang="en-US" sz="1600" dirty="0" err="1">
                  <a:solidFill>
                    <a:schemeClr val="tx1"/>
                  </a:solidFill>
                </a:rPr>
                <a:t>IsIntersection</a:t>
              </a:r>
              <a:endParaRPr lang="en-US" sz="1600" dirty="0">
                <a:solidFill>
                  <a:schemeClr val="tx1"/>
                </a:solidFill>
              </a:endParaRPr>
            </a:p>
            <a:p>
              <a:pPr algn="ctr">
                <a:lnSpc>
                  <a:spcPts val="1420"/>
                </a:lnSpc>
              </a:pPr>
              <a:r>
                <a:rPr lang="en-US" sz="1600" dirty="0">
                  <a:solidFill>
                    <a:schemeClr val="tx1"/>
                  </a:solidFill>
                </a:rPr>
                <a:t>Shader</a:t>
              </a:r>
            </a:p>
          </p:txBody>
        </p:sp>
      </p:grpSp>
      <p:grpSp>
        <p:nvGrpSpPr>
          <p:cNvPr id="5" name="Group 4">
            <a:extLst>
              <a:ext uri="{FF2B5EF4-FFF2-40B4-BE49-F238E27FC236}">
                <a16:creationId xmlns:a16="http://schemas.microsoft.com/office/drawing/2014/main" id="{7C55645C-2938-0EA2-CC4D-1DEA3A66569F}"/>
              </a:ext>
            </a:extLst>
          </p:cNvPr>
          <p:cNvGrpSpPr/>
          <p:nvPr/>
        </p:nvGrpSpPr>
        <p:grpSpPr>
          <a:xfrm>
            <a:off x="3687902" y="5492517"/>
            <a:ext cx="1435895" cy="559809"/>
            <a:chOff x="3687902" y="5492517"/>
            <a:chExt cx="1435895" cy="559809"/>
          </a:xfrm>
        </p:grpSpPr>
        <p:cxnSp>
          <p:nvCxnSpPr>
            <p:cNvPr id="16" name="Straight Arrow Connector 15">
              <a:extLst>
                <a:ext uri="{FF2B5EF4-FFF2-40B4-BE49-F238E27FC236}">
                  <a16:creationId xmlns:a16="http://schemas.microsoft.com/office/drawing/2014/main" id="{97D16827-A7B2-B946-1707-E1C4F008A6F4}"/>
                </a:ext>
              </a:extLst>
            </p:cNvPr>
            <p:cNvCxnSpPr>
              <a:cxnSpLocks/>
              <a:endCxn id="15" idx="0"/>
            </p:cNvCxnSpPr>
            <p:nvPr/>
          </p:nvCxnSpPr>
          <p:spPr>
            <a:xfrm flipH="1">
              <a:off x="3687902" y="5492517"/>
              <a:ext cx="1435895" cy="559809"/>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17" name="TextBox 16">
              <a:extLst>
                <a:ext uri="{FF2B5EF4-FFF2-40B4-BE49-F238E27FC236}">
                  <a16:creationId xmlns:a16="http://schemas.microsoft.com/office/drawing/2014/main" id="{8E225B06-C402-B1B3-AD6C-CCF42D859364}"/>
                </a:ext>
              </a:extLst>
            </p:cNvPr>
            <p:cNvSpPr txBox="1"/>
            <p:nvPr/>
          </p:nvSpPr>
          <p:spPr>
            <a:xfrm rot="20409174">
              <a:off x="3792654" y="5512925"/>
              <a:ext cx="1089273" cy="338554"/>
            </a:xfrm>
            <a:prstGeom prst="rect">
              <a:avLst/>
            </a:prstGeom>
            <a:noFill/>
          </p:spPr>
          <p:txBody>
            <a:bodyPr wrap="none" rtlCol="0">
              <a:spAutoFit/>
            </a:bodyPr>
            <a:lstStyle/>
            <a:p>
              <a:r>
                <a:rPr lang="en-US" sz="1600" dirty="0"/>
                <a:t>Leaf Node</a:t>
              </a:r>
            </a:p>
          </p:txBody>
        </p:sp>
      </p:grpSp>
      <p:sp>
        <p:nvSpPr>
          <p:cNvPr id="23" name="Decision 22">
            <a:extLst>
              <a:ext uri="{FF2B5EF4-FFF2-40B4-BE49-F238E27FC236}">
                <a16:creationId xmlns:a16="http://schemas.microsoft.com/office/drawing/2014/main" id="{32830958-D1FD-FFB6-B503-932821DDA71A}"/>
              </a:ext>
            </a:extLst>
          </p:cNvPr>
          <p:cNvSpPr/>
          <p:nvPr/>
        </p:nvSpPr>
        <p:spPr>
          <a:xfrm>
            <a:off x="5153602" y="6059854"/>
            <a:ext cx="1445045" cy="584775"/>
          </a:xfrm>
          <a:prstGeom prst="flowChartDecision">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Report</a:t>
            </a:r>
          </a:p>
          <a:p>
            <a:pPr algn="ctr"/>
            <a:r>
              <a:rPr lang="en-US" sz="1400" dirty="0">
                <a:solidFill>
                  <a:schemeClr val="tx1"/>
                </a:solidFill>
              </a:rPr>
              <a:t>Hit?</a:t>
            </a:r>
          </a:p>
        </p:txBody>
      </p:sp>
      <p:sp>
        <p:nvSpPr>
          <p:cNvPr id="26" name="Process 25">
            <a:extLst>
              <a:ext uri="{FF2B5EF4-FFF2-40B4-BE49-F238E27FC236}">
                <a16:creationId xmlns:a16="http://schemas.microsoft.com/office/drawing/2014/main" id="{8AF03722-B866-19E0-903A-079C5F9540E9}"/>
              </a:ext>
            </a:extLst>
          </p:cNvPr>
          <p:cNvSpPr/>
          <p:nvPr/>
        </p:nvSpPr>
        <p:spPr>
          <a:xfrm>
            <a:off x="9643405" y="4862951"/>
            <a:ext cx="1330172" cy="605307"/>
          </a:xfrm>
          <a:prstGeom prst="flowChartProcess">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err="1">
                <a:solidFill>
                  <a:schemeClr val="tx1"/>
                </a:solidFill>
              </a:rPr>
              <a:t>ClosestHit</a:t>
            </a:r>
            <a:endParaRPr lang="en-US" sz="1400" dirty="0">
              <a:solidFill>
                <a:schemeClr val="tx1"/>
              </a:solidFill>
            </a:endParaRPr>
          </a:p>
          <a:p>
            <a:pPr algn="ctr"/>
            <a:r>
              <a:rPr lang="en-US" sz="1400" dirty="0">
                <a:solidFill>
                  <a:schemeClr val="tx1"/>
                </a:solidFill>
              </a:rPr>
              <a:t>Shader</a:t>
            </a:r>
          </a:p>
        </p:txBody>
      </p:sp>
      <p:sp>
        <p:nvSpPr>
          <p:cNvPr id="30" name="Process 29">
            <a:extLst>
              <a:ext uri="{FF2B5EF4-FFF2-40B4-BE49-F238E27FC236}">
                <a16:creationId xmlns:a16="http://schemas.microsoft.com/office/drawing/2014/main" id="{4473F32C-43C0-FDBF-B9C8-0D34EFCB73BD}"/>
              </a:ext>
            </a:extLst>
          </p:cNvPr>
          <p:cNvSpPr/>
          <p:nvPr/>
        </p:nvSpPr>
        <p:spPr>
          <a:xfrm>
            <a:off x="9564289" y="6049215"/>
            <a:ext cx="1387144" cy="605307"/>
          </a:xfrm>
          <a:prstGeom prst="flowChartProcess">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Miss</a:t>
            </a:r>
          </a:p>
          <a:p>
            <a:pPr algn="ctr"/>
            <a:r>
              <a:rPr lang="en-US" sz="1400" dirty="0">
                <a:solidFill>
                  <a:schemeClr val="tx1"/>
                </a:solidFill>
              </a:rPr>
              <a:t>Shader</a:t>
            </a:r>
          </a:p>
        </p:txBody>
      </p:sp>
      <p:grpSp>
        <p:nvGrpSpPr>
          <p:cNvPr id="11" name="Group 10">
            <a:extLst>
              <a:ext uri="{FF2B5EF4-FFF2-40B4-BE49-F238E27FC236}">
                <a16:creationId xmlns:a16="http://schemas.microsoft.com/office/drawing/2014/main" id="{7D354818-266B-C713-2CFE-016627B0A9AE}"/>
              </a:ext>
            </a:extLst>
          </p:cNvPr>
          <p:cNvGrpSpPr/>
          <p:nvPr/>
        </p:nvGrpSpPr>
        <p:grpSpPr>
          <a:xfrm>
            <a:off x="7995619" y="5429974"/>
            <a:ext cx="2262242" cy="619241"/>
            <a:chOff x="7995619" y="5429974"/>
            <a:chExt cx="2262242" cy="619241"/>
          </a:xfrm>
        </p:grpSpPr>
        <p:sp>
          <p:nvSpPr>
            <p:cNvPr id="31" name="TextBox 30">
              <a:extLst>
                <a:ext uri="{FF2B5EF4-FFF2-40B4-BE49-F238E27FC236}">
                  <a16:creationId xmlns:a16="http://schemas.microsoft.com/office/drawing/2014/main" id="{9B602854-217D-43C8-DE21-A508081AF536}"/>
                </a:ext>
              </a:extLst>
            </p:cNvPr>
            <p:cNvSpPr txBox="1"/>
            <p:nvPr/>
          </p:nvSpPr>
          <p:spPr>
            <a:xfrm>
              <a:off x="8553732" y="5429974"/>
              <a:ext cx="442750" cy="338554"/>
            </a:xfrm>
            <a:prstGeom prst="rect">
              <a:avLst/>
            </a:prstGeom>
            <a:noFill/>
          </p:spPr>
          <p:txBody>
            <a:bodyPr wrap="none" rtlCol="0">
              <a:spAutoFit/>
            </a:bodyPr>
            <a:lstStyle/>
            <a:p>
              <a:r>
                <a:rPr lang="en-US" sz="1600" dirty="0"/>
                <a:t>No</a:t>
              </a:r>
            </a:p>
          </p:txBody>
        </p:sp>
        <p:cxnSp>
          <p:nvCxnSpPr>
            <p:cNvPr id="32" name="Straight Arrow Connector 65">
              <a:extLst>
                <a:ext uri="{FF2B5EF4-FFF2-40B4-BE49-F238E27FC236}">
                  <a16:creationId xmlns:a16="http://schemas.microsoft.com/office/drawing/2014/main" id="{167777FF-5337-1F2F-5687-8162260F0AF3}"/>
                </a:ext>
              </a:extLst>
            </p:cNvPr>
            <p:cNvCxnSpPr>
              <a:cxnSpLocks/>
              <a:stCxn id="74" idx="2"/>
              <a:endCxn id="30" idx="0"/>
            </p:cNvCxnSpPr>
            <p:nvPr/>
          </p:nvCxnSpPr>
          <p:spPr>
            <a:xfrm rot="16200000" flipH="1">
              <a:off x="8839313" y="4630667"/>
              <a:ext cx="574854" cy="2262242"/>
            </a:xfrm>
            <a:prstGeom prst="bentConnector3">
              <a:avLst>
                <a:gd name="adj1" fmla="val 50000"/>
              </a:avLst>
            </a:prstGeom>
            <a:ln>
              <a:tailEnd type="triangle"/>
            </a:ln>
          </p:spPr>
          <p:style>
            <a:lnRef idx="2">
              <a:schemeClr val="dk1"/>
            </a:lnRef>
            <a:fillRef idx="0">
              <a:schemeClr val="dk1"/>
            </a:fillRef>
            <a:effectRef idx="1">
              <a:schemeClr val="dk1"/>
            </a:effectRef>
            <a:fontRef idx="minor">
              <a:schemeClr val="tx1"/>
            </a:fontRef>
          </p:style>
        </p:cxnSp>
      </p:grpSp>
      <p:sp>
        <p:nvSpPr>
          <p:cNvPr id="34" name="Data 33">
            <a:extLst>
              <a:ext uri="{FF2B5EF4-FFF2-40B4-BE49-F238E27FC236}">
                <a16:creationId xmlns:a16="http://schemas.microsoft.com/office/drawing/2014/main" id="{0BDF75D4-0A87-E1C9-880D-BC456B46188C}"/>
              </a:ext>
            </a:extLst>
          </p:cNvPr>
          <p:cNvSpPr/>
          <p:nvPr/>
        </p:nvSpPr>
        <p:spPr>
          <a:xfrm>
            <a:off x="604169" y="6043369"/>
            <a:ext cx="1734781" cy="605307"/>
          </a:xfrm>
          <a:prstGeom prst="flowChartInputOutput">
            <a:avLst/>
          </a:prstGeom>
          <a:noFill/>
          <a:ln w="19050"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r>
              <a:rPr lang="en-US" sz="1500" dirty="0"/>
              <a:t>Primitives</a:t>
            </a:r>
          </a:p>
        </p:txBody>
      </p:sp>
      <p:sp>
        <p:nvSpPr>
          <p:cNvPr id="42" name="Process 41">
            <a:extLst>
              <a:ext uri="{FF2B5EF4-FFF2-40B4-BE49-F238E27FC236}">
                <a16:creationId xmlns:a16="http://schemas.microsoft.com/office/drawing/2014/main" id="{29C05068-FD55-D9CA-0ACB-BFB266587759}"/>
              </a:ext>
            </a:extLst>
          </p:cNvPr>
          <p:cNvSpPr/>
          <p:nvPr/>
        </p:nvSpPr>
        <p:spPr>
          <a:xfrm>
            <a:off x="7254588" y="6052326"/>
            <a:ext cx="1420396" cy="605307"/>
          </a:xfrm>
          <a:prstGeom prst="flowChartProcess">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err="1">
                <a:solidFill>
                  <a:schemeClr val="tx1"/>
                </a:solidFill>
              </a:rPr>
              <a:t>AnyHit</a:t>
            </a:r>
            <a:endParaRPr lang="en-US" sz="1400" dirty="0">
              <a:solidFill>
                <a:schemeClr val="tx1"/>
              </a:solidFill>
            </a:endParaRPr>
          </a:p>
          <a:p>
            <a:pPr algn="ctr"/>
            <a:r>
              <a:rPr lang="en-US" sz="1400" dirty="0">
                <a:solidFill>
                  <a:schemeClr val="tx1"/>
                </a:solidFill>
              </a:rPr>
              <a:t>Shader</a:t>
            </a:r>
          </a:p>
        </p:txBody>
      </p:sp>
      <p:grpSp>
        <p:nvGrpSpPr>
          <p:cNvPr id="12" name="Group 11">
            <a:extLst>
              <a:ext uri="{FF2B5EF4-FFF2-40B4-BE49-F238E27FC236}">
                <a16:creationId xmlns:a16="http://schemas.microsoft.com/office/drawing/2014/main" id="{3395610F-D330-C6B1-2D35-E4F1976A1245}"/>
              </a:ext>
            </a:extLst>
          </p:cNvPr>
          <p:cNvGrpSpPr/>
          <p:nvPr/>
        </p:nvGrpSpPr>
        <p:grpSpPr>
          <a:xfrm>
            <a:off x="8806988" y="4808364"/>
            <a:ext cx="836417" cy="357241"/>
            <a:chOff x="8806988" y="4808364"/>
            <a:chExt cx="836417" cy="357241"/>
          </a:xfrm>
        </p:grpSpPr>
        <p:cxnSp>
          <p:nvCxnSpPr>
            <p:cNvPr id="28" name="Straight Arrow Connector 27">
              <a:extLst>
                <a:ext uri="{FF2B5EF4-FFF2-40B4-BE49-F238E27FC236}">
                  <a16:creationId xmlns:a16="http://schemas.microsoft.com/office/drawing/2014/main" id="{567CD91B-0673-CC68-7159-3378AA5BBFF4}"/>
                </a:ext>
              </a:extLst>
            </p:cNvPr>
            <p:cNvCxnSpPr>
              <a:cxnSpLocks/>
              <a:stCxn id="74" idx="3"/>
              <a:endCxn id="26" idx="1"/>
            </p:cNvCxnSpPr>
            <p:nvPr/>
          </p:nvCxnSpPr>
          <p:spPr>
            <a:xfrm>
              <a:off x="8806988" y="5163470"/>
              <a:ext cx="836417" cy="2135"/>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45" name="TextBox 44">
              <a:extLst>
                <a:ext uri="{FF2B5EF4-FFF2-40B4-BE49-F238E27FC236}">
                  <a16:creationId xmlns:a16="http://schemas.microsoft.com/office/drawing/2014/main" id="{F380A77B-62CE-C439-F432-447AA9BD668F}"/>
                </a:ext>
              </a:extLst>
            </p:cNvPr>
            <p:cNvSpPr txBox="1"/>
            <p:nvPr/>
          </p:nvSpPr>
          <p:spPr>
            <a:xfrm>
              <a:off x="8857874" y="4808364"/>
              <a:ext cx="487762" cy="338554"/>
            </a:xfrm>
            <a:prstGeom prst="rect">
              <a:avLst/>
            </a:prstGeom>
            <a:noFill/>
          </p:spPr>
          <p:txBody>
            <a:bodyPr wrap="none" rtlCol="0">
              <a:spAutoFit/>
            </a:bodyPr>
            <a:lstStyle/>
            <a:p>
              <a:r>
                <a:rPr lang="en-US" sz="1600" dirty="0"/>
                <a:t>Yes</a:t>
              </a:r>
            </a:p>
          </p:txBody>
        </p:sp>
      </p:grpSp>
      <p:sp>
        <p:nvSpPr>
          <p:cNvPr id="66" name="Process 65">
            <a:extLst>
              <a:ext uri="{FF2B5EF4-FFF2-40B4-BE49-F238E27FC236}">
                <a16:creationId xmlns:a16="http://schemas.microsoft.com/office/drawing/2014/main" id="{7F4D2E8B-DC0D-645E-163C-38B34BBEC94F}"/>
              </a:ext>
            </a:extLst>
          </p:cNvPr>
          <p:cNvSpPr/>
          <p:nvPr/>
        </p:nvSpPr>
        <p:spPr>
          <a:xfrm>
            <a:off x="2910573" y="4864703"/>
            <a:ext cx="1413762" cy="605307"/>
          </a:xfrm>
          <a:prstGeom prst="flowChartProcess">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420"/>
              </a:lnSpc>
            </a:pPr>
            <a:r>
              <a:rPr lang="en-US" sz="1600" dirty="0">
                <a:solidFill>
                  <a:schemeClr val="tx1"/>
                </a:solidFill>
              </a:rPr>
              <a:t>RayGen</a:t>
            </a:r>
          </a:p>
          <a:p>
            <a:pPr algn="ctr">
              <a:lnSpc>
                <a:spcPts val="1420"/>
              </a:lnSpc>
            </a:pPr>
            <a:r>
              <a:rPr lang="en-US" sz="1600" dirty="0">
                <a:solidFill>
                  <a:schemeClr val="tx1"/>
                </a:solidFill>
              </a:rPr>
              <a:t>Shader</a:t>
            </a:r>
          </a:p>
        </p:txBody>
      </p:sp>
      <p:sp>
        <p:nvSpPr>
          <p:cNvPr id="69" name="Process 68">
            <a:extLst>
              <a:ext uri="{FF2B5EF4-FFF2-40B4-BE49-F238E27FC236}">
                <a16:creationId xmlns:a16="http://schemas.microsoft.com/office/drawing/2014/main" id="{C5B18C32-9398-2E65-E11F-37D4DF333211}"/>
              </a:ext>
            </a:extLst>
          </p:cNvPr>
          <p:cNvSpPr/>
          <p:nvPr/>
        </p:nvSpPr>
        <p:spPr>
          <a:xfrm>
            <a:off x="5123797" y="4863977"/>
            <a:ext cx="1511658" cy="605307"/>
          </a:xfrm>
          <a:prstGeom prst="flowChartProcess">
            <a:avLst/>
          </a:prstGeom>
          <a:solidFill>
            <a:srgbClr val="77BA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BVH Traversal</a:t>
            </a:r>
          </a:p>
        </p:txBody>
      </p:sp>
      <p:sp>
        <p:nvSpPr>
          <p:cNvPr id="74" name="Decision 73">
            <a:extLst>
              <a:ext uri="{FF2B5EF4-FFF2-40B4-BE49-F238E27FC236}">
                <a16:creationId xmlns:a16="http://schemas.microsoft.com/office/drawing/2014/main" id="{10C346B6-E363-2F49-154B-199FCD88E337}"/>
              </a:ext>
            </a:extLst>
          </p:cNvPr>
          <p:cNvSpPr/>
          <p:nvPr/>
        </p:nvSpPr>
        <p:spPr>
          <a:xfrm>
            <a:off x="7184250" y="4852578"/>
            <a:ext cx="1622738" cy="621783"/>
          </a:xfrm>
          <a:prstGeom prst="flowChartDecision">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Found</a:t>
            </a:r>
          </a:p>
          <a:p>
            <a:pPr algn="ctr"/>
            <a:r>
              <a:rPr lang="en-US" sz="1400" dirty="0">
                <a:solidFill>
                  <a:schemeClr val="tx1"/>
                </a:solidFill>
              </a:rPr>
              <a:t>A Hit?</a:t>
            </a:r>
          </a:p>
        </p:txBody>
      </p:sp>
      <p:cxnSp>
        <p:nvCxnSpPr>
          <p:cNvPr id="75" name="Straight Arrow Connector 74">
            <a:extLst>
              <a:ext uri="{FF2B5EF4-FFF2-40B4-BE49-F238E27FC236}">
                <a16:creationId xmlns:a16="http://schemas.microsoft.com/office/drawing/2014/main" id="{FC532812-CD19-829C-B50E-4CD250634979}"/>
              </a:ext>
            </a:extLst>
          </p:cNvPr>
          <p:cNvCxnSpPr>
            <a:cxnSpLocks/>
            <a:stCxn id="15" idx="3"/>
            <a:endCxn id="23" idx="1"/>
          </p:cNvCxnSpPr>
          <p:nvPr/>
        </p:nvCxnSpPr>
        <p:spPr>
          <a:xfrm flipV="1">
            <a:off x="4393039" y="6352242"/>
            <a:ext cx="760563" cy="2738"/>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grpSp>
        <p:nvGrpSpPr>
          <p:cNvPr id="8" name="Group 7">
            <a:extLst>
              <a:ext uri="{FF2B5EF4-FFF2-40B4-BE49-F238E27FC236}">
                <a16:creationId xmlns:a16="http://schemas.microsoft.com/office/drawing/2014/main" id="{E2A77142-5EA8-4312-CD9D-95CC48C0BDEB}"/>
              </a:ext>
            </a:extLst>
          </p:cNvPr>
          <p:cNvGrpSpPr/>
          <p:nvPr/>
        </p:nvGrpSpPr>
        <p:grpSpPr>
          <a:xfrm>
            <a:off x="5864828" y="5469284"/>
            <a:ext cx="442750" cy="590570"/>
            <a:chOff x="5864828" y="5469284"/>
            <a:chExt cx="442750" cy="590570"/>
          </a:xfrm>
        </p:grpSpPr>
        <p:sp>
          <p:nvSpPr>
            <p:cNvPr id="22" name="TextBox 21">
              <a:extLst>
                <a:ext uri="{FF2B5EF4-FFF2-40B4-BE49-F238E27FC236}">
                  <a16:creationId xmlns:a16="http://schemas.microsoft.com/office/drawing/2014/main" id="{7412997B-4BBA-1D6D-FAB4-548A791C18A7}"/>
                </a:ext>
              </a:extLst>
            </p:cNvPr>
            <p:cNvSpPr txBox="1"/>
            <p:nvPr/>
          </p:nvSpPr>
          <p:spPr>
            <a:xfrm>
              <a:off x="5864828" y="5698505"/>
              <a:ext cx="442750" cy="338554"/>
            </a:xfrm>
            <a:prstGeom prst="rect">
              <a:avLst/>
            </a:prstGeom>
            <a:noFill/>
          </p:spPr>
          <p:txBody>
            <a:bodyPr wrap="none" rtlCol="0">
              <a:spAutoFit/>
            </a:bodyPr>
            <a:lstStyle/>
            <a:p>
              <a:r>
                <a:rPr lang="en-US" sz="1600" dirty="0"/>
                <a:t>No</a:t>
              </a:r>
            </a:p>
          </p:txBody>
        </p:sp>
        <p:cxnSp>
          <p:nvCxnSpPr>
            <p:cNvPr id="78" name="Straight Arrow Connector 77">
              <a:extLst>
                <a:ext uri="{FF2B5EF4-FFF2-40B4-BE49-F238E27FC236}">
                  <a16:creationId xmlns:a16="http://schemas.microsoft.com/office/drawing/2014/main" id="{776EAEA5-AD7E-1DA3-393F-FA7F164857EB}"/>
                </a:ext>
              </a:extLst>
            </p:cNvPr>
            <p:cNvCxnSpPr>
              <a:cxnSpLocks/>
              <a:stCxn id="23" idx="0"/>
              <a:endCxn id="69" idx="2"/>
            </p:cNvCxnSpPr>
            <p:nvPr/>
          </p:nvCxnSpPr>
          <p:spPr>
            <a:xfrm flipV="1">
              <a:off x="5876125" y="5469284"/>
              <a:ext cx="3501" cy="59057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grpSp>
      <p:grpSp>
        <p:nvGrpSpPr>
          <p:cNvPr id="9" name="Group 8">
            <a:extLst>
              <a:ext uri="{FF2B5EF4-FFF2-40B4-BE49-F238E27FC236}">
                <a16:creationId xmlns:a16="http://schemas.microsoft.com/office/drawing/2014/main" id="{49835073-C536-300B-B20A-11F2498C9E60}"/>
              </a:ext>
            </a:extLst>
          </p:cNvPr>
          <p:cNvGrpSpPr/>
          <p:nvPr/>
        </p:nvGrpSpPr>
        <p:grpSpPr>
          <a:xfrm>
            <a:off x="6598647" y="6019653"/>
            <a:ext cx="655941" cy="338554"/>
            <a:chOff x="6598647" y="6019653"/>
            <a:chExt cx="655941" cy="338554"/>
          </a:xfrm>
        </p:grpSpPr>
        <p:sp>
          <p:nvSpPr>
            <p:cNvPr id="27" name="TextBox 26">
              <a:extLst>
                <a:ext uri="{FF2B5EF4-FFF2-40B4-BE49-F238E27FC236}">
                  <a16:creationId xmlns:a16="http://schemas.microsoft.com/office/drawing/2014/main" id="{609C6652-3BFC-BF22-33AE-879D6EDAEE0E}"/>
                </a:ext>
              </a:extLst>
            </p:cNvPr>
            <p:cNvSpPr txBox="1"/>
            <p:nvPr/>
          </p:nvSpPr>
          <p:spPr>
            <a:xfrm>
              <a:off x="6647657" y="6019653"/>
              <a:ext cx="487762" cy="338554"/>
            </a:xfrm>
            <a:prstGeom prst="rect">
              <a:avLst/>
            </a:prstGeom>
            <a:noFill/>
          </p:spPr>
          <p:txBody>
            <a:bodyPr wrap="none" rtlCol="0">
              <a:spAutoFit/>
            </a:bodyPr>
            <a:lstStyle/>
            <a:p>
              <a:r>
                <a:rPr lang="en-US" sz="1600" dirty="0"/>
                <a:t>Yes</a:t>
              </a:r>
            </a:p>
          </p:txBody>
        </p:sp>
        <p:cxnSp>
          <p:nvCxnSpPr>
            <p:cNvPr id="81" name="Straight Arrow Connector 80">
              <a:extLst>
                <a:ext uri="{FF2B5EF4-FFF2-40B4-BE49-F238E27FC236}">
                  <a16:creationId xmlns:a16="http://schemas.microsoft.com/office/drawing/2014/main" id="{5C5960D0-1C20-A15F-DC4F-AB343EA8B039}"/>
                </a:ext>
              </a:extLst>
            </p:cNvPr>
            <p:cNvCxnSpPr>
              <a:cxnSpLocks/>
              <a:stCxn id="23" idx="3"/>
              <a:endCxn id="42" idx="1"/>
            </p:cNvCxnSpPr>
            <p:nvPr/>
          </p:nvCxnSpPr>
          <p:spPr>
            <a:xfrm>
              <a:off x="6598647" y="6352242"/>
              <a:ext cx="655941" cy="2738"/>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grpSp>
      <p:cxnSp>
        <p:nvCxnSpPr>
          <p:cNvPr id="84" name="Straight Arrow Connector 83">
            <a:extLst>
              <a:ext uri="{FF2B5EF4-FFF2-40B4-BE49-F238E27FC236}">
                <a16:creationId xmlns:a16="http://schemas.microsoft.com/office/drawing/2014/main" id="{9DCC9580-8D47-7863-CFBD-256B81FB8457}"/>
              </a:ext>
            </a:extLst>
          </p:cNvPr>
          <p:cNvCxnSpPr>
            <a:cxnSpLocks/>
          </p:cNvCxnSpPr>
          <p:nvPr/>
        </p:nvCxnSpPr>
        <p:spPr>
          <a:xfrm flipH="1" flipV="1">
            <a:off x="6648411" y="5469284"/>
            <a:ext cx="606177" cy="568319"/>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grpSp>
        <p:nvGrpSpPr>
          <p:cNvPr id="10" name="Group 9">
            <a:extLst>
              <a:ext uri="{FF2B5EF4-FFF2-40B4-BE49-F238E27FC236}">
                <a16:creationId xmlns:a16="http://schemas.microsoft.com/office/drawing/2014/main" id="{87D47735-22B7-9ACD-6207-A9FC0558C821}"/>
              </a:ext>
            </a:extLst>
          </p:cNvPr>
          <p:cNvGrpSpPr/>
          <p:nvPr/>
        </p:nvGrpSpPr>
        <p:grpSpPr>
          <a:xfrm>
            <a:off x="6580121" y="4668603"/>
            <a:ext cx="1030826" cy="498028"/>
            <a:chOff x="6580121" y="4668603"/>
            <a:chExt cx="1030826" cy="498028"/>
          </a:xfrm>
        </p:grpSpPr>
        <p:sp>
          <p:nvSpPr>
            <p:cNvPr id="40" name="TextBox 39">
              <a:extLst>
                <a:ext uri="{FF2B5EF4-FFF2-40B4-BE49-F238E27FC236}">
                  <a16:creationId xmlns:a16="http://schemas.microsoft.com/office/drawing/2014/main" id="{3D99E015-0C48-F524-4401-511666E7E3DD}"/>
                </a:ext>
              </a:extLst>
            </p:cNvPr>
            <p:cNvSpPr txBox="1"/>
            <p:nvPr/>
          </p:nvSpPr>
          <p:spPr>
            <a:xfrm>
              <a:off x="6580121" y="4668603"/>
              <a:ext cx="1030826" cy="463332"/>
            </a:xfrm>
            <a:prstGeom prst="rect">
              <a:avLst/>
            </a:prstGeom>
            <a:noFill/>
          </p:spPr>
          <p:txBody>
            <a:bodyPr wrap="square" rtlCol="0">
              <a:spAutoFit/>
            </a:bodyPr>
            <a:lstStyle/>
            <a:p>
              <a:pPr algn="ctr">
                <a:lnSpc>
                  <a:spcPts val="1420"/>
                </a:lnSpc>
              </a:pPr>
              <a:r>
                <a:rPr lang="en-US" sz="1600" dirty="0"/>
                <a:t>Traversal done</a:t>
              </a:r>
            </a:p>
          </p:txBody>
        </p:sp>
        <p:cxnSp>
          <p:nvCxnSpPr>
            <p:cNvPr id="87" name="Straight Arrow Connector 86">
              <a:extLst>
                <a:ext uri="{FF2B5EF4-FFF2-40B4-BE49-F238E27FC236}">
                  <a16:creationId xmlns:a16="http://schemas.microsoft.com/office/drawing/2014/main" id="{23C9003E-8C6F-B218-A14F-858050644943}"/>
                </a:ext>
              </a:extLst>
            </p:cNvPr>
            <p:cNvCxnSpPr>
              <a:cxnSpLocks/>
              <a:stCxn id="69" idx="3"/>
              <a:endCxn id="74" idx="1"/>
            </p:cNvCxnSpPr>
            <p:nvPr/>
          </p:nvCxnSpPr>
          <p:spPr>
            <a:xfrm flipV="1">
              <a:off x="6635455" y="5163470"/>
              <a:ext cx="548795" cy="3161"/>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grpSp>
      <p:cxnSp>
        <p:nvCxnSpPr>
          <p:cNvPr id="91" name="Straight Arrow Connector 90">
            <a:extLst>
              <a:ext uri="{FF2B5EF4-FFF2-40B4-BE49-F238E27FC236}">
                <a16:creationId xmlns:a16="http://schemas.microsoft.com/office/drawing/2014/main" id="{65C0B7DA-6F30-DDF4-329D-F0421C3D9D8B}"/>
              </a:ext>
            </a:extLst>
          </p:cNvPr>
          <p:cNvCxnSpPr>
            <a:cxnSpLocks/>
            <a:stCxn id="6" idx="3"/>
            <a:endCxn id="66" idx="1"/>
          </p:cNvCxnSpPr>
          <p:nvPr/>
        </p:nvCxnSpPr>
        <p:spPr>
          <a:xfrm>
            <a:off x="2352598" y="5166630"/>
            <a:ext cx="557975" cy="727"/>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94" name="Straight Arrow Connector 93">
            <a:extLst>
              <a:ext uri="{FF2B5EF4-FFF2-40B4-BE49-F238E27FC236}">
                <a16:creationId xmlns:a16="http://schemas.microsoft.com/office/drawing/2014/main" id="{61E5AFA3-A5F4-92E1-DB09-1DD54CAAF46D}"/>
              </a:ext>
            </a:extLst>
          </p:cNvPr>
          <p:cNvCxnSpPr>
            <a:cxnSpLocks/>
            <a:stCxn id="66" idx="3"/>
            <a:endCxn id="69" idx="1"/>
          </p:cNvCxnSpPr>
          <p:nvPr/>
        </p:nvCxnSpPr>
        <p:spPr>
          <a:xfrm flipV="1">
            <a:off x="4324335" y="5166631"/>
            <a:ext cx="799462" cy="726"/>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439118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horizontal)">
                                      <p:cBhvr>
                                        <p:cTn id="7" dur="500"/>
                                        <p:tgtEl>
                                          <p:spTgt spid="4">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blinds(horizontal)">
                                      <p:cBhvr>
                                        <p:cTn id="10" dur="500"/>
                                        <p:tgtEl>
                                          <p:spTgt spid="4">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blinds(horizontal)">
                                      <p:cBhvr>
                                        <p:cTn id="13" dur="500"/>
                                        <p:tgtEl>
                                          <p:spTgt spid="4">
                                            <p:txEl>
                                              <p:pRg st="2" end="2"/>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4">
                                            <p:txEl>
                                              <p:pRg st="3" end="3"/>
                                            </p:txEl>
                                          </p:spTgt>
                                        </p:tgtEl>
                                        <p:attrNameLst>
                                          <p:attrName>style.visibility</p:attrName>
                                        </p:attrNameLst>
                                      </p:cBhvr>
                                      <p:to>
                                        <p:strVal val="visible"/>
                                      </p:to>
                                    </p:set>
                                    <p:animEffect transition="in" filter="blinds(horizontal)">
                                      <p:cBhvr>
                                        <p:cTn id="16" dur="500"/>
                                        <p:tgtEl>
                                          <p:spTgt spid="4">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xEl>
                                              <p:pRg st="6" end="6"/>
                                            </p:txEl>
                                          </p:spTgt>
                                        </p:tgtEl>
                                        <p:attrNameLst>
                                          <p:attrName>style.visibility</p:attrName>
                                        </p:attrNameLst>
                                      </p:cBhvr>
                                      <p:to>
                                        <p:strVal val="visible"/>
                                      </p:to>
                                    </p:set>
                                  </p:childTnLst>
                                </p:cTn>
                              </p:par>
                            </p:childTnLst>
                          </p:cTn>
                        </p:par>
                        <p:par>
                          <p:cTn id="23" fill="hold">
                            <p:stCondLst>
                              <p:cond delay="0"/>
                            </p:stCondLst>
                            <p:childTnLst>
                              <p:par>
                                <p:cTn id="24" presetID="9" presetClass="entr" presetSubtype="0" fill="hold" grpId="0" nodeType="afterEffect">
                                  <p:stCondLst>
                                    <p:cond delay="0"/>
                                  </p:stCondLst>
                                  <p:childTnLst>
                                    <p:set>
                                      <p:cBhvr>
                                        <p:cTn id="25" dur="1" fill="hold">
                                          <p:stCondLst>
                                            <p:cond delay="0"/>
                                          </p:stCondLst>
                                        </p:cTn>
                                        <p:tgtEl>
                                          <p:spTgt spid="34"/>
                                        </p:tgtEl>
                                        <p:attrNameLst>
                                          <p:attrName>style.visibility</p:attrName>
                                        </p:attrNameLst>
                                      </p:cBhvr>
                                      <p:to>
                                        <p:strVal val="visible"/>
                                      </p:to>
                                    </p:set>
                                    <p:animEffect transition="in" filter="dissolve">
                                      <p:cBhvr>
                                        <p:cTn id="26" dur="500"/>
                                        <p:tgtEl>
                                          <p:spTgt spid="34"/>
                                        </p:tgtEl>
                                      </p:cBhvr>
                                    </p:animEffect>
                                  </p:childTnLst>
                                </p:cTn>
                              </p:par>
                            </p:childTnLst>
                          </p:cTn>
                        </p:par>
                        <p:par>
                          <p:cTn id="27" fill="hold">
                            <p:stCondLst>
                              <p:cond delay="500"/>
                            </p:stCondLst>
                            <p:childTnLst>
                              <p:par>
                                <p:cTn id="28" presetID="9" presetClass="entr" presetSubtype="0" fill="hold" nodeType="after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dissolve">
                                      <p:cBhvr>
                                        <p:cTn id="30" dur="500"/>
                                        <p:tgtEl>
                                          <p:spTgt spid="7"/>
                                        </p:tgtEl>
                                      </p:cBhvr>
                                    </p:animEffect>
                                  </p:childTnLst>
                                </p:cTn>
                              </p:par>
                            </p:childTnLst>
                          </p:cTn>
                        </p:par>
                        <p:par>
                          <p:cTn id="31" fill="hold">
                            <p:stCondLst>
                              <p:cond delay="1000"/>
                            </p:stCondLst>
                            <p:childTnLst>
                              <p:par>
                                <p:cTn id="32" presetID="9" presetClass="entr" presetSubtype="0" fill="hold" grpId="0" nodeType="after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dissolve">
                                      <p:cBhvr>
                                        <p:cTn id="34" dur="500"/>
                                        <p:tgtEl>
                                          <p:spTgt spid="6"/>
                                        </p:tgtEl>
                                      </p:cBhvr>
                                    </p:animEffect>
                                  </p:childTnLst>
                                </p:cTn>
                              </p:par>
                            </p:childTnLst>
                          </p:cTn>
                        </p:par>
                        <p:par>
                          <p:cTn id="35" fill="hold">
                            <p:stCondLst>
                              <p:cond delay="1500"/>
                            </p:stCondLst>
                            <p:childTnLst>
                              <p:par>
                                <p:cTn id="36" presetID="9" presetClass="entr" presetSubtype="0" fill="hold" nodeType="afterEffect">
                                  <p:stCondLst>
                                    <p:cond delay="0"/>
                                  </p:stCondLst>
                                  <p:childTnLst>
                                    <p:set>
                                      <p:cBhvr>
                                        <p:cTn id="37" dur="1" fill="hold">
                                          <p:stCondLst>
                                            <p:cond delay="0"/>
                                          </p:stCondLst>
                                        </p:cTn>
                                        <p:tgtEl>
                                          <p:spTgt spid="91"/>
                                        </p:tgtEl>
                                        <p:attrNameLst>
                                          <p:attrName>style.visibility</p:attrName>
                                        </p:attrNameLst>
                                      </p:cBhvr>
                                      <p:to>
                                        <p:strVal val="visible"/>
                                      </p:to>
                                    </p:set>
                                    <p:animEffect transition="in" filter="dissolve">
                                      <p:cBhvr>
                                        <p:cTn id="38" dur="500"/>
                                        <p:tgtEl>
                                          <p:spTgt spid="91"/>
                                        </p:tgtEl>
                                      </p:cBhvr>
                                    </p:animEffect>
                                  </p:childTnLst>
                                </p:cTn>
                              </p:par>
                            </p:childTnLst>
                          </p:cTn>
                        </p:par>
                      </p:childTnLst>
                    </p:cTn>
                  </p:par>
                  <p:par>
                    <p:cTn id="39" fill="hold">
                      <p:stCondLst>
                        <p:cond delay="indefinite"/>
                      </p:stCondLst>
                      <p:childTnLst>
                        <p:par>
                          <p:cTn id="40" fill="hold">
                            <p:stCondLst>
                              <p:cond delay="0"/>
                            </p:stCondLst>
                            <p:childTnLst>
                              <p:par>
                                <p:cTn id="41" presetID="3" presetClass="entr" presetSubtype="10" fill="hold" nodeType="clickEffect">
                                  <p:stCondLst>
                                    <p:cond delay="0"/>
                                  </p:stCondLst>
                                  <p:childTnLst>
                                    <p:set>
                                      <p:cBhvr>
                                        <p:cTn id="42" dur="1" fill="hold">
                                          <p:stCondLst>
                                            <p:cond delay="0"/>
                                          </p:stCondLst>
                                        </p:cTn>
                                        <p:tgtEl>
                                          <p:spTgt spid="4">
                                            <p:txEl>
                                              <p:pRg st="7" end="7"/>
                                            </p:txEl>
                                          </p:spTgt>
                                        </p:tgtEl>
                                        <p:attrNameLst>
                                          <p:attrName>style.visibility</p:attrName>
                                        </p:attrNameLst>
                                      </p:cBhvr>
                                      <p:to>
                                        <p:strVal val="visible"/>
                                      </p:to>
                                    </p:set>
                                    <p:animEffect transition="in" filter="blinds(horizontal)">
                                      <p:cBhvr>
                                        <p:cTn id="43" dur="500"/>
                                        <p:tgtEl>
                                          <p:spTgt spid="4">
                                            <p:txEl>
                                              <p:pRg st="7" end="7"/>
                                            </p:txEl>
                                          </p:spTgt>
                                        </p:tgtEl>
                                      </p:cBhvr>
                                    </p:animEffect>
                                  </p:childTnLst>
                                </p:cTn>
                              </p:par>
                            </p:childTnLst>
                          </p:cTn>
                        </p:par>
                        <p:par>
                          <p:cTn id="44" fill="hold">
                            <p:stCondLst>
                              <p:cond delay="500"/>
                            </p:stCondLst>
                            <p:childTnLst>
                              <p:par>
                                <p:cTn id="45" presetID="9" presetClass="entr" presetSubtype="0" fill="hold" grpId="0" nodeType="afterEffect">
                                  <p:stCondLst>
                                    <p:cond delay="0"/>
                                  </p:stCondLst>
                                  <p:childTnLst>
                                    <p:set>
                                      <p:cBhvr>
                                        <p:cTn id="46" dur="1" fill="hold">
                                          <p:stCondLst>
                                            <p:cond delay="0"/>
                                          </p:stCondLst>
                                        </p:cTn>
                                        <p:tgtEl>
                                          <p:spTgt spid="66"/>
                                        </p:tgtEl>
                                        <p:attrNameLst>
                                          <p:attrName>style.visibility</p:attrName>
                                        </p:attrNameLst>
                                      </p:cBhvr>
                                      <p:to>
                                        <p:strVal val="visible"/>
                                      </p:to>
                                    </p:set>
                                    <p:animEffect transition="in" filter="dissolve">
                                      <p:cBhvr>
                                        <p:cTn id="47" dur="500"/>
                                        <p:tgtEl>
                                          <p:spTgt spid="66"/>
                                        </p:tgtEl>
                                      </p:cBhvr>
                                    </p:animEffect>
                                  </p:childTnLst>
                                </p:cTn>
                              </p:par>
                            </p:childTnLst>
                          </p:cTn>
                        </p:par>
                        <p:par>
                          <p:cTn id="48" fill="hold">
                            <p:stCondLst>
                              <p:cond delay="1000"/>
                            </p:stCondLst>
                            <p:childTnLst>
                              <p:par>
                                <p:cTn id="49" presetID="9" presetClass="entr" presetSubtype="0" fill="hold" nodeType="afterEffect">
                                  <p:stCondLst>
                                    <p:cond delay="0"/>
                                  </p:stCondLst>
                                  <p:childTnLst>
                                    <p:set>
                                      <p:cBhvr>
                                        <p:cTn id="50" dur="1" fill="hold">
                                          <p:stCondLst>
                                            <p:cond delay="0"/>
                                          </p:stCondLst>
                                        </p:cTn>
                                        <p:tgtEl>
                                          <p:spTgt spid="94"/>
                                        </p:tgtEl>
                                        <p:attrNameLst>
                                          <p:attrName>style.visibility</p:attrName>
                                        </p:attrNameLst>
                                      </p:cBhvr>
                                      <p:to>
                                        <p:strVal val="visible"/>
                                      </p:to>
                                    </p:set>
                                    <p:animEffect transition="in" filter="dissolve">
                                      <p:cBhvr>
                                        <p:cTn id="51" dur="500"/>
                                        <p:tgtEl>
                                          <p:spTgt spid="94"/>
                                        </p:tgtEl>
                                      </p:cBhvr>
                                    </p:animEffect>
                                  </p:childTnLst>
                                </p:cTn>
                              </p:par>
                            </p:childTnLst>
                          </p:cTn>
                        </p:par>
                        <p:par>
                          <p:cTn id="52" fill="hold">
                            <p:stCondLst>
                              <p:cond delay="1500"/>
                            </p:stCondLst>
                            <p:childTnLst>
                              <p:par>
                                <p:cTn id="53" presetID="9" presetClass="entr" presetSubtype="0" fill="hold" grpId="0" nodeType="afterEffect">
                                  <p:stCondLst>
                                    <p:cond delay="0"/>
                                  </p:stCondLst>
                                  <p:childTnLst>
                                    <p:set>
                                      <p:cBhvr>
                                        <p:cTn id="54" dur="1" fill="hold">
                                          <p:stCondLst>
                                            <p:cond delay="0"/>
                                          </p:stCondLst>
                                        </p:cTn>
                                        <p:tgtEl>
                                          <p:spTgt spid="69"/>
                                        </p:tgtEl>
                                        <p:attrNameLst>
                                          <p:attrName>style.visibility</p:attrName>
                                        </p:attrNameLst>
                                      </p:cBhvr>
                                      <p:to>
                                        <p:strVal val="visible"/>
                                      </p:to>
                                    </p:set>
                                    <p:animEffect transition="in" filter="dissolve">
                                      <p:cBhvr>
                                        <p:cTn id="55" dur="500"/>
                                        <p:tgtEl>
                                          <p:spTgt spid="69"/>
                                        </p:tgtEl>
                                      </p:cBhvr>
                                    </p:animEffect>
                                  </p:childTnLst>
                                </p:cTn>
                              </p:par>
                            </p:childTnLst>
                          </p:cTn>
                        </p:par>
                      </p:childTnLst>
                    </p:cTn>
                  </p:par>
                  <p:par>
                    <p:cTn id="56" fill="hold">
                      <p:stCondLst>
                        <p:cond delay="indefinite"/>
                      </p:stCondLst>
                      <p:childTnLst>
                        <p:par>
                          <p:cTn id="57" fill="hold">
                            <p:stCondLst>
                              <p:cond delay="0"/>
                            </p:stCondLst>
                            <p:childTnLst>
                              <p:par>
                                <p:cTn id="58" presetID="1" presetClass="entr" presetSubtype="0" fill="hold" nodeType="clickEffect">
                                  <p:stCondLst>
                                    <p:cond delay="0"/>
                                  </p:stCondLst>
                                  <p:childTnLst>
                                    <p:set>
                                      <p:cBhvr>
                                        <p:cTn id="59" dur="1" fill="hold">
                                          <p:stCondLst>
                                            <p:cond delay="0"/>
                                          </p:stCondLst>
                                        </p:cTn>
                                        <p:tgtEl>
                                          <p:spTgt spid="13"/>
                                        </p:tgtEl>
                                        <p:attrNameLst>
                                          <p:attrName>style.visibility</p:attrName>
                                        </p:attrNameLst>
                                      </p:cBhvr>
                                      <p:to>
                                        <p:strVal val="visible"/>
                                      </p:to>
                                    </p:set>
                                  </p:childTnLst>
                                </p:cTn>
                              </p:par>
                            </p:childTnLst>
                          </p:cTn>
                        </p:par>
                        <p:par>
                          <p:cTn id="60" fill="hold">
                            <p:stCondLst>
                              <p:cond delay="0"/>
                            </p:stCondLst>
                            <p:childTnLst>
                              <p:par>
                                <p:cTn id="61" presetID="3" presetClass="entr" presetSubtype="10" fill="hold" nodeType="afterEffect">
                                  <p:stCondLst>
                                    <p:cond delay="0"/>
                                  </p:stCondLst>
                                  <p:childTnLst>
                                    <p:set>
                                      <p:cBhvr>
                                        <p:cTn id="62" dur="1" fill="hold">
                                          <p:stCondLst>
                                            <p:cond delay="0"/>
                                          </p:stCondLst>
                                        </p:cTn>
                                        <p:tgtEl>
                                          <p:spTgt spid="5"/>
                                        </p:tgtEl>
                                        <p:attrNameLst>
                                          <p:attrName>style.visibility</p:attrName>
                                        </p:attrNameLst>
                                      </p:cBhvr>
                                      <p:to>
                                        <p:strVal val="visible"/>
                                      </p:to>
                                    </p:set>
                                    <p:animEffect transition="in" filter="blinds(horizontal)">
                                      <p:cBhvr>
                                        <p:cTn id="63" dur="500"/>
                                        <p:tgtEl>
                                          <p:spTgt spid="5"/>
                                        </p:tgtEl>
                                      </p:cBhvr>
                                    </p:animEffect>
                                  </p:childTnLst>
                                </p:cTn>
                              </p:par>
                            </p:childTnLst>
                          </p:cTn>
                        </p:par>
                        <p:par>
                          <p:cTn id="64" fill="hold">
                            <p:stCondLst>
                              <p:cond delay="500"/>
                            </p:stCondLst>
                            <p:childTnLst>
                              <p:par>
                                <p:cTn id="65" presetID="3" presetClass="entr" presetSubtype="10" fill="hold" nodeType="afterEffect">
                                  <p:stCondLst>
                                    <p:cond delay="0"/>
                                  </p:stCondLst>
                                  <p:childTnLst>
                                    <p:set>
                                      <p:cBhvr>
                                        <p:cTn id="66" dur="1" fill="hold">
                                          <p:stCondLst>
                                            <p:cond delay="0"/>
                                          </p:stCondLst>
                                        </p:cTn>
                                        <p:tgtEl>
                                          <p:spTgt spid="75"/>
                                        </p:tgtEl>
                                        <p:attrNameLst>
                                          <p:attrName>style.visibility</p:attrName>
                                        </p:attrNameLst>
                                      </p:cBhvr>
                                      <p:to>
                                        <p:strVal val="visible"/>
                                      </p:to>
                                    </p:set>
                                    <p:animEffect transition="in" filter="blinds(horizontal)">
                                      <p:cBhvr>
                                        <p:cTn id="67" dur="500"/>
                                        <p:tgtEl>
                                          <p:spTgt spid="75"/>
                                        </p:tgtEl>
                                      </p:cBhvr>
                                    </p:animEffect>
                                  </p:childTnLst>
                                </p:cTn>
                              </p:par>
                            </p:childTnLst>
                          </p:cTn>
                        </p:par>
                        <p:par>
                          <p:cTn id="68" fill="hold">
                            <p:stCondLst>
                              <p:cond delay="1000"/>
                            </p:stCondLst>
                            <p:childTnLst>
                              <p:par>
                                <p:cTn id="69" presetID="3" presetClass="entr" presetSubtype="10" fill="hold" grpId="0" nodeType="afterEffect">
                                  <p:stCondLst>
                                    <p:cond delay="0"/>
                                  </p:stCondLst>
                                  <p:childTnLst>
                                    <p:set>
                                      <p:cBhvr>
                                        <p:cTn id="70" dur="1" fill="hold">
                                          <p:stCondLst>
                                            <p:cond delay="0"/>
                                          </p:stCondLst>
                                        </p:cTn>
                                        <p:tgtEl>
                                          <p:spTgt spid="23"/>
                                        </p:tgtEl>
                                        <p:attrNameLst>
                                          <p:attrName>style.visibility</p:attrName>
                                        </p:attrNameLst>
                                      </p:cBhvr>
                                      <p:to>
                                        <p:strVal val="visible"/>
                                      </p:to>
                                    </p:set>
                                    <p:animEffect transition="in" filter="blinds(horizontal)">
                                      <p:cBhvr>
                                        <p:cTn id="71" dur="500"/>
                                        <p:tgtEl>
                                          <p:spTgt spid="23"/>
                                        </p:tgtEl>
                                      </p:cBhvr>
                                    </p:animEffect>
                                  </p:childTnLst>
                                </p:cTn>
                              </p:par>
                            </p:childTnLst>
                          </p:cTn>
                        </p:par>
                        <p:par>
                          <p:cTn id="72" fill="hold">
                            <p:stCondLst>
                              <p:cond delay="1500"/>
                            </p:stCondLst>
                            <p:childTnLst>
                              <p:par>
                                <p:cTn id="73" presetID="3" presetClass="entr" presetSubtype="10" fill="hold" nodeType="afterEffect">
                                  <p:stCondLst>
                                    <p:cond delay="0"/>
                                  </p:stCondLst>
                                  <p:childTnLst>
                                    <p:set>
                                      <p:cBhvr>
                                        <p:cTn id="74" dur="1" fill="hold">
                                          <p:stCondLst>
                                            <p:cond delay="0"/>
                                          </p:stCondLst>
                                        </p:cTn>
                                        <p:tgtEl>
                                          <p:spTgt spid="8"/>
                                        </p:tgtEl>
                                        <p:attrNameLst>
                                          <p:attrName>style.visibility</p:attrName>
                                        </p:attrNameLst>
                                      </p:cBhvr>
                                      <p:to>
                                        <p:strVal val="visible"/>
                                      </p:to>
                                    </p:set>
                                    <p:animEffect transition="in" filter="blinds(horizontal)">
                                      <p:cBhvr>
                                        <p:cTn id="75" dur="500"/>
                                        <p:tgtEl>
                                          <p:spTgt spid="8"/>
                                        </p:tgtEl>
                                      </p:cBhvr>
                                    </p:animEffect>
                                  </p:childTnLst>
                                </p:cTn>
                              </p:par>
                            </p:childTnLst>
                          </p:cTn>
                        </p:par>
                      </p:childTnLst>
                    </p:cTn>
                  </p:par>
                  <p:par>
                    <p:cTn id="76" fill="hold">
                      <p:stCondLst>
                        <p:cond delay="indefinite"/>
                      </p:stCondLst>
                      <p:childTnLst>
                        <p:par>
                          <p:cTn id="77" fill="hold">
                            <p:stCondLst>
                              <p:cond delay="0"/>
                            </p:stCondLst>
                            <p:childTnLst>
                              <p:par>
                                <p:cTn id="78" presetID="3" presetClass="entr" presetSubtype="10" fill="hold" nodeType="clickEffect">
                                  <p:stCondLst>
                                    <p:cond delay="0"/>
                                  </p:stCondLst>
                                  <p:childTnLst>
                                    <p:set>
                                      <p:cBhvr>
                                        <p:cTn id="79" dur="1" fill="hold">
                                          <p:stCondLst>
                                            <p:cond delay="0"/>
                                          </p:stCondLst>
                                        </p:cTn>
                                        <p:tgtEl>
                                          <p:spTgt spid="9"/>
                                        </p:tgtEl>
                                        <p:attrNameLst>
                                          <p:attrName>style.visibility</p:attrName>
                                        </p:attrNameLst>
                                      </p:cBhvr>
                                      <p:to>
                                        <p:strVal val="visible"/>
                                      </p:to>
                                    </p:set>
                                    <p:animEffect transition="in" filter="blinds(horizontal)">
                                      <p:cBhvr>
                                        <p:cTn id="80" dur="500"/>
                                        <p:tgtEl>
                                          <p:spTgt spid="9"/>
                                        </p:tgtEl>
                                      </p:cBhvr>
                                    </p:animEffect>
                                  </p:childTnLst>
                                </p:cTn>
                              </p:par>
                            </p:childTnLst>
                          </p:cTn>
                        </p:par>
                        <p:par>
                          <p:cTn id="81" fill="hold">
                            <p:stCondLst>
                              <p:cond delay="500"/>
                            </p:stCondLst>
                            <p:childTnLst>
                              <p:par>
                                <p:cTn id="82" presetID="3" presetClass="entr" presetSubtype="10" fill="hold" grpId="0" nodeType="afterEffect">
                                  <p:stCondLst>
                                    <p:cond delay="0"/>
                                  </p:stCondLst>
                                  <p:childTnLst>
                                    <p:set>
                                      <p:cBhvr>
                                        <p:cTn id="83" dur="1" fill="hold">
                                          <p:stCondLst>
                                            <p:cond delay="0"/>
                                          </p:stCondLst>
                                        </p:cTn>
                                        <p:tgtEl>
                                          <p:spTgt spid="42"/>
                                        </p:tgtEl>
                                        <p:attrNameLst>
                                          <p:attrName>style.visibility</p:attrName>
                                        </p:attrNameLst>
                                      </p:cBhvr>
                                      <p:to>
                                        <p:strVal val="visible"/>
                                      </p:to>
                                    </p:set>
                                    <p:animEffect transition="in" filter="blinds(horizontal)">
                                      <p:cBhvr>
                                        <p:cTn id="84" dur="500"/>
                                        <p:tgtEl>
                                          <p:spTgt spid="42"/>
                                        </p:tgtEl>
                                      </p:cBhvr>
                                    </p:animEffect>
                                  </p:childTnLst>
                                </p:cTn>
                              </p:par>
                            </p:childTnLst>
                          </p:cTn>
                        </p:par>
                        <p:par>
                          <p:cTn id="85" fill="hold">
                            <p:stCondLst>
                              <p:cond delay="1000"/>
                            </p:stCondLst>
                            <p:childTnLst>
                              <p:par>
                                <p:cTn id="86" presetID="3" presetClass="entr" presetSubtype="10" fill="hold" nodeType="afterEffect">
                                  <p:stCondLst>
                                    <p:cond delay="0"/>
                                  </p:stCondLst>
                                  <p:childTnLst>
                                    <p:set>
                                      <p:cBhvr>
                                        <p:cTn id="87" dur="1" fill="hold">
                                          <p:stCondLst>
                                            <p:cond delay="0"/>
                                          </p:stCondLst>
                                        </p:cTn>
                                        <p:tgtEl>
                                          <p:spTgt spid="84"/>
                                        </p:tgtEl>
                                        <p:attrNameLst>
                                          <p:attrName>style.visibility</p:attrName>
                                        </p:attrNameLst>
                                      </p:cBhvr>
                                      <p:to>
                                        <p:strVal val="visible"/>
                                      </p:to>
                                    </p:set>
                                    <p:animEffect transition="in" filter="blinds(horizontal)">
                                      <p:cBhvr>
                                        <p:cTn id="88" dur="500"/>
                                        <p:tgtEl>
                                          <p:spTgt spid="84"/>
                                        </p:tgtEl>
                                      </p:cBhvr>
                                    </p:animEffect>
                                  </p:childTnLst>
                                </p:cTn>
                              </p:par>
                            </p:childTnLst>
                          </p:cTn>
                        </p:par>
                      </p:childTnLst>
                    </p:cTn>
                  </p:par>
                  <p:par>
                    <p:cTn id="89" fill="hold">
                      <p:stCondLst>
                        <p:cond delay="indefinite"/>
                      </p:stCondLst>
                      <p:childTnLst>
                        <p:par>
                          <p:cTn id="90" fill="hold">
                            <p:stCondLst>
                              <p:cond delay="0"/>
                            </p:stCondLst>
                            <p:childTnLst>
                              <p:par>
                                <p:cTn id="91" presetID="9" presetClass="entr" presetSubtype="0" fill="hold" nodeType="clickEffect">
                                  <p:stCondLst>
                                    <p:cond delay="0"/>
                                  </p:stCondLst>
                                  <p:childTnLst>
                                    <p:set>
                                      <p:cBhvr>
                                        <p:cTn id="92" dur="1" fill="hold">
                                          <p:stCondLst>
                                            <p:cond delay="0"/>
                                          </p:stCondLst>
                                        </p:cTn>
                                        <p:tgtEl>
                                          <p:spTgt spid="10"/>
                                        </p:tgtEl>
                                        <p:attrNameLst>
                                          <p:attrName>style.visibility</p:attrName>
                                        </p:attrNameLst>
                                      </p:cBhvr>
                                      <p:to>
                                        <p:strVal val="visible"/>
                                      </p:to>
                                    </p:set>
                                    <p:animEffect transition="in" filter="dissolve">
                                      <p:cBhvr>
                                        <p:cTn id="93" dur="500"/>
                                        <p:tgtEl>
                                          <p:spTgt spid="10"/>
                                        </p:tgtEl>
                                      </p:cBhvr>
                                    </p:animEffect>
                                  </p:childTnLst>
                                </p:cTn>
                              </p:par>
                            </p:childTnLst>
                          </p:cTn>
                        </p:par>
                        <p:par>
                          <p:cTn id="94" fill="hold">
                            <p:stCondLst>
                              <p:cond delay="500"/>
                            </p:stCondLst>
                            <p:childTnLst>
                              <p:par>
                                <p:cTn id="95" presetID="9" presetClass="entr" presetSubtype="0" fill="hold" grpId="0" nodeType="afterEffect">
                                  <p:stCondLst>
                                    <p:cond delay="0"/>
                                  </p:stCondLst>
                                  <p:childTnLst>
                                    <p:set>
                                      <p:cBhvr>
                                        <p:cTn id="96" dur="1" fill="hold">
                                          <p:stCondLst>
                                            <p:cond delay="0"/>
                                          </p:stCondLst>
                                        </p:cTn>
                                        <p:tgtEl>
                                          <p:spTgt spid="74"/>
                                        </p:tgtEl>
                                        <p:attrNameLst>
                                          <p:attrName>style.visibility</p:attrName>
                                        </p:attrNameLst>
                                      </p:cBhvr>
                                      <p:to>
                                        <p:strVal val="visible"/>
                                      </p:to>
                                    </p:set>
                                    <p:animEffect transition="in" filter="dissolve">
                                      <p:cBhvr>
                                        <p:cTn id="97" dur="500"/>
                                        <p:tgtEl>
                                          <p:spTgt spid="74"/>
                                        </p:tgtEl>
                                      </p:cBhvr>
                                    </p:animEffect>
                                  </p:childTnLst>
                                </p:cTn>
                              </p:par>
                            </p:childTnLst>
                          </p:cTn>
                        </p:par>
                        <p:par>
                          <p:cTn id="98" fill="hold">
                            <p:stCondLst>
                              <p:cond delay="1000"/>
                            </p:stCondLst>
                            <p:childTnLst>
                              <p:par>
                                <p:cTn id="99" presetID="9" presetClass="entr" presetSubtype="0" fill="hold" nodeType="afterEffect">
                                  <p:stCondLst>
                                    <p:cond delay="0"/>
                                  </p:stCondLst>
                                  <p:childTnLst>
                                    <p:set>
                                      <p:cBhvr>
                                        <p:cTn id="100" dur="1" fill="hold">
                                          <p:stCondLst>
                                            <p:cond delay="0"/>
                                          </p:stCondLst>
                                        </p:cTn>
                                        <p:tgtEl>
                                          <p:spTgt spid="11"/>
                                        </p:tgtEl>
                                        <p:attrNameLst>
                                          <p:attrName>style.visibility</p:attrName>
                                        </p:attrNameLst>
                                      </p:cBhvr>
                                      <p:to>
                                        <p:strVal val="visible"/>
                                      </p:to>
                                    </p:set>
                                    <p:animEffect transition="in" filter="dissolve">
                                      <p:cBhvr>
                                        <p:cTn id="101" dur="500"/>
                                        <p:tgtEl>
                                          <p:spTgt spid="11"/>
                                        </p:tgtEl>
                                      </p:cBhvr>
                                    </p:animEffect>
                                  </p:childTnLst>
                                </p:cTn>
                              </p:par>
                            </p:childTnLst>
                          </p:cTn>
                        </p:par>
                        <p:par>
                          <p:cTn id="102" fill="hold">
                            <p:stCondLst>
                              <p:cond delay="1500"/>
                            </p:stCondLst>
                            <p:childTnLst>
                              <p:par>
                                <p:cTn id="103" presetID="9" presetClass="entr" presetSubtype="0" fill="hold" grpId="0" nodeType="afterEffect">
                                  <p:stCondLst>
                                    <p:cond delay="0"/>
                                  </p:stCondLst>
                                  <p:childTnLst>
                                    <p:set>
                                      <p:cBhvr>
                                        <p:cTn id="104" dur="1" fill="hold">
                                          <p:stCondLst>
                                            <p:cond delay="0"/>
                                          </p:stCondLst>
                                        </p:cTn>
                                        <p:tgtEl>
                                          <p:spTgt spid="30"/>
                                        </p:tgtEl>
                                        <p:attrNameLst>
                                          <p:attrName>style.visibility</p:attrName>
                                        </p:attrNameLst>
                                      </p:cBhvr>
                                      <p:to>
                                        <p:strVal val="visible"/>
                                      </p:to>
                                    </p:set>
                                    <p:animEffect transition="in" filter="dissolve">
                                      <p:cBhvr>
                                        <p:cTn id="105" dur="500"/>
                                        <p:tgtEl>
                                          <p:spTgt spid="30"/>
                                        </p:tgtEl>
                                      </p:cBhvr>
                                    </p:animEffect>
                                  </p:childTnLst>
                                </p:cTn>
                              </p:par>
                            </p:childTnLst>
                          </p:cTn>
                        </p:par>
                      </p:childTnLst>
                    </p:cTn>
                  </p:par>
                  <p:par>
                    <p:cTn id="106" fill="hold">
                      <p:stCondLst>
                        <p:cond delay="indefinite"/>
                      </p:stCondLst>
                      <p:childTnLst>
                        <p:par>
                          <p:cTn id="107" fill="hold">
                            <p:stCondLst>
                              <p:cond delay="0"/>
                            </p:stCondLst>
                            <p:childTnLst>
                              <p:par>
                                <p:cTn id="108" presetID="9" presetClass="entr" presetSubtype="0" fill="hold" nodeType="clickEffect">
                                  <p:stCondLst>
                                    <p:cond delay="0"/>
                                  </p:stCondLst>
                                  <p:childTnLst>
                                    <p:set>
                                      <p:cBhvr>
                                        <p:cTn id="109" dur="1" fill="hold">
                                          <p:stCondLst>
                                            <p:cond delay="0"/>
                                          </p:stCondLst>
                                        </p:cTn>
                                        <p:tgtEl>
                                          <p:spTgt spid="12"/>
                                        </p:tgtEl>
                                        <p:attrNameLst>
                                          <p:attrName>style.visibility</p:attrName>
                                        </p:attrNameLst>
                                      </p:cBhvr>
                                      <p:to>
                                        <p:strVal val="visible"/>
                                      </p:to>
                                    </p:set>
                                    <p:animEffect transition="in" filter="dissolve">
                                      <p:cBhvr>
                                        <p:cTn id="110" dur="500"/>
                                        <p:tgtEl>
                                          <p:spTgt spid="12"/>
                                        </p:tgtEl>
                                      </p:cBhvr>
                                    </p:animEffect>
                                  </p:childTnLst>
                                </p:cTn>
                              </p:par>
                            </p:childTnLst>
                          </p:cTn>
                        </p:par>
                        <p:par>
                          <p:cTn id="111" fill="hold">
                            <p:stCondLst>
                              <p:cond delay="500"/>
                            </p:stCondLst>
                            <p:childTnLst>
                              <p:par>
                                <p:cTn id="112" presetID="9" presetClass="entr" presetSubtype="0" fill="hold" grpId="0" nodeType="afterEffect">
                                  <p:stCondLst>
                                    <p:cond delay="0"/>
                                  </p:stCondLst>
                                  <p:childTnLst>
                                    <p:set>
                                      <p:cBhvr>
                                        <p:cTn id="113" dur="1" fill="hold">
                                          <p:stCondLst>
                                            <p:cond delay="0"/>
                                          </p:stCondLst>
                                        </p:cTn>
                                        <p:tgtEl>
                                          <p:spTgt spid="26"/>
                                        </p:tgtEl>
                                        <p:attrNameLst>
                                          <p:attrName>style.visibility</p:attrName>
                                        </p:attrNameLst>
                                      </p:cBhvr>
                                      <p:to>
                                        <p:strVal val="visible"/>
                                      </p:to>
                                    </p:set>
                                    <p:animEffect transition="in" filter="dissolve">
                                      <p:cBhvr>
                                        <p:cTn id="114"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3" grpId="0" animBg="1"/>
      <p:bldP spid="26" grpId="0" animBg="1"/>
      <p:bldP spid="30" grpId="0" animBg="1"/>
      <p:bldP spid="34" grpId="0" animBg="1"/>
      <p:bldP spid="42" grpId="0" animBg="1"/>
      <p:bldP spid="66" grpId="0" animBg="1"/>
      <p:bldP spid="69" grpId="0" animBg="1"/>
      <p:bldP spid="7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DCE9656-AB4E-CF23-C844-FF7C1981598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24</a:t>
            </a:fld>
            <a:endParaRPr lang="en-US"/>
          </a:p>
        </p:txBody>
      </p:sp>
      <p:sp>
        <p:nvSpPr>
          <p:cNvPr id="3" name="Title 2">
            <a:extLst>
              <a:ext uri="{FF2B5EF4-FFF2-40B4-BE49-F238E27FC236}">
                <a16:creationId xmlns:a16="http://schemas.microsoft.com/office/drawing/2014/main" id="{56A5F7B4-178F-E371-3DDC-913FA59649A9}"/>
              </a:ext>
            </a:extLst>
          </p:cNvPr>
          <p:cNvSpPr>
            <a:spLocks noGrp="1"/>
          </p:cNvSpPr>
          <p:nvPr>
            <p:ph type="title"/>
          </p:nvPr>
        </p:nvSpPr>
        <p:spPr/>
        <p:txBody>
          <a:bodyPr/>
          <a:lstStyle/>
          <a:p>
            <a:r>
              <a:rPr lang="en-US" dirty="0"/>
              <a:t>Host: BVH Building with AABB Array</a:t>
            </a:r>
          </a:p>
        </p:txBody>
      </p:sp>
      <p:sp>
        <p:nvSpPr>
          <p:cNvPr id="4" name="Content Placeholder 3">
            <a:extLst>
              <a:ext uri="{FF2B5EF4-FFF2-40B4-BE49-F238E27FC236}">
                <a16:creationId xmlns:a16="http://schemas.microsoft.com/office/drawing/2014/main" id="{5820ECB7-3212-7B03-DEF9-FE0B7C001E0F}"/>
              </a:ext>
            </a:extLst>
          </p:cNvPr>
          <p:cNvSpPr>
            <a:spLocks noGrp="1"/>
          </p:cNvSpPr>
          <p:nvPr>
            <p:ph sz="half" idx="1"/>
          </p:nvPr>
        </p:nvSpPr>
        <p:spPr>
          <a:xfrm>
            <a:off x="186430" y="1350499"/>
            <a:ext cx="5999356" cy="5115744"/>
          </a:xfrm>
        </p:spPr>
        <p:txBody>
          <a:bodyPr>
            <a:normAutofit/>
          </a:bodyPr>
          <a:lstStyle/>
          <a:p>
            <a:pPr marL="194310" indent="-182880">
              <a:lnSpc>
                <a:spcPct val="100000"/>
              </a:lnSpc>
              <a:spcBef>
                <a:spcPts val="800"/>
              </a:spcBef>
              <a:defRPr sz="1600" b="1" i="0">
                <a:solidFill>
                  <a:srgbClr val="2980B9"/>
                </a:solidFill>
                <a:latin typeface="Arial"/>
              </a:defRPr>
            </a:pPr>
            <a:r>
              <a:rPr lang="en-US" sz="2400" b="1" dirty="0">
                <a:solidFill>
                  <a:srgbClr val="2980B9"/>
                </a:solidFill>
                <a:latin typeface="Arial"/>
                <a:ea typeface="+mn-ea"/>
                <a:cs typeface="+mn-cs"/>
              </a:rPr>
              <a:t>Custom Primitives Pipeline</a:t>
            </a:r>
          </a:p>
          <a:p>
            <a:pPr marL="411480" lvl="1">
              <a:lnSpc>
                <a:spcPct val="110000"/>
              </a:lnSpc>
              <a:buFont typeface="Wingdings" pitchFamily="2" charset="2"/>
              <a:buChar char="§"/>
              <a:defRPr sz="1400" b="0" i="0">
                <a:solidFill>
                  <a:srgbClr val="34495E"/>
                </a:solidFill>
                <a:latin typeface="Arial"/>
              </a:defRPr>
            </a:pPr>
            <a:r>
              <a:rPr lang="en-US" sz="1800" dirty="0">
                <a:solidFill>
                  <a:srgbClr val="4B5563"/>
                </a:solidFill>
                <a:latin typeface="Arial"/>
              </a:rPr>
              <a:t>Device Memory Copy: Copy an array of </a:t>
            </a:r>
            <a:r>
              <a:rPr lang="en-US" sz="1800" i="1" dirty="0" err="1">
                <a:solidFill>
                  <a:srgbClr val="FF0000"/>
                </a:solidFill>
                <a:latin typeface="Arial"/>
              </a:rPr>
              <a:t>OptixAABB</a:t>
            </a:r>
            <a:r>
              <a:rPr lang="en-US" sz="1800" dirty="0">
                <a:solidFill>
                  <a:srgbClr val="4B5563"/>
                </a:solidFill>
                <a:latin typeface="Arial"/>
              </a:rPr>
              <a:t> structures representing bounding boxes to GPU VRAM.</a:t>
            </a:r>
          </a:p>
          <a:p>
            <a:pPr marL="411480" lvl="1">
              <a:lnSpc>
                <a:spcPct val="110000"/>
              </a:lnSpc>
              <a:buFont typeface="Wingdings" pitchFamily="2" charset="2"/>
              <a:buChar char="§"/>
              <a:defRPr sz="1400" b="0" i="0">
                <a:solidFill>
                  <a:srgbClr val="34495E"/>
                </a:solidFill>
                <a:latin typeface="Arial"/>
              </a:defRPr>
            </a:pPr>
            <a:endParaRPr lang="en-US" sz="1800" dirty="0">
              <a:solidFill>
                <a:srgbClr val="4B5563"/>
              </a:solidFill>
              <a:latin typeface="Arial"/>
            </a:endParaRPr>
          </a:p>
          <a:p>
            <a:pPr marL="411480" lvl="1">
              <a:lnSpc>
                <a:spcPct val="110000"/>
              </a:lnSpc>
              <a:buFont typeface="Wingdings" pitchFamily="2" charset="2"/>
              <a:buChar char="§"/>
              <a:defRPr sz="1400" b="0" i="0">
                <a:solidFill>
                  <a:srgbClr val="34495E"/>
                </a:solidFill>
                <a:latin typeface="Arial"/>
              </a:defRPr>
            </a:pPr>
            <a:r>
              <a:rPr lang="en-US" sz="1800" dirty="0">
                <a:solidFill>
                  <a:srgbClr val="4B5563"/>
                </a:solidFill>
                <a:latin typeface="Arial"/>
              </a:rPr>
              <a:t>Custom Primitive Input: Set </a:t>
            </a:r>
            <a:r>
              <a:rPr lang="en-US" sz="1800" i="1" dirty="0">
                <a:solidFill>
                  <a:srgbClr val="FF0000"/>
                </a:solidFill>
                <a:latin typeface="Arial"/>
              </a:rPr>
              <a:t>OPTIX_BUILD_INPUT_TYPE_CUSTOM_PRIMITIVES</a:t>
            </a:r>
            <a:r>
              <a:rPr lang="en-US" sz="1800" dirty="0">
                <a:solidFill>
                  <a:srgbClr val="4B5563"/>
                </a:solidFill>
                <a:latin typeface="Arial"/>
              </a:rPr>
              <a:t> to instruct </a:t>
            </a:r>
            <a:r>
              <a:rPr lang="en-US" sz="1800" dirty="0" err="1">
                <a:solidFill>
                  <a:srgbClr val="4B5563"/>
                </a:solidFill>
                <a:latin typeface="Arial"/>
              </a:rPr>
              <a:t>OptiX</a:t>
            </a:r>
            <a:r>
              <a:rPr lang="en-US" sz="1800" dirty="0">
                <a:solidFill>
                  <a:srgbClr val="4B5563"/>
                </a:solidFill>
                <a:latin typeface="Arial"/>
              </a:rPr>
              <a:t> to build a BVH over user AABBs.</a:t>
            </a:r>
          </a:p>
          <a:p>
            <a:pPr marL="411480" lvl="1">
              <a:lnSpc>
                <a:spcPct val="110000"/>
              </a:lnSpc>
              <a:buFont typeface="Wingdings" pitchFamily="2" charset="2"/>
              <a:buChar char="§"/>
              <a:defRPr sz="1400" b="0" i="0">
                <a:solidFill>
                  <a:srgbClr val="34495E"/>
                </a:solidFill>
                <a:latin typeface="Arial"/>
              </a:defRPr>
            </a:pPr>
            <a:endParaRPr lang="en-US" sz="1800" dirty="0">
              <a:solidFill>
                <a:srgbClr val="4B5563"/>
              </a:solidFill>
              <a:latin typeface="Arial"/>
            </a:endParaRPr>
          </a:p>
          <a:p>
            <a:pPr marL="411480" lvl="1">
              <a:lnSpc>
                <a:spcPct val="110000"/>
              </a:lnSpc>
              <a:buFont typeface="Wingdings" pitchFamily="2" charset="2"/>
              <a:buChar char="§"/>
              <a:defRPr sz="1400" b="0" i="0">
                <a:solidFill>
                  <a:srgbClr val="34495E"/>
                </a:solidFill>
                <a:latin typeface="Arial"/>
              </a:defRPr>
            </a:pPr>
            <a:r>
              <a:rPr lang="en-US" sz="1800" dirty="0">
                <a:solidFill>
                  <a:srgbClr val="4B5563"/>
                </a:solidFill>
                <a:latin typeface="Arial"/>
              </a:rPr>
              <a:t>Acceleration Build: </a:t>
            </a:r>
            <a:r>
              <a:rPr lang="en-US" sz="1800" i="1" dirty="0" err="1">
                <a:solidFill>
                  <a:srgbClr val="FF0000"/>
                </a:solidFill>
                <a:latin typeface="Arial"/>
              </a:rPr>
              <a:t>optixAccelBuild</a:t>
            </a:r>
            <a:r>
              <a:rPr lang="en-US" sz="1800" dirty="0">
                <a:solidFill>
                  <a:srgbClr val="4B5563"/>
                </a:solidFill>
                <a:latin typeface="Arial"/>
              </a:rPr>
              <a:t> constructs the BVH handle used in ray tracing.</a:t>
            </a:r>
          </a:p>
          <a:p>
            <a:endParaRPr lang="en-US" dirty="0"/>
          </a:p>
        </p:txBody>
      </p:sp>
      <p:pic>
        <p:nvPicPr>
          <p:cNvPr id="12" name="Picture 11">
            <a:extLst>
              <a:ext uri="{FF2B5EF4-FFF2-40B4-BE49-F238E27FC236}">
                <a16:creationId xmlns:a16="http://schemas.microsoft.com/office/drawing/2014/main" id="{3CF000B5-0B86-536B-A7EA-94829853092A}"/>
              </a:ext>
            </a:extLst>
          </p:cNvPr>
          <p:cNvPicPr>
            <a:picLocks noChangeAspect="1"/>
          </p:cNvPicPr>
          <p:nvPr/>
        </p:nvPicPr>
        <p:blipFill>
          <a:blip r:embed="rId2"/>
          <a:srcRect b="46830"/>
          <a:stretch>
            <a:fillRect/>
          </a:stretch>
        </p:blipFill>
        <p:spPr>
          <a:xfrm>
            <a:off x="6410397" y="1516481"/>
            <a:ext cx="5541580" cy="2631776"/>
          </a:xfrm>
          <a:prstGeom prst="rect">
            <a:avLst/>
          </a:prstGeom>
        </p:spPr>
      </p:pic>
      <p:pic>
        <p:nvPicPr>
          <p:cNvPr id="11" name="Picture 10">
            <a:extLst>
              <a:ext uri="{FF2B5EF4-FFF2-40B4-BE49-F238E27FC236}">
                <a16:creationId xmlns:a16="http://schemas.microsoft.com/office/drawing/2014/main" id="{A0826B6E-D4E6-D1F3-A2C9-887B94A6FEEA}"/>
              </a:ext>
            </a:extLst>
          </p:cNvPr>
          <p:cNvPicPr>
            <a:picLocks noChangeAspect="1"/>
          </p:cNvPicPr>
          <p:nvPr/>
        </p:nvPicPr>
        <p:blipFill>
          <a:blip r:embed="rId2"/>
          <a:srcRect t="1" b="24301"/>
          <a:stretch>
            <a:fillRect/>
          </a:stretch>
        </p:blipFill>
        <p:spPr>
          <a:xfrm>
            <a:off x="6410397" y="1516481"/>
            <a:ext cx="5541580" cy="3746896"/>
          </a:xfrm>
          <a:prstGeom prst="rect">
            <a:avLst/>
          </a:prstGeom>
        </p:spPr>
      </p:pic>
      <p:pic>
        <p:nvPicPr>
          <p:cNvPr id="10" name="Picture 9">
            <a:extLst>
              <a:ext uri="{FF2B5EF4-FFF2-40B4-BE49-F238E27FC236}">
                <a16:creationId xmlns:a16="http://schemas.microsoft.com/office/drawing/2014/main" id="{7559825A-4AFE-FB15-7D80-89072F6DDD90}"/>
              </a:ext>
            </a:extLst>
          </p:cNvPr>
          <p:cNvPicPr>
            <a:picLocks noChangeAspect="1"/>
          </p:cNvPicPr>
          <p:nvPr/>
        </p:nvPicPr>
        <p:blipFill>
          <a:blip r:embed="rId2"/>
          <a:stretch>
            <a:fillRect/>
          </a:stretch>
        </p:blipFill>
        <p:spPr>
          <a:xfrm>
            <a:off x="6410397" y="1516481"/>
            <a:ext cx="5541580" cy="4949761"/>
          </a:xfrm>
          <a:prstGeom prst="rect">
            <a:avLst/>
          </a:prstGeom>
        </p:spPr>
      </p:pic>
    </p:spTree>
    <p:extLst>
      <p:ext uri="{BB962C8B-B14F-4D97-AF65-F5344CB8AC3E}">
        <p14:creationId xmlns:p14="http://schemas.microsoft.com/office/powerpoint/2010/main" val="3725194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9" presetClass="entr" presetSubtype="0"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dissolve">
                                      <p:cBhvr>
                                        <p:cTn id="11" dur="500"/>
                                        <p:tgtEl>
                                          <p:spTgt spid="12"/>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4">
                                            <p:txEl>
                                              <p:pRg st="3" end="3"/>
                                            </p:txEl>
                                          </p:spTgt>
                                        </p:tgtEl>
                                        <p:attrNameLst>
                                          <p:attrName>style.visibility</p:attrName>
                                        </p:attrNameLst>
                                      </p:cBhvr>
                                      <p:to>
                                        <p:strVal val="visible"/>
                                      </p:to>
                                    </p:set>
                                  </p:childTnLst>
                                </p:cTn>
                              </p:par>
                              <p:par>
                                <p:cTn id="16" presetID="9" presetClass="entr" presetSubtype="0" fill="hold"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dissolve">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par>
                                <p:cTn id="23" presetID="9" presetClass="entr" presetSubtype="0" fill="hold" nodeType="with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dissolve">
                                      <p:cBhvr>
                                        <p:cTn id="2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1DD8F15-00C3-8FCF-FCD4-3364E749F9E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25</a:t>
            </a:fld>
            <a:endParaRPr lang="en-US"/>
          </a:p>
        </p:txBody>
      </p:sp>
      <p:sp>
        <p:nvSpPr>
          <p:cNvPr id="3" name="Title 2">
            <a:extLst>
              <a:ext uri="{FF2B5EF4-FFF2-40B4-BE49-F238E27FC236}">
                <a16:creationId xmlns:a16="http://schemas.microsoft.com/office/drawing/2014/main" id="{0B7BE3CC-E709-C1F3-5FC9-B9DC12C04D4D}"/>
              </a:ext>
            </a:extLst>
          </p:cNvPr>
          <p:cNvSpPr>
            <a:spLocks noGrp="1"/>
          </p:cNvSpPr>
          <p:nvPr>
            <p:ph type="title"/>
          </p:nvPr>
        </p:nvSpPr>
        <p:spPr/>
        <p:txBody>
          <a:bodyPr/>
          <a:lstStyle/>
          <a:p>
            <a:r>
              <a:rPr lang="en-US" dirty="0"/>
              <a:t>Device: Ray Generation Shader</a:t>
            </a:r>
          </a:p>
        </p:txBody>
      </p:sp>
      <p:sp>
        <p:nvSpPr>
          <p:cNvPr id="4" name="Content Placeholder 3">
            <a:extLst>
              <a:ext uri="{FF2B5EF4-FFF2-40B4-BE49-F238E27FC236}">
                <a16:creationId xmlns:a16="http://schemas.microsoft.com/office/drawing/2014/main" id="{E85F2E0E-7C05-44E3-CA7C-BC8BEF851F10}"/>
              </a:ext>
            </a:extLst>
          </p:cNvPr>
          <p:cNvSpPr>
            <a:spLocks noGrp="1"/>
          </p:cNvSpPr>
          <p:nvPr>
            <p:ph sz="half" idx="1"/>
          </p:nvPr>
        </p:nvSpPr>
        <p:spPr>
          <a:xfrm>
            <a:off x="5765241" y="1379601"/>
            <a:ext cx="6128214" cy="4949761"/>
          </a:xfrm>
        </p:spPr>
        <p:txBody>
          <a:bodyPr/>
          <a:lstStyle/>
          <a:p>
            <a:pPr marL="194310" indent="-182880">
              <a:spcBef>
                <a:spcPts val="800"/>
              </a:spcBef>
              <a:defRPr sz="1600" b="1" i="0">
                <a:solidFill>
                  <a:srgbClr val="2980B9"/>
                </a:solidFill>
                <a:latin typeface="Arial"/>
              </a:defRPr>
            </a:pPr>
            <a:r>
              <a:rPr lang="en-US" sz="2400" b="1" dirty="0">
                <a:solidFill>
                  <a:srgbClr val="2980B9"/>
                </a:solidFill>
                <a:latin typeface="Arial"/>
                <a:ea typeface="+mn-ea"/>
                <a:cs typeface="+mn-cs"/>
              </a:rPr>
              <a:t>RayGen Shader</a:t>
            </a:r>
          </a:p>
          <a:p>
            <a:pPr marL="411480" lvl="1">
              <a:lnSpc>
                <a:spcPct val="110000"/>
              </a:lnSpc>
              <a:buFont typeface="Wingdings" pitchFamily="2" charset="2"/>
              <a:buChar char="§"/>
              <a:defRPr sz="1400" b="0" i="0">
                <a:solidFill>
                  <a:srgbClr val="34495E"/>
                </a:solidFill>
                <a:latin typeface="Arial"/>
              </a:defRPr>
            </a:pPr>
            <a:r>
              <a:rPr lang="en-US" sz="2000" b="1" dirty="0">
                <a:solidFill>
                  <a:srgbClr val="FF0000"/>
                </a:solidFill>
                <a:latin typeface="Arial"/>
              </a:rPr>
              <a:t>Pipeline Entry Point</a:t>
            </a:r>
            <a:r>
              <a:rPr lang="en-US" sz="2000" dirty="0">
                <a:solidFill>
                  <a:srgbClr val="4B5563"/>
                </a:solidFill>
                <a:latin typeface="Arial"/>
              </a:rPr>
              <a:t>: Invoked per launch index (pixel/work item) to do the work by a </a:t>
            </a:r>
            <a:r>
              <a:rPr lang="en-US" sz="2000" dirty="0">
                <a:solidFill>
                  <a:srgbClr val="FF0000"/>
                </a:solidFill>
                <a:latin typeface="Arial"/>
              </a:rPr>
              <a:t>thread</a:t>
            </a:r>
            <a:r>
              <a:rPr lang="en-US" sz="2000" dirty="0">
                <a:solidFill>
                  <a:srgbClr val="4B5563"/>
                </a:solidFill>
                <a:latin typeface="Arial"/>
              </a:rPr>
              <a:t>.</a:t>
            </a:r>
          </a:p>
          <a:p>
            <a:pPr marL="411480" lvl="1">
              <a:lnSpc>
                <a:spcPct val="110000"/>
              </a:lnSpc>
              <a:buFont typeface="Wingdings" pitchFamily="2" charset="2"/>
              <a:buChar char="§"/>
              <a:defRPr sz="1400" b="0" i="0">
                <a:solidFill>
                  <a:srgbClr val="34495E"/>
                </a:solidFill>
                <a:latin typeface="Arial"/>
              </a:defRPr>
            </a:pPr>
            <a:endParaRPr lang="en-US" sz="2000" dirty="0">
              <a:solidFill>
                <a:srgbClr val="4B5563"/>
              </a:solidFill>
              <a:latin typeface="Arial"/>
            </a:endParaRPr>
          </a:p>
          <a:p>
            <a:pPr marL="411480" lvl="1">
              <a:lnSpc>
                <a:spcPct val="110000"/>
              </a:lnSpc>
              <a:buFont typeface="Wingdings" pitchFamily="2" charset="2"/>
              <a:buChar char="§"/>
              <a:defRPr sz="1400" b="0" i="0">
                <a:solidFill>
                  <a:srgbClr val="34495E"/>
                </a:solidFill>
                <a:latin typeface="Arial"/>
              </a:defRPr>
            </a:pPr>
            <a:r>
              <a:rPr lang="en-US" sz="2000" b="1" dirty="0">
                <a:solidFill>
                  <a:srgbClr val="FF0000"/>
                </a:solidFill>
                <a:latin typeface="Arial"/>
              </a:rPr>
              <a:t>Ray Traversal Initiation</a:t>
            </a:r>
            <a:r>
              <a:rPr lang="en-US" sz="2000" dirty="0">
                <a:solidFill>
                  <a:srgbClr val="4B5563"/>
                </a:solidFill>
                <a:latin typeface="Arial"/>
              </a:rPr>
              <a:t>: Calls </a:t>
            </a:r>
            <a:r>
              <a:rPr lang="en-US" sz="2000" dirty="0" err="1">
                <a:solidFill>
                  <a:srgbClr val="4B5563"/>
                </a:solidFill>
                <a:latin typeface="Arial"/>
              </a:rPr>
              <a:t>optixTrace</a:t>
            </a:r>
            <a:r>
              <a:rPr lang="en-US" sz="2000" dirty="0">
                <a:solidFill>
                  <a:srgbClr val="4B5563"/>
                </a:solidFill>
                <a:latin typeface="Arial"/>
              </a:rPr>
              <a:t> to send rays to </a:t>
            </a:r>
            <a:r>
              <a:rPr lang="en-US" sz="2000" dirty="0">
                <a:solidFill>
                  <a:srgbClr val="FF0000"/>
                </a:solidFill>
                <a:latin typeface="Arial"/>
              </a:rPr>
              <a:t>traverse</a:t>
            </a:r>
            <a:r>
              <a:rPr lang="en-US" sz="2000" dirty="0">
                <a:solidFill>
                  <a:srgbClr val="4B5563"/>
                </a:solidFill>
                <a:latin typeface="Arial"/>
              </a:rPr>
              <a:t> the BVH tree.</a:t>
            </a:r>
          </a:p>
          <a:p>
            <a:pPr marL="411480" lvl="1">
              <a:lnSpc>
                <a:spcPct val="110000"/>
              </a:lnSpc>
              <a:buFont typeface="Wingdings" pitchFamily="2" charset="2"/>
              <a:buChar char="§"/>
              <a:defRPr sz="1400" b="0" i="0">
                <a:solidFill>
                  <a:srgbClr val="34495E"/>
                </a:solidFill>
                <a:latin typeface="Arial"/>
              </a:defRPr>
            </a:pPr>
            <a:endParaRPr lang="en-US" sz="2000" dirty="0">
              <a:solidFill>
                <a:srgbClr val="4B5563"/>
              </a:solidFill>
              <a:latin typeface="Arial"/>
            </a:endParaRPr>
          </a:p>
          <a:p>
            <a:pPr marL="411480" lvl="1">
              <a:lnSpc>
                <a:spcPct val="110000"/>
              </a:lnSpc>
              <a:buFont typeface="Wingdings" pitchFamily="2" charset="2"/>
              <a:buChar char="§"/>
              <a:defRPr sz="1400" b="0" i="0">
                <a:solidFill>
                  <a:srgbClr val="34495E"/>
                </a:solidFill>
                <a:latin typeface="Arial"/>
              </a:defRPr>
            </a:pPr>
            <a:r>
              <a:rPr lang="en-US" sz="2000" b="1" dirty="0">
                <a:solidFill>
                  <a:srgbClr val="FF0000"/>
                </a:solidFill>
                <a:latin typeface="Arial"/>
              </a:rPr>
              <a:t>Payload Management</a:t>
            </a:r>
            <a:r>
              <a:rPr lang="en-US" sz="2000" dirty="0">
                <a:solidFill>
                  <a:srgbClr val="4B5563"/>
                </a:solidFill>
                <a:latin typeface="Arial"/>
              </a:rPr>
              <a:t>: Passes payload variables (p0, p1) by </a:t>
            </a:r>
            <a:r>
              <a:rPr lang="en-US" sz="2000" dirty="0">
                <a:solidFill>
                  <a:srgbClr val="FF0000"/>
                </a:solidFill>
                <a:latin typeface="Arial"/>
              </a:rPr>
              <a:t>reference</a:t>
            </a:r>
            <a:r>
              <a:rPr lang="en-US" sz="2000" dirty="0">
                <a:solidFill>
                  <a:srgbClr val="4B5563"/>
                </a:solidFill>
                <a:latin typeface="Arial"/>
              </a:rPr>
              <a:t> to communicate with other shaders.</a:t>
            </a:r>
          </a:p>
          <a:p>
            <a:endParaRPr lang="en-US" dirty="0">
              <a:solidFill>
                <a:srgbClr val="9CA3AF"/>
              </a:solidFill>
              <a:latin typeface="Inter"/>
            </a:endParaRPr>
          </a:p>
          <a:p>
            <a:endParaRPr lang="en-US" dirty="0">
              <a:solidFill>
                <a:srgbClr val="9CA3AF"/>
              </a:solidFill>
              <a:latin typeface="Inter"/>
            </a:endParaRPr>
          </a:p>
          <a:p>
            <a:endParaRPr lang="en-US" dirty="0"/>
          </a:p>
        </p:txBody>
      </p:sp>
      <p:pic>
        <p:nvPicPr>
          <p:cNvPr id="5" name="Picture 4" descr="image.png">
            <a:extLst>
              <a:ext uri="{FF2B5EF4-FFF2-40B4-BE49-F238E27FC236}">
                <a16:creationId xmlns:a16="http://schemas.microsoft.com/office/drawing/2014/main" id="{6A27761E-2787-727D-ABC3-5502E752605F}"/>
              </a:ext>
            </a:extLst>
          </p:cNvPr>
          <p:cNvPicPr>
            <a:picLocks noChangeAspect="1"/>
          </p:cNvPicPr>
          <p:nvPr/>
        </p:nvPicPr>
        <p:blipFill>
          <a:blip r:embed="rId3"/>
          <a:stretch>
            <a:fillRect/>
          </a:stretch>
        </p:blipFill>
        <p:spPr>
          <a:xfrm>
            <a:off x="288366" y="1379601"/>
            <a:ext cx="5476875" cy="4847778"/>
          </a:xfrm>
          <a:prstGeom prst="rect">
            <a:avLst/>
          </a:prstGeom>
        </p:spPr>
      </p:pic>
    </p:spTree>
    <p:extLst>
      <p:ext uri="{BB962C8B-B14F-4D97-AF65-F5344CB8AC3E}">
        <p14:creationId xmlns:p14="http://schemas.microsoft.com/office/powerpoint/2010/main" val="34260798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53F62D3-7B80-558C-E73A-7D5B1CDF396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26</a:t>
            </a:fld>
            <a:endParaRPr lang="en-US"/>
          </a:p>
        </p:txBody>
      </p:sp>
      <p:sp>
        <p:nvSpPr>
          <p:cNvPr id="3" name="Title 2">
            <a:extLst>
              <a:ext uri="{FF2B5EF4-FFF2-40B4-BE49-F238E27FC236}">
                <a16:creationId xmlns:a16="http://schemas.microsoft.com/office/drawing/2014/main" id="{923D2D69-AF2B-0FA3-1BA9-A11AACA616E8}"/>
              </a:ext>
            </a:extLst>
          </p:cNvPr>
          <p:cNvSpPr>
            <a:spLocks noGrp="1"/>
          </p:cNvSpPr>
          <p:nvPr>
            <p:ph type="title"/>
          </p:nvPr>
        </p:nvSpPr>
        <p:spPr/>
        <p:txBody>
          <a:bodyPr>
            <a:normAutofit/>
          </a:bodyPr>
          <a:lstStyle/>
          <a:p>
            <a:r>
              <a:rPr lang="en-US" dirty="0"/>
              <a:t>Device: Custom Intersection Shader</a:t>
            </a:r>
          </a:p>
        </p:txBody>
      </p:sp>
      <p:sp>
        <p:nvSpPr>
          <p:cNvPr id="4" name="Content Placeholder 3">
            <a:extLst>
              <a:ext uri="{FF2B5EF4-FFF2-40B4-BE49-F238E27FC236}">
                <a16:creationId xmlns:a16="http://schemas.microsoft.com/office/drawing/2014/main" id="{68D20D04-301D-B41E-B272-F03FF72C0B23}"/>
              </a:ext>
            </a:extLst>
          </p:cNvPr>
          <p:cNvSpPr>
            <a:spLocks noGrp="1"/>
          </p:cNvSpPr>
          <p:nvPr>
            <p:ph sz="half" idx="1"/>
          </p:nvPr>
        </p:nvSpPr>
        <p:spPr>
          <a:xfrm>
            <a:off x="571500" y="1379601"/>
            <a:ext cx="6061775" cy="4949761"/>
          </a:xfrm>
        </p:spPr>
        <p:txBody>
          <a:bodyPr>
            <a:normAutofit lnSpcReduction="10000"/>
          </a:bodyPr>
          <a:lstStyle/>
          <a:p>
            <a:pPr marL="194310" indent="-182880">
              <a:spcBef>
                <a:spcPts val="800"/>
              </a:spcBef>
              <a:defRPr sz="1600" b="1" i="0">
                <a:solidFill>
                  <a:srgbClr val="2980B9"/>
                </a:solidFill>
                <a:latin typeface="Arial"/>
              </a:defRPr>
            </a:pPr>
            <a:r>
              <a:rPr lang="en-US" sz="2400" b="1" dirty="0">
                <a:solidFill>
                  <a:srgbClr val="2980B9"/>
                </a:solidFill>
                <a:latin typeface="Arial"/>
                <a:ea typeface="+mn-ea"/>
                <a:cs typeface="+mn-cs"/>
              </a:rPr>
              <a:t>Intersection Shader</a:t>
            </a:r>
          </a:p>
          <a:p>
            <a:pPr marL="411480" lvl="1">
              <a:lnSpc>
                <a:spcPct val="120000"/>
              </a:lnSpc>
              <a:buFont typeface="Wingdings" pitchFamily="2" charset="2"/>
              <a:buChar char="§"/>
              <a:defRPr sz="1400" b="0" i="0">
                <a:solidFill>
                  <a:srgbClr val="34495E"/>
                </a:solidFill>
                <a:latin typeface="Arial"/>
              </a:defRPr>
            </a:pPr>
            <a:r>
              <a:rPr lang="en-US" sz="1800" dirty="0">
                <a:solidFill>
                  <a:srgbClr val="FF0000"/>
                </a:solidFill>
                <a:latin typeface="Arial"/>
              </a:rPr>
              <a:t>Invoked when traversing to a leaf node of the BVH</a:t>
            </a:r>
          </a:p>
          <a:p>
            <a:pPr marL="411480" lvl="1">
              <a:lnSpc>
                <a:spcPct val="120000"/>
              </a:lnSpc>
              <a:buFont typeface="Wingdings" pitchFamily="2" charset="2"/>
              <a:buChar char="§"/>
              <a:defRPr sz="1400" b="0" i="0">
                <a:solidFill>
                  <a:srgbClr val="34495E"/>
                </a:solidFill>
                <a:latin typeface="Arial"/>
              </a:defRPr>
            </a:pPr>
            <a:endParaRPr lang="en-US" sz="1800" dirty="0">
              <a:solidFill>
                <a:srgbClr val="FF0000"/>
              </a:solidFill>
              <a:latin typeface="Arial"/>
            </a:endParaRPr>
          </a:p>
          <a:p>
            <a:pPr marL="411480" lvl="1">
              <a:lnSpc>
                <a:spcPct val="130000"/>
              </a:lnSpc>
              <a:buFont typeface="Wingdings" pitchFamily="2" charset="2"/>
              <a:buChar char="§"/>
              <a:defRPr sz="1400" b="0" i="0">
                <a:solidFill>
                  <a:srgbClr val="34495E"/>
                </a:solidFill>
                <a:latin typeface="Arial"/>
              </a:defRPr>
            </a:pPr>
            <a:r>
              <a:rPr lang="en-US" sz="1800" dirty="0">
                <a:solidFill>
                  <a:srgbClr val="4B5563"/>
                </a:solidFill>
                <a:latin typeface="Arial"/>
              </a:rPr>
              <a:t>The ray </a:t>
            </a:r>
            <a:r>
              <a:rPr lang="en-US" sz="1800" dirty="0">
                <a:solidFill>
                  <a:srgbClr val="FF0000"/>
                </a:solidFill>
                <a:latin typeface="Arial"/>
              </a:rPr>
              <a:t>potentially hit </a:t>
            </a:r>
            <a:r>
              <a:rPr lang="en-US" sz="1800" dirty="0">
                <a:solidFill>
                  <a:srgbClr val="4B5563"/>
                </a:solidFill>
                <a:latin typeface="Arial"/>
              </a:rPr>
              <a:t>the AABB. You have to verify the intersection in the shader.</a:t>
            </a:r>
          </a:p>
          <a:p>
            <a:pPr marL="182880" lvl="1" indent="0">
              <a:lnSpc>
                <a:spcPct val="120000"/>
              </a:lnSpc>
              <a:buNone/>
              <a:defRPr sz="1400" b="0" i="0">
                <a:solidFill>
                  <a:srgbClr val="34495E"/>
                </a:solidFill>
                <a:latin typeface="Arial"/>
              </a:defRPr>
            </a:pPr>
            <a:endParaRPr lang="en-US" sz="1800" dirty="0">
              <a:solidFill>
                <a:srgbClr val="4B5563"/>
              </a:solidFill>
              <a:latin typeface="Arial"/>
            </a:endParaRPr>
          </a:p>
          <a:p>
            <a:pPr marL="411480" lvl="1">
              <a:lnSpc>
                <a:spcPct val="120000"/>
              </a:lnSpc>
              <a:buFont typeface="Wingdings" pitchFamily="2" charset="2"/>
              <a:buChar char="§"/>
              <a:defRPr sz="1400" b="0" i="0">
                <a:solidFill>
                  <a:srgbClr val="34495E"/>
                </a:solidFill>
                <a:latin typeface="Arial"/>
              </a:defRPr>
            </a:pPr>
            <a:r>
              <a:rPr lang="en-US" sz="1800" dirty="0">
                <a:solidFill>
                  <a:srgbClr val="4B5563"/>
                </a:solidFill>
                <a:latin typeface="Arial"/>
              </a:rPr>
              <a:t>Primitive Lookup: Uses </a:t>
            </a:r>
            <a:r>
              <a:rPr lang="en-US" sz="1800" dirty="0" err="1">
                <a:solidFill>
                  <a:srgbClr val="4B5563"/>
                </a:solidFill>
                <a:latin typeface="Arial"/>
              </a:rPr>
              <a:t>optixGetPrimitiveIndex</a:t>
            </a:r>
            <a:r>
              <a:rPr lang="en-US" sz="1800" dirty="0">
                <a:solidFill>
                  <a:srgbClr val="4B5563"/>
                </a:solidFill>
                <a:latin typeface="Arial"/>
              </a:rPr>
              <a:t>() to retrieve the index of the AABB being hit.</a:t>
            </a:r>
          </a:p>
          <a:p>
            <a:pPr marL="411480" lvl="1">
              <a:lnSpc>
                <a:spcPct val="120000"/>
              </a:lnSpc>
              <a:buFont typeface="Wingdings" pitchFamily="2" charset="2"/>
              <a:buChar char="§"/>
              <a:defRPr sz="1400" b="0" i="0">
                <a:solidFill>
                  <a:srgbClr val="34495E"/>
                </a:solidFill>
                <a:latin typeface="Arial"/>
              </a:defRPr>
            </a:pPr>
            <a:endParaRPr lang="en-US" sz="1800" dirty="0">
              <a:solidFill>
                <a:srgbClr val="4B5563"/>
              </a:solidFill>
              <a:latin typeface="Arial"/>
            </a:endParaRPr>
          </a:p>
          <a:p>
            <a:pPr marL="411480" lvl="1">
              <a:lnSpc>
                <a:spcPct val="120000"/>
              </a:lnSpc>
              <a:buFont typeface="Wingdings" pitchFamily="2" charset="2"/>
              <a:buChar char="§"/>
              <a:defRPr sz="1400" b="0" i="0">
                <a:solidFill>
                  <a:srgbClr val="34495E"/>
                </a:solidFill>
                <a:latin typeface="Arial"/>
              </a:defRPr>
            </a:pPr>
            <a:r>
              <a:rPr lang="en-US" sz="1800" dirty="0">
                <a:solidFill>
                  <a:srgbClr val="4B5563"/>
                </a:solidFill>
                <a:latin typeface="Arial"/>
              </a:rPr>
              <a:t>Slab Intersection: Computes ray entry (</a:t>
            </a:r>
            <a:r>
              <a:rPr lang="en-US" sz="1800" dirty="0" err="1">
                <a:solidFill>
                  <a:srgbClr val="4B5563"/>
                </a:solidFill>
                <a:latin typeface="Arial"/>
              </a:rPr>
              <a:t>t_entry</a:t>
            </a:r>
            <a:r>
              <a:rPr lang="en-US" sz="1800" dirty="0">
                <a:solidFill>
                  <a:srgbClr val="4B5563"/>
                </a:solidFill>
                <a:latin typeface="Arial"/>
              </a:rPr>
              <a:t>) and exit (</a:t>
            </a:r>
            <a:r>
              <a:rPr lang="en-US" sz="1800" dirty="0" err="1">
                <a:solidFill>
                  <a:srgbClr val="4B5563"/>
                </a:solidFill>
                <a:latin typeface="Arial"/>
              </a:rPr>
              <a:t>t_exit</a:t>
            </a:r>
            <a:r>
              <a:rPr lang="en-US" sz="1800" dirty="0">
                <a:solidFill>
                  <a:srgbClr val="4B5563"/>
                </a:solidFill>
                <a:latin typeface="Arial"/>
              </a:rPr>
              <a:t>) distances across all 3 axes.</a:t>
            </a:r>
          </a:p>
          <a:p>
            <a:pPr marL="411480" lvl="1">
              <a:lnSpc>
                <a:spcPct val="120000"/>
              </a:lnSpc>
              <a:buFont typeface="Wingdings" pitchFamily="2" charset="2"/>
              <a:buChar char="§"/>
              <a:defRPr sz="1400" b="0" i="0">
                <a:solidFill>
                  <a:srgbClr val="34495E"/>
                </a:solidFill>
                <a:latin typeface="Arial"/>
              </a:defRPr>
            </a:pPr>
            <a:endParaRPr lang="en-US" sz="1800" dirty="0">
              <a:solidFill>
                <a:srgbClr val="4B5563"/>
              </a:solidFill>
              <a:latin typeface="Arial"/>
            </a:endParaRPr>
          </a:p>
          <a:p>
            <a:pPr marL="411480" lvl="1">
              <a:lnSpc>
                <a:spcPct val="120000"/>
              </a:lnSpc>
              <a:buFont typeface="Wingdings" pitchFamily="2" charset="2"/>
              <a:buChar char="§"/>
              <a:defRPr sz="1400" b="0" i="0">
                <a:solidFill>
                  <a:srgbClr val="34495E"/>
                </a:solidFill>
                <a:latin typeface="Arial"/>
              </a:defRPr>
            </a:pPr>
            <a:r>
              <a:rPr lang="en-US" sz="1800" dirty="0">
                <a:solidFill>
                  <a:srgbClr val="4B5563"/>
                </a:solidFill>
                <a:latin typeface="Arial"/>
              </a:rPr>
              <a:t>Report Hit: Triggers </a:t>
            </a:r>
            <a:r>
              <a:rPr lang="en-US" sz="1800" dirty="0" err="1">
                <a:solidFill>
                  <a:srgbClr val="4B5563"/>
                </a:solidFill>
                <a:latin typeface="Arial"/>
              </a:rPr>
              <a:t>optixReportIntersection</a:t>
            </a:r>
            <a:r>
              <a:rPr lang="en-US" sz="1800" dirty="0">
                <a:solidFill>
                  <a:srgbClr val="4B5563"/>
                </a:solidFill>
                <a:latin typeface="Arial"/>
              </a:rPr>
              <a:t>() if the ray enters the box before exiting.</a:t>
            </a:r>
          </a:p>
        </p:txBody>
      </p:sp>
      <p:pic>
        <p:nvPicPr>
          <p:cNvPr id="5" name="Picture 4" descr="image.png">
            <a:extLst>
              <a:ext uri="{FF2B5EF4-FFF2-40B4-BE49-F238E27FC236}">
                <a16:creationId xmlns:a16="http://schemas.microsoft.com/office/drawing/2014/main" id="{6185CF22-08C7-3755-49F2-59CB99515F98}"/>
              </a:ext>
            </a:extLst>
          </p:cNvPr>
          <p:cNvPicPr>
            <a:picLocks noChangeAspect="1"/>
          </p:cNvPicPr>
          <p:nvPr/>
        </p:nvPicPr>
        <p:blipFill>
          <a:blip r:embed="rId2"/>
          <a:stretch>
            <a:fillRect/>
          </a:stretch>
        </p:blipFill>
        <p:spPr>
          <a:xfrm>
            <a:off x="6448828" y="1357810"/>
            <a:ext cx="5476875" cy="4847778"/>
          </a:xfrm>
          <a:prstGeom prst="rect">
            <a:avLst/>
          </a:prstGeom>
        </p:spPr>
      </p:pic>
    </p:spTree>
    <p:extLst>
      <p:ext uri="{BB962C8B-B14F-4D97-AF65-F5344CB8AC3E}">
        <p14:creationId xmlns:p14="http://schemas.microsoft.com/office/powerpoint/2010/main" val="2254493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A732118-57F9-62C5-78AA-7894E2BC73B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27</a:t>
            </a:fld>
            <a:endParaRPr lang="en-US"/>
          </a:p>
        </p:txBody>
      </p:sp>
      <p:sp>
        <p:nvSpPr>
          <p:cNvPr id="3" name="Title 2">
            <a:extLst>
              <a:ext uri="{FF2B5EF4-FFF2-40B4-BE49-F238E27FC236}">
                <a16:creationId xmlns:a16="http://schemas.microsoft.com/office/drawing/2014/main" id="{31D00FB6-FD6E-A551-4A71-DAF9E6D543AF}"/>
              </a:ext>
            </a:extLst>
          </p:cNvPr>
          <p:cNvSpPr>
            <a:spLocks noGrp="1"/>
          </p:cNvSpPr>
          <p:nvPr>
            <p:ph type="title"/>
          </p:nvPr>
        </p:nvSpPr>
        <p:spPr/>
        <p:txBody>
          <a:bodyPr/>
          <a:lstStyle/>
          <a:p>
            <a:r>
              <a:rPr lang="en-US" dirty="0"/>
              <a:t>Challenge 1: The Architectural Mismatch</a:t>
            </a:r>
          </a:p>
        </p:txBody>
      </p:sp>
      <p:sp>
        <p:nvSpPr>
          <p:cNvPr id="4" name="Content Placeholder 3">
            <a:extLst>
              <a:ext uri="{FF2B5EF4-FFF2-40B4-BE49-F238E27FC236}">
                <a16:creationId xmlns:a16="http://schemas.microsoft.com/office/drawing/2014/main" id="{34F81C4E-5D99-6312-D209-EF37E578F951}"/>
              </a:ext>
            </a:extLst>
          </p:cNvPr>
          <p:cNvSpPr>
            <a:spLocks noGrp="1"/>
          </p:cNvSpPr>
          <p:nvPr>
            <p:ph sz="half" idx="1"/>
          </p:nvPr>
        </p:nvSpPr>
        <p:spPr>
          <a:xfrm>
            <a:off x="571500" y="1379601"/>
            <a:ext cx="7530318" cy="5091329"/>
          </a:xfrm>
        </p:spPr>
        <p:txBody>
          <a:bodyPr>
            <a:normAutofit/>
          </a:bodyPr>
          <a:lstStyle/>
          <a:p>
            <a:pPr marL="194310" indent="-182880">
              <a:spcBef>
                <a:spcPts val="800"/>
              </a:spcBef>
              <a:defRPr sz="1600" b="1" i="0">
                <a:solidFill>
                  <a:srgbClr val="2980B9"/>
                </a:solidFill>
                <a:latin typeface="Arial"/>
              </a:defRPr>
            </a:pPr>
            <a:r>
              <a:rPr lang="en-US" sz="2200" b="1" dirty="0">
                <a:solidFill>
                  <a:srgbClr val="2980B9"/>
                </a:solidFill>
                <a:latin typeface="Arial"/>
                <a:ea typeface="+mn-ea"/>
                <a:cs typeface="+mn-cs"/>
              </a:rPr>
              <a:t>Form of Spatial Database Query (</a:t>
            </a:r>
            <a:r>
              <a:rPr lang="en-US" sz="2200" b="1" dirty="0">
                <a:solidFill>
                  <a:srgbClr val="C00000"/>
                </a:solidFill>
                <a:latin typeface="Arial"/>
                <a:ea typeface="+mn-ea"/>
                <a:cs typeface="+mn-cs"/>
              </a:rPr>
              <a:t>What we want</a:t>
            </a:r>
            <a:r>
              <a:rPr lang="en-US" sz="2200" b="1" dirty="0">
                <a:solidFill>
                  <a:srgbClr val="2980B9"/>
                </a:solidFill>
                <a:latin typeface="Arial"/>
                <a:ea typeface="+mn-ea"/>
                <a:cs typeface="+mn-cs"/>
              </a:rPr>
              <a:t>)</a:t>
            </a:r>
          </a:p>
          <a:p>
            <a:pPr marL="411480" lvl="1">
              <a:lnSpc>
                <a:spcPct val="120000"/>
              </a:lnSpc>
              <a:buFont typeface="Wingdings" pitchFamily="2" charset="2"/>
              <a:buChar char="§"/>
              <a:defRPr sz="1400" b="0" i="0">
                <a:solidFill>
                  <a:srgbClr val="34495E"/>
                </a:solidFill>
                <a:latin typeface="Arial"/>
              </a:defRPr>
            </a:pPr>
            <a:r>
              <a:rPr lang="en-US" sz="1900" dirty="0">
                <a:solidFill>
                  <a:srgbClr val="4B5563"/>
                </a:solidFill>
                <a:latin typeface="Arial"/>
              </a:rPr>
              <a:t>Queries are expressed as diverse multidimensional spatial shapes (Points, Lines, Polygons).</a:t>
            </a:r>
          </a:p>
          <a:p>
            <a:pPr marL="194310" indent="-182880">
              <a:spcBef>
                <a:spcPts val="800"/>
              </a:spcBef>
              <a:defRPr sz="1600" b="1" i="0">
                <a:solidFill>
                  <a:srgbClr val="2980B9"/>
                </a:solidFill>
                <a:latin typeface="Arial"/>
              </a:defRPr>
            </a:pPr>
            <a:endParaRPr lang="en-US" sz="2200" b="1" dirty="0">
              <a:solidFill>
                <a:srgbClr val="2980B9"/>
              </a:solidFill>
              <a:latin typeface="Arial"/>
              <a:ea typeface="+mn-ea"/>
              <a:cs typeface="+mn-cs"/>
            </a:endParaRPr>
          </a:p>
          <a:p>
            <a:pPr marL="194310" indent="-182880">
              <a:spcBef>
                <a:spcPts val="800"/>
              </a:spcBef>
              <a:defRPr sz="1600" b="1" i="0">
                <a:solidFill>
                  <a:srgbClr val="2980B9"/>
                </a:solidFill>
                <a:latin typeface="Arial"/>
              </a:defRPr>
            </a:pPr>
            <a:r>
              <a:rPr lang="en-US" sz="2200" b="1" dirty="0">
                <a:solidFill>
                  <a:srgbClr val="2980B9"/>
                </a:solidFill>
                <a:latin typeface="Arial"/>
                <a:ea typeface="+mn-ea"/>
                <a:cs typeface="+mn-cs"/>
              </a:rPr>
              <a:t>Fixed-Function RT Core Hardware (</a:t>
            </a:r>
            <a:r>
              <a:rPr lang="en-US" sz="2200" b="1" dirty="0">
                <a:solidFill>
                  <a:srgbClr val="C00000"/>
                </a:solidFill>
                <a:latin typeface="Arial"/>
                <a:ea typeface="+mn-ea"/>
                <a:cs typeface="+mn-cs"/>
              </a:rPr>
              <a:t>What we have</a:t>
            </a:r>
            <a:r>
              <a:rPr lang="en-US" sz="2200" b="1" dirty="0">
                <a:solidFill>
                  <a:srgbClr val="2980B9"/>
                </a:solidFill>
                <a:latin typeface="Arial"/>
                <a:ea typeface="+mn-ea"/>
                <a:cs typeface="+mn-cs"/>
              </a:rPr>
              <a:t>)</a:t>
            </a:r>
          </a:p>
          <a:p>
            <a:pPr marL="411480" lvl="1">
              <a:lnSpc>
                <a:spcPct val="120000"/>
              </a:lnSpc>
              <a:buFont typeface="Wingdings" pitchFamily="2" charset="2"/>
              <a:buChar char="§"/>
              <a:defRPr sz="1400" b="0" i="0">
                <a:solidFill>
                  <a:srgbClr val="34495E"/>
                </a:solidFill>
                <a:latin typeface="Arial"/>
              </a:defRPr>
            </a:pPr>
            <a:r>
              <a:rPr lang="en-US" sz="1900" dirty="0">
                <a:solidFill>
                  <a:srgbClr val="4B5563"/>
                </a:solidFill>
                <a:latin typeface="Arial"/>
              </a:rPr>
              <a:t>STRICT INPUT: The hardware instruction only accepts rays.</a:t>
            </a:r>
          </a:p>
          <a:p>
            <a:pPr marL="411480" lvl="1">
              <a:lnSpc>
                <a:spcPct val="120000"/>
              </a:lnSpc>
              <a:buFont typeface="Wingdings" pitchFamily="2" charset="2"/>
              <a:buChar char="§"/>
              <a:defRPr sz="1400" b="0" i="0">
                <a:solidFill>
                  <a:srgbClr val="34495E"/>
                </a:solidFill>
                <a:latin typeface="Arial"/>
              </a:defRPr>
            </a:pPr>
            <a:r>
              <a:rPr lang="en-US" sz="1900" dirty="0">
                <a:solidFill>
                  <a:srgbClr val="4B5563"/>
                </a:solidFill>
                <a:latin typeface="Arial"/>
              </a:rPr>
              <a:t>It only returns intersection events (hits/misses) along that ray.</a:t>
            </a:r>
          </a:p>
          <a:p>
            <a:pPr marL="0" indent="0">
              <a:spcBef>
                <a:spcPts val="1400"/>
              </a:spcBef>
              <a:buNone/>
              <a:defRPr sz="1800" b="1" i="0">
                <a:solidFill>
                  <a:srgbClr val="C0392B"/>
                </a:solidFill>
                <a:latin typeface="Arial"/>
              </a:defRPr>
            </a:pPr>
            <a:endParaRPr lang="en-US" dirty="0"/>
          </a:p>
          <a:p>
            <a:pPr>
              <a:spcBef>
                <a:spcPts val="1400"/>
              </a:spcBef>
              <a:defRPr sz="1800" b="1" i="0">
                <a:solidFill>
                  <a:srgbClr val="C0392B"/>
                </a:solidFill>
                <a:latin typeface="Arial"/>
              </a:defRPr>
            </a:pPr>
            <a:r>
              <a:rPr lang="en-US" sz="2200" dirty="0"/>
              <a:t>The Core Engineering Mismatch:</a:t>
            </a:r>
          </a:p>
          <a:p>
            <a:pPr marL="411480" lvl="1">
              <a:lnSpc>
                <a:spcPct val="120000"/>
              </a:lnSpc>
              <a:buFont typeface="Wingdings" pitchFamily="2" charset="2"/>
              <a:buChar char="§"/>
              <a:defRPr sz="1400" b="0" i="0">
                <a:solidFill>
                  <a:srgbClr val="34495E"/>
                </a:solidFill>
                <a:latin typeface="Arial"/>
              </a:defRPr>
            </a:pPr>
            <a:r>
              <a:rPr lang="en-US" sz="1900" dirty="0">
                <a:solidFill>
                  <a:srgbClr val="4B5563"/>
                </a:solidFill>
                <a:latin typeface="Arial"/>
              </a:rPr>
              <a:t>How do we execute 2D/3D database queries using an accelerator that </a:t>
            </a:r>
            <a:r>
              <a:rPr lang="en-US" sz="1900" b="1" dirty="0">
                <a:solidFill>
                  <a:srgbClr val="FF0000"/>
                </a:solidFill>
                <a:latin typeface="Arial"/>
              </a:rPr>
              <a:t>only understands rays</a:t>
            </a:r>
            <a:r>
              <a:rPr lang="en-US" sz="1900" dirty="0">
                <a:solidFill>
                  <a:srgbClr val="4B5563"/>
                </a:solidFill>
                <a:latin typeface="Arial"/>
              </a:rPr>
              <a:t>?</a:t>
            </a:r>
          </a:p>
        </p:txBody>
      </p:sp>
      <p:grpSp>
        <p:nvGrpSpPr>
          <p:cNvPr id="5" name="Group 4">
            <a:extLst>
              <a:ext uri="{FF2B5EF4-FFF2-40B4-BE49-F238E27FC236}">
                <a16:creationId xmlns:a16="http://schemas.microsoft.com/office/drawing/2014/main" id="{DB86B785-EE91-CA52-9ACB-0C7120B7408A}"/>
              </a:ext>
            </a:extLst>
          </p:cNvPr>
          <p:cNvGrpSpPr/>
          <p:nvPr/>
        </p:nvGrpSpPr>
        <p:grpSpPr>
          <a:xfrm>
            <a:off x="8159651" y="1898512"/>
            <a:ext cx="581891" cy="667038"/>
            <a:chOff x="8159651" y="1898512"/>
            <a:chExt cx="581891" cy="667038"/>
          </a:xfrm>
        </p:grpSpPr>
        <p:sp>
          <p:nvSpPr>
            <p:cNvPr id="10" name="Oval 9">
              <a:extLst>
                <a:ext uri="{FF2B5EF4-FFF2-40B4-BE49-F238E27FC236}">
                  <a16:creationId xmlns:a16="http://schemas.microsoft.com/office/drawing/2014/main" id="{C7ED0635-5A16-AC20-5465-3AD292BA7383}"/>
                </a:ext>
              </a:extLst>
            </p:cNvPr>
            <p:cNvSpPr/>
            <p:nvPr/>
          </p:nvSpPr>
          <p:spPr>
            <a:xfrm>
              <a:off x="8340991" y="1898512"/>
              <a:ext cx="168814" cy="168814"/>
            </a:xfrm>
            <a:prstGeom prst="ellipse">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Box 36">
              <a:extLst>
                <a:ext uri="{FF2B5EF4-FFF2-40B4-BE49-F238E27FC236}">
                  <a16:creationId xmlns:a16="http://schemas.microsoft.com/office/drawing/2014/main" id="{4AE37B32-00BE-6973-EED9-AEACCD108978}"/>
                </a:ext>
              </a:extLst>
            </p:cNvPr>
            <p:cNvSpPr txBox="1"/>
            <p:nvPr/>
          </p:nvSpPr>
          <p:spPr>
            <a:xfrm>
              <a:off x="8159651" y="2257773"/>
              <a:ext cx="581891" cy="307777"/>
            </a:xfrm>
            <a:prstGeom prst="rect">
              <a:avLst/>
            </a:prstGeom>
            <a:noFill/>
          </p:spPr>
          <p:txBody>
            <a:bodyPr wrap="none" rtlCol="0">
              <a:spAutoFit/>
            </a:bodyPr>
            <a:lstStyle/>
            <a:p>
              <a:r>
                <a:rPr lang="en-US" sz="1400" dirty="0"/>
                <a:t>Point</a:t>
              </a:r>
            </a:p>
          </p:txBody>
        </p:sp>
      </p:grpSp>
      <p:grpSp>
        <p:nvGrpSpPr>
          <p:cNvPr id="6" name="Group 5">
            <a:extLst>
              <a:ext uri="{FF2B5EF4-FFF2-40B4-BE49-F238E27FC236}">
                <a16:creationId xmlns:a16="http://schemas.microsoft.com/office/drawing/2014/main" id="{555DCCCA-0306-8500-B92C-8A38A7183726}"/>
              </a:ext>
            </a:extLst>
          </p:cNvPr>
          <p:cNvGrpSpPr/>
          <p:nvPr/>
        </p:nvGrpSpPr>
        <p:grpSpPr>
          <a:xfrm>
            <a:off x="8924447" y="1638126"/>
            <a:ext cx="1248503" cy="927424"/>
            <a:chOff x="8924447" y="1638126"/>
            <a:chExt cx="1248503" cy="927424"/>
          </a:xfrm>
        </p:grpSpPr>
        <p:cxnSp>
          <p:nvCxnSpPr>
            <p:cNvPr id="12" name="Straight Connector 11">
              <a:extLst>
                <a:ext uri="{FF2B5EF4-FFF2-40B4-BE49-F238E27FC236}">
                  <a16:creationId xmlns:a16="http://schemas.microsoft.com/office/drawing/2014/main" id="{558CD002-7072-7B6B-001B-CE3E60CB277B}"/>
                </a:ext>
              </a:extLst>
            </p:cNvPr>
            <p:cNvCxnSpPr>
              <a:cxnSpLocks/>
            </p:cNvCxnSpPr>
            <p:nvPr/>
          </p:nvCxnSpPr>
          <p:spPr>
            <a:xfrm flipV="1">
              <a:off x="8924447" y="1638126"/>
              <a:ext cx="501689" cy="293765"/>
            </a:xfrm>
            <a:prstGeom prst="line">
              <a:avLst/>
            </a:prstGeom>
            <a:ln w="25400">
              <a:solidFill>
                <a:srgbClr val="C00000"/>
              </a:solidFill>
              <a:headEnd type="oval" w="lg" len="lg"/>
              <a:tailEnd type="oval" w="lg" len="lg"/>
            </a:ln>
          </p:spPr>
          <p:style>
            <a:lnRef idx="2">
              <a:schemeClr val="accent1"/>
            </a:lnRef>
            <a:fillRef idx="0">
              <a:schemeClr val="accent1"/>
            </a:fillRef>
            <a:effectRef idx="1">
              <a:schemeClr val="accent1"/>
            </a:effectRef>
            <a:fontRef idx="minor">
              <a:schemeClr val="tx1"/>
            </a:fontRef>
          </p:style>
        </p:cxnSp>
        <p:sp>
          <p:nvSpPr>
            <p:cNvPr id="38" name="TextBox 37">
              <a:extLst>
                <a:ext uri="{FF2B5EF4-FFF2-40B4-BE49-F238E27FC236}">
                  <a16:creationId xmlns:a16="http://schemas.microsoft.com/office/drawing/2014/main" id="{212C8B65-25D7-D0ED-24DE-7F9929D13C96}"/>
                </a:ext>
              </a:extLst>
            </p:cNvPr>
            <p:cNvSpPr txBox="1"/>
            <p:nvPr/>
          </p:nvSpPr>
          <p:spPr>
            <a:xfrm>
              <a:off x="9124076" y="2257773"/>
              <a:ext cx="958917" cy="307777"/>
            </a:xfrm>
            <a:prstGeom prst="rect">
              <a:avLst/>
            </a:prstGeom>
            <a:noFill/>
          </p:spPr>
          <p:txBody>
            <a:bodyPr wrap="none" rtlCol="0">
              <a:spAutoFit/>
            </a:bodyPr>
            <a:lstStyle/>
            <a:p>
              <a:r>
                <a:rPr lang="en-US" sz="1400" dirty="0" err="1"/>
                <a:t>LineString</a:t>
              </a:r>
              <a:endParaRPr lang="en-US" sz="1400" dirty="0"/>
            </a:p>
          </p:txBody>
        </p:sp>
        <p:cxnSp>
          <p:nvCxnSpPr>
            <p:cNvPr id="39" name="Straight Connector 38">
              <a:extLst>
                <a:ext uri="{FF2B5EF4-FFF2-40B4-BE49-F238E27FC236}">
                  <a16:creationId xmlns:a16="http://schemas.microsoft.com/office/drawing/2014/main" id="{CC565A8E-F221-2E47-AD90-C641AACA53FE}"/>
                </a:ext>
              </a:extLst>
            </p:cNvPr>
            <p:cNvCxnSpPr>
              <a:cxnSpLocks/>
            </p:cNvCxnSpPr>
            <p:nvPr/>
          </p:nvCxnSpPr>
          <p:spPr>
            <a:xfrm>
              <a:off x="9426136" y="1638126"/>
              <a:ext cx="746814" cy="328106"/>
            </a:xfrm>
            <a:prstGeom prst="line">
              <a:avLst/>
            </a:prstGeom>
            <a:ln w="25400">
              <a:solidFill>
                <a:srgbClr val="C00000"/>
              </a:solidFill>
              <a:headEnd type="none" w="lg" len="lg"/>
              <a:tailEnd type="oval" w="lg" len="lg"/>
            </a:ln>
          </p:spPr>
          <p:style>
            <a:lnRef idx="2">
              <a:schemeClr val="accent1"/>
            </a:lnRef>
            <a:fillRef idx="0">
              <a:schemeClr val="accent1"/>
            </a:fillRef>
            <a:effectRef idx="1">
              <a:schemeClr val="accent1"/>
            </a:effectRef>
            <a:fontRef idx="minor">
              <a:schemeClr val="tx1"/>
            </a:fontRef>
          </p:style>
        </p:cxnSp>
      </p:grpSp>
      <p:grpSp>
        <p:nvGrpSpPr>
          <p:cNvPr id="7" name="Group 6">
            <a:extLst>
              <a:ext uri="{FF2B5EF4-FFF2-40B4-BE49-F238E27FC236}">
                <a16:creationId xmlns:a16="http://schemas.microsoft.com/office/drawing/2014/main" id="{7FADB268-B871-B7C2-FF39-483A26304C39}"/>
              </a:ext>
            </a:extLst>
          </p:cNvPr>
          <p:cNvGrpSpPr/>
          <p:nvPr/>
        </p:nvGrpSpPr>
        <p:grpSpPr>
          <a:xfrm>
            <a:off x="10618157" y="1548052"/>
            <a:ext cx="874835" cy="1019231"/>
            <a:chOff x="10618157" y="1548052"/>
            <a:chExt cx="874835" cy="1019231"/>
          </a:xfrm>
        </p:grpSpPr>
        <p:sp useBgFill="1">
          <p:nvSpPr>
            <p:cNvPr id="8" name="Hexagon 7">
              <a:extLst>
                <a:ext uri="{FF2B5EF4-FFF2-40B4-BE49-F238E27FC236}">
                  <a16:creationId xmlns:a16="http://schemas.microsoft.com/office/drawing/2014/main" id="{85DB2036-6A84-F7D9-3426-AECB8984D490}"/>
                </a:ext>
              </a:extLst>
            </p:cNvPr>
            <p:cNvSpPr/>
            <p:nvPr/>
          </p:nvSpPr>
          <p:spPr>
            <a:xfrm>
              <a:off x="10618157" y="1548052"/>
              <a:ext cx="874835" cy="700920"/>
            </a:xfrm>
            <a:custGeom>
              <a:avLst/>
              <a:gdLst>
                <a:gd name="csX0" fmla="*/ 0 w 1266825"/>
                <a:gd name="csY0" fmla="*/ 461963 h 923925"/>
                <a:gd name="csX1" fmla="*/ 230981 w 1266825"/>
                <a:gd name="csY1" fmla="*/ 0 h 923925"/>
                <a:gd name="csX2" fmla="*/ 1035844 w 1266825"/>
                <a:gd name="csY2" fmla="*/ 0 h 923925"/>
                <a:gd name="csX3" fmla="*/ 1266825 w 1266825"/>
                <a:gd name="csY3" fmla="*/ 461963 h 923925"/>
                <a:gd name="csX4" fmla="*/ 1035844 w 1266825"/>
                <a:gd name="csY4" fmla="*/ 923925 h 923925"/>
                <a:gd name="csX5" fmla="*/ 230981 w 1266825"/>
                <a:gd name="csY5" fmla="*/ 923925 h 923925"/>
                <a:gd name="csX6" fmla="*/ 0 w 1266825"/>
                <a:gd name="csY6" fmla="*/ 461963 h 923925"/>
                <a:gd name="csX0" fmla="*/ 0 w 1266825"/>
                <a:gd name="csY0" fmla="*/ 461963 h 923925"/>
                <a:gd name="csX1" fmla="*/ 230981 w 1266825"/>
                <a:gd name="csY1" fmla="*/ 0 h 923925"/>
                <a:gd name="csX2" fmla="*/ 1035844 w 1266825"/>
                <a:gd name="csY2" fmla="*/ 0 h 923925"/>
                <a:gd name="csX3" fmla="*/ 1266825 w 1266825"/>
                <a:gd name="csY3" fmla="*/ 461963 h 923925"/>
                <a:gd name="csX4" fmla="*/ 531019 w 1266825"/>
                <a:gd name="csY4" fmla="*/ 600075 h 923925"/>
                <a:gd name="csX5" fmla="*/ 230981 w 1266825"/>
                <a:gd name="csY5" fmla="*/ 923925 h 923925"/>
                <a:gd name="csX6" fmla="*/ 0 w 1266825"/>
                <a:gd name="csY6" fmla="*/ 461963 h 923925"/>
                <a:gd name="csX0" fmla="*/ 0 w 1266825"/>
                <a:gd name="csY0" fmla="*/ 461963 h 1076325"/>
                <a:gd name="csX1" fmla="*/ 230981 w 1266825"/>
                <a:gd name="csY1" fmla="*/ 0 h 1076325"/>
                <a:gd name="csX2" fmla="*/ 1035844 w 1266825"/>
                <a:gd name="csY2" fmla="*/ 0 h 1076325"/>
                <a:gd name="csX3" fmla="*/ 1266825 w 1266825"/>
                <a:gd name="csY3" fmla="*/ 461963 h 1076325"/>
                <a:gd name="csX4" fmla="*/ 531019 w 1266825"/>
                <a:gd name="csY4" fmla="*/ 600075 h 1076325"/>
                <a:gd name="csX5" fmla="*/ 859631 w 1266825"/>
                <a:gd name="csY5" fmla="*/ 1076325 h 1076325"/>
                <a:gd name="csX6" fmla="*/ 0 w 1266825"/>
                <a:gd name="csY6" fmla="*/ 461963 h 1076325"/>
                <a:gd name="csX0" fmla="*/ 0 w 1133475"/>
                <a:gd name="csY0" fmla="*/ 461963 h 1076325"/>
                <a:gd name="csX1" fmla="*/ 230981 w 1133475"/>
                <a:gd name="csY1" fmla="*/ 0 h 1076325"/>
                <a:gd name="csX2" fmla="*/ 1035844 w 1133475"/>
                <a:gd name="csY2" fmla="*/ 0 h 1076325"/>
                <a:gd name="csX3" fmla="*/ 1133475 w 1133475"/>
                <a:gd name="csY3" fmla="*/ 785813 h 1076325"/>
                <a:gd name="csX4" fmla="*/ 531019 w 1133475"/>
                <a:gd name="csY4" fmla="*/ 600075 h 1076325"/>
                <a:gd name="csX5" fmla="*/ 859631 w 1133475"/>
                <a:gd name="csY5" fmla="*/ 1076325 h 1076325"/>
                <a:gd name="csX6" fmla="*/ 0 w 1133475"/>
                <a:gd name="csY6" fmla="*/ 461963 h 1076325"/>
                <a:gd name="csX0" fmla="*/ 0 w 1133475"/>
                <a:gd name="csY0" fmla="*/ 461963 h 1076325"/>
                <a:gd name="csX1" fmla="*/ 230981 w 1133475"/>
                <a:gd name="csY1" fmla="*/ 0 h 1076325"/>
                <a:gd name="csX2" fmla="*/ 683419 w 1133475"/>
                <a:gd name="csY2" fmla="*/ 104775 h 1076325"/>
                <a:gd name="csX3" fmla="*/ 1133475 w 1133475"/>
                <a:gd name="csY3" fmla="*/ 785813 h 1076325"/>
                <a:gd name="csX4" fmla="*/ 531019 w 1133475"/>
                <a:gd name="csY4" fmla="*/ 600075 h 1076325"/>
                <a:gd name="csX5" fmla="*/ 859631 w 1133475"/>
                <a:gd name="csY5" fmla="*/ 1076325 h 1076325"/>
                <a:gd name="csX6" fmla="*/ 0 w 1133475"/>
                <a:gd name="csY6" fmla="*/ 461963 h 1076325"/>
                <a:gd name="csX0" fmla="*/ 0 w 1133475"/>
                <a:gd name="csY0" fmla="*/ 461963 h 1076325"/>
                <a:gd name="csX1" fmla="*/ 230981 w 1133475"/>
                <a:gd name="csY1" fmla="*/ 0 h 1076325"/>
                <a:gd name="csX2" fmla="*/ 1054894 w 1133475"/>
                <a:gd name="csY2" fmla="*/ 342900 h 1076325"/>
                <a:gd name="csX3" fmla="*/ 1133475 w 1133475"/>
                <a:gd name="csY3" fmla="*/ 785813 h 1076325"/>
                <a:gd name="csX4" fmla="*/ 531019 w 1133475"/>
                <a:gd name="csY4" fmla="*/ 600075 h 1076325"/>
                <a:gd name="csX5" fmla="*/ 859631 w 1133475"/>
                <a:gd name="csY5" fmla="*/ 1076325 h 1076325"/>
                <a:gd name="csX6" fmla="*/ 0 w 1133475"/>
                <a:gd name="csY6" fmla="*/ 461963 h 1076325"/>
                <a:gd name="csX0" fmla="*/ 0 w 1133475"/>
                <a:gd name="csY0" fmla="*/ 119063 h 733425"/>
                <a:gd name="csX1" fmla="*/ 354806 w 1133475"/>
                <a:gd name="csY1" fmla="*/ 114300 h 733425"/>
                <a:gd name="csX2" fmla="*/ 1054894 w 1133475"/>
                <a:gd name="csY2" fmla="*/ 0 h 733425"/>
                <a:gd name="csX3" fmla="*/ 1133475 w 1133475"/>
                <a:gd name="csY3" fmla="*/ 442913 h 733425"/>
                <a:gd name="csX4" fmla="*/ 531019 w 1133475"/>
                <a:gd name="csY4" fmla="*/ 257175 h 733425"/>
                <a:gd name="csX5" fmla="*/ 859631 w 1133475"/>
                <a:gd name="csY5" fmla="*/ 733425 h 733425"/>
                <a:gd name="csX6" fmla="*/ 0 w 1133475"/>
                <a:gd name="csY6" fmla="*/ 119063 h 733425"/>
                <a:gd name="csX0" fmla="*/ 45244 w 778669"/>
                <a:gd name="csY0" fmla="*/ 0 h 938212"/>
                <a:gd name="csX1" fmla="*/ 0 w 778669"/>
                <a:gd name="csY1" fmla="*/ 319087 h 938212"/>
                <a:gd name="csX2" fmla="*/ 700088 w 778669"/>
                <a:gd name="csY2" fmla="*/ 204787 h 938212"/>
                <a:gd name="csX3" fmla="*/ 778669 w 778669"/>
                <a:gd name="csY3" fmla="*/ 647700 h 938212"/>
                <a:gd name="csX4" fmla="*/ 176213 w 778669"/>
                <a:gd name="csY4" fmla="*/ 461962 h 938212"/>
                <a:gd name="csX5" fmla="*/ 504825 w 778669"/>
                <a:gd name="csY5" fmla="*/ 938212 h 938212"/>
                <a:gd name="csX6" fmla="*/ 45244 w 778669"/>
                <a:gd name="csY6" fmla="*/ 0 h 938212"/>
                <a:gd name="csX0" fmla="*/ 0 w 1085850"/>
                <a:gd name="csY0" fmla="*/ 61913 h 733425"/>
                <a:gd name="csX1" fmla="*/ 307181 w 1085850"/>
                <a:gd name="csY1" fmla="*/ 114300 h 733425"/>
                <a:gd name="csX2" fmla="*/ 1007269 w 1085850"/>
                <a:gd name="csY2" fmla="*/ 0 h 733425"/>
                <a:gd name="csX3" fmla="*/ 1085850 w 1085850"/>
                <a:gd name="csY3" fmla="*/ 442913 h 733425"/>
                <a:gd name="csX4" fmla="*/ 483394 w 1085850"/>
                <a:gd name="csY4" fmla="*/ 257175 h 733425"/>
                <a:gd name="csX5" fmla="*/ 812006 w 1085850"/>
                <a:gd name="csY5" fmla="*/ 733425 h 733425"/>
                <a:gd name="csX6" fmla="*/ 0 w 1085850"/>
                <a:gd name="csY6" fmla="*/ 61913 h 733425"/>
                <a:gd name="csX0" fmla="*/ 0 w 1085850"/>
                <a:gd name="csY0" fmla="*/ 261938 h 933450"/>
                <a:gd name="csX1" fmla="*/ 307181 w 1085850"/>
                <a:gd name="csY1" fmla="*/ 314325 h 933450"/>
                <a:gd name="csX2" fmla="*/ 464344 w 1085850"/>
                <a:gd name="csY2" fmla="*/ 0 h 933450"/>
                <a:gd name="csX3" fmla="*/ 1085850 w 1085850"/>
                <a:gd name="csY3" fmla="*/ 642938 h 933450"/>
                <a:gd name="csX4" fmla="*/ 483394 w 1085850"/>
                <a:gd name="csY4" fmla="*/ 457200 h 933450"/>
                <a:gd name="csX5" fmla="*/ 812006 w 1085850"/>
                <a:gd name="csY5" fmla="*/ 933450 h 933450"/>
                <a:gd name="csX6" fmla="*/ 0 w 1085850"/>
                <a:gd name="csY6" fmla="*/ 261938 h 933450"/>
                <a:gd name="csX0" fmla="*/ 0 w 1085850"/>
                <a:gd name="csY0" fmla="*/ 261938 h 933450"/>
                <a:gd name="csX1" fmla="*/ 621506 w 1085850"/>
                <a:gd name="csY1" fmla="*/ 333375 h 933450"/>
                <a:gd name="csX2" fmla="*/ 464344 w 1085850"/>
                <a:gd name="csY2" fmla="*/ 0 h 933450"/>
                <a:gd name="csX3" fmla="*/ 1085850 w 1085850"/>
                <a:gd name="csY3" fmla="*/ 642938 h 933450"/>
                <a:gd name="csX4" fmla="*/ 483394 w 1085850"/>
                <a:gd name="csY4" fmla="*/ 457200 h 933450"/>
                <a:gd name="csX5" fmla="*/ 812006 w 1085850"/>
                <a:gd name="csY5" fmla="*/ 933450 h 933450"/>
                <a:gd name="csX6" fmla="*/ 0 w 1085850"/>
                <a:gd name="csY6" fmla="*/ 261938 h 933450"/>
                <a:gd name="csX0" fmla="*/ 0 w 1085850"/>
                <a:gd name="csY0" fmla="*/ 261938 h 933450"/>
                <a:gd name="csX1" fmla="*/ 621506 w 1085850"/>
                <a:gd name="csY1" fmla="*/ 333375 h 933450"/>
                <a:gd name="csX2" fmla="*/ 464344 w 1085850"/>
                <a:gd name="csY2" fmla="*/ 0 h 933450"/>
                <a:gd name="csX3" fmla="*/ 1085850 w 1085850"/>
                <a:gd name="csY3" fmla="*/ 642938 h 933450"/>
                <a:gd name="csX4" fmla="*/ 645319 w 1085850"/>
                <a:gd name="csY4" fmla="*/ 533400 h 933450"/>
                <a:gd name="csX5" fmla="*/ 812006 w 1085850"/>
                <a:gd name="csY5" fmla="*/ 933450 h 933450"/>
                <a:gd name="csX6" fmla="*/ 0 w 1085850"/>
                <a:gd name="csY6" fmla="*/ 261938 h 933450"/>
                <a:gd name="csX0" fmla="*/ 0 w 1085850"/>
                <a:gd name="csY0" fmla="*/ 261938 h 933450"/>
                <a:gd name="csX1" fmla="*/ 231939 w 1085850"/>
                <a:gd name="csY1" fmla="*/ 57432 h 933450"/>
                <a:gd name="csX2" fmla="*/ 464344 w 1085850"/>
                <a:gd name="csY2" fmla="*/ 0 h 933450"/>
                <a:gd name="csX3" fmla="*/ 1085850 w 1085850"/>
                <a:gd name="csY3" fmla="*/ 642938 h 933450"/>
                <a:gd name="csX4" fmla="*/ 645319 w 1085850"/>
                <a:gd name="csY4" fmla="*/ 533400 h 933450"/>
                <a:gd name="csX5" fmla="*/ 812006 w 1085850"/>
                <a:gd name="csY5" fmla="*/ 933450 h 933450"/>
                <a:gd name="csX6" fmla="*/ 0 w 1085850"/>
                <a:gd name="csY6" fmla="*/ 261938 h 933450"/>
                <a:gd name="csX0" fmla="*/ 0 w 1085850"/>
                <a:gd name="csY0" fmla="*/ 204506 h 876018"/>
                <a:gd name="csX1" fmla="*/ 231939 w 1085850"/>
                <a:gd name="csY1" fmla="*/ 0 h 876018"/>
                <a:gd name="csX2" fmla="*/ 664538 w 1085850"/>
                <a:gd name="csY2" fmla="*/ 12906 h 876018"/>
                <a:gd name="csX3" fmla="*/ 1085850 w 1085850"/>
                <a:gd name="csY3" fmla="*/ 585506 h 876018"/>
                <a:gd name="csX4" fmla="*/ 645319 w 1085850"/>
                <a:gd name="csY4" fmla="*/ 475968 h 876018"/>
                <a:gd name="csX5" fmla="*/ 812006 w 1085850"/>
                <a:gd name="csY5" fmla="*/ 876018 h 876018"/>
                <a:gd name="csX6" fmla="*/ 0 w 1085850"/>
                <a:gd name="csY6" fmla="*/ 204506 h 876018"/>
                <a:gd name="csX0" fmla="*/ 0 w 874835"/>
                <a:gd name="csY0" fmla="*/ 350593 h 876018"/>
                <a:gd name="csX1" fmla="*/ 20924 w 874835"/>
                <a:gd name="csY1" fmla="*/ 0 h 876018"/>
                <a:gd name="csX2" fmla="*/ 453523 w 874835"/>
                <a:gd name="csY2" fmla="*/ 12906 h 876018"/>
                <a:gd name="csX3" fmla="*/ 874835 w 874835"/>
                <a:gd name="csY3" fmla="*/ 585506 h 876018"/>
                <a:gd name="csX4" fmla="*/ 434304 w 874835"/>
                <a:gd name="csY4" fmla="*/ 475968 h 876018"/>
                <a:gd name="csX5" fmla="*/ 600991 w 874835"/>
                <a:gd name="csY5" fmla="*/ 876018 h 876018"/>
                <a:gd name="csX6" fmla="*/ 0 w 874835"/>
                <a:gd name="csY6" fmla="*/ 350593 h 87601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874835" h="876018">
                  <a:moveTo>
                    <a:pt x="0" y="350593"/>
                  </a:moveTo>
                  <a:lnTo>
                    <a:pt x="20924" y="0"/>
                  </a:lnTo>
                  <a:lnTo>
                    <a:pt x="453523" y="12906"/>
                  </a:lnTo>
                  <a:lnTo>
                    <a:pt x="874835" y="585506"/>
                  </a:lnTo>
                  <a:lnTo>
                    <a:pt x="434304" y="475968"/>
                  </a:lnTo>
                  <a:lnTo>
                    <a:pt x="600991" y="876018"/>
                  </a:lnTo>
                  <a:lnTo>
                    <a:pt x="0" y="350593"/>
                  </a:lnTo>
                  <a:close/>
                </a:path>
              </a:pathLst>
            </a:custGeom>
            <a:ln w="254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45" name="TextBox 44">
              <a:extLst>
                <a:ext uri="{FF2B5EF4-FFF2-40B4-BE49-F238E27FC236}">
                  <a16:creationId xmlns:a16="http://schemas.microsoft.com/office/drawing/2014/main" id="{B47FBD2A-610D-F2CA-BE9F-FB78D8A361E6}"/>
                </a:ext>
              </a:extLst>
            </p:cNvPr>
            <p:cNvSpPr txBox="1"/>
            <p:nvPr/>
          </p:nvSpPr>
          <p:spPr>
            <a:xfrm>
              <a:off x="10691222" y="2259506"/>
              <a:ext cx="792396" cy="307777"/>
            </a:xfrm>
            <a:prstGeom prst="rect">
              <a:avLst/>
            </a:prstGeom>
          </p:spPr>
          <p:txBody>
            <a:bodyPr wrap="none" rtlCol="0">
              <a:spAutoFit/>
            </a:bodyPr>
            <a:lstStyle/>
            <a:p>
              <a:r>
                <a:rPr lang="en-US" sz="1400" dirty="0"/>
                <a:t>Polygon</a:t>
              </a:r>
            </a:p>
          </p:txBody>
        </p:sp>
      </p:grpSp>
      <p:grpSp>
        <p:nvGrpSpPr>
          <p:cNvPr id="9" name="Group 8">
            <a:extLst>
              <a:ext uri="{FF2B5EF4-FFF2-40B4-BE49-F238E27FC236}">
                <a16:creationId xmlns:a16="http://schemas.microsoft.com/office/drawing/2014/main" id="{BF6EE437-F417-5AAC-990C-416BB9A63337}"/>
              </a:ext>
            </a:extLst>
          </p:cNvPr>
          <p:cNvGrpSpPr/>
          <p:nvPr/>
        </p:nvGrpSpPr>
        <p:grpSpPr>
          <a:xfrm>
            <a:off x="8159651" y="3257906"/>
            <a:ext cx="830062" cy="1050158"/>
            <a:chOff x="8159651" y="3257906"/>
            <a:chExt cx="830062" cy="1050158"/>
          </a:xfrm>
        </p:grpSpPr>
        <p:sp>
          <p:nvSpPr>
            <p:cNvPr id="46" name="Rectangle 45">
              <a:extLst>
                <a:ext uri="{FF2B5EF4-FFF2-40B4-BE49-F238E27FC236}">
                  <a16:creationId xmlns:a16="http://schemas.microsoft.com/office/drawing/2014/main" id="{4744D58C-F0E9-5CD4-A61C-94A3EB817945}"/>
                </a:ext>
              </a:extLst>
            </p:cNvPr>
            <p:cNvSpPr/>
            <p:nvPr/>
          </p:nvSpPr>
          <p:spPr>
            <a:xfrm>
              <a:off x="8159651" y="3257906"/>
              <a:ext cx="830062" cy="576469"/>
            </a:xfrm>
            <a:prstGeom prst="rect">
              <a:avLst/>
            </a:prstGeom>
            <a:noFill/>
            <a:ln w="254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47" name="TextBox 46">
              <a:extLst>
                <a:ext uri="{FF2B5EF4-FFF2-40B4-BE49-F238E27FC236}">
                  <a16:creationId xmlns:a16="http://schemas.microsoft.com/office/drawing/2014/main" id="{D1A91EFB-FABC-8174-9E08-88E1B19C6C7E}"/>
                </a:ext>
              </a:extLst>
            </p:cNvPr>
            <p:cNvSpPr txBox="1"/>
            <p:nvPr/>
          </p:nvSpPr>
          <p:spPr>
            <a:xfrm>
              <a:off x="8302621" y="4000287"/>
              <a:ext cx="614271" cy="307777"/>
            </a:xfrm>
            <a:prstGeom prst="rect">
              <a:avLst/>
            </a:prstGeom>
          </p:spPr>
          <p:txBody>
            <a:bodyPr wrap="none" rtlCol="0">
              <a:spAutoFit/>
            </a:bodyPr>
            <a:lstStyle/>
            <a:p>
              <a:r>
                <a:rPr lang="en-US" sz="1400" dirty="0"/>
                <a:t>AABB</a:t>
              </a:r>
            </a:p>
          </p:txBody>
        </p:sp>
      </p:grpSp>
      <p:grpSp>
        <p:nvGrpSpPr>
          <p:cNvPr id="11" name="Group 10">
            <a:extLst>
              <a:ext uri="{FF2B5EF4-FFF2-40B4-BE49-F238E27FC236}">
                <a16:creationId xmlns:a16="http://schemas.microsoft.com/office/drawing/2014/main" id="{37EDAAC3-B506-49B1-4562-BA7A33E1F025}"/>
              </a:ext>
            </a:extLst>
          </p:cNvPr>
          <p:cNvGrpSpPr/>
          <p:nvPr/>
        </p:nvGrpSpPr>
        <p:grpSpPr>
          <a:xfrm>
            <a:off x="10017874" y="3307567"/>
            <a:ext cx="983206" cy="1000497"/>
            <a:chOff x="10017874" y="3307567"/>
            <a:chExt cx="983206" cy="1000497"/>
          </a:xfrm>
        </p:grpSpPr>
        <p:cxnSp>
          <p:nvCxnSpPr>
            <p:cNvPr id="28" name="Straight Arrow Connector 27">
              <a:extLst>
                <a:ext uri="{FF2B5EF4-FFF2-40B4-BE49-F238E27FC236}">
                  <a16:creationId xmlns:a16="http://schemas.microsoft.com/office/drawing/2014/main" id="{9140EFBC-0E36-1ACC-9A47-0A0C44B92AE6}"/>
                </a:ext>
              </a:extLst>
            </p:cNvPr>
            <p:cNvCxnSpPr>
              <a:cxnSpLocks/>
            </p:cNvCxnSpPr>
            <p:nvPr/>
          </p:nvCxnSpPr>
          <p:spPr>
            <a:xfrm>
              <a:off x="10017874" y="3307567"/>
              <a:ext cx="983206" cy="674854"/>
            </a:xfrm>
            <a:prstGeom prst="straightConnector1">
              <a:avLst/>
            </a:prstGeom>
            <a:ln w="38100">
              <a:solidFill>
                <a:srgbClr val="00B050"/>
              </a:solidFill>
              <a:headEnd type="oval" w="lg" len="lg"/>
              <a:tailEnd type="triangle" w="lg" len="lg"/>
            </a:ln>
          </p:spPr>
          <p:style>
            <a:lnRef idx="2">
              <a:schemeClr val="accent1"/>
            </a:lnRef>
            <a:fillRef idx="0">
              <a:schemeClr val="accent1"/>
            </a:fillRef>
            <a:effectRef idx="1">
              <a:schemeClr val="accent1"/>
            </a:effectRef>
            <a:fontRef idx="minor">
              <a:schemeClr val="tx1"/>
            </a:fontRef>
          </p:style>
        </p:cxnSp>
        <p:sp useBgFill="1">
          <p:nvSpPr>
            <p:cNvPr id="48" name="TextBox 47">
              <a:extLst>
                <a:ext uri="{FF2B5EF4-FFF2-40B4-BE49-F238E27FC236}">
                  <a16:creationId xmlns:a16="http://schemas.microsoft.com/office/drawing/2014/main" id="{0EAD5303-6CFC-A682-C0D7-93567FE0EE0A}"/>
                </a:ext>
              </a:extLst>
            </p:cNvPr>
            <p:cNvSpPr txBox="1"/>
            <p:nvPr/>
          </p:nvSpPr>
          <p:spPr>
            <a:xfrm>
              <a:off x="10340050" y="4000287"/>
              <a:ext cx="472437" cy="307777"/>
            </a:xfrm>
            <a:prstGeom prst="rect">
              <a:avLst/>
            </a:prstGeom>
          </p:spPr>
          <p:txBody>
            <a:bodyPr wrap="none" rtlCol="0">
              <a:spAutoFit/>
            </a:bodyPr>
            <a:lstStyle/>
            <a:p>
              <a:r>
                <a:rPr lang="en-US" sz="1400" dirty="0"/>
                <a:t>Ray</a:t>
              </a:r>
            </a:p>
          </p:txBody>
        </p:sp>
      </p:grpSp>
    </p:spTree>
    <p:extLst>
      <p:ext uri="{BB962C8B-B14F-4D97-AF65-F5344CB8AC3E}">
        <p14:creationId xmlns:p14="http://schemas.microsoft.com/office/powerpoint/2010/main" val="1524500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childTnLst>
                          </p:cTn>
                        </p:par>
                        <p:par>
                          <p:cTn id="9" fill="hold">
                            <p:stCondLst>
                              <p:cond delay="0"/>
                            </p:stCondLst>
                            <p:childTnLst>
                              <p:par>
                                <p:cTn id="10" presetID="3" presetClass="entr" presetSubtype="10" fill="hold" nodeType="after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par>
                          <p:cTn id="13" fill="hold">
                            <p:stCondLst>
                              <p:cond delay="500"/>
                            </p:stCondLst>
                            <p:childTnLst>
                              <p:par>
                                <p:cTn id="14" presetID="3" presetClass="entr" presetSubtype="10" fill="hold"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blinds(horizontal)">
                                      <p:cBhvr>
                                        <p:cTn id="16" dur="500"/>
                                        <p:tgtEl>
                                          <p:spTgt spid="6"/>
                                        </p:tgtEl>
                                      </p:cBhvr>
                                    </p:animEffect>
                                  </p:childTnLst>
                                </p:cTn>
                              </p:par>
                            </p:childTnLst>
                          </p:cTn>
                        </p:par>
                        <p:par>
                          <p:cTn id="17" fill="hold">
                            <p:stCondLst>
                              <p:cond delay="1000"/>
                            </p:stCondLst>
                            <p:childTnLst>
                              <p:par>
                                <p:cTn id="18" presetID="3" presetClass="entr" presetSubtype="10" fill="hold" nodeType="after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blinds(horizontal)">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
                                            <p:txEl>
                                              <p:pRg st="5" end="5"/>
                                            </p:txEl>
                                          </p:spTgt>
                                        </p:tgtEl>
                                        <p:attrNameLst>
                                          <p:attrName>style.visibility</p:attrName>
                                        </p:attrNameLst>
                                      </p:cBhvr>
                                      <p:to>
                                        <p:strVal val="visible"/>
                                      </p:to>
                                    </p:set>
                                  </p:childTnLst>
                                </p:cTn>
                              </p:par>
                            </p:childTnLst>
                          </p:cTn>
                        </p:par>
                        <p:par>
                          <p:cTn id="29" fill="hold">
                            <p:stCondLst>
                              <p:cond delay="0"/>
                            </p:stCondLst>
                            <p:childTnLst>
                              <p:par>
                                <p:cTn id="30" presetID="3" presetClass="entr" presetSubtype="10" fill="hold" nodeType="after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linds(horizontal)">
                                      <p:cBhvr>
                                        <p:cTn id="32" dur="500"/>
                                        <p:tgtEl>
                                          <p:spTgt spid="9"/>
                                        </p:tgtEl>
                                      </p:cBhvr>
                                    </p:animEffect>
                                  </p:childTnLst>
                                </p:cTn>
                              </p:par>
                            </p:childTnLst>
                          </p:cTn>
                        </p:par>
                        <p:par>
                          <p:cTn id="33" fill="hold">
                            <p:stCondLst>
                              <p:cond delay="500"/>
                            </p:stCondLst>
                            <p:childTnLst>
                              <p:par>
                                <p:cTn id="34" presetID="3" presetClass="entr" presetSubtype="10" fill="hold" nodeType="after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blinds(horizontal)">
                                      <p:cBhvr>
                                        <p:cTn id="36" dur="500"/>
                                        <p:tgtEl>
                                          <p:spTgt spid="11"/>
                                        </p:tgtEl>
                                      </p:cBhvr>
                                    </p:animEffec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4">
                                            <p:txEl>
                                              <p:pRg st="7" end="7"/>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001C1DA-A9BD-4E1E-08F0-38820C1A65D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28</a:t>
            </a:fld>
            <a:endParaRPr lang="en-US"/>
          </a:p>
        </p:txBody>
      </p:sp>
      <p:sp>
        <p:nvSpPr>
          <p:cNvPr id="3" name="Title 2">
            <a:extLst>
              <a:ext uri="{FF2B5EF4-FFF2-40B4-BE49-F238E27FC236}">
                <a16:creationId xmlns:a16="http://schemas.microsoft.com/office/drawing/2014/main" id="{FB0663D7-8014-CE9B-BF8F-CB05F4E0B710}"/>
              </a:ext>
            </a:extLst>
          </p:cNvPr>
          <p:cNvSpPr>
            <a:spLocks noGrp="1"/>
          </p:cNvSpPr>
          <p:nvPr>
            <p:ph type="title"/>
          </p:nvPr>
        </p:nvSpPr>
        <p:spPr/>
        <p:txBody>
          <a:bodyPr/>
          <a:lstStyle/>
          <a:p>
            <a:r>
              <a:rPr lang="en-US" dirty="0"/>
              <a:t>Challenge 2: Hardware Precision Limitations</a:t>
            </a:r>
          </a:p>
        </p:txBody>
      </p:sp>
      <p:sp>
        <p:nvSpPr>
          <p:cNvPr id="4" name="Content Placeholder 3">
            <a:extLst>
              <a:ext uri="{FF2B5EF4-FFF2-40B4-BE49-F238E27FC236}">
                <a16:creationId xmlns:a16="http://schemas.microsoft.com/office/drawing/2014/main" id="{D00C4F26-2CA5-E07F-49B8-BB021289BF8D}"/>
              </a:ext>
            </a:extLst>
          </p:cNvPr>
          <p:cNvSpPr>
            <a:spLocks noGrp="1"/>
          </p:cNvSpPr>
          <p:nvPr>
            <p:ph sz="half" idx="1"/>
          </p:nvPr>
        </p:nvSpPr>
        <p:spPr>
          <a:xfrm>
            <a:off x="571499" y="1379601"/>
            <a:ext cx="11335365" cy="5478399"/>
          </a:xfrm>
        </p:spPr>
        <p:txBody>
          <a:bodyPr>
            <a:normAutofit/>
          </a:bodyPr>
          <a:lstStyle/>
          <a:p>
            <a:pPr>
              <a:defRPr sz="1800" b="1" i="0">
                <a:solidFill>
                  <a:srgbClr val="666666"/>
                </a:solidFill>
                <a:latin typeface="Arial"/>
              </a:defRPr>
            </a:pPr>
            <a:r>
              <a:rPr lang="en-US" sz="2200" b="1" dirty="0">
                <a:solidFill>
                  <a:srgbClr val="2980B9"/>
                </a:solidFill>
                <a:latin typeface="Arial"/>
                <a:ea typeface="+mn-ea"/>
                <a:cs typeface="+mn-cs"/>
              </a:rPr>
              <a:t>Graphics Precision vs. Database Correctness</a:t>
            </a:r>
          </a:p>
          <a:p>
            <a:pPr marL="411480" lvl="1">
              <a:lnSpc>
                <a:spcPct val="110000"/>
              </a:lnSpc>
              <a:buFont typeface="Wingdings" pitchFamily="2" charset="2"/>
              <a:buChar char="§"/>
              <a:defRPr sz="1400" b="0" i="0">
                <a:solidFill>
                  <a:srgbClr val="34495E"/>
                </a:solidFill>
                <a:latin typeface="Arial"/>
              </a:defRPr>
            </a:pPr>
            <a:r>
              <a:rPr lang="en-US" sz="1800" dirty="0">
                <a:solidFill>
                  <a:srgbClr val="4B5563"/>
                </a:solidFill>
                <a:latin typeface="Arial"/>
              </a:rPr>
              <a:t>RT Cores natively run </a:t>
            </a:r>
            <a:r>
              <a:rPr lang="en-US" sz="1800" dirty="0">
                <a:solidFill>
                  <a:srgbClr val="FF0000"/>
                </a:solidFill>
                <a:latin typeface="Arial"/>
              </a:rPr>
              <a:t>single-precision (FP32)</a:t>
            </a:r>
            <a:r>
              <a:rPr lang="en-US" sz="1800" dirty="0">
                <a:solidFill>
                  <a:srgbClr val="4B5563"/>
                </a:solidFill>
                <a:latin typeface="Arial"/>
              </a:rPr>
              <a:t> float math for performance reasons and save silicon space.</a:t>
            </a:r>
          </a:p>
          <a:p>
            <a:pPr marL="411480" lvl="1">
              <a:lnSpc>
                <a:spcPct val="110000"/>
              </a:lnSpc>
              <a:buFont typeface="Wingdings" pitchFamily="2" charset="2"/>
              <a:buChar char="§"/>
              <a:defRPr sz="1400" b="0" i="0">
                <a:solidFill>
                  <a:srgbClr val="34495E"/>
                </a:solidFill>
                <a:latin typeface="Arial"/>
              </a:defRPr>
            </a:pPr>
            <a:r>
              <a:rPr lang="en-US" sz="1800" dirty="0">
                <a:solidFill>
                  <a:srgbClr val="4B5563"/>
                </a:solidFill>
                <a:latin typeface="Arial"/>
              </a:rPr>
              <a:t>In graphics, visual plausibility is sufficient. If a ray misses a triangle boundary, a pixel color is slightly off, which is almost invisible to the human eye.</a:t>
            </a:r>
          </a:p>
          <a:p>
            <a:pPr marL="411480" lvl="1">
              <a:lnSpc>
                <a:spcPct val="110000"/>
              </a:lnSpc>
              <a:buFont typeface="Wingdings" pitchFamily="2" charset="2"/>
              <a:buChar char="§"/>
              <a:defRPr sz="1400" b="0" i="0">
                <a:solidFill>
                  <a:srgbClr val="34495E"/>
                </a:solidFill>
                <a:latin typeface="Arial"/>
              </a:defRPr>
            </a:pPr>
            <a:r>
              <a:rPr lang="en-US" sz="1800" dirty="0">
                <a:solidFill>
                  <a:srgbClr val="4B5563"/>
                </a:solidFill>
                <a:latin typeface="Arial"/>
              </a:rPr>
              <a:t>Spatial databases store coordinates in </a:t>
            </a:r>
            <a:r>
              <a:rPr lang="en-US" sz="1800" dirty="0">
                <a:solidFill>
                  <a:srgbClr val="FF0000"/>
                </a:solidFill>
                <a:latin typeface="Arial"/>
              </a:rPr>
              <a:t>double-precision (FP64)</a:t>
            </a:r>
            <a:r>
              <a:rPr lang="en-US" sz="1800" dirty="0">
                <a:solidFill>
                  <a:srgbClr val="4B5563"/>
                </a:solidFill>
                <a:latin typeface="Arial"/>
              </a:rPr>
              <a:t> to represent physical GIS data accurately.</a:t>
            </a:r>
          </a:p>
          <a:p>
            <a:pPr marL="411480" lvl="1">
              <a:lnSpc>
                <a:spcPct val="110000"/>
              </a:lnSpc>
              <a:buFont typeface="Wingdings" pitchFamily="2" charset="2"/>
              <a:buChar char="§"/>
              <a:defRPr sz="1400" b="0" i="0">
                <a:solidFill>
                  <a:srgbClr val="34495E"/>
                </a:solidFill>
                <a:latin typeface="Arial"/>
              </a:defRPr>
            </a:pPr>
            <a:endParaRPr lang="en-US" sz="1800" dirty="0"/>
          </a:p>
          <a:p>
            <a:pPr marL="411480" lvl="1">
              <a:lnSpc>
                <a:spcPct val="110000"/>
              </a:lnSpc>
              <a:buFont typeface="Wingdings" pitchFamily="2" charset="2"/>
              <a:buChar char="§"/>
              <a:defRPr sz="1400" b="0" i="0">
                <a:solidFill>
                  <a:srgbClr val="34495E"/>
                </a:solidFill>
                <a:latin typeface="Arial"/>
              </a:defRPr>
            </a:pPr>
            <a:endParaRPr lang="en-US" sz="1800" dirty="0"/>
          </a:p>
          <a:p>
            <a:pPr marL="411480" lvl="1">
              <a:lnSpc>
                <a:spcPct val="110000"/>
              </a:lnSpc>
              <a:buFont typeface="Wingdings" pitchFamily="2" charset="2"/>
              <a:buChar char="§"/>
              <a:defRPr sz="1400" b="0" i="0">
                <a:solidFill>
                  <a:srgbClr val="34495E"/>
                </a:solidFill>
                <a:latin typeface="Arial"/>
              </a:defRPr>
            </a:pPr>
            <a:endParaRPr lang="en-US" sz="1800" dirty="0"/>
          </a:p>
          <a:p>
            <a:pPr>
              <a:defRPr sz="1800" b="1" i="0">
                <a:solidFill>
                  <a:srgbClr val="666666"/>
                </a:solidFill>
                <a:latin typeface="Arial"/>
              </a:defRPr>
            </a:pPr>
            <a:r>
              <a:rPr lang="en-US" sz="2200" b="1" dirty="0">
                <a:solidFill>
                  <a:srgbClr val="2980B9"/>
                </a:solidFill>
                <a:latin typeface="Arial"/>
                <a:ea typeface="+mn-ea"/>
                <a:cs typeface="+mn-cs"/>
              </a:rPr>
              <a:t>The Risk of FP32 Rounding Errors:</a:t>
            </a:r>
          </a:p>
          <a:p>
            <a:pPr marL="411480" lvl="1">
              <a:lnSpc>
                <a:spcPct val="110000"/>
              </a:lnSpc>
              <a:buFont typeface="Wingdings" pitchFamily="2" charset="2"/>
              <a:buChar char="§"/>
              <a:defRPr sz="1400" b="0" i="0">
                <a:solidFill>
                  <a:srgbClr val="34495E"/>
                </a:solidFill>
                <a:latin typeface="Arial"/>
              </a:defRPr>
            </a:pPr>
            <a:r>
              <a:rPr lang="en-US" sz="1800" dirty="0">
                <a:solidFill>
                  <a:srgbClr val="4B5563"/>
                </a:solidFill>
                <a:latin typeface="Arial"/>
              </a:rPr>
              <a:t>Rounding coordinates from FP64 to FP32 before passing them to RT cores introduces numerical drift.</a:t>
            </a:r>
          </a:p>
          <a:p>
            <a:pPr marL="411480" lvl="1">
              <a:lnSpc>
                <a:spcPct val="110000"/>
              </a:lnSpc>
              <a:buFont typeface="Wingdings" pitchFamily="2" charset="2"/>
              <a:buChar char="§"/>
              <a:defRPr sz="1400" b="0" i="0">
                <a:solidFill>
                  <a:srgbClr val="34495E"/>
                </a:solidFill>
                <a:latin typeface="Arial"/>
              </a:defRPr>
            </a:pPr>
            <a:r>
              <a:rPr lang="en-US" sz="1800" dirty="0">
                <a:solidFill>
                  <a:srgbClr val="4B5563"/>
                </a:solidFill>
                <a:latin typeface="Arial"/>
              </a:rPr>
              <a:t>A ray might pass right through the edge of a bounding box without reporting a hit in FP32 hardware.</a:t>
            </a:r>
          </a:p>
          <a:p>
            <a:pPr marL="411480" lvl="1">
              <a:lnSpc>
                <a:spcPct val="110000"/>
              </a:lnSpc>
              <a:buFont typeface="Wingdings" pitchFamily="2" charset="2"/>
              <a:buChar char="§"/>
              <a:defRPr sz="1400" b="0" i="0">
                <a:solidFill>
                  <a:srgbClr val="34495E"/>
                </a:solidFill>
                <a:latin typeface="Arial"/>
              </a:defRPr>
            </a:pPr>
            <a:r>
              <a:rPr lang="en-US" sz="1800" dirty="0">
                <a:solidFill>
                  <a:srgbClr val="4B5563"/>
                </a:solidFill>
                <a:latin typeface="Arial"/>
              </a:rPr>
              <a:t>This causes </a:t>
            </a:r>
            <a:r>
              <a:rPr lang="en-US" sz="1800" dirty="0">
                <a:solidFill>
                  <a:srgbClr val="FF0000"/>
                </a:solidFill>
                <a:latin typeface="Arial"/>
              </a:rPr>
              <a:t>false negatives </a:t>
            </a:r>
            <a:r>
              <a:rPr lang="en-US" sz="1800" dirty="0">
                <a:solidFill>
                  <a:srgbClr val="4B5563"/>
                </a:solidFill>
                <a:latin typeface="Arial"/>
              </a:rPr>
              <a:t>(silently missing query results), which violates correctness.</a:t>
            </a:r>
          </a:p>
          <a:p>
            <a:pPr marL="411480" lvl="1">
              <a:lnSpc>
                <a:spcPct val="110000"/>
              </a:lnSpc>
              <a:buFont typeface="Wingdings" pitchFamily="2" charset="2"/>
              <a:buChar char="§"/>
              <a:defRPr sz="1400" b="0" i="0">
                <a:solidFill>
                  <a:srgbClr val="34495E"/>
                </a:solidFill>
                <a:latin typeface="Arial"/>
              </a:defRPr>
            </a:pPr>
            <a:r>
              <a:rPr lang="en-US" sz="1800" dirty="0">
                <a:solidFill>
                  <a:srgbClr val="4B5563"/>
                </a:solidFill>
                <a:latin typeface="Arial"/>
              </a:rPr>
              <a:t>We must design a solution to guarantee FP64 correctness.</a:t>
            </a:r>
          </a:p>
        </p:txBody>
      </p:sp>
    </p:spTree>
    <p:extLst>
      <p:ext uri="{BB962C8B-B14F-4D97-AF65-F5344CB8AC3E}">
        <p14:creationId xmlns:p14="http://schemas.microsoft.com/office/powerpoint/2010/main" val="593125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9" end="9"/>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xEl>
                                              <p:pRg st="10" end="1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65DFBD6-AA84-9AD9-423B-4195E377474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29</a:t>
            </a:fld>
            <a:endParaRPr lang="en-US"/>
          </a:p>
        </p:txBody>
      </p:sp>
      <p:sp>
        <p:nvSpPr>
          <p:cNvPr id="3" name="Title 2">
            <a:extLst>
              <a:ext uri="{FF2B5EF4-FFF2-40B4-BE49-F238E27FC236}">
                <a16:creationId xmlns:a16="http://schemas.microsoft.com/office/drawing/2014/main" id="{C1196765-B0C8-01A2-1E15-BADCFDF36364}"/>
              </a:ext>
            </a:extLst>
          </p:cNvPr>
          <p:cNvSpPr>
            <a:spLocks noGrp="1"/>
          </p:cNvSpPr>
          <p:nvPr>
            <p:ph type="title"/>
          </p:nvPr>
        </p:nvSpPr>
        <p:spPr/>
        <p:txBody>
          <a:bodyPr/>
          <a:lstStyle/>
          <a:p>
            <a:r>
              <a:rPr lang="en-US" dirty="0"/>
              <a:t>Challenge 3: Thread Load Balancing on GPUs</a:t>
            </a:r>
          </a:p>
        </p:txBody>
      </p:sp>
      <p:sp>
        <p:nvSpPr>
          <p:cNvPr id="4" name="Content Placeholder 3">
            <a:extLst>
              <a:ext uri="{FF2B5EF4-FFF2-40B4-BE49-F238E27FC236}">
                <a16:creationId xmlns:a16="http://schemas.microsoft.com/office/drawing/2014/main" id="{CD67D60C-FFA6-7E45-455A-57EA7C9B1A58}"/>
              </a:ext>
            </a:extLst>
          </p:cNvPr>
          <p:cNvSpPr>
            <a:spLocks noGrp="1"/>
          </p:cNvSpPr>
          <p:nvPr>
            <p:ph sz="half" idx="1"/>
          </p:nvPr>
        </p:nvSpPr>
        <p:spPr/>
        <p:txBody>
          <a:bodyPr/>
          <a:lstStyle/>
          <a:p>
            <a:pPr>
              <a:defRPr sz="1800" b="1" i="0">
                <a:solidFill>
                  <a:srgbClr val="666666"/>
                </a:solidFill>
                <a:latin typeface="Arial"/>
              </a:defRPr>
            </a:pPr>
            <a:r>
              <a:rPr lang="en-US" sz="2200" b="1" dirty="0">
                <a:solidFill>
                  <a:srgbClr val="2980B9"/>
                </a:solidFill>
                <a:latin typeface="Arial"/>
                <a:ea typeface="+mn-ea"/>
                <a:cs typeface="+mn-cs"/>
              </a:rPr>
              <a:t>Single-ray Execution Model</a:t>
            </a:r>
          </a:p>
          <a:p>
            <a:pPr marL="411480" lvl="1">
              <a:lnSpc>
                <a:spcPct val="110000"/>
              </a:lnSpc>
              <a:buFont typeface="Wingdings" pitchFamily="2" charset="2"/>
              <a:buChar char="§"/>
              <a:defRPr sz="1400" b="0" i="0">
                <a:solidFill>
                  <a:srgbClr val="34495E"/>
                </a:solidFill>
                <a:latin typeface="Arial"/>
              </a:defRPr>
            </a:pPr>
            <a:r>
              <a:rPr lang="en-US" sz="1800" dirty="0">
                <a:solidFill>
                  <a:srgbClr val="4B5563"/>
                </a:solidFill>
                <a:latin typeface="Arial"/>
              </a:rPr>
              <a:t>In </a:t>
            </a:r>
            <a:r>
              <a:rPr lang="en-US" sz="1800" dirty="0" err="1">
                <a:solidFill>
                  <a:srgbClr val="4B5563"/>
                </a:solidFill>
                <a:latin typeface="Arial"/>
              </a:rPr>
              <a:t>OptiX</a:t>
            </a:r>
            <a:r>
              <a:rPr lang="en-US" sz="1800" dirty="0">
                <a:solidFill>
                  <a:srgbClr val="4B5563"/>
                </a:solidFill>
                <a:latin typeface="Arial"/>
              </a:rPr>
              <a:t>, intersections will be handled by the thread that casts the ray.</a:t>
            </a:r>
          </a:p>
          <a:p>
            <a:pPr marL="411480" lvl="1">
              <a:lnSpc>
                <a:spcPct val="110000"/>
              </a:lnSpc>
              <a:buFont typeface="Wingdings" pitchFamily="2" charset="2"/>
              <a:buChar char="§"/>
              <a:defRPr sz="1400" b="0" i="0">
                <a:solidFill>
                  <a:srgbClr val="34495E"/>
                </a:solidFill>
                <a:latin typeface="Arial"/>
              </a:defRPr>
            </a:pPr>
            <a:r>
              <a:rPr lang="en-US" sz="1800" dirty="0">
                <a:solidFill>
                  <a:srgbClr val="4B5563"/>
                </a:solidFill>
                <a:latin typeface="Arial"/>
              </a:rPr>
              <a:t>Intersections will be sequentially processed.</a:t>
            </a:r>
          </a:p>
          <a:p>
            <a:pPr marL="411480" lvl="1">
              <a:lnSpc>
                <a:spcPct val="110000"/>
              </a:lnSpc>
              <a:buFont typeface="Wingdings" pitchFamily="2" charset="2"/>
              <a:buChar char="§"/>
              <a:defRPr sz="1400" b="0" i="0">
                <a:solidFill>
                  <a:srgbClr val="34495E"/>
                </a:solidFill>
                <a:latin typeface="Arial"/>
              </a:defRPr>
            </a:pPr>
            <a:r>
              <a:rPr lang="en-US" sz="1800" dirty="0">
                <a:solidFill>
                  <a:srgbClr val="4B5563"/>
                </a:solidFill>
                <a:latin typeface="Arial"/>
              </a:rPr>
              <a:t>Shaders run on the single thread!</a:t>
            </a:r>
          </a:p>
          <a:p>
            <a:pPr marL="0" indent="0">
              <a:buNone/>
              <a:defRPr sz="1800" b="1" i="0">
                <a:solidFill>
                  <a:srgbClr val="666666"/>
                </a:solidFill>
                <a:latin typeface="Arial"/>
              </a:defRPr>
            </a:pPr>
            <a:endParaRPr lang="en-US" sz="1500" b="1" dirty="0">
              <a:solidFill>
                <a:srgbClr val="2980B9"/>
              </a:solidFill>
              <a:latin typeface="Arial"/>
              <a:ea typeface="+mn-ea"/>
              <a:cs typeface="+mn-cs"/>
            </a:endParaRPr>
          </a:p>
          <a:p>
            <a:pPr marL="0" indent="0">
              <a:buNone/>
              <a:defRPr sz="1800" b="1" i="0">
                <a:solidFill>
                  <a:srgbClr val="666666"/>
                </a:solidFill>
                <a:latin typeface="Arial"/>
              </a:defRPr>
            </a:pPr>
            <a:endParaRPr lang="en-US" sz="1500" b="1" dirty="0">
              <a:solidFill>
                <a:srgbClr val="2980B9"/>
              </a:solidFill>
              <a:latin typeface="Arial"/>
              <a:ea typeface="+mn-ea"/>
              <a:cs typeface="+mn-cs"/>
            </a:endParaRPr>
          </a:p>
          <a:p>
            <a:pPr>
              <a:defRPr sz="1800" b="1" i="0">
                <a:solidFill>
                  <a:srgbClr val="666666"/>
                </a:solidFill>
                <a:latin typeface="Arial"/>
              </a:defRPr>
            </a:pPr>
            <a:endParaRPr lang="en-US" sz="1500" b="1" dirty="0">
              <a:solidFill>
                <a:srgbClr val="2980B9"/>
              </a:solidFill>
              <a:latin typeface="Arial"/>
              <a:ea typeface="+mn-ea"/>
              <a:cs typeface="+mn-cs"/>
            </a:endParaRPr>
          </a:p>
          <a:p>
            <a:pPr>
              <a:defRPr sz="1800" b="1" i="0">
                <a:solidFill>
                  <a:srgbClr val="666666"/>
                </a:solidFill>
                <a:latin typeface="Arial"/>
              </a:defRPr>
            </a:pPr>
            <a:r>
              <a:rPr lang="en-US" sz="2200" b="1" dirty="0">
                <a:solidFill>
                  <a:srgbClr val="2980B9"/>
                </a:solidFill>
                <a:latin typeface="Arial"/>
                <a:ea typeface="+mn-ea"/>
                <a:cs typeface="+mn-cs"/>
              </a:rPr>
              <a:t>Spatial Data Skewness</a:t>
            </a:r>
          </a:p>
          <a:p>
            <a:pPr marL="411480" lvl="1">
              <a:lnSpc>
                <a:spcPct val="110000"/>
              </a:lnSpc>
              <a:buFont typeface="Wingdings" pitchFamily="2" charset="2"/>
              <a:buChar char="§"/>
              <a:defRPr sz="1400" b="0" i="0">
                <a:solidFill>
                  <a:srgbClr val="34495E"/>
                </a:solidFill>
                <a:latin typeface="Arial"/>
              </a:defRPr>
            </a:pPr>
            <a:r>
              <a:rPr lang="en-US" sz="1800" dirty="0">
                <a:solidFill>
                  <a:srgbClr val="4B5563"/>
                </a:solidFill>
                <a:latin typeface="Arial"/>
              </a:rPr>
              <a:t>Real-world geospatial data is </a:t>
            </a:r>
            <a:r>
              <a:rPr lang="en-US" sz="1800" b="1" dirty="0">
                <a:solidFill>
                  <a:srgbClr val="FF0000"/>
                </a:solidFill>
                <a:latin typeface="Arial"/>
              </a:rPr>
              <a:t>highly skewed</a:t>
            </a:r>
            <a:r>
              <a:rPr lang="en-US" sz="1800" dirty="0">
                <a:solidFill>
                  <a:srgbClr val="4B5563"/>
                </a:solidFill>
                <a:latin typeface="Arial"/>
              </a:rPr>
              <a:t>, e.g., millions of GPS points in downtown Manhattan, while very few are in the surrounding water.</a:t>
            </a:r>
          </a:p>
          <a:p>
            <a:pPr marL="411480" lvl="1">
              <a:lnSpc>
                <a:spcPct val="110000"/>
              </a:lnSpc>
              <a:buFont typeface="Wingdings" pitchFamily="2" charset="2"/>
              <a:buChar char="§"/>
              <a:defRPr sz="1400" b="0" i="0">
                <a:solidFill>
                  <a:srgbClr val="34495E"/>
                </a:solidFill>
                <a:latin typeface="Arial"/>
              </a:defRPr>
            </a:pPr>
            <a:r>
              <a:rPr lang="en-US" sz="1800" dirty="0">
                <a:solidFill>
                  <a:srgbClr val="4B5563"/>
                </a:solidFill>
                <a:latin typeface="Arial"/>
              </a:rPr>
              <a:t>Ray Tracing Skew: Rays pointing to a dense area may traverse </a:t>
            </a:r>
            <a:r>
              <a:rPr lang="en-US" sz="1800" b="1" dirty="0">
                <a:solidFill>
                  <a:srgbClr val="FF0000"/>
                </a:solidFill>
                <a:latin typeface="Arial"/>
              </a:rPr>
              <a:t>more nodes</a:t>
            </a:r>
            <a:r>
              <a:rPr lang="en-US" sz="1800" dirty="0">
                <a:solidFill>
                  <a:srgbClr val="4B5563"/>
                </a:solidFill>
                <a:latin typeface="Arial"/>
              </a:rPr>
              <a:t> and go deep into BVH trees, testing thousands of overlapping geometries.</a:t>
            </a:r>
          </a:p>
          <a:p>
            <a:pPr marL="411480" lvl="1">
              <a:lnSpc>
                <a:spcPct val="110000"/>
              </a:lnSpc>
              <a:buFont typeface="Wingdings" pitchFamily="2" charset="2"/>
              <a:buChar char="§"/>
              <a:defRPr sz="1400" b="0" i="0">
                <a:solidFill>
                  <a:srgbClr val="34495E"/>
                </a:solidFill>
                <a:latin typeface="Arial"/>
              </a:defRPr>
            </a:pPr>
            <a:r>
              <a:rPr lang="en-US" sz="1800" dirty="0">
                <a:solidFill>
                  <a:srgbClr val="4B5563"/>
                </a:solidFill>
                <a:latin typeface="Arial"/>
              </a:rPr>
              <a:t>Standard GPU load-balancing cannot be used inside RT shaders due to hardware restrictions (sync., shared mem. are </a:t>
            </a:r>
            <a:r>
              <a:rPr lang="en-US" sz="1800" b="1" dirty="0">
                <a:solidFill>
                  <a:srgbClr val="FF0000"/>
                </a:solidFill>
                <a:latin typeface="Arial"/>
              </a:rPr>
              <a:t>banned</a:t>
            </a:r>
            <a:r>
              <a:rPr lang="en-US" sz="1800" dirty="0">
                <a:solidFill>
                  <a:srgbClr val="4B5563"/>
                </a:solidFill>
                <a:latin typeface="Arial"/>
              </a:rPr>
              <a:t>)</a:t>
            </a:r>
            <a:endParaRPr lang="en-US" dirty="0"/>
          </a:p>
        </p:txBody>
      </p:sp>
      <p:grpSp>
        <p:nvGrpSpPr>
          <p:cNvPr id="5" name="Group 4">
            <a:extLst>
              <a:ext uri="{FF2B5EF4-FFF2-40B4-BE49-F238E27FC236}">
                <a16:creationId xmlns:a16="http://schemas.microsoft.com/office/drawing/2014/main" id="{E7292963-FB81-C4CF-10F5-1711366D800B}"/>
              </a:ext>
            </a:extLst>
          </p:cNvPr>
          <p:cNvGrpSpPr/>
          <p:nvPr/>
        </p:nvGrpSpPr>
        <p:grpSpPr>
          <a:xfrm>
            <a:off x="8388978" y="2371075"/>
            <a:ext cx="2624469" cy="950277"/>
            <a:chOff x="4303221" y="4709231"/>
            <a:chExt cx="2624469" cy="950277"/>
          </a:xfrm>
        </p:grpSpPr>
        <p:cxnSp>
          <p:nvCxnSpPr>
            <p:cNvPr id="6" name="Straight Arrow Connector 5">
              <a:extLst>
                <a:ext uri="{FF2B5EF4-FFF2-40B4-BE49-F238E27FC236}">
                  <a16:creationId xmlns:a16="http://schemas.microsoft.com/office/drawing/2014/main" id="{07411DED-367B-3A18-711F-2D1C2CB0ADDC}"/>
                </a:ext>
              </a:extLst>
            </p:cNvPr>
            <p:cNvCxnSpPr>
              <a:cxnSpLocks/>
            </p:cNvCxnSpPr>
            <p:nvPr/>
          </p:nvCxnSpPr>
          <p:spPr>
            <a:xfrm>
              <a:off x="4303221" y="4709231"/>
              <a:ext cx="2624469" cy="0"/>
            </a:xfrm>
            <a:prstGeom prst="straightConnector1">
              <a:avLst/>
            </a:prstGeom>
            <a:ln w="22225">
              <a:solidFill>
                <a:srgbClr val="00B050"/>
              </a:solidFill>
              <a:headEnd type="ova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0AC681BF-52D5-E3AB-4248-3179126D30A5}"/>
                </a:ext>
              </a:extLst>
            </p:cNvPr>
            <p:cNvCxnSpPr>
              <a:cxnSpLocks/>
            </p:cNvCxnSpPr>
            <p:nvPr/>
          </p:nvCxnSpPr>
          <p:spPr>
            <a:xfrm>
              <a:off x="4303221" y="5191863"/>
              <a:ext cx="2624469" cy="0"/>
            </a:xfrm>
            <a:prstGeom prst="straightConnector1">
              <a:avLst/>
            </a:prstGeom>
            <a:ln w="22225">
              <a:solidFill>
                <a:srgbClr val="00B050"/>
              </a:solidFill>
              <a:headEnd type="ova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2FAD954E-BF6D-EE6A-BDA4-B9D30CB20D36}"/>
                </a:ext>
              </a:extLst>
            </p:cNvPr>
            <p:cNvCxnSpPr>
              <a:cxnSpLocks/>
            </p:cNvCxnSpPr>
            <p:nvPr/>
          </p:nvCxnSpPr>
          <p:spPr>
            <a:xfrm>
              <a:off x="4303221" y="5659508"/>
              <a:ext cx="2624469" cy="0"/>
            </a:xfrm>
            <a:prstGeom prst="straightConnector1">
              <a:avLst/>
            </a:prstGeom>
            <a:ln w="22225">
              <a:solidFill>
                <a:srgbClr val="00B050"/>
              </a:solidFill>
              <a:headEnd type="oval"/>
              <a:tailEnd type="triangle"/>
            </a:ln>
          </p:spPr>
          <p:style>
            <a:lnRef idx="1">
              <a:schemeClr val="accent1"/>
            </a:lnRef>
            <a:fillRef idx="0">
              <a:schemeClr val="accent1"/>
            </a:fillRef>
            <a:effectRef idx="0">
              <a:schemeClr val="accent1"/>
            </a:effectRef>
            <a:fontRef idx="minor">
              <a:schemeClr val="tx1"/>
            </a:fontRef>
          </p:style>
        </p:cxnSp>
      </p:grpSp>
      <p:grpSp>
        <p:nvGrpSpPr>
          <p:cNvPr id="9" name="Group 8">
            <a:extLst>
              <a:ext uri="{FF2B5EF4-FFF2-40B4-BE49-F238E27FC236}">
                <a16:creationId xmlns:a16="http://schemas.microsoft.com/office/drawing/2014/main" id="{05A556A8-894F-9A40-B7C6-7A0FDD03BCDB}"/>
              </a:ext>
            </a:extLst>
          </p:cNvPr>
          <p:cNvGrpSpPr/>
          <p:nvPr/>
        </p:nvGrpSpPr>
        <p:grpSpPr>
          <a:xfrm>
            <a:off x="7288007" y="1379601"/>
            <a:ext cx="4332493" cy="2775118"/>
            <a:chOff x="3202250" y="3717757"/>
            <a:chExt cx="4332493" cy="2775118"/>
          </a:xfrm>
        </p:grpSpPr>
        <p:sp>
          <p:nvSpPr>
            <p:cNvPr id="10" name="Rectangle 9">
              <a:extLst>
                <a:ext uri="{FF2B5EF4-FFF2-40B4-BE49-F238E27FC236}">
                  <a16:creationId xmlns:a16="http://schemas.microsoft.com/office/drawing/2014/main" id="{F3D9E207-C30E-D7E5-57C6-02B016BB177E}"/>
                </a:ext>
              </a:extLst>
            </p:cNvPr>
            <p:cNvSpPr/>
            <p:nvPr/>
          </p:nvSpPr>
          <p:spPr>
            <a:xfrm>
              <a:off x="4501007" y="4538351"/>
              <a:ext cx="514460" cy="341759"/>
            </a:xfrm>
            <a:prstGeom prst="rect">
              <a:avLst/>
            </a:prstGeom>
            <a:solidFill>
              <a:schemeClr val="accent1">
                <a:lumMod val="60000"/>
                <a:lumOff val="40000"/>
                <a:alpha val="5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FFD7295-A359-4D21-1FFD-64FC74101BD2}"/>
                </a:ext>
              </a:extLst>
            </p:cNvPr>
            <p:cNvSpPr/>
            <p:nvPr/>
          </p:nvSpPr>
          <p:spPr>
            <a:xfrm>
              <a:off x="5160974" y="4551197"/>
              <a:ext cx="514460" cy="341759"/>
            </a:xfrm>
            <a:prstGeom prst="rect">
              <a:avLst/>
            </a:prstGeom>
            <a:solidFill>
              <a:schemeClr val="accent2">
                <a:lumMod val="60000"/>
                <a:lumOff val="40000"/>
                <a:alpha val="5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D578FF8B-D95A-CD2F-5830-152BFDD90347}"/>
                </a:ext>
              </a:extLst>
            </p:cNvPr>
            <p:cNvSpPr/>
            <p:nvPr/>
          </p:nvSpPr>
          <p:spPr>
            <a:xfrm>
              <a:off x="5820941" y="4551197"/>
              <a:ext cx="514460" cy="341759"/>
            </a:xfrm>
            <a:prstGeom prst="rect">
              <a:avLst/>
            </a:prstGeom>
            <a:solidFill>
              <a:schemeClr val="accent6">
                <a:lumMod val="60000"/>
                <a:lumOff val="40000"/>
                <a:alpha val="5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solidFill>
                  <a:schemeClr val="accent6">
                    <a:lumMod val="60000"/>
                    <a:lumOff val="40000"/>
                  </a:schemeClr>
                </a:solidFill>
              </a:endParaRPr>
            </a:p>
          </p:txBody>
        </p:sp>
        <p:sp>
          <p:nvSpPr>
            <p:cNvPr id="13" name="Freeform 12">
              <a:extLst>
                <a:ext uri="{FF2B5EF4-FFF2-40B4-BE49-F238E27FC236}">
                  <a16:creationId xmlns:a16="http://schemas.microsoft.com/office/drawing/2014/main" id="{1C76A249-7831-7A5D-6546-D39E22582714}"/>
                </a:ext>
              </a:extLst>
            </p:cNvPr>
            <p:cNvSpPr/>
            <p:nvPr/>
          </p:nvSpPr>
          <p:spPr>
            <a:xfrm>
              <a:off x="4001022" y="4533213"/>
              <a:ext cx="105459" cy="310445"/>
            </a:xfrm>
            <a:custGeom>
              <a:avLst/>
              <a:gdLst>
                <a:gd name="connsiteX0" fmla="*/ 122393 w 139326"/>
                <a:gd name="connsiteY0" fmla="*/ 0 h 412045"/>
                <a:gd name="connsiteX1" fmla="*/ 82882 w 139326"/>
                <a:gd name="connsiteY1" fmla="*/ 11289 h 412045"/>
                <a:gd name="connsiteX2" fmla="*/ 65948 w 139326"/>
                <a:gd name="connsiteY2" fmla="*/ 16934 h 412045"/>
                <a:gd name="connsiteX3" fmla="*/ 49015 w 139326"/>
                <a:gd name="connsiteY3" fmla="*/ 28223 h 412045"/>
                <a:gd name="connsiteX4" fmla="*/ 37726 w 139326"/>
                <a:gd name="connsiteY4" fmla="*/ 45156 h 412045"/>
                <a:gd name="connsiteX5" fmla="*/ 32082 w 139326"/>
                <a:gd name="connsiteY5" fmla="*/ 62089 h 412045"/>
                <a:gd name="connsiteX6" fmla="*/ 37726 w 139326"/>
                <a:gd name="connsiteY6" fmla="*/ 95956 h 412045"/>
                <a:gd name="connsiteX7" fmla="*/ 54659 w 139326"/>
                <a:gd name="connsiteY7" fmla="*/ 107245 h 412045"/>
                <a:gd name="connsiteX8" fmla="*/ 116748 w 139326"/>
                <a:gd name="connsiteY8" fmla="*/ 118534 h 412045"/>
                <a:gd name="connsiteX9" fmla="*/ 139326 w 139326"/>
                <a:gd name="connsiteY9" fmla="*/ 152400 h 412045"/>
                <a:gd name="connsiteX10" fmla="*/ 133682 w 139326"/>
                <a:gd name="connsiteY10" fmla="*/ 169334 h 412045"/>
                <a:gd name="connsiteX11" fmla="*/ 99815 w 139326"/>
                <a:gd name="connsiteY11" fmla="*/ 180623 h 412045"/>
                <a:gd name="connsiteX12" fmla="*/ 49015 w 139326"/>
                <a:gd name="connsiteY12" fmla="*/ 203200 h 412045"/>
                <a:gd name="connsiteX13" fmla="*/ 32082 w 139326"/>
                <a:gd name="connsiteY13" fmla="*/ 208845 h 412045"/>
                <a:gd name="connsiteX14" fmla="*/ 15148 w 139326"/>
                <a:gd name="connsiteY14" fmla="*/ 220134 h 412045"/>
                <a:gd name="connsiteX15" fmla="*/ 9504 w 139326"/>
                <a:gd name="connsiteY15" fmla="*/ 287867 h 412045"/>
                <a:gd name="connsiteX16" fmla="*/ 26437 w 139326"/>
                <a:gd name="connsiteY16" fmla="*/ 304800 h 412045"/>
                <a:gd name="connsiteX17" fmla="*/ 60304 w 139326"/>
                <a:gd name="connsiteY17" fmla="*/ 316089 h 412045"/>
                <a:gd name="connsiteX18" fmla="*/ 77237 w 139326"/>
                <a:gd name="connsiteY18" fmla="*/ 327378 h 412045"/>
                <a:gd name="connsiteX19" fmla="*/ 111104 w 139326"/>
                <a:gd name="connsiteY19" fmla="*/ 338667 h 412045"/>
                <a:gd name="connsiteX20" fmla="*/ 128037 w 139326"/>
                <a:gd name="connsiteY20" fmla="*/ 412045 h 412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39326" h="412045">
                  <a:moveTo>
                    <a:pt x="122393" y="0"/>
                  </a:moveTo>
                  <a:lnTo>
                    <a:pt x="82882" y="11289"/>
                  </a:lnTo>
                  <a:cubicBezTo>
                    <a:pt x="77183" y="12999"/>
                    <a:pt x="71270" y="14273"/>
                    <a:pt x="65948" y="16934"/>
                  </a:cubicBezTo>
                  <a:cubicBezTo>
                    <a:pt x="59881" y="19968"/>
                    <a:pt x="54659" y="24460"/>
                    <a:pt x="49015" y="28223"/>
                  </a:cubicBezTo>
                  <a:cubicBezTo>
                    <a:pt x="45252" y="33867"/>
                    <a:pt x="40760" y="39088"/>
                    <a:pt x="37726" y="45156"/>
                  </a:cubicBezTo>
                  <a:cubicBezTo>
                    <a:pt x="35065" y="50477"/>
                    <a:pt x="32082" y="56139"/>
                    <a:pt x="32082" y="62089"/>
                  </a:cubicBezTo>
                  <a:cubicBezTo>
                    <a:pt x="32082" y="73534"/>
                    <a:pt x="32608" y="85719"/>
                    <a:pt x="37726" y="95956"/>
                  </a:cubicBezTo>
                  <a:cubicBezTo>
                    <a:pt x="40760" y="102024"/>
                    <a:pt x="48591" y="104211"/>
                    <a:pt x="54659" y="107245"/>
                  </a:cubicBezTo>
                  <a:cubicBezTo>
                    <a:pt x="72058" y="115944"/>
                    <a:pt x="101190" y="116589"/>
                    <a:pt x="116748" y="118534"/>
                  </a:cubicBezTo>
                  <a:cubicBezTo>
                    <a:pt x="126930" y="128715"/>
                    <a:pt x="139326" y="136062"/>
                    <a:pt x="139326" y="152400"/>
                  </a:cubicBezTo>
                  <a:cubicBezTo>
                    <a:pt x="139326" y="158350"/>
                    <a:pt x="138524" y="165876"/>
                    <a:pt x="133682" y="169334"/>
                  </a:cubicBezTo>
                  <a:cubicBezTo>
                    <a:pt x="123999" y="176251"/>
                    <a:pt x="109716" y="174022"/>
                    <a:pt x="99815" y="180623"/>
                  </a:cubicBezTo>
                  <a:cubicBezTo>
                    <a:pt x="72979" y="198514"/>
                    <a:pt x="89320" y="189765"/>
                    <a:pt x="49015" y="203200"/>
                  </a:cubicBezTo>
                  <a:cubicBezTo>
                    <a:pt x="43371" y="205081"/>
                    <a:pt x="37033" y="205545"/>
                    <a:pt x="32082" y="208845"/>
                  </a:cubicBezTo>
                  <a:lnTo>
                    <a:pt x="15148" y="220134"/>
                  </a:lnTo>
                  <a:cubicBezTo>
                    <a:pt x="-2198" y="246152"/>
                    <a:pt x="-5415" y="243111"/>
                    <a:pt x="9504" y="287867"/>
                  </a:cubicBezTo>
                  <a:cubicBezTo>
                    <a:pt x="12028" y="295440"/>
                    <a:pt x="19459" y="300923"/>
                    <a:pt x="26437" y="304800"/>
                  </a:cubicBezTo>
                  <a:cubicBezTo>
                    <a:pt x="36839" y="310579"/>
                    <a:pt x="60304" y="316089"/>
                    <a:pt x="60304" y="316089"/>
                  </a:cubicBezTo>
                  <a:cubicBezTo>
                    <a:pt x="65948" y="319852"/>
                    <a:pt x="71038" y="324623"/>
                    <a:pt x="77237" y="327378"/>
                  </a:cubicBezTo>
                  <a:cubicBezTo>
                    <a:pt x="88111" y="332211"/>
                    <a:pt x="111104" y="338667"/>
                    <a:pt x="111104" y="338667"/>
                  </a:cubicBezTo>
                  <a:cubicBezTo>
                    <a:pt x="145257" y="361436"/>
                    <a:pt x="128037" y="343172"/>
                    <a:pt x="128037" y="412045"/>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EDC30E0-C563-6774-4DD7-DADEE8F7A92B}"/>
                </a:ext>
              </a:extLst>
            </p:cNvPr>
            <p:cNvSpPr/>
            <p:nvPr/>
          </p:nvSpPr>
          <p:spPr>
            <a:xfrm>
              <a:off x="4501790" y="5040532"/>
              <a:ext cx="500899" cy="302662"/>
            </a:xfrm>
            <a:prstGeom prst="rect">
              <a:avLst/>
            </a:prstGeom>
            <a:solidFill>
              <a:schemeClr val="accent3">
                <a:lumMod val="60000"/>
                <a:lumOff val="40000"/>
                <a:alpha val="5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5BBA930C-AE68-64AB-774C-FE907867E453}"/>
                </a:ext>
              </a:extLst>
            </p:cNvPr>
            <p:cNvSpPr txBox="1"/>
            <p:nvPr/>
          </p:nvSpPr>
          <p:spPr>
            <a:xfrm>
              <a:off x="3202250" y="4503769"/>
              <a:ext cx="735651" cy="276999"/>
            </a:xfrm>
            <a:prstGeom prst="rect">
              <a:avLst/>
            </a:prstGeom>
            <a:noFill/>
          </p:spPr>
          <p:txBody>
            <a:bodyPr wrap="none" rtlCol="0">
              <a:spAutoFit/>
            </a:bodyPr>
            <a:lstStyle/>
            <a:p>
              <a:r>
                <a:rPr lang="en-US" sz="1200" dirty="0"/>
                <a:t>Thread 1</a:t>
              </a:r>
            </a:p>
          </p:txBody>
        </p:sp>
        <p:sp>
          <p:nvSpPr>
            <p:cNvPr id="16" name="TextBox 15">
              <a:extLst>
                <a:ext uri="{FF2B5EF4-FFF2-40B4-BE49-F238E27FC236}">
                  <a16:creationId xmlns:a16="http://schemas.microsoft.com/office/drawing/2014/main" id="{43E504B3-A71F-67DB-C48E-4A17DE176343}"/>
                </a:ext>
              </a:extLst>
            </p:cNvPr>
            <p:cNvSpPr txBox="1"/>
            <p:nvPr/>
          </p:nvSpPr>
          <p:spPr>
            <a:xfrm>
              <a:off x="3202250" y="5009914"/>
              <a:ext cx="735651" cy="276999"/>
            </a:xfrm>
            <a:prstGeom prst="rect">
              <a:avLst/>
            </a:prstGeom>
            <a:noFill/>
          </p:spPr>
          <p:txBody>
            <a:bodyPr wrap="none" rtlCol="0">
              <a:spAutoFit/>
            </a:bodyPr>
            <a:lstStyle/>
            <a:p>
              <a:r>
                <a:rPr lang="en-US" sz="1200" dirty="0"/>
                <a:t>Thread 2</a:t>
              </a:r>
            </a:p>
          </p:txBody>
        </p:sp>
        <p:sp>
          <p:nvSpPr>
            <p:cNvPr id="17" name="Freeform 16">
              <a:extLst>
                <a:ext uri="{FF2B5EF4-FFF2-40B4-BE49-F238E27FC236}">
                  <a16:creationId xmlns:a16="http://schemas.microsoft.com/office/drawing/2014/main" id="{5346F7FD-6C66-37F5-F2F2-46BE5DDCD20B}"/>
                </a:ext>
              </a:extLst>
            </p:cNvPr>
            <p:cNvSpPr/>
            <p:nvPr/>
          </p:nvSpPr>
          <p:spPr>
            <a:xfrm>
              <a:off x="4020646" y="5012797"/>
              <a:ext cx="105459" cy="310445"/>
            </a:xfrm>
            <a:custGeom>
              <a:avLst/>
              <a:gdLst>
                <a:gd name="connsiteX0" fmla="*/ 122393 w 139326"/>
                <a:gd name="connsiteY0" fmla="*/ 0 h 412045"/>
                <a:gd name="connsiteX1" fmla="*/ 82882 w 139326"/>
                <a:gd name="connsiteY1" fmla="*/ 11289 h 412045"/>
                <a:gd name="connsiteX2" fmla="*/ 65948 w 139326"/>
                <a:gd name="connsiteY2" fmla="*/ 16934 h 412045"/>
                <a:gd name="connsiteX3" fmla="*/ 49015 w 139326"/>
                <a:gd name="connsiteY3" fmla="*/ 28223 h 412045"/>
                <a:gd name="connsiteX4" fmla="*/ 37726 w 139326"/>
                <a:gd name="connsiteY4" fmla="*/ 45156 h 412045"/>
                <a:gd name="connsiteX5" fmla="*/ 32082 w 139326"/>
                <a:gd name="connsiteY5" fmla="*/ 62089 h 412045"/>
                <a:gd name="connsiteX6" fmla="*/ 37726 w 139326"/>
                <a:gd name="connsiteY6" fmla="*/ 95956 h 412045"/>
                <a:gd name="connsiteX7" fmla="*/ 54659 w 139326"/>
                <a:gd name="connsiteY7" fmla="*/ 107245 h 412045"/>
                <a:gd name="connsiteX8" fmla="*/ 116748 w 139326"/>
                <a:gd name="connsiteY8" fmla="*/ 118534 h 412045"/>
                <a:gd name="connsiteX9" fmla="*/ 139326 w 139326"/>
                <a:gd name="connsiteY9" fmla="*/ 152400 h 412045"/>
                <a:gd name="connsiteX10" fmla="*/ 133682 w 139326"/>
                <a:gd name="connsiteY10" fmla="*/ 169334 h 412045"/>
                <a:gd name="connsiteX11" fmla="*/ 99815 w 139326"/>
                <a:gd name="connsiteY11" fmla="*/ 180623 h 412045"/>
                <a:gd name="connsiteX12" fmla="*/ 49015 w 139326"/>
                <a:gd name="connsiteY12" fmla="*/ 203200 h 412045"/>
                <a:gd name="connsiteX13" fmla="*/ 32082 w 139326"/>
                <a:gd name="connsiteY13" fmla="*/ 208845 h 412045"/>
                <a:gd name="connsiteX14" fmla="*/ 15148 w 139326"/>
                <a:gd name="connsiteY14" fmla="*/ 220134 h 412045"/>
                <a:gd name="connsiteX15" fmla="*/ 9504 w 139326"/>
                <a:gd name="connsiteY15" fmla="*/ 287867 h 412045"/>
                <a:gd name="connsiteX16" fmla="*/ 26437 w 139326"/>
                <a:gd name="connsiteY16" fmla="*/ 304800 h 412045"/>
                <a:gd name="connsiteX17" fmla="*/ 60304 w 139326"/>
                <a:gd name="connsiteY17" fmla="*/ 316089 h 412045"/>
                <a:gd name="connsiteX18" fmla="*/ 77237 w 139326"/>
                <a:gd name="connsiteY18" fmla="*/ 327378 h 412045"/>
                <a:gd name="connsiteX19" fmla="*/ 111104 w 139326"/>
                <a:gd name="connsiteY19" fmla="*/ 338667 h 412045"/>
                <a:gd name="connsiteX20" fmla="*/ 128037 w 139326"/>
                <a:gd name="connsiteY20" fmla="*/ 412045 h 412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39326" h="412045">
                  <a:moveTo>
                    <a:pt x="122393" y="0"/>
                  </a:moveTo>
                  <a:lnTo>
                    <a:pt x="82882" y="11289"/>
                  </a:lnTo>
                  <a:cubicBezTo>
                    <a:pt x="77183" y="12999"/>
                    <a:pt x="71270" y="14273"/>
                    <a:pt x="65948" y="16934"/>
                  </a:cubicBezTo>
                  <a:cubicBezTo>
                    <a:pt x="59881" y="19968"/>
                    <a:pt x="54659" y="24460"/>
                    <a:pt x="49015" y="28223"/>
                  </a:cubicBezTo>
                  <a:cubicBezTo>
                    <a:pt x="45252" y="33867"/>
                    <a:pt x="40760" y="39088"/>
                    <a:pt x="37726" y="45156"/>
                  </a:cubicBezTo>
                  <a:cubicBezTo>
                    <a:pt x="35065" y="50477"/>
                    <a:pt x="32082" y="56139"/>
                    <a:pt x="32082" y="62089"/>
                  </a:cubicBezTo>
                  <a:cubicBezTo>
                    <a:pt x="32082" y="73534"/>
                    <a:pt x="32608" y="85719"/>
                    <a:pt x="37726" y="95956"/>
                  </a:cubicBezTo>
                  <a:cubicBezTo>
                    <a:pt x="40760" y="102024"/>
                    <a:pt x="48591" y="104211"/>
                    <a:pt x="54659" y="107245"/>
                  </a:cubicBezTo>
                  <a:cubicBezTo>
                    <a:pt x="72058" y="115944"/>
                    <a:pt x="101190" y="116589"/>
                    <a:pt x="116748" y="118534"/>
                  </a:cubicBezTo>
                  <a:cubicBezTo>
                    <a:pt x="126930" y="128715"/>
                    <a:pt x="139326" y="136062"/>
                    <a:pt x="139326" y="152400"/>
                  </a:cubicBezTo>
                  <a:cubicBezTo>
                    <a:pt x="139326" y="158350"/>
                    <a:pt x="138524" y="165876"/>
                    <a:pt x="133682" y="169334"/>
                  </a:cubicBezTo>
                  <a:cubicBezTo>
                    <a:pt x="123999" y="176251"/>
                    <a:pt x="109716" y="174022"/>
                    <a:pt x="99815" y="180623"/>
                  </a:cubicBezTo>
                  <a:cubicBezTo>
                    <a:pt x="72979" y="198514"/>
                    <a:pt x="89320" y="189765"/>
                    <a:pt x="49015" y="203200"/>
                  </a:cubicBezTo>
                  <a:cubicBezTo>
                    <a:pt x="43371" y="205081"/>
                    <a:pt x="37033" y="205545"/>
                    <a:pt x="32082" y="208845"/>
                  </a:cubicBezTo>
                  <a:lnTo>
                    <a:pt x="15148" y="220134"/>
                  </a:lnTo>
                  <a:cubicBezTo>
                    <a:pt x="-2198" y="246152"/>
                    <a:pt x="-5415" y="243111"/>
                    <a:pt x="9504" y="287867"/>
                  </a:cubicBezTo>
                  <a:cubicBezTo>
                    <a:pt x="12028" y="295440"/>
                    <a:pt x="19459" y="300923"/>
                    <a:pt x="26437" y="304800"/>
                  </a:cubicBezTo>
                  <a:cubicBezTo>
                    <a:pt x="36839" y="310579"/>
                    <a:pt x="60304" y="316089"/>
                    <a:pt x="60304" y="316089"/>
                  </a:cubicBezTo>
                  <a:cubicBezTo>
                    <a:pt x="65948" y="319852"/>
                    <a:pt x="71038" y="324623"/>
                    <a:pt x="77237" y="327378"/>
                  </a:cubicBezTo>
                  <a:cubicBezTo>
                    <a:pt x="88111" y="332211"/>
                    <a:pt x="111104" y="338667"/>
                    <a:pt x="111104" y="338667"/>
                  </a:cubicBezTo>
                  <a:cubicBezTo>
                    <a:pt x="145257" y="361436"/>
                    <a:pt x="128037" y="343172"/>
                    <a:pt x="128037" y="412045"/>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5111EBDF-9943-4A08-3123-8DA2D28599F3}"/>
                </a:ext>
              </a:extLst>
            </p:cNvPr>
            <p:cNvSpPr/>
            <p:nvPr/>
          </p:nvSpPr>
          <p:spPr>
            <a:xfrm>
              <a:off x="5820941" y="5043448"/>
              <a:ext cx="500899" cy="302662"/>
            </a:xfrm>
            <a:prstGeom prst="rect">
              <a:avLst/>
            </a:prstGeom>
            <a:solidFill>
              <a:schemeClr val="accent4">
                <a:lumMod val="60000"/>
                <a:lumOff val="40000"/>
                <a:alpha val="5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61E172E3-84B8-A8F2-06DA-CA968FB63221}"/>
                </a:ext>
              </a:extLst>
            </p:cNvPr>
            <p:cNvSpPr txBox="1"/>
            <p:nvPr/>
          </p:nvSpPr>
          <p:spPr>
            <a:xfrm>
              <a:off x="3202250" y="5462938"/>
              <a:ext cx="735651" cy="276999"/>
            </a:xfrm>
            <a:prstGeom prst="rect">
              <a:avLst/>
            </a:prstGeom>
            <a:noFill/>
          </p:spPr>
          <p:txBody>
            <a:bodyPr wrap="none" rtlCol="0">
              <a:spAutoFit/>
            </a:bodyPr>
            <a:lstStyle/>
            <a:p>
              <a:r>
                <a:rPr lang="en-US" sz="1200" dirty="0"/>
                <a:t>Thread 3</a:t>
              </a:r>
            </a:p>
          </p:txBody>
        </p:sp>
        <p:sp>
          <p:nvSpPr>
            <p:cNvPr id="20" name="Freeform 19">
              <a:extLst>
                <a:ext uri="{FF2B5EF4-FFF2-40B4-BE49-F238E27FC236}">
                  <a16:creationId xmlns:a16="http://schemas.microsoft.com/office/drawing/2014/main" id="{5803F14A-BC53-05FD-8D1B-849C163A5AC0}"/>
                </a:ext>
              </a:extLst>
            </p:cNvPr>
            <p:cNvSpPr/>
            <p:nvPr/>
          </p:nvSpPr>
          <p:spPr>
            <a:xfrm>
              <a:off x="4020646" y="5492381"/>
              <a:ext cx="105459" cy="310445"/>
            </a:xfrm>
            <a:custGeom>
              <a:avLst/>
              <a:gdLst>
                <a:gd name="connsiteX0" fmla="*/ 122393 w 139326"/>
                <a:gd name="connsiteY0" fmla="*/ 0 h 412045"/>
                <a:gd name="connsiteX1" fmla="*/ 82882 w 139326"/>
                <a:gd name="connsiteY1" fmla="*/ 11289 h 412045"/>
                <a:gd name="connsiteX2" fmla="*/ 65948 w 139326"/>
                <a:gd name="connsiteY2" fmla="*/ 16934 h 412045"/>
                <a:gd name="connsiteX3" fmla="*/ 49015 w 139326"/>
                <a:gd name="connsiteY3" fmla="*/ 28223 h 412045"/>
                <a:gd name="connsiteX4" fmla="*/ 37726 w 139326"/>
                <a:gd name="connsiteY4" fmla="*/ 45156 h 412045"/>
                <a:gd name="connsiteX5" fmla="*/ 32082 w 139326"/>
                <a:gd name="connsiteY5" fmla="*/ 62089 h 412045"/>
                <a:gd name="connsiteX6" fmla="*/ 37726 w 139326"/>
                <a:gd name="connsiteY6" fmla="*/ 95956 h 412045"/>
                <a:gd name="connsiteX7" fmla="*/ 54659 w 139326"/>
                <a:gd name="connsiteY7" fmla="*/ 107245 h 412045"/>
                <a:gd name="connsiteX8" fmla="*/ 116748 w 139326"/>
                <a:gd name="connsiteY8" fmla="*/ 118534 h 412045"/>
                <a:gd name="connsiteX9" fmla="*/ 139326 w 139326"/>
                <a:gd name="connsiteY9" fmla="*/ 152400 h 412045"/>
                <a:gd name="connsiteX10" fmla="*/ 133682 w 139326"/>
                <a:gd name="connsiteY10" fmla="*/ 169334 h 412045"/>
                <a:gd name="connsiteX11" fmla="*/ 99815 w 139326"/>
                <a:gd name="connsiteY11" fmla="*/ 180623 h 412045"/>
                <a:gd name="connsiteX12" fmla="*/ 49015 w 139326"/>
                <a:gd name="connsiteY12" fmla="*/ 203200 h 412045"/>
                <a:gd name="connsiteX13" fmla="*/ 32082 w 139326"/>
                <a:gd name="connsiteY13" fmla="*/ 208845 h 412045"/>
                <a:gd name="connsiteX14" fmla="*/ 15148 w 139326"/>
                <a:gd name="connsiteY14" fmla="*/ 220134 h 412045"/>
                <a:gd name="connsiteX15" fmla="*/ 9504 w 139326"/>
                <a:gd name="connsiteY15" fmla="*/ 287867 h 412045"/>
                <a:gd name="connsiteX16" fmla="*/ 26437 w 139326"/>
                <a:gd name="connsiteY16" fmla="*/ 304800 h 412045"/>
                <a:gd name="connsiteX17" fmla="*/ 60304 w 139326"/>
                <a:gd name="connsiteY17" fmla="*/ 316089 h 412045"/>
                <a:gd name="connsiteX18" fmla="*/ 77237 w 139326"/>
                <a:gd name="connsiteY18" fmla="*/ 327378 h 412045"/>
                <a:gd name="connsiteX19" fmla="*/ 111104 w 139326"/>
                <a:gd name="connsiteY19" fmla="*/ 338667 h 412045"/>
                <a:gd name="connsiteX20" fmla="*/ 128037 w 139326"/>
                <a:gd name="connsiteY20" fmla="*/ 412045 h 412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39326" h="412045">
                  <a:moveTo>
                    <a:pt x="122393" y="0"/>
                  </a:moveTo>
                  <a:lnTo>
                    <a:pt x="82882" y="11289"/>
                  </a:lnTo>
                  <a:cubicBezTo>
                    <a:pt x="77183" y="12999"/>
                    <a:pt x="71270" y="14273"/>
                    <a:pt x="65948" y="16934"/>
                  </a:cubicBezTo>
                  <a:cubicBezTo>
                    <a:pt x="59881" y="19968"/>
                    <a:pt x="54659" y="24460"/>
                    <a:pt x="49015" y="28223"/>
                  </a:cubicBezTo>
                  <a:cubicBezTo>
                    <a:pt x="45252" y="33867"/>
                    <a:pt x="40760" y="39088"/>
                    <a:pt x="37726" y="45156"/>
                  </a:cubicBezTo>
                  <a:cubicBezTo>
                    <a:pt x="35065" y="50477"/>
                    <a:pt x="32082" y="56139"/>
                    <a:pt x="32082" y="62089"/>
                  </a:cubicBezTo>
                  <a:cubicBezTo>
                    <a:pt x="32082" y="73534"/>
                    <a:pt x="32608" y="85719"/>
                    <a:pt x="37726" y="95956"/>
                  </a:cubicBezTo>
                  <a:cubicBezTo>
                    <a:pt x="40760" y="102024"/>
                    <a:pt x="48591" y="104211"/>
                    <a:pt x="54659" y="107245"/>
                  </a:cubicBezTo>
                  <a:cubicBezTo>
                    <a:pt x="72058" y="115944"/>
                    <a:pt x="101190" y="116589"/>
                    <a:pt x="116748" y="118534"/>
                  </a:cubicBezTo>
                  <a:cubicBezTo>
                    <a:pt x="126930" y="128715"/>
                    <a:pt x="139326" y="136062"/>
                    <a:pt x="139326" y="152400"/>
                  </a:cubicBezTo>
                  <a:cubicBezTo>
                    <a:pt x="139326" y="158350"/>
                    <a:pt x="138524" y="165876"/>
                    <a:pt x="133682" y="169334"/>
                  </a:cubicBezTo>
                  <a:cubicBezTo>
                    <a:pt x="123999" y="176251"/>
                    <a:pt x="109716" y="174022"/>
                    <a:pt x="99815" y="180623"/>
                  </a:cubicBezTo>
                  <a:cubicBezTo>
                    <a:pt x="72979" y="198514"/>
                    <a:pt x="89320" y="189765"/>
                    <a:pt x="49015" y="203200"/>
                  </a:cubicBezTo>
                  <a:cubicBezTo>
                    <a:pt x="43371" y="205081"/>
                    <a:pt x="37033" y="205545"/>
                    <a:pt x="32082" y="208845"/>
                  </a:cubicBezTo>
                  <a:lnTo>
                    <a:pt x="15148" y="220134"/>
                  </a:lnTo>
                  <a:cubicBezTo>
                    <a:pt x="-2198" y="246152"/>
                    <a:pt x="-5415" y="243111"/>
                    <a:pt x="9504" y="287867"/>
                  </a:cubicBezTo>
                  <a:cubicBezTo>
                    <a:pt x="12028" y="295440"/>
                    <a:pt x="19459" y="300923"/>
                    <a:pt x="26437" y="304800"/>
                  </a:cubicBezTo>
                  <a:cubicBezTo>
                    <a:pt x="36839" y="310579"/>
                    <a:pt x="60304" y="316089"/>
                    <a:pt x="60304" y="316089"/>
                  </a:cubicBezTo>
                  <a:cubicBezTo>
                    <a:pt x="65948" y="319852"/>
                    <a:pt x="71038" y="324623"/>
                    <a:pt x="77237" y="327378"/>
                  </a:cubicBezTo>
                  <a:cubicBezTo>
                    <a:pt x="88111" y="332211"/>
                    <a:pt x="111104" y="338667"/>
                    <a:pt x="111104" y="338667"/>
                  </a:cubicBezTo>
                  <a:cubicBezTo>
                    <a:pt x="145257" y="361436"/>
                    <a:pt x="128037" y="343172"/>
                    <a:pt x="128037" y="412045"/>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3E3FD89B-1F40-AD41-E2B9-B669101E6B8B}"/>
                </a:ext>
              </a:extLst>
            </p:cNvPr>
            <p:cNvSpPr/>
            <p:nvPr/>
          </p:nvSpPr>
          <p:spPr>
            <a:xfrm>
              <a:off x="5160974" y="5490771"/>
              <a:ext cx="514460" cy="341759"/>
            </a:xfrm>
            <a:prstGeom prst="rect">
              <a:avLst/>
            </a:prstGeom>
            <a:solidFill>
              <a:srgbClr val="7030A0">
                <a:alpha val="50000"/>
              </a:srgbClr>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cxnSp>
          <p:nvCxnSpPr>
            <p:cNvPr id="22" name="Straight Arrow Connector 21">
              <a:extLst>
                <a:ext uri="{FF2B5EF4-FFF2-40B4-BE49-F238E27FC236}">
                  <a16:creationId xmlns:a16="http://schemas.microsoft.com/office/drawing/2014/main" id="{9622D16B-F1A0-4505-0992-A305EA6F3185}"/>
                </a:ext>
              </a:extLst>
            </p:cNvPr>
            <p:cNvCxnSpPr>
              <a:cxnSpLocks/>
            </p:cNvCxnSpPr>
            <p:nvPr/>
          </p:nvCxnSpPr>
          <p:spPr>
            <a:xfrm>
              <a:off x="4001022" y="6190507"/>
              <a:ext cx="3442062" cy="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9839502E-E2BE-DAB5-351D-2338022FDB00}"/>
                </a:ext>
              </a:extLst>
            </p:cNvPr>
            <p:cNvCxnSpPr>
              <a:cxnSpLocks/>
            </p:cNvCxnSpPr>
            <p:nvPr/>
          </p:nvCxnSpPr>
          <p:spPr>
            <a:xfrm flipV="1">
              <a:off x="4196152" y="3826707"/>
              <a:ext cx="0" cy="2612982"/>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2E1E017A-78DF-AE29-BB05-28ED23974AE6}"/>
                    </a:ext>
                  </a:extLst>
                </p:cNvPr>
                <p:cNvSpPr txBox="1"/>
                <p:nvPr/>
              </p:nvSpPr>
              <p:spPr>
                <a:xfrm>
                  <a:off x="7351424" y="6215876"/>
                  <a:ext cx="183319" cy="276999"/>
                </a:xfrm>
                <a:prstGeom prst="rect">
                  <a:avLst/>
                </a:prstGeom>
                <a:noFill/>
              </p:spPr>
              <p:txBody>
                <a:bodyPr wrap="none" lIns="0" tIns="0" rIns="0" bIns="0" rtlCol="0">
                  <a:spAutoFit/>
                </a:bodyPr>
                <a:lstStyle/>
                <a:p>
                  <a:pPr/>
                  <a14:m>
                    <m:oMathPara xmlns:m="http://schemas.openxmlformats.org/officeDocument/2006/math">
                      <m:oMath>
                        <m:r>
                          <a:rPr lang="en-US" b="0" i="1" smtClean="0">
                            <a:latin typeface="Cambria Math" panose="02040503050406030204" pitchFamily="18" charset="0"/>
                          </a:rPr>
                          <m:t>𝑥</m:t>
                        </m:r>
                      </m:oMath>
                    </m:oMathPara>
                  </a14:m>
                  <a:endParaRPr lang="en-US" dirty="0"/>
                </a:p>
              </p:txBody>
            </p:sp>
          </mc:Choice>
          <mc:Fallback xmlns="">
            <p:sp>
              <p:nvSpPr>
                <p:cNvPr id="51" name="TextBox 50">
                  <a:extLst>
                    <a:ext uri="{FF2B5EF4-FFF2-40B4-BE49-F238E27FC236}">
                      <a16:creationId xmlns:a16="http://schemas.microsoft.com/office/drawing/2014/main" id="{61656CC1-EC35-7D1D-A424-F09744C5E486}"/>
                    </a:ext>
                  </a:extLst>
                </p:cNvPr>
                <p:cNvSpPr txBox="1">
                  <a:spLocks noRot="1" noChangeAspect="1" noMove="1" noResize="1" noEditPoints="1" noAdjustHandles="1" noChangeArrowheads="1" noChangeShapeType="1" noTextEdit="1"/>
                </p:cNvSpPr>
                <p:nvPr/>
              </p:nvSpPr>
              <p:spPr>
                <a:xfrm>
                  <a:off x="7351424" y="6215876"/>
                  <a:ext cx="183319" cy="276999"/>
                </a:xfrm>
                <a:prstGeom prst="rect">
                  <a:avLst/>
                </a:prstGeom>
                <a:blipFill>
                  <a:blip r:embed="rId4"/>
                  <a:stretch>
                    <a:fillRect l="-12500" r="-125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20A91F61-702E-3A91-1AA0-7797807DCC48}"/>
                    </a:ext>
                  </a:extLst>
                </p:cNvPr>
                <p:cNvSpPr txBox="1"/>
                <p:nvPr/>
              </p:nvSpPr>
              <p:spPr>
                <a:xfrm>
                  <a:off x="4245778" y="3717757"/>
                  <a:ext cx="186718" cy="276999"/>
                </a:xfrm>
                <a:prstGeom prst="rect">
                  <a:avLst/>
                </a:prstGeom>
                <a:noFill/>
              </p:spPr>
              <p:txBody>
                <a:bodyPr wrap="none" lIns="0" tIns="0" rIns="0" bIns="0" rtlCol="0">
                  <a:spAutoFit/>
                </a:bodyPr>
                <a:lstStyle/>
                <a:p>
                  <a:pPr/>
                  <a14:m>
                    <m:oMathPara xmlns:m="http://schemas.openxmlformats.org/officeDocument/2006/math">
                      <m:oMath>
                        <m:r>
                          <a:rPr lang="en-US" b="0" i="1" smtClean="0">
                            <a:latin typeface="Cambria Math" panose="02040503050406030204" pitchFamily="18" charset="0"/>
                          </a:rPr>
                          <m:t>𝑦</m:t>
                        </m:r>
                      </m:oMath>
                    </m:oMathPara>
                  </a14:m>
                  <a:endParaRPr lang="en-US" dirty="0"/>
                </a:p>
              </p:txBody>
            </p:sp>
          </mc:Choice>
          <mc:Fallback xmlns="">
            <p:sp>
              <p:nvSpPr>
                <p:cNvPr id="52" name="TextBox 51">
                  <a:extLst>
                    <a:ext uri="{FF2B5EF4-FFF2-40B4-BE49-F238E27FC236}">
                      <a16:creationId xmlns:a16="http://schemas.microsoft.com/office/drawing/2014/main" id="{310E3395-E133-23A7-88D6-331A5E7145A1}"/>
                    </a:ext>
                  </a:extLst>
                </p:cNvPr>
                <p:cNvSpPr txBox="1">
                  <a:spLocks noRot="1" noChangeAspect="1" noMove="1" noResize="1" noEditPoints="1" noAdjustHandles="1" noChangeArrowheads="1" noChangeShapeType="1" noTextEdit="1"/>
                </p:cNvSpPr>
                <p:nvPr/>
              </p:nvSpPr>
              <p:spPr>
                <a:xfrm>
                  <a:off x="4245778" y="3717757"/>
                  <a:ext cx="186718" cy="276999"/>
                </a:xfrm>
                <a:prstGeom prst="rect">
                  <a:avLst/>
                </a:prstGeom>
                <a:blipFill>
                  <a:blip r:embed="rId5"/>
                  <a:stretch>
                    <a:fillRect l="-33333" r="-33333" b="-2608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E1E409E8-7FEB-7D05-270E-7A08E3527AAC}"/>
                    </a:ext>
                  </a:extLst>
                </p:cNvPr>
                <p:cNvSpPr txBox="1"/>
                <p:nvPr/>
              </p:nvSpPr>
              <p:spPr>
                <a:xfrm>
                  <a:off x="3923450" y="6090533"/>
                  <a:ext cx="366062" cy="369332"/>
                </a:xfrm>
                <a:prstGeom prst="rect">
                  <a:avLst/>
                </a:prstGeom>
                <a:noFill/>
              </p:spPr>
              <p:txBody>
                <a:bodyPr wrap="none" rtlCol="0">
                  <a:spAutoFit/>
                </a:bodyPr>
                <a:lstStyle/>
                <a:p>
                  <a:pPr/>
                  <a14:m>
                    <m:oMathPara xmlns:m="http://schemas.openxmlformats.org/officeDocument/2006/math">
                      <m:oMath>
                        <m:r>
                          <a:rPr lang="en-US" b="0" i="1" smtClean="0">
                            <a:latin typeface="Cambria Math" panose="02040503050406030204" pitchFamily="18" charset="0"/>
                          </a:rPr>
                          <m:t>𝑜</m:t>
                        </m:r>
                      </m:oMath>
                    </m:oMathPara>
                  </a14:m>
                  <a:endParaRPr lang="en-US" dirty="0"/>
                </a:p>
              </p:txBody>
            </p:sp>
          </mc:Choice>
          <mc:Fallback xmlns="">
            <p:sp>
              <p:nvSpPr>
                <p:cNvPr id="53" name="TextBox 52">
                  <a:extLst>
                    <a:ext uri="{FF2B5EF4-FFF2-40B4-BE49-F238E27FC236}">
                      <a16:creationId xmlns:a16="http://schemas.microsoft.com/office/drawing/2014/main" id="{2E75889F-C3B8-D63A-3F3B-E88643A3FB63}"/>
                    </a:ext>
                  </a:extLst>
                </p:cNvPr>
                <p:cNvSpPr txBox="1">
                  <a:spLocks noRot="1" noChangeAspect="1" noMove="1" noResize="1" noEditPoints="1" noAdjustHandles="1" noChangeArrowheads="1" noChangeShapeType="1" noTextEdit="1"/>
                </p:cNvSpPr>
                <p:nvPr/>
              </p:nvSpPr>
              <p:spPr>
                <a:xfrm>
                  <a:off x="3923450" y="6090533"/>
                  <a:ext cx="366062" cy="369332"/>
                </a:xfrm>
                <a:prstGeom prst="rect">
                  <a:avLst/>
                </a:prstGeom>
                <a:blipFill>
                  <a:blip r:embed="rId6"/>
                  <a:stretch>
                    <a:fillRect/>
                  </a:stretch>
                </a:blipFill>
              </p:spPr>
              <p:txBody>
                <a:bodyPr/>
                <a:lstStyle/>
                <a:p>
                  <a:r>
                    <a:rPr lang="en-US">
                      <a:noFill/>
                    </a:rPr>
                    <a:t> </a:t>
                  </a:r>
                </a:p>
              </p:txBody>
            </p:sp>
          </mc:Fallback>
        </mc:AlternateContent>
        <p:cxnSp>
          <p:nvCxnSpPr>
            <p:cNvPr id="27" name="Straight Connector 26">
              <a:extLst>
                <a:ext uri="{FF2B5EF4-FFF2-40B4-BE49-F238E27FC236}">
                  <a16:creationId xmlns:a16="http://schemas.microsoft.com/office/drawing/2014/main" id="{CA364223-FB3D-BCF5-8C28-048EC106F904}"/>
                </a:ext>
              </a:extLst>
            </p:cNvPr>
            <p:cNvCxnSpPr>
              <a:cxnSpLocks/>
            </p:cNvCxnSpPr>
            <p:nvPr/>
          </p:nvCxnSpPr>
          <p:spPr>
            <a:xfrm>
              <a:off x="4192404" y="4111714"/>
              <a:ext cx="2830268"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C616E64-792C-961D-4962-859C935F9ED8}"/>
                </a:ext>
              </a:extLst>
            </p:cNvPr>
            <p:cNvCxnSpPr>
              <a:cxnSpLocks/>
            </p:cNvCxnSpPr>
            <p:nvPr/>
          </p:nvCxnSpPr>
          <p:spPr>
            <a:xfrm flipV="1">
              <a:off x="7022672" y="4117801"/>
              <a:ext cx="0" cy="2078793"/>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023BEAD4-FE82-BA16-FEC4-C94DF13C82B2}"/>
                </a:ext>
              </a:extLst>
            </p:cNvPr>
            <p:cNvSpPr txBox="1"/>
            <p:nvPr/>
          </p:nvSpPr>
          <p:spPr>
            <a:xfrm>
              <a:off x="6852066" y="6209481"/>
              <a:ext cx="380232" cy="276999"/>
            </a:xfrm>
            <a:prstGeom prst="rect">
              <a:avLst/>
            </a:prstGeom>
            <a:noFill/>
          </p:spPr>
          <p:txBody>
            <a:bodyPr wrap="none" rtlCol="0">
              <a:spAutoFit/>
            </a:bodyPr>
            <a:lstStyle/>
            <a:p>
              <a:r>
                <a:rPr lang="en-US" altLang="zh-CN" sz="1200" dirty="0"/>
                <a:t>1.0</a:t>
              </a:r>
              <a:endParaRPr lang="en-US" sz="1200" dirty="0"/>
            </a:p>
          </p:txBody>
        </p:sp>
        <p:sp>
          <p:nvSpPr>
            <p:cNvPr id="30" name="TextBox 29">
              <a:extLst>
                <a:ext uri="{FF2B5EF4-FFF2-40B4-BE49-F238E27FC236}">
                  <a16:creationId xmlns:a16="http://schemas.microsoft.com/office/drawing/2014/main" id="{52B0BA32-90B6-0A06-784F-84CF42ECB48C}"/>
                </a:ext>
              </a:extLst>
            </p:cNvPr>
            <p:cNvSpPr txBox="1"/>
            <p:nvPr/>
          </p:nvSpPr>
          <p:spPr>
            <a:xfrm>
              <a:off x="3803863" y="3973214"/>
              <a:ext cx="380232" cy="276999"/>
            </a:xfrm>
            <a:prstGeom prst="rect">
              <a:avLst/>
            </a:prstGeom>
            <a:noFill/>
          </p:spPr>
          <p:txBody>
            <a:bodyPr wrap="none" rtlCol="0">
              <a:spAutoFit/>
            </a:bodyPr>
            <a:lstStyle/>
            <a:p>
              <a:r>
                <a:rPr lang="en-US" altLang="zh-CN" sz="1200" dirty="0"/>
                <a:t>1.0</a:t>
              </a:r>
              <a:endParaRPr lang="en-US" sz="1200" dirty="0"/>
            </a:p>
          </p:txBody>
        </p:sp>
      </p:grpSp>
      <p:sp>
        <p:nvSpPr>
          <p:cNvPr id="36" name="Oval 35">
            <a:extLst>
              <a:ext uri="{FF2B5EF4-FFF2-40B4-BE49-F238E27FC236}">
                <a16:creationId xmlns:a16="http://schemas.microsoft.com/office/drawing/2014/main" id="{08AF9404-60BD-24D4-CBEF-CAE3E6339006}"/>
              </a:ext>
            </a:extLst>
          </p:cNvPr>
          <p:cNvSpPr/>
          <p:nvPr/>
        </p:nvSpPr>
        <p:spPr>
          <a:xfrm>
            <a:off x="8765703" y="2279564"/>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BD2D402E-6BD6-B0EB-9E3B-EC1CD1FD8C65}"/>
              </a:ext>
            </a:extLst>
          </p:cNvPr>
          <p:cNvSpPr/>
          <p:nvPr/>
        </p:nvSpPr>
        <p:spPr>
          <a:xfrm>
            <a:off x="9430195" y="2279564"/>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07E29284-ECF8-9D01-7DC5-EE85AE9896F0}"/>
              </a:ext>
            </a:extLst>
          </p:cNvPr>
          <p:cNvSpPr/>
          <p:nvPr/>
        </p:nvSpPr>
        <p:spPr>
          <a:xfrm>
            <a:off x="10094687" y="2279564"/>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1417885E-FF1E-763B-56C7-0B057A5BC10D}"/>
              </a:ext>
            </a:extLst>
          </p:cNvPr>
          <p:cNvSpPr/>
          <p:nvPr/>
        </p:nvSpPr>
        <p:spPr>
          <a:xfrm>
            <a:off x="8739811" y="2765877"/>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4769A7B8-0E12-958B-87EB-4B2A9E7AACBD}"/>
              </a:ext>
            </a:extLst>
          </p:cNvPr>
          <p:cNvSpPr/>
          <p:nvPr/>
        </p:nvSpPr>
        <p:spPr>
          <a:xfrm>
            <a:off x="10054273" y="2765877"/>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3869D4C7-2DD9-21BF-490A-4A603CB52AC5}"/>
              </a:ext>
            </a:extLst>
          </p:cNvPr>
          <p:cNvSpPr/>
          <p:nvPr/>
        </p:nvSpPr>
        <p:spPr>
          <a:xfrm>
            <a:off x="9420849" y="3246725"/>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34948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3" presetClass="entr" presetSubtype="10" fill="hold" nodeType="withEffect">
                                  <p:stCondLst>
                                    <p:cond delay="0"/>
                                  </p:stCondLst>
                                  <p:childTnLst>
                                    <p:set>
                                      <p:cBhvr>
                                        <p:cTn id="8" dur="1" fill="hold">
                                          <p:stCondLst>
                                            <p:cond delay="0"/>
                                          </p:stCondLst>
                                        </p:cTn>
                                        <p:tgtEl>
                                          <p:spTgt spid="9"/>
                                        </p:tgtEl>
                                        <p:attrNameLst>
                                          <p:attrName>style.visibility</p:attrName>
                                        </p:attrNameLst>
                                      </p:cBhvr>
                                      <p:to>
                                        <p:strVal val="visible"/>
                                      </p:to>
                                    </p:set>
                                    <p:animEffect transition="in" filter="blinds(horizontal)">
                                      <p:cBhvr>
                                        <p:cTn id="9" dur="500"/>
                                        <p:tgtEl>
                                          <p:spTgt spid="9"/>
                                        </p:tgtEl>
                                      </p:cBhvr>
                                    </p:animEffect>
                                  </p:childTnLst>
                                </p:cTn>
                              </p:par>
                              <p:par>
                                <p:cTn id="10" presetID="1" presetClass="entr" presetSubtype="0" fill="hold" nodeType="with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childTnLst>
                                </p:cTn>
                              </p:par>
                              <p:par>
                                <p:cTn id="12" presetID="2" presetClass="entr" presetSubtype="8" fill="hold" nodeType="with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500" fill="hold"/>
                                        <p:tgtEl>
                                          <p:spTgt spid="5"/>
                                        </p:tgtEl>
                                        <p:attrNameLst>
                                          <p:attrName>ppt_x</p:attrName>
                                        </p:attrNameLst>
                                      </p:cBhvr>
                                      <p:tavLst>
                                        <p:tav tm="0">
                                          <p:val>
                                            <p:strVal val="0-#ppt_w/2"/>
                                          </p:val>
                                        </p:tav>
                                        <p:tav tm="100000">
                                          <p:val>
                                            <p:strVal val="#ppt_x"/>
                                          </p:val>
                                        </p:tav>
                                      </p:tavLst>
                                    </p:anim>
                                    <p:anim calcmode="lin" valueType="num">
                                      <p:cBhvr additive="base">
                                        <p:cTn id="15"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4">
                                            <p:txEl>
                                              <p:pRg st="2" end="2"/>
                                            </p:txEl>
                                          </p:spTgt>
                                        </p:tgtEl>
                                        <p:attrNameLst>
                                          <p:attrName>style.visibility</p:attrName>
                                        </p:attrNameLst>
                                      </p:cBhvr>
                                      <p:to>
                                        <p:strVal val="visible"/>
                                      </p:to>
                                    </p:set>
                                  </p:childTnLst>
                                </p:cTn>
                              </p:par>
                            </p:childTnLst>
                          </p:cTn>
                        </p:par>
                        <p:par>
                          <p:cTn id="20" fill="hold">
                            <p:stCondLst>
                              <p:cond delay="0"/>
                            </p:stCondLst>
                            <p:childTnLst>
                              <p:par>
                                <p:cTn id="21" presetID="9" presetClass="entr" presetSubtype="0" fill="hold" grpId="0" nodeType="afterEffect">
                                  <p:stCondLst>
                                    <p:cond delay="0"/>
                                  </p:stCondLst>
                                  <p:childTnLst>
                                    <p:set>
                                      <p:cBhvr>
                                        <p:cTn id="22" dur="1" fill="hold">
                                          <p:stCondLst>
                                            <p:cond delay="0"/>
                                          </p:stCondLst>
                                        </p:cTn>
                                        <p:tgtEl>
                                          <p:spTgt spid="36"/>
                                        </p:tgtEl>
                                        <p:attrNameLst>
                                          <p:attrName>style.visibility</p:attrName>
                                        </p:attrNameLst>
                                      </p:cBhvr>
                                      <p:to>
                                        <p:strVal val="visible"/>
                                      </p:to>
                                    </p:set>
                                    <p:animEffect transition="in" filter="dissolve">
                                      <p:cBhvr>
                                        <p:cTn id="23" dur="200"/>
                                        <p:tgtEl>
                                          <p:spTgt spid="36"/>
                                        </p:tgtEl>
                                      </p:cBhvr>
                                    </p:animEffect>
                                  </p:childTnLst>
                                </p:cTn>
                              </p:par>
                            </p:childTnLst>
                          </p:cTn>
                        </p:par>
                        <p:par>
                          <p:cTn id="24" fill="hold">
                            <p:stCondLst>
                              <p:cond delay="200"/>
                            </p:stCondLst>
                            <p:childTnLst>
                              <p:par>
                                <p:cTn id="25" presetID="9" presetClass="entr" presetSubtype="0" fill="hold" grpId="0" nodeType="afterEffect">
                                  <p:stCondLst>
                                    <p:cond delay="0"/>
                                  </p:stCondLst>
                                  <p:childTnLst>
                                    <p:set>
                                      <p:cBhvr>
                                        <p:cTn id="26" dur="1" fill="hold">
                                          <p:stCondLst>
                                            <p:cond delay="0"/>
                                          </p:stCondLst>
                                        </p:cTn>
                                        <p:tgtEl>
                                          <p:spTgt spid="37"/>
                                        </p:tgtEl>
                                        <p:attrNameLst>
                                          <p:attrName>style.visibility</p:attrName>
                                        </p:attrNameLst>
                                      </p:cBhvr>
                                      <p:to>
                                        <p:strVal val="visible"/>
                                      </p:to>
                                    </p:set>
                                    <p:animEffect transition="in" filter="dissolve">
                                      <p:cBhvr>
                                        <p:cTn id="27" dur="200"/>
                                        <p:tgtEl>
                                          <p:spTgt spid="37"/>
                                        </p:tgtEl>
                                      </p:cBhvr>
                                    </p:animEffect>
                                  </p:childTnLst>
                                </p:cTn>
                              </p:par>
                            </p:childTnLst>
                          </p:cTn>
                        </p:par>
                        <p:par>
                          <p:cTn id="28" fill="hold">
                            <p:stCondLst>
                              <p:cond delay="400"/>
                            </p:stCondLst>
                            <p:childTnLst>
                              <p:par>
                                <p:cTn id="29" presetID="9" presetClass="entr" presetSubtype="0" fill="hold" grpId="0" nodeType="afterEffect">
                                  <p:stCondLst>
                                    <p:cond delay="0"/>
                                  </p:stCondLst>
                                  <p:childTnLst>
                                    <p:set>
                                      <p:cBhvr>
                                        <p:cTn id="30" dur="1" fill="hold">
                                          <p:stCondLst>
                                            <p:cond delay="0"/>
                                          </p:stCondLst>
                                        </p:cTn>
                                        <p:tgtEl>
                                          <p:spTgt spid="38"/>
                                        </p:tgtEl>
                                        <p:attrNameLst>
                                          <p:attrName>style.visibility</p:attrName>
                                        </p:attrNameLst>
                                      </p:cBhvr>
                                      <p:to>
                                        <p:strVal val="visible"/>
                                      </p:to>
                                    </p:set>
                                    <p:animEffect transition="in" filter="dissolve">
                                      <p:cBhvr>
                                        <p:cTn id="31" dur="200"/>
                                        <p:tgtEl>
                                          <p:spTgt spid="38"/>
                                        </p:tgtEl>
                                      </p:cBhvr>
                                    </p:animEffect>
                                  </p:childTnLst>
                                </p:cTn>
                              </p:par>
                            </p:childTnLst>
                          </p:cTn>
                        </p:par>
                        <p:par>
                          <p:cTn id="32" fill="hold">
                            <p:stCondLst>
                              <p:cond delay="600"/>
                            </p:stCondLst>
                            <p:childTnLst>
                              <p:par>
                                <p:cTn id="33" presetID="9" presetClass="entr" presetSubtype="0" fill="hold" grpId="0" nodeType="afterEffect">
                                  <p:stCondLst>
                                    <p:cond delay="0"/>
                                  </p:stCondLst>
                                  <p:childTnLst>
                                    <p:set>
                                      <p:cBhvr>
                                        <p:cTn id="34" dur="1" fill="hold">
                                          <p:stCondLst>
                                            <p:cond delay="0"/>
                                          </p:stCondLst>
                                        </p:cTn>
                                        <p:tgtEl>
                                          <p:spTgt spid="39"/>
                                        </p:tgtEl>
                                        <p:attrNameLst>
                                          <p:attrName>style.visibility</p:attrName>
                                        </p:attrNameLst>
                                      </p:cBhvr>
                                      <p:to>
                                        <p:strVal val="visible"/>
                                      </p:to>
                                    </p:set>
                                    <p:animEffect transition="in" filter="dissolve">
                                      <p:cBhvr>
                                        <p:cTn id="35" dur="200"/>
                                        <p:tgtEl>
                                          <p:spTgt spid="39"/>
                                        </p:tgtEl>
                                      </p:cBhvr>
                                    </p:animEffect>
                                  </p:childTnLst>
                                </p:cTn>
                              </p:par>
                            </p:childTnLst>
                          </p:cTn>
                        </p:par>
                        <p:par>
                          <p:cTn id="36" fill="hold">
                            <p:stCondLst>
                              <p:cond delay="800"/>
                            </p:stCondLst>
                            <p:childTnLst>
                              <p:par>
                                <p:cTn id="37" presetID="9" presetClass="entr" presetSubtype="0" fill="hold" grpId="0" nodeType="afterEffect">
                                  <p:stCondLst>
                                    <p:cond delay="0"/>
                                  </p:stCondLst>
                                  <p:childTnLst>
                                    <p:set>
                                      <p:cBhvr>
                                        <p:cTn id="38" dur="1" fill="hold">
                                          <p:stCondLst>
                                            <p:cond delay="0"/>
                                          </p:stCondLst>
                                        </p:cTn>
                                        <p:tgtEl>
                                          <p:spTgt spid="40"/>
                                        </p:tgtEl>
                                        <p:attrNameLst>
                                          <p:attrName>style.visibility</p:attrName>
                                        </p:attrNameLst>
                                      </p:cBhvr>
                                      <p:to>
                                        <p:strVal val="visible"/>
                                      </p:to>
                                    </p:set>
                                    <p:animEffect transition="in" filter="dissolve">
                                      <p:cBhvr>
                                        <p:cTn id="39" dur="200"/>
                                        <p:tgtEl>
                                          <p:spTgt spid="40"/>
                                        </p:tgtEl>
                                      </p:cBhvr>
                                    </p:animEffect>
                                  </p:childTnLst>
                                </p:cTn>
                              </p:par>
                            </p:childTnLst>
                          </p:cTn>
                        </p:par>
                        <p:par>
                          <p:cTn id="40" fill="hold">
                            <p:stCondLst>
                              <p:cond delay="1000"/>
                            </p:stCondLst>
                            <p:childTnLst>
                              <p:par>
                                <p:cTn id="41" presetID="9" presetClass="entr" presetSubtype="0" fill="hold" grpId="0" nodeType="afterEffect">
                                  <p:stCondLst>
                                    <p:cond delay="0"/>
                                  </p:stCondLst>
                                  <p:childTnLst>
                                    <p:set>
                                      <p:cBhvr>
                                        <p:cTn id="42" dur="1" fill="hold">
                                          <p:stCondLst>
                                            <p:cond delay="0"/>
                                          </p:stCondLst>
                                        </p:cTn>
                                        <p:tgtEl>
                                          <p:spTgt spid="41"/>
                                        </p:tgtEl>
                                        <p:attrNameLst>
                                          <p:attrName>style.visibility</p:attrName>
                                        </p:attrNameLst>
                                      </p:cBhvr>
                                      <p:to>
                                        <p:strVal val="visible"/>
                                      </p:to>
                                    </p:set>
                                    <p:animEffect transition="in" filter="dissolve">
                                      <p:cBhvr>
                                        <p:cTn id="43" dur="200"/>
                                        <p:tgtEl>
                                          <p:spTgt spid="41"/>
                                        </p:tgtEl>
                                      </p:cBhvr>
                                    </p:animEffec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nodeType="clickEffect">
                                  <p:stCondLst>
                                    <p:cond delay="0"/>
                                  </p:stCondLst>
                                  <p:childTnLst>
                                    <p:set>
                                      <p:cBhvr>
                                        <p:cTn id="47"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nodeType="clickEffect">
                                  <p:stCondLst>
                                    <p:cond delay="0"/>
                                  </p:stCondLst>
                                  <p:childTnLst>
                                    <p:set>
                                      <p:cBhvr>
                                        <p:cTn id="51" dur="1" fill="hold">
                                          <p:stCondLst>
                                            <p:cond delay="0"/>
                                          </p:stCondLst>
                                        </p:cTn>
                                        <p:tgtEl>
                                          <p:spTgt spid="4">
                                            <p:txEl>
                                              <p:pRg st="7" end="7"/>
                                            </p:txEl>
                                          </p:spTgt>
                                        </p:tgtEl>
                                        <p:attrNameLst>
                                          <p:attrName>style.visibility</p:attrName>
                                        </p:attrNameLst>
                                      </p:cBhvr>
                                      <p:to>
                                        <p:strVal val="visible"/>
                                      </p:to>
                                    </p:set>
                                  </p:childTnLst>
                                </p:cTn>
                              </p:par>
                              <p:par>
                                <p:cTn id="52" presetID="1" presetClass="entr" presetSubtype="0" fill="hold" nodeType="withEffect">
                                  <p:stCondLst>
                                    <p:cond delay="0"/>
                                  </p:stCondLst>
                                  <p:childTnLst>
                                    <p:set>
                                      <p:cBhvr>
                                        <p:cTn id="53" dur="1" fill="hold">
                                          <p:stCondLst>
                                            <p:cond delay="0"/>
                                          </p:stCondLst>
                                        </p:cTn>
                                        <p:tgtEl>
                                          <p:spTgt spid="4">
                                            <p:txEl>
                                              <p:pRg st="8" end="8"/>
                                            </p:txEl>
                                          </p:spTgt>
                                        </p:tgtEl>
                                        <p:attrNameLst>
                                          <p:attrName>style.visibility</p:attrName>
                                        </p:attrNameLst>
                                      </p:cBhvr>
                                      <p:to>
                                        <p:strVal val="visible"/>
                                      </p:to>
                                    </p:set>
                                  </p:childTnLst>
                                </p:cTn>
                              </p:par>
                              <p:par>
                                <p:cTn id="54" presetID="1" presetClass="entr" presetSubtype="0" fill="hold" nodeType="withEffect">
                                  <p:stCondLst>
                                    <p:cond delay="0"/>
                                  </p:stCondLst>
                                  <p:childTnLst>
                                    <p:set>
                                      <p:cBhvr>
                                        <p:cTn id="55" dur="1" fill="hold">
                                          <p:stCondLst>
                                            <p:cond delay="0"/>
                                          </p:stCondLst>
                                        </p:cTn>
                                        <p:tgtEl>
                                          <p:spTgt spid="4">
                                            <p:txEl>
                                              <p:pRg st="9" end="9"/>
                                            </p:txEl>
                                          </p:spTgt>
                                        </p:tgtEl>
                                        <p:attrNameLst>
                                          <p:attrName>style.visibility</p:attrName>
                                        </p:attrNameLst>
                                      </p:cBhvr>
                                      <p:to>
                                        <p:strVal val="visible"/>
                                      </p:to>
                                    </p:set>
                                  </p:childTnLst>
                                </p:cTn>
                              </p:par>
                              <p:par>
                                <p:cTn id="56" presetID="1" presetClass="entr" presetSubtype="0" fill="hold" nodeType="withEffect">
                                  <p:stCondLst>
                                    <p:cond delay="0"/>
                                  </p:stCondLst>
                                  <p:childTnLst>
                                    <p:set>
                                      <p:cBhvr>
                                        <p:cTn id="57"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7" grpId="0" animBg="1"/>
      <p:bldP spid="38" grpId="0" animBg="1"/>
      <p:bldP spid="39" grpId="0" animBg="1"/>
      <p:bldP spid="40" grpId="0" animBg="1"/>
      <p:bldP spid="4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A0BD908-D96A-66CC-138C-2ACAD5F7343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3</a:t>
            </a:fld>
            <a:endParaRPr lang="en-US"/>
          </a:p>
        </p:txBody>
      </p:sp>
      <p:sp>
        <p:nvSpPr>
          <p:cNvPr id="3" name="Title 2">
            <a:extLst>
              <a:ext uri="{FF2B5EF4-FFF2-40B4-BE49-F238E27FC236}">
                <a16:creationId xmlns:a16="http://schemas.microsoft.com/office/drawing/2014/main" id="{4B7E12D6-0833-00EE-5DCB-D2CD93523D2B}"/>
              </a:ext>
            </a:extLst>
          </p:cNvPr>
          <p:cNvSpPr>
            <a:spLocks noGrp="1"/>
          </p:cNvSpPr>
          <p:nvPr>
            <p:ph type="title"/>
          </p:nvPr>
        </p:nvSpPr>
        <p:spPr/>
        <p:txBody>
          <a:bodyPr/>
          <a:lstStyle/>
          <a:p>
            <a:r>
              <a:rPr lang="en-US" dirty="0"/>
              <a:t>Ending of the Era of Moore’s and Denard’s Scaling Laws </a:t>
            </a:r>
          </a:p>
        </p:txBody>
      </p:sp>
      <p:sp>
        <p:nvSpPr>
          <p:cNvPr id="6" name="Content Placeholder 3">
            <a:extLst>
              <a:ext uri="{FF2B5EF4-FFF2-40B4-BE49-F238E27FC236}">
                <a16:creationId xmlns:a16="http://schemas.microsoft.com/office/drawing/2014/main" id="{AD753D4A-E7E5-0396-9DCA-6BAC3BA34C8E}"/>
              </a:ext>
            </a:extLst>
          </p:cNvPr>
          <p:cNvSpPr txBox="1">
            <a:spLocks/>
          </p:cNvSpPr>
          <p:nvPr/>
        </p:nvSpPr>
        <p:spPr>
          <a:xfrm>
            <a:off x="496085" y="1285331"/>
            <a:ext cx="8925790" cy="54783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Lato" panose="020F0502020204030203" pitchFamily="34" charset="0"/>
                <a:ea typeface="Lato" panose="020F0502020204030203" pitchFamily="34" charset="0"/>
                <a:cs typeface="Lato" panose="020F050202020403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sz="1600" b="1" i="0">
                <a:solidFill>
                  <a:srgbClr val="2980B9"/>
                </a:solidFill>
                <a:latin typeface="Arial"/>
              </a:defRPr>
            </a:pPr>
            <a:r>
              <a:rPr lang="en-US" sz="2700" b="1" dirty="0">
                <a:solidFill>
                  <a:srgbClr val="0070C0"/>
                </a:solidFill>
              </a:rPr>
              <a:t>“The number of transistors incorporated in a chip will be doubled every 24 months” </a:t>
            </a:r>
          </a:p>
          <a:p>
            <a:pPr marL="411480" lvl="1">
              <a:lnSpc>
                <a:spcPct val="140000"/>
              </a:lnSpc>
              <a:buFont typeface="Wingdings" pitchFamily="2" charset="2"/>
              <a:buChar char="§"/>
              <a:defRPr sz="1400" b="0" i="0">
                <a:solidFill>
                  <a:srgbClr val="34495E"/>
                </a:solidFill>
                <a:latin typeface="Arial"/>
              </a:defRPr>
            </a:pPr>
            <a:r>
              <a:rPr lang="en-US" sz="2500" b="1" dirty="0">
                <a:solidFill>
                  <a:srgbClr val="C00000"/>
                </a:solidFill>
                <a:latin typeface="Arial"/>
              </a:rPr>
              <a:t>Gordon Moore</a:t>
            </a:r>
            <a:r>
              <a:rPr lang="en-US" sz="2500" b="1" dirty="0">
                <a:solidFill>
                  <a:srgbClr val="4B5563"/>
                </a:solidFill>
                <a:latin typeface="Arial"/>
              </a:rPr>
              <a:t>,</a:t>
            </a:r>
            <a:r>
              <a:rPr lang="en-US" sz="2500" b="1" dirty="0">
                <a:solidFill>
                  <a:srgbClr val="C00000"/>
                </a:solidFill>
                <a:latin typeface="Arial"/>
              </a:rPr>
              <a:t> </a:t>
            </a:r>
            <a:r>
              <a:rPr lang="en-US" sz="2500" dirty="0">
                <a:solidFill>
                  <a:srgbClr val="4B5563"/>
                </a:solidFill>
                <a:latin typeface="Arial"/>
              </a:rPr>
              <a:t>1978 (based on his observation in 1965) </a:t>
            </a:r>
          </a:p>
          <a:p>
            <a:pPr marL="182880" lvl="1" indent="0">
              <a:lnSpc>
                <a:spcPct val="140000"/>
              </a:lnSpc>
              <a:buNone/>
              <a:defRPr sz="1400" b="0" i="0">
                <a:solidFill>
                  <a:srgbClr val="34495E"/>
                </a:solidFill>
                <a:latin typeface="Arial"/>
              </a:defRPr>
            </a:pPr>
            <a:endParaRPr lang="en-US" sz="2800" dirty="0">
              <a:solidFill>
                <a:srgbClr val="4B5563"/>
              </a:solidFill>
              <a:latin typeface="Arial"/>
            </a:endParaRPr>
          </a:p>
          <a:p>
            <a:pPr marL="182880" lvl="1" indent="0">
              <a:lnSpc>
                <a:spcPct val="140000"/>
              </a:lnSpc>
              <a:buNone/>
              <a:defRPr sz="1400" b="0" i="0">
                <a:solidFill>
                  <a:srgbClr val="34495E"/>
                </a:solidFill>
                <a:latin typeface="Arial"/>
              </a:defRPr>
            </a:pPr>
            <a:endParaRPr lang="en-US" sz="2800" dirty="0">
              <a:solidFill>
                <a:srgbClr val="4B5563"/>
              </a:solidFill>
              <a:latin typeface="Arial"/>
            </a:endParaRPr>
          </a:p>
          <a:p>
            <a:pPr marL="194310" indent="-182880">
              <a:spcBef>
                <a:spcPts val="800"/>
              </a:spcBef>
              <a:defRPr sz="1600" b="1" i="0">
                <a:solidFill>
                  <a:srgbClr val="2980B9"/>
                </a:solidFill>
                <a:latin typeface="Arial"/>
              </a:defRPr>
            </a:pPr>
            <a:r>
              <a:rPr lang="en-US" sz="2700" b="1" dirty="0">
                <a:solidFill>
                  <a:srgbClr val="2980B9"/>
                </a:solidFill>
                <a:latin typeface="Arial"/>
                <a:ea typeface="+mn-ea"/>
                <a:cs typeface="+mn-cs"/>
              </a:rPr>
              <a:t> “We can keep power consumption constant as the number of transistors increases in a chip”</a:t>
            </a:r>
          </a:p>
          <a:p>
            <a:pPr marL="411480" lvl="1">
              <a:lnSpc>
                <a:spcPct val="140000"/>
              </a:lnSpc>
              <a:buFont typeface="Wingdings" pitchFamily="2" charset="2"/>
              <a:buChar char="§"/>
              <a:defRPr sz="1400" b="0" i="0">
                <a:solidFill>
                  <a:srgbClr val="34495E"/>
                </a:solidFill>
                <a:latin typeface="Arial"/>
              </a:defRPr>
            </a:pPr>
            <a:r>
              <a:rPr lang="en-US" sz="2500" b="1" dirty="0">
                <a:solidFill>
                  <a:srgbClr val="C00000"/>
                </a:solidFill>
                <a:latin typeface="Arial"/>
              </a:rPr>
              <a:t>Robert Dennard</a:t>
            </a:r>
            <a:r>
              <a:rPr lang="en-US" sz="2500" b="1" dirty="0">
                <a:solidFill>
                  <a:srgbClr val="4B5563"/>
                </a:solidFill>
                <a:latin typeface="Arial"/>
              </a:rPr>
              <a:t>, </a:t>
            </a:r>
            <a:r>
              <a:rPr lang="en-US" sz="2500" dirty="0">
                <a:solidFill>
                  <a:srgbClr val="4B5563"/>
                </a:solidFill>
                <a:latin typeface="Arial"/>
              </a:rPr>
              <a:t>1974 (this scaling ended in 2005) </a:t>
            </a:r>
          </a:p>
          <a:p>
            <a:pPr marL="411480" lvl="1">
              <a:lnSpc>
                <a:spcPct val="140000"/>
              </a:lnSpc>
              <a:buFont typeface="Wingdings" pitchFamily="2" charset="2"/>
              <a:buChar char="§"/>
              <a:defRPr sz="1400" b="0" i="0">
                <a:solidFill>
                  <a:srgbClr val="34495E"/>
                </a:solidFill>
                <a:latin typeface="Arial"/>
              </a:defRPr>
            </a:pPr>
            <a:endParaRPr lang="en-US" sz="2900" dirty="0">
              <a:solidFill>
                <a:srgbClr val="4B5563"/>
              </a:solidFill>
              <a:latin typeface="Arial"/>
            </a:endParaRPr>
          </a:p>
        </p:txBody>
      </p:sp>
      <p:pic>
        <p:nvPicPr>
          <p:cNvPr id="9" name="Picture 8">
            <a:extLst>
              <a:ext uri="{FF2B5EF4-FFF2-40B4-BE49-F238E27FC236}">
                <a16:creationId xmlns:a16="http://schemas.microsoft.com/office/drawing/2014/main" id="{6C77B3BE-C5D0-9689-3AF2-233CDA4CD3F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572190" y="1281622"/>
            <a:ext cx="2295525" cy="2633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330B98B9-527C-D9BE-B093-C120B5468BE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572190" y="4215322"/>
            <a:ext cx="2249488" cy="2420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4246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DF7674-FF35-11FF-63D2-EC9FB39449C7}"/>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A220496-3B18-0C2A-BE76-C18E4754E2DF}"/>
              </a:ext>
            </a:extLst>
          </p:cNvPr>
          <p:cNvSpPr>
            <a:spLocks noGrp="1"/>
          </p:cNvSpPr>
          <p:nvPr>
            <p:ph type="sldNum" sz="quarter" idx="12"/>
          </p:nvPr>
        </p:nvSpPr>
        <p:spPr>
          <a:xfrm>
            <a:off x="9448800" y="6492875"/>
            <a:ext cx="2743200" cy="365125"/>
          </a:xfrm>
        </p:spPr>
        <p:txBody>
          <a:bodyPr/>
          <a:lstStyle/>
          <a:p>
            <a:fld id="{C1D43E19-8CA0-9445-BFC5-15EE585FF4A3}" type="slidenum">
              <a:rPr lang="en-US" smtClean="0"/>
              <a:t>30</a:t>
            </a:fld>
            <a:endParaRPr lang="en-US"/>
          </a:p>
        </p:txBody>
      </p:sp>
      <p:sp>
        <p:nvSpPr>
          <p:cNvPr id="3" name="TextBox 2">
            <a:extLst>
              <a:ext uri="{FF2B5EF4-FFF2-40B4-BE49-F238E27FC236}">
                <a16:creationId xmlns:a16="http://schemas.microsoft.com/office/drawing/2014/main" id="{1333C0ED-C991-6F65-9B28-10BA670A099A}"/>
              </a:ext>
            </a:extLst>
          </p:cNvPr>
          <p:cNvSpPr txBox="1"/>
          <p:nvPr/>
        </p:nvSpPr>
        <p:spPr>
          <a:xfrm>
            <a:off x="469006" y="2816587"/>
            <a:ext cx="2512226" cy="830997"/>
          </a:xfrm>
          <a:prstGeom prst="rect">
            <a:avLst/>
          </a:prstGeom>
          <a:noFill/>
        </p:spPr>
        <p:txBody>
          <a:bodyPr wrap="none" rtlCol="0">
            <a:spAutoFit/>
          </a:bodyPr>
          <a:lstStyle/>
          <a:p>
            <a:r>
              <a:rPr lang="en-US" sz="4800" b="1" dirty="0">
                <a:solidFill>
                  <a:srgbClr val="BA0C2F"/>
                </a:solidFill>
                <a:latin typeface="Arial"/>
                <a:ea typeface="+mj-ea"/>
                <a:cs typeface="+mj-cs"/>
              </a:rPr>
              <a:t>Content</a:t>
            </a:r>
          </a:p>
        </p:txBody>
      </p:sp>
      <p:sp>
        <p:nvSpPr>
          <p:cNvPr id="5" name="TextBox 4">
            <a:extLst>
              <a:ext uri="{FF2B5EF4-FFF2-40B4-BE49-F238E27FC236}">
                <a16:creationId xmlns:a16="http://schemas.microsoft.com/office/drawing/2014/main" id="{F737E13D-CF67-505C-7456-7BFE874FF07F}"/>
              </a:ext>
            </a:extLst>
          </p:cNvPr>
          <p:cNvSpPr txBox="1"/>
          <p:nvPr/>
        </p:nvSpPr>
        <p:spPr>
          <a:xfrm>
            <a:off x="3880624" y="354707"/>
            <a:ext cx="8311376" cy="6001643"/>
          </a:xfrm>
          <a:prstGeom prst="rect">
            <a:avLst/>
          </a:prstGeom>
          <a:noFill/>
        </p:spPr>
        <p:txBody>
          <a:bodyPr wrap="square">
            <a:spAutoFit/>
          </a:bodyPr>
          <a:lstStyle/>
          <a:p>
            <a:r>
              <a:rPr lang="en-US" sz="2400" b="1" dirty="0">
                <a:solidFill>
                  <a:schemeClr val="bg1">
                    <a:lumMod val="65000"/>
                  </a:schemeClr>
                </a:solidFill>
                <a:latin typeface="Arial"/>
                <a:ea typeface="+mj-ea"/>
                <a:cs typeface="+mj-cs"/>
              </a:rPr>
              <a:t>Chapter 0: Introduction</a:t>
            </a:r>
          </a:p>
          <a:p>
            <a:endParaRPr lang="en-US" sz="2400" b="1" dirty="0">
              <a:solidFill>
                <a:schemeClr val="bg1">
                  <a:lumMod val="65000"/>
                </a:schemeClr>
              </a:solidFill>
              <a:latin typeface="Arial"/>
              <a:ea typeface="+mj-ea"/>
              <a:cs typeface="+mj-cs"/>
            </a:endParaRPr>
          </a:p>
          <a:p>
            <a:r>
              <a:rPr lang="en-US" sz="2400" b="1" dirty="0">
                <a:solidFill>
                  <a:schemeClr val="bg1">
                    <a:lumMod val="65000"/>
                  </a:schemeClr>
                </a:solidFill>
                <a:latin typeface="Arial"/>
                <a:ea typeface="+mj-ea"/>
                <a:cs typeface="+mj-cs"/>
              </a:rPr>
              <a:t>Chapter 1: Ray-tracing Meets Spatial Databases</a:t>
            </a:r>
          </a:p>
          <a:p>
            <a:endParaRPr lang="en-US" sz="2400" b="1" dirty="0">
              <a:solidFill>
                <a:schemeClr val="bg1">
                  <a:lumMod val="65000"/>
                </a:schemeClr>
              </a:solidFill>
              <a:latin typeface="Arial"/>
              <a:ea typeface="+mj-ea"/>
              <a:cs typeface="+mj-cs"/>
            </a:endParaRPr>
          </a:p>
          <a:p>
            <a:r>
              <a:rPr lang="en-US" sz="2400" b="1" dirty="0">
                <a:solidFill>
                  <a:schemeClr val="bg1">
                    <a:lumMod val="65000"/>
                  </a:schemeClr>
                </a:solidFill>
                <a:latin typeface="Arial"/>
                <a:ea typeface="+mj-ea"/>
                <a:cs typeface="+mj-cs"/>
              </a:rPr>
              <a:t>Chapter 2: Ray-tracing Fundamentals</a:t>
            </a:r>
          </a:p>
          <a:p>
            <a:endParaRPr lang="en-US" sz="2400" b="1" dirty="0">
              <a:solidFill>
                <a:schemeClr val="bg1">
                  <a:lumMod val="65000"/>
                </a:schemeClr>
              </a:solidFill>
              <a:latin typeface="Arial"/>
              <a:ea typeface="+mj-ea"/>
              <a:cs typeface="+mj-cs"/>
            </a:endParaRPr>
          </a:p>
          <a:p>
            <a:r>
              <a:rPr lang="en-US" sz="2400" b="1" dirty="0">
                <a:solidFill>
                  <a:srgbClr val="BA0C2F"/>
                </a:solidFill>
                <a:latin typeface="Arial"/>
              </a:rPr>
              <a:t>Chapter 3: RT for Spatial Join</a:t>
            </a:r>
          </a:p>
          <a:p>
            <a:endParaRPr lang="en-US" sz="2400" b="1" dirty="0">
              <a:solidFill>
                <a:schemeClr val="bg1">
                  <a:lumMod val="65000"/>
                </a:schemeClr>
              </a:solidFill>
              <a:latin typeface="Arial"/>
              <a:ea typeface="+mj-ea"/>
              <a:cs typeface="+mj-cs"/>
            </a:endParaRPr>
          </a:p>
          <a:p>
            <a:r>
              <a:rPr lang="en-US" sz="2400" b="1" dirty="0">
                <a:solidFill>
                  <a:schemeClr val="bg1">
                    <a:lumMod val="65000"/>
                  </a:schemeClr>
                </a:solidFill>
                <a:latin typeface="Arial"/>
                <a:ea typeface="+mj-ea"/>
                <a:cs typeface="+mj-cs"/>
              </a:rPr>
              <a:t>Chapter 4: RT for Spatial Indexing</a:t>
            </a:r>
          </a:p>
          <a:p>
            <a:endParaRPr lang="en-US" sz="2400" b="1" dirty="0">
              <a:solidFill>
                <a:schemeClr val="bg1">
                  <a:lumMod val="65000"/>
                </a:schemeClr>
              </a:solidFill>
              <a:latin typeface="Arial"/>
              <a:ea typeface="+mj-ea"/>
              <a:cs typeface="+mj-cs"/>
            </a:endParaRPr>
          </a:p>
          <a:p>
            <a:r>
              <a:rPr lang="en-US" sz="2400" b="1" dirty="0">
                <a:solidFill>
                  <a:schemeClr val="bg1">
                    <a:lumMod val="65000"/>
                  </a:schemeClr>
                </a:solidFill>
                <a:latin typeface="Arial"/>
                <a:ea typeface="+mj-ea"/>
                <a:cs typeface="+mj-cs"/>
              </a:rPr>
              <a:t>Chapter 5: RT for Spatial Functions (Case Study: </a:t>
            </a:r>
            <a:r>
              <a:rPr lang="en-US" sz="2400" b="1" dirty="0" err="1">
                <a:solidFill>
                  <a:schemeClr val="bg1">
                    <a:lumMod val="65000"/>
                  </a:schemeClr>
                </a:solidFill>
                <a:latin typeface="Arial"/>
                <a:ea typeface="+mj-ea"/>
                <a:cs typeface="+mj-cs"/>
              </a:rPr>
              <a:t>Hausdorff</a:t>
            </a:r>
            <a:r>
              <a:rPr lang="en-US" sz="2400" b="1" dirty="0">
                <a:solidFill>
                  <a:schemeClr val="bg1">
                    <a:lumMod val="65000"/>
                  </a:schemeClr>
                </a:solidFill>
                <a:latin typeface="Arial"/>
                <a:ea typeface="+mj-ea"/>
                <a:cs typeface="+mj-cs"/>
              </a:rPr>
              <a:t> Distance)</a:t>
            </a:r>
          </a:p>
          <a:p>
            <a:endParaRPr lang="en-US" sz="2400" b="1" dirty="0">
              <a:solidFill>
                <a:schemeClr val="bg1">
                  <a:lumMod val="65000"/>
                </a:schemeClr>
              </a:solidFill>
              <a:latin typeface="Arial"/>
              <a:ea typeface="+mj-ea"/>
              <a:cs typeface="+mj-cs"/>
            </a:endParaRPr>
          </a:p>
          <a:p>
            <a:r>
              <a:rPr lang="en-US" sz="2400" b="1" dirty="0">
                <a:solidFill>
                  <a:schemeClr val="bg1">
                    <a:lumMod val="65000"/>
                  </a:schemeClr>
                </a:solidFill>
                <a:latin typeface="Arial"/>
                <a:ea typeface="+mj-ea"/>
                <a:cs typeface="+mj-cs"/>
              </a:rPr>
              <a:t>Chapter 6: RT in Action: Integrating RT into </a:t>
            </a:r>
            <a:r>
              <a:rPr lang="en-US" sz="2400" b="1" dirty="0" err="1">
                <a:solidFill>
                  <a:schemeClr val="bg1">
                    <a:lumMod val="65000"/>
                  </a:schemeClr>
                </a:solidFill>
                <a:latin typeface="Arial"/>
                <a:ea typeface="+mj-ea"/>
                <a:cs typeface="+mj-cs"/>
              </a:rPr>
              <a:t>SedonaDB</a:t>
            </a:r>
            <a:endParaRPr lang="en-US" sz="2400" b="1" dirty="0">
              <a:solidFill>
                <a:schemeClr val="bg1">
                  <a:lumMod val="65000"/>
                </a:schemeClr>
              </a:solidFill>
              <a:latin typeface="Arial"/>
              <a:ea typeface="+mj-ea"/>
              <a:cs typeface="+mj-cs"/>
            </a:endParaRPr>
          </a:p>
          <a:p>
            <a:endParaRPr lang="en-US" sz="2400" b="1" dirty="0">
              <a:solidFill>
                <a:schemeClr val="bg1">
                  <a:lumMod val="65000"/>
                </a:schemeClr>
              </a:solidFill>
              <a:latin typeface="Arial"/>
              <a:ea typeface="+mj-ea"/>
              <a:cs typeface="+mj-cs"/>
            </a:endParaRPr>
          </a:p>
          <a:p>
            <a:r>
              <a:rPr lang="en-US" sz="2400" b="1" dirty="0">
                <a:solidFill>
                  <a:schemeClr val="bg1">
                    <a:lumMod val="65000"/>
                  </a:schemeClr>
                </a:solidFill>
                <a:latin typeface="Arial"/>
                <a:ea typeface="+mj-ea"/>
                <a:cs typeface="+mj-cs"/>
              </a:rPr>
              <a:t>Conclusion: Summary &amp; Key Takeaways</a:t>
            </a:r>
          </a:p>
        </p:txBody>
      </p:sp>
    </p:spTree>
    <p:extLst>
      <p:ext uri="{BB962C8B-B14F-4D97-AF65-F5344CB8AC3E}">
        <p14:creationId xmlns:p14="http://schemas.microsoft.com/office/powerpoint/2010/main" val="2269357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withEffect">
                                  <p:stCondLst>
                                    <p:cond delay="0"/>
                                  </p:stCondLst>
                                  <p:childTnLst>
                                    <p:animEffect transition="out" filter="fade">
                                      <p:cBhvr>
                                        <p:cTn id="6" dur="500" tmFilter="0, 0; .2, .5; .8, .5; 1, 0"/>
                                        <p:tgtEl>
                                          <p:spTgt spid="5">
                                            <p:txEl>
                                              <p:pRg st="6" end="6"/>
                                            </p:txEl>
                                          </p:spTgt>
                                        </p:tgtEl>
                                      </p:cBhvr>
                                    </p:animEffect>
                                    <p:animScale>
                                      <p:cBhvr>
                                        <p:cTn id="7" dur="250" autoRev="1" fill="hold"/>
                                        <p:tgtEl>
                                          <p:spTgt spid="5">
                                            <p:txEl>
                                              <p:pRg st="6" end="6"/>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7BA8444-922B-9FEB-63AA-CF93C76B4B1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31</a:t>
            </a:fld>
            <a:endParaRPr lang="en-US"/>
          </a:p>
        </p:txBody>
      </p:sp>
      <p:sp>
        <p:nvSpPr>
          <p:cNvPr id="3" name="Title 2">
            <a:extLst>
              <a:ext uri="{FF2B5EF4-FFF2-40B4-BE49-F238E27FC236}">
                <a16:creationId xmlns:a16="http://schemas.microsoft.com/office/drawing/2014/main" id="{261C6404-5B9B-FA6F-C27D-3C2FA88C533E}"/>
              </a:ext>
            </a:extLst>
          </p:cNvPr>
          <p:cNvSpPr>
            <a:spLocks noGrp="1"/>
          </p:cNvSpPr>
          <p:nvPr>
            <p:ph type="title"/>
          </p:nvPr>
        </p:nvSpPr>
        <p:spPr/>
        <p:txBody>
          <a:bodyPr/>
          <a:lstStyle/>
          <a:p>
            <a:r>
              <a:rPr lang="en-US" dirty="0"/>
              <a:t>Starting from Polygon Clipping</a:t>
            </a:r>
          </a:p>
        </p:txBody>
      </p:sp>
      <p:sp>
        <p:nvSpPr>
          <p:cNvPr id="4" name="Content Placeholder 3">
            <a:extLst>
              <a:ext uri="{FF2B5EF4-FFF2-40B4-BE49-F238E27FC236}">
                <a16:creationId xmlns:a16="http://schemas.microsoft.com/office/drawing/2014/main" id="{3C085C87-7883-3DA9-5B81-091AA0E578A2}"/>
              </a:ext>
            </a:extLst>
          </p:cNvPr>
          <p:cNvSpPr>
            <a:spLocks noGrp="1"/>
          </p:cNvSpPr>
          <p:nvPr>
            <p:ph sz="half" idx="1"/>
          </p:nvPr>
        </p:nvSpPr>
        <p:spPr>
          <a:xfrm>
            <a:off x="571500" y="1379601"/>
            <a:ext cx="11231618" cy="5478399"/>
          </a:xfrm>
        </p:spPr>
        <p:txBody>
          <a:bodyPr>
            <a:normAutofit/>
          </a:bodyPr>
          <a:lstStyle/>
          <a:p>
            <a:pPr marL="194310" indent="-182880">
              <a:lnSpc>
                <a:spcPct val="110000"/>
              </a:lnSpc>
              <a:spcBef>
                <a:spcPts val="800"/>
              </a:spcBef>
              <a:defRPr sz="1600" b="1" i="0">
                <a:solidFill>
                  <a:srgbClr val="2980B9"/>
                </a:solidFill>
                <a:latin typeface="Arial"/>
              </a:defRPr>
            </a:pPr>
            <a:r>
              <a:rPr lang="en-US" sz="2300" b="1" dirty="0">
                <a:solidFill>
                  <a:srgbClr val="2980B9"/>
                </a:solidFill>
                <a:latin typeface="Arial"/>
              </a:rPr>
              <a:t>Polygon clipping constructs the geometric region from two shapes that satisfies a given spatial predicate (such as AND, OR).</a:t>
            </a:r>
          </a:p>
          <a:p>
            <a:pPr marL="194310" indent="-182880">
              <a:lnSpc>
                <a:spcPct val="110000"/>
              </a:lnSpc>
              <a:spcBef>
                <a:spcPts val="800"/>
              </a:spcBef>
              <a:defRPr sz="1600" b="1" i="0">
                <a:solidFill>
                  <a:srgbClr val="2980B9"/>
                </a:solidFill>
                <a:latin typeface="Arial"/>
              </a:defRPr>
            </a:pPr>
            <a:endParaRPr lang="en-US" sz="2300" b="1" dirty="0">
              <a:solidFill>
                <a:srgbClr val="2980B9"/>
              </a:solidFill>
              <a:latin typeface="Arial"/>
            </a:endParaRPr>
          </a:p>
          <a:p>
            <a:pPr marL="11430" indent="0">
              <a:lnSpc>
                <a:spcPct val="110000"/>
              </a:lnSpc>
              <a:spcBef>
                <a:spcPts val="800"/>
              </a:spcBef>
              <a:buNone/>
              <a:defRPr sz="1600" b="1" i="0">
                <a:solidFill>
                  <a:srgbClr val="2980B9"/>
                </a:solidFill>
                <a:latin typeface="Arial"/>
              </a:defRPr>
            </a:pPr>
            <a:endParaRPr lang="en-US" sz="2300" b="1" dirty="0">
              <a:solidFill>
                <a:srgbClr val="2980B9"/>
              </a:solidFill>
              <a:latin typeface="Arial"/>
            </a:endParaRPr>
          </a:p>
          <a:p>
            <a:pPr marL="194310" indent="-182880">
              <a:lnSpc>
                <a:spcPct val="110000"/>
              </a:lnSpc>
              <a:spcBef>
                <a:spcPts val="800"/>
              </a:spcBef>
              <a:defRPr sz="1600" b="1" i="0">
                <a:solidFill>
                  <a:srgbClr val="2980B9"/>
                </a:solidFill>
                <a:latin typeface="Arial"/>
              </a:defRPr>
            </a:pPr>
            <a:endParaRPr lang="en-US" sz="2300" b="1" dirty="0">
              <a:solidFill>
                <a:srgbClr val="2980B9"/>
              </a:solidFill>
              <a:latin typeface="Arial"/>
            </a:endParaRPr>
          </a:p>
          <a:p>
            <a:pPr marL="194310" indent="-182880">
              <a:lnSpc>
                <a:spcPct val="110000"/>
              </a:lnSpc>
              <a:spcBef>
                <a:spcPts val="800"/>
              </a:spcBef>
              <a:defRPr sz="1600" b="1" i="0">
                <a:solidFill>
                  <a:srgbClr val="2980B9"/>
                </a:solidFill>
                <a:latin typeface="Arial"/>
              </a:defRPr>
            </a:pPr>
            <a:endParaRPr lang="en-US" sz="2300" b="1" dirty="0">
              <a:solidFill>
                <a:srgbClr val="2980B9"/>
              </a:solidFill>
              <a:latin typeface="Arial"/>
            </a:endParaRPr>
          </a:p>
          <a:p>
            <a:pPr marL="194310" indent="-182880">
              <a:lnSpc>
                <a:spcPct val="110000"/>
              </a:lnSpc>
              <a:spcBef>
                <a:spcPts val="800"/>
              </a:spcBef>
              <a:defRPr sz="1600" b="1" i="0">
                <a:solidFill>
                  <a:srgbClr val="2980B9"/>
                </a:solidFill>
                <a:latin typeface="Arial"/>
              </a:defRPr>
            </a:pPr>
            <a:r>
              <a:rPr lang="en-US" sz="2300" b="1" dirty="0">
                <a:solidFill>
                  <a:srgbClr val="2980B9"/>
                </a:solidFill>
                <a:latin typeface="Arial"/>
              </a:rPr>
              <a:t>Can be decomposed into two sub-operations</a:t>
            </a:r>
          </a:p>
          <a:p>
            <a:pPr marL="411480" lvl="1">
              <a:lnSpc>
                <a:spcPct val="130000"/>
              </a:lnSpc>
              <a:buFont typeface="Wingdings" pitchFamily="2" charset="2"/>
              <a:buChar char="§"/>
              <a:defRPr sz="1400" b="0" i="0">
                <a:solidFill>
                  <a:srgbClr val="34495E"/>
                </a:solidFill>
                <a:latin typeface="Arial"/>
              </a:defRPr>
            </a:pPr>
            <a:r>
              <a:rPr lang="en-US" sz="1600" dirty="0">
                <a:solidFill>
                  <a:srgbClr val="4B5563"/>
                </a:solidFill>
                <a:latin typeface="Arial"/>
              </a:rPr>
              <a:t>Finding Line Segment Intersection (</a:t>
            </a:r>
            <a:r>
              <a:rPr lang="en-US" sz="1600" dirty="0">
                <a:solidFill>
                  <a:schemeClr val="accent6"/>
                </a:solidFill>
                <a:latin typeface="Arial"/>
              </a:rPr>
              <a:t>LSI</a:t>
            </a:r>
            <a:r>
              <a:rPr lang="en-US" sz="1600" dirty="0">
                <a:solidFill>
                  <a:srgbClr val="4B5563"/>
                </a:solidFill>
                <a:latin typeface="Arial"/>
              </a:rPr>
              <a:t>)</a:t>
            </a:r>
          </a:p>
          <a:p>
            <a:pPr marL="411480" lvl="1">
              <a:lnSpc>
                <a:spcPct val="130000"/>
              </a:lnSpc>
              <a:buFont typeface="Wingdings" pitchFamily="2" charset="2"/>
              <a:buChar char="§"/>
              <a:defRPr sz="1400" b="0" i="0">
                <a:solidFill>
                  <a:srgbClr val="34495E"/>
                </a:solidFill>
                <a:latin typeface="Arial"/>
              </a:defRPr>
            </a:pPr>
            <a:r>
              <a:rPr lang="en-US" sz="1600" dirty="0">
                <a:solidFill>
                  <a:srgbClr val="4B5563"/>
                </a:solidFill>
                <a:latin typeface="Arial"/>
              </a:rPr>
              <a:t>Point-in-polygon (</a:t>
            </a:r>
            <a:r>
              <a:rPr lang="en-US" sz="1600" dirty="0">
                <a:solidFill>
                  <a:srgbClr val="FF0000"/>
                </a:solidFill>
                <a:latin typeface="Arial"/>
              </a:rPr>
              <a:t>PIP</a:t>
            </a:r>
            <a:r>
              <a:rPr lang="en-US" sz="1600" dirty="0">
                <a:solidFill>
                  <a:srgbClr val="4B5563"/>
                </a:solidFill>
                <a:latin typeface="Arial"/>
              </a:rPr>
              <a:t>) test</a:t>
            </a:r>
          </a:p>
          <a:p>
            <a:pPr marL="194310" indent="-182880">
              <a:lnSpc>
                <a:spcPct val="110000"/>
              </a:lnSpc>
              <a:spcBef>
                <a:spcPts val="800"/>
              </a:spcBef>
              <a:defRPr sz="1600" b="1" i="0">
                <a:solidFill>
                  <a:srgbClr val="2980B9"/>
                </a:solidFill>
                <a:latin typeface="Arial"/>
              </a:defRPr>
            </a:pPr>
            <a:r>
              <a:rPr lang="en-US" sz="2300" b="1" dirty="0">
                <a:solidFill>
                  <a:srgbClr val="2980B9"/>
                </a:solidFill>
                <a:latin typeface="Arial"/>
              </a:rPr>
              <a:t>If we can turn these two operations into ray-casting operations, we can take a free ride over this powerful hardware!</a:t>
            </a:r>
          </a:p>
          <a:p>
            <a:pPr marL="194310" indent="-182880">
              <a:lnSpc>
                <a:spcPct val="110000"/>
              </a:lnSpc>
              <a:spcBef>
                <a:spcPts val="800"/>
              </a:spcBef>
              <a:defRPr sz="1600" b="1" i="0">
                <a:solidFill>
                  <a:srgbClr val="2980B9"/>
                </a:solidFill>
                <a:latin typeface="Arial"/>
              </a:defRPr>
            </a:pPr>
            <a:r>
              <a:rPr lang="en-US" sz="2300" b="1" dirty="0">
                <a:solidFill>
                  <a:srgbClr val="2980B9"/>
                </a:solidFill>
                <a:latin typeface="Arial"/>
              </a:rPr>
              <a:t>Introducing “</a:t>
            </a:r>
            <a:r>
              <a:rPr lang="en-US" sz="2300" b="1" dirty="0" err="1">
                <a:solidFill>
                  <a:srgbClr val="FF0000"/>
                </a:solidFill>
                <a:latin typeface="Arial"/>
              </a:rPr>
              <a:t>RayJoin</a:t>
            </a:r>
            <a:r>
              <a:rPr lang="en-US" sz="2300" b="1" dirty="0">
                <a:solidFill>
                  <a:srgbClr val="FF0000"/>
                </a:solidFill>
                <a:latin typeface="Arial"/>
              </a:rPr>
              <a:t>: Fast and Precise Spatial Join</a:t>
            </a:r>
            <a:r>
              <a:rPr lang="en-US" sz="2300" b="1" dirty="0">
                <a:solidFill>
                  <a:srgbClr val="2980B9"/>
                </a:solidFill>
                <a:latin typeface="Arial"/>
              </a:rPr>
              <a:t>”</a:t>
            </a:r>
          </a:p>
        </p:txBody>
      </p:sp>
      <p:grpSp>
        <p:nvGrpSpPr>
          <p:cNvPr id="120" name="Group 119">
            <a:extLst>
              <a:ext uri="{FF2B5EF4-FFF2-40B4-BE49-F238E27FC236}">
                <a16:creationId xmlns:a16="http://schemas.microsoft.com/office/drawing/2014/main" id="{C7826C9C-90C4-4BA4-789B-C9C67D8FE765}"/>
              </a:ext>
            </a:extLst>
          </p:cNvPr>
          <p:cNvGrpSpPr/>
          <p:nvPr/>
        </p:nvGrpSpPr>
        <p:grpSpPr>
          <a:xfrm>
            <a:off x="9020245" y="2504734"/>
            <a:ext cx="2881481" cy="379078"/>
            <a:chOff x="-1556661" y="4585525"/>
            <a:chExt cx="2881481" cy="379078"/>
          </a:xfrm>
        </p:grpSpPr>
        <p:sp>
          <p:nvSpPr>
            <p:cNvPr id="69" name="Oval 68">
              <a:extLst>
                <a:ext uri="{FF2B5EF4-FFF2-40B4-BE49-F238E27FC236}">
                  <a16:creationId xmlns:a16="http://schemas.microsoft.com/office/drawing/2014/main" id="{56B145E8-D5DC-059F-6796-A3F4C49C3A19}"/>
                </a:ext>
              </a:extLst>
            </p:cNvPr>
            <p:cNvSpPr/>
            <p:nvPr/>
          </p:nvSpPr>
          <p:spPr>
            <a:xfrm>
              <a:off x="-1556661" y="4693437"/>
              <a:ext cx="208093" cy="208093"/>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B0F0"/>
                </a:solidFill>
              </a:endParaRPr>
            </a:p>
          </p:txBody>
        </p:sp>
        <p:sp>
          <p:nvSpPr>
            <p:cNvPr id="70" name="TextBox 69">
              <a:extLst>
                <a:ext uri="{FF2B5EF4-FFF2-40B4-BE49-F238E27FC236}">
                  <a16:creationId xmlns:a16="http://schemas.microsoft.com/office/drawing/2014/main" id="{29370F50-B32A-6C04-FDAC-DB767365E504}"/>
                </a:ext>
              </a:extLst>
            </p:cNvPr>
            <p:cNvSpPr txBox="1"/>
            <p:nvPr/>
          </p:nvSpPr>
          <p:spPr>
            <a:xfrm>
              <a:off x="-1324821" y="4585525"/>
              <a:ext cx="2649641" cy="379078"/>
            </a:xfrm>
            <a:prstGeom prst="rect">
              <a:avLst/>
            </a:prstGeom>
            <a:noFill/>
          </p:spPr>
          <p:txBody>
            <a:bodyPr wrap="square">
              <a:spAutoFit/>
            </a:bodyPr>
            <a:lstStyle/>
            <a:p>
              <a:pPr marL="0" lvl="1">
                <a:lnSpc>
                  <a:spcPct val="130000"/>
                </a:lnSpc>
                <a:defRPr sz="1400" b="0" i="0">
                  <a:solidFill>
                    <a:srgbClr val="34495E"/>
                  </a:solidFill>
                  <a:latin typeface="Arial"/>
                </a:defRPr>
              </a:pPr>
              <a:r>
                <a:rPr lang="en-US" sz="1600" dirty="0">
                  <a:solidFill>
                    <a:schemeClr val="accent6"/>
                  </a:solidFill>
                  <a:latin typeface="Arial"/>
                </a:rPr>
                <a:t>Line-segment Intersection</a:t>
              </a:r>
            </a:p>
          </p:txBody>
        </p:sp>
      </p:grpSp>
      <p:grpSp>
        <p:nvGrpSpPr>
          <p:cNvPr id="133" name="Group 132">
            <a:extLst>
              <a:ext uri="{FF2B5EF4-FFF2-40B4-BE49-F238E27FC236}">
                <a16:creationId xmlns:a16="http://schemas.microsoft.com/office/drawing/2014/main" id="{646E5EAF-F4F3-F7E6-8824-AC51832D7793}"/>
              </a:ext>
            </a:extLst>
          </p:cNvPr>
          <p:cNvGrpSpPr/>
          <p:nvPr/>
        </p:nvGrpSpPr>
        <p:grpSpPr>
          <a:xfrm>
            <a:off x="9020245" y="2953128"/>
            <a:ext cx="2428883" cy="379078"/>
            <a:chOff x="9020245" y="2946041"/>
            <a:chExt cx="2428883" cy="379078"/>
          </a:xfrm>
        </p:grpSpPr>
        <p:sp>
          <p:nvSpPr>
            <p:cNvPr id="71" name="Oval 70">
              <a:extLst>
                <a:ext uri="{FF2B5EF4-FFF2-40B4-BE49-F238E27FC236}">
                  <a16:creationId xmlns:a16="http://schemas.microsoft.com/office/drawing/2014/main" id="{D7ED4782-22F8-ED1A-32E7-DB261514ED4E}"/>
                </a:ext>
              </a:extLst>
            </p:cNvPr>
            <p:cNvSpPr/>
            <p:nvPr/>
          </p:nvSpPr>
          <p:spPr>
            <a:xfrm>
              <a:off x="9020245" y="3034775"/>
              <a:ext cx="201610" cy="20161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TextBox 71">
              <a:extLst>
                <a:ext uri="{FF2B5EF4-FFF2-40B4-BE49-F238E27FC236}">
                  <a16:creationId xmlns:a16="http://schemas.microsoft.com/office/drawing/2014/main" id="{95FAFC87-15EF-3956-EBDF-2F8772A89C4A}"/>
                </a:ext>
              </a:extLst>
            </p:cNvPr>
            <p:cNvSpPr txBox="1"/>
            <p:nvPr/>
          </p:nvSpPr>
          <p:spPr>
            <a:xfrm>
              <a:off x="9221855" y="2946041"/>
              <a:ext cx="2227273" cy="379078"/>
            </a:xfrm>
            <a:prstGeom prst="rect">
              <a:avLst/>
            </a:prstGeom>
            <a:noFill/>
          </p:spPr>
          <p:txBody>
            <a:bodyPr wrap="square">
              <a:spAutoFit/>
            </a:bodyPr>
            <a:lstStyle/>
            <a:p>
              <a:pPr marL="0" lvl="1">
                <a:lnSpc>
                  <a:spcPct val="130000"/>
                </a:lnSpc>
                <a:defRPr sz="1400" b="0" i="0">
                  <a:solidFill>
                    <a:srgbClr val="34495E"/>
                  </a:solidFill>
                  <a:latin typeface="Arial"/>
                </a:defRPr>
              </a:pPr>
              <a:r>
                <a:rPr lang="en-US" sz="1600" dirty="0">
                  <a:solidFill>
                    <a:srgbClr val="FF0000"/>
                  </a:solidFill>
                  <a:latin typeface="Arial"/>
                </a:rPr>
                <a:t>Point-in-polygon Test</a:t>
              </a:r>
            </a:p>
          </p:txBody>
        </p:sp>
      </p:grpSp>
      <p:grpSp>
        <p:nvGrpSpPr>
          <p:cNvPr id="119" name="Group 118">
            <a:extLst>
              <a:ext uri="{FF2B5EF4-FFF2-40B4-BE49-F238E27FC236}">
                <a16:creationId xmlns:a16="http://schemas.microsoft.com/office/drawing/2014/main" id="{66B72863-4C90-123D-DC4F-689A93373408}"/>
              </a:ext>
            </a:extLst>
          </p:cNvPr>
          <p:cNvGrpSpPr/>
          <p:nvPr/>
        </p:nvGrpSpPr>
        <p:grpSpPr>
          <a:xfrm>
            <a:off x="4481274" y="2700153"/>
            <a:ext cx="1739047" cy="728847"/>
            <a:chOff x="4481274" y="2700153"/>
            <a:chExt cx="1739047" cy="728847"/>
          </a:xfrm>
        </p:grpSpPr>
        <mc:AlternateContent xmlns:mc="http://schemas.openxmlformats.org/markup-compatibility/2006" xmlns:a14="http://schemas.microsoft.com/office/drawing/2010/main">
          <mc:Choice Requires="a14">
            <p:sp>
              <p:nvSpPr>
                <p:cNvPr id="74" name="TextBox 73">
                  <a:extLst>
                    <a:ext uri="{FF2B5EF4-FFF2-40B4-BE49-F238E27FC236}">
                      <a16:creationId xmlns:a16="http://schemas.microsoft.com/office/drawing/2014/main" id="{73128453-9C53-B1A0-FE6B-ECD2D3BD09BE}"/>
                    </a:ext>
                  </a:extLst>
                </p:cNvPr>
                <p:cNvSpPr txBox="1"/>
                <p:nvPr/>
              </p:nvSpPr>
              <p:spPr>
                <a:xfrm>
                  <a:off x="4554784" y="2700153"/>
                  <a:ext cx="1461678" cy="523220"/>
                </a:xfrm>
                <a:prstGeom prst="rect">
                  <a:avLst/>
                </a:prstGeom>
                <a:noFill/>
              </p:spPr>
              <p:txBody>
                <a:bodyPr wrap="square">
                  <a:spAutoFit/>
                </a:bodyPr>
                <a:lstStyle/>
                <a:p>
                  <a14:m>
                    <m:oMath xmlns:m="http://schemas.openxmlformats.org/officeDocument/2006/math">
                      <m:sSub>
                        <m:sSubPr>
                          <m:ctrlPr>
                            <a:rPr lang="en-US" sz="2800" b="0" i="0" smtClean="0">
                              <a:latin typeface="Cambria Math" panose="02040503050406030204" pitchFamily="18" charset="0"/>
                            </a:rPr>
                          </m:ctrlPr>
                        </m:sSubPr>
                        <m:e>
                          <m:r>
                            <m:rPr>
                              <m:nor/>
                            </m:rPr>
                            <a:rPr lang="en-US" sz="2800" b="0" i="0" smtClean="0">
                              <a:latin typeface="Cambria Math" panose="02040503050406030204" pitchFamily="18" charset="0"/>
                            </a:rPr>
                            <m:t>R ⋈</m:t>
                          </m:r>
                        </m:e>
                        <m:sub>
                          <m:r>
                            <a:rPr lang="en-US" sz="2800" b="0" i="1" smtClean="0">
                              <a:latin typeface="Cambria Math" panose="02040503050406030204" pitchFamily="18" charset="0"/>
                            </a:rPr>
                            <m:t>𝑎𝑛𝑑</m:t>
                          </m:r>
                        </m:sub>
                      </m:sSub>
                      <m:r>
                        <a:rPr lang="en-US" sz="2800" b="0" i="1" smtClean="0">
                          <a:latin typeface="Cambria Math" panose="02040503050406030204" pitchFamily="18" charset="0"/>
                        </a:rPr>
                        <m:t> </m:t>
                      </m:r>
                      <m:r>
                        <a:rPr lang="en-US" sz="2800" b="0" i="1" smtClean="0">
                          <a:latin typeface="Cambria Math" panose="02040503050406030204" pitchFamily="18" charset="0"/>
                        </a:rPr>
                        <m:t>𝑆</m:t>
                      </m:r>
                    </m:oMath>
                  </a14:m>
                  <a:r>
                    <a:rPr lang="en-US" sz="2800" dirty="0"/>
                    <a:t> </a:t>
                  </a:r>
                </a:p>
              </p:txBody>
            </p:sp>
          </mc:Choice>
          <mc:Fallback xmlns="">
            <p:sp>
              <p:nvSpPr>
                <p:cNvPr id="74" name="TextBox 73">
                  <a:extLst>
                    <a:ext uri="{FF2B5EF4-FFF2-40B4-BE49-F238E27FC236}">
                      <a16:creationId xmlns:a16="http://schemas.microsoft.com/office/drawing/2014/main" id="{73128453-9C53-B1A0-FE6B-ECD2D3BD09BE}"/>
                    </a:ext>
                  </a:extLst>
                </p:cNvPr>
                <p:cNvSpPr txBox="1">
                  <a:spLocks noRot="1" noChangeAspect="1" noMove="1" noResize="1" noEditPoints="1" noAdjustHandles="1" noChangeArrowheads="1" noChangeShapeType="1" noTextEdit="1"/>
                </p:cNvSpPr>
                <p:nvPr/>
              </p:nvSpPr>
              <p:spPr>
                <a:xfrm>
                  <a:off x="4554784" y="2700153"/>
                  <a:ext cx="1461678" cy="523220"/>
                </a:xfrm>
                <a:prstGeom prst="rect">
                  <a:avLst/>
                </a:prstGeom>
                <a:blipFill>
                  <a:blip r:embed="rId2"/>
                  <a:stretch>
                    <a:fillRect l="-1724" r="-9483" b="-21429"/>
                  </a:stretch>
                </a:blipFill>
              </p:spPr>
              <p:txBody>
                <a:bodyPr/>
                <a:lstStyle/>
                <a:p>
                  <a:r>
                    <a:rPr lang="en-US">
                      <a:noFill/>
                    </a:rPr>
                    <a:t> </a:t>
                  </a:r>
                </a:p>
              </p:txBody>
            </p:sp>
          </mc:Fallback>
        </mc:AlternateContent>
        <p:sp>
          <p:nvSpPr>
            <p:cNvPr id="75" name="Right Arrow 74">
              <a:extLst>
                <a:ext uri="{FF2B5EF4-FFF2-40B4-BE49-F238E27FC236}">
                  <a16:creationId xmlns:a16="http://schemas.microsoft.com/office/drawing/2014/main" id="{224386BD-DABD-FCCE-2C82-33F053533A51}"/>
                </a:ext>
              </a:extLst>
            </p:cNvPr>
            <p:cNvSpPr/>
            <p:nvPr/>
          </p:nvSpPr>
          <p:spPr>
            <a:xfrm>
              <a:off x="4481274" y="3074308"/>
              <a:ext cx="1739047" cy="354692"/>
            </a:xfrm>
            <a:prstGeom prst="right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grpSp>
      <p:grpSp>
        <p:nvGrpSpPr>
          <p:cNvPr id="118" name="Group 117">
            <a:extLst>
              <a:ext uri="{FF2B5EF4-FFF2-40B4-BE49-F238E27FC236}">
                <a16:creationId xmlns:a16="http://schemas.microsoft.com/office/drawing/2014/main" id="{27331F45-0587-73E2-57BC-29FF9A062135}"/>
              </a:ext>
            </a:extLst>
          </p:cNvPr>
          <p:cNvGrpSpPr/>
          <p:nvPr/>
        </p:nvGrpSpPr>
        <p:grpSpPr>
          <a:xfrm>
            <a:off x="1682580" y="2327947"/>
            <a:ext cx="1981074" cy="1815981"/>
            <a:chOff x="1682580" y="2327947"/>
            <a:chExt cx="1981074" cy="1815981"/>
          </a:xfrm>
        </p:grpSpPr>
        <p:grpSp>
          <p:nvGrpSpPr>
            <p:cNvPr id="73" name="Group 72">
              <a:extLst>
                <a:ext uri="{FF2B5EF4-FFF2-40B4-BE49-F238E27FC236}">
                  <a16:creationId xmlns:a16="http://schemas.microsoft.com/office/drawing/2014/main" id="{DC6D8535-6A51-3129-7E99-5DBCCF1A142F}"/>
                </a:ext>
              </a:extLst>
            </p:cNvPr>
            <p:cNvGrpSpPr/>
            <p:nvPr/>
          </p:nvGrpSpPr>
          <p:grpSpPr>
            <a:xfrm>
              <a:off x="1698883" y="2327947"/>
              <a:ext cx="1964771" cy="1790853"/>
              <a:chOff x="7872928" y="1974154"/>
              <a:chExt cx="3765670" cy="3432339"/>
            </a:xfrm>
          </p:grpSpPr>
          <p:sp>
            <p:nvSpPr>
              <p:cNvPr id="48" name="Freeform 47">
                <a:extLst>
                  <a:ext uri="{FF2B5EF4-FFF2-40B4-BE49-F238E27FC236}">
                    <a16:creationId xmlns:a16="http://schemas.microsoft.com/office/drawing/2014/main" id="{A2279094-EEDD-8762-DA68-6CF0AFC8CDAA}"/>
                  </a:ext>
                </a:extLst>
              </p:cNvPr>
              <p:cNvSpPr>
                <a:spLocks/>
              </p:cNvSpPr>
              <p:nvPr/>
            </p:nvSpPr>
            <p:spPr>
              <a:xfrm>
                <a:off x="8558487" y="1974154"/>
                <a:ext cx="3080111" cy="3432339"/>
              </a:xfrm>
              <a:custGeom>
                <a:avLst/>
                <a:gdLst>
                  <a:gd name="csX0" fmla="*/ 0 w 746125"/>
                  <a:gd name="csY0" fmla="*/ 577850 h 720725"/>
                  <a:gd name="csX1" fmla="*/ 85725 w 746125"/>
                  <a:gd name="csY1" fmla="*/ 352425 h 720725"/>
                  <a:gd name="csX2" fmla="*/ 69850 w 746125"/>
                  <a:gd name="csY2" fmla="*/ 130175 h 720725"/>
                  <a:gd name="csX3" fmla="*/ 396875 w 746125"/>
                  <a:gd name="csY3" fmla="*/ 88900 h 720725"/>
                  <a:gd name="csX4" fmla="*/ 590550 w 746125"/>
                  <a:gd name="csY4" fmla="*/ 0 h 720725"/>
                  <a:gd name="csX5" fmla="*/ 746125 w 746125"/>
                  <a:gd name="csY5" fmla="*/ 187325 h 720725"/>
                  <a:gd name="csX6" fmla="*/ 644525 w 746125"/>
                  <a:gd name="csY6" fmla="*/ 377825 h 720725"/>
                  <a:gd name="csX7" fmla="*/ 723900 w 746125"/>
                  <a:gd name="csY7" fmla="*/ 466725 h 720725"/>
                  <a:gd name="csX8" fmla="*/ 571500 w 746125"/>
                  <a:gd name="csY8" fmla="*/ 558800 h 720725"/>
                  <a:gd name="csX9" fmla="*/ 390525 w 746125"/>
                  <a:gd name="csY9" fmla="*/ 561975 h 720725"/>
                  <a:gd name="csX10" fmla="*/ 257175 w 746125"/>
                  <a:gd name="csY10" fmla="*/ 720725 h 720725"/>
                  <a:gd name="csX11" fmla="*/ 0 w 746125"/>
                  <a:gd name="csY11" fmla="*/ 577850 h 72072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746125" h="720725">
                    <a:moveTo>
                      <a:pt x="0" y="577850"/>
                    </a:moveTo>
                    <a:lnTo>
                      <a:pt x="85725" y="352425"/>
                    </a:lnTo>
                    <a:lnTo>
                      <a:pt x="69850" y="130175"/>
                    </a:lnTo>
                    <a:lnTo>
                      <a:pt x="396875" y="88900"/>
                    </a:lnTo>
                    <a:lnTo>
                      <a:pt x="590550" y="0"/>
                    </a:lnTo>
                    <a:lnTo>
                      <a:pt x="746125" y="187325"/>
                    </a:lnTo>
                    <a:lnTo>
                      <a:pt x="644525" y="377825"/>
                    </a:lnTo>
                    <a:lnTo>
                      <a:pt x="723900" y="466725"/>
                    </a:lnTo>
                    <a:lnTo>
                      <a:pt x="571500" y="558800"/>
                    </a:lnTo>
                    <a:lnTo>
                      <a:pt x="390525" y="561975"/>
                    </a:lnTo>
                    <a:lnTo>
                      <a:pt x="257175" y="720725"/>
                    </a:lnTo>
                    <a:lnTo>
                      <a:pt x="0" y="577850"/>
                    </a:lnTo>
                    <a:close/>
                  </a:path>
                </a:pathLst>
              </a:custGeom>
              <a:solidFill>
                <a:srgbClr val="DAE8FC"/>
              </a:solidFill>
              <a:ln>
                <a:solidFill>
                  <a:srgbClr val="6C8EB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Helvetica" pitchFamily="2" charset="0"/>
                </a:endParaRPr>
              </a:p>
            </p:txBody>
          </p:sp>
          <p:sp>
            <p:nvSpPr>
              <p:cNvPr id="49" name="Freeform 48">
                <a:extLst>
                  <a:ext uri="{FF2B5EF4-FFF2-40B4-BE49-F238E27FC236}">
                    <a16:creationId xmlns:a16="http://schemas.microsoft.com/office/drawing/2014/main" id="{79738694-424F-CBEC-EE56-D7465ADEC305}"/>
                  </a:ext>
                </a:extLst>
              </p:cNvPr>
              <p:cNvSpPr>
                <a:spLocks/>
              </p:cNvSpPr>
              <p:nvPr/>
            </p:nvSpPr>
            <p:spPr>
              <a:xfrm>
                <a:off x="9549617" y="3044009"/>
                <a:ext cx="1323792" cy="1073551"/>
              </a:xfrm>
              <a:custGeom>
                <a:avLst/>
                <a:gdLst>
                  <a:gd name="csX0" fmla="*/ 0 w 320675"/>
                  <a:gd name="csY0" fmla="*/ 41275 h 225425"/>
                  <a:gd name="csX1" fmla="*/ 234950 w 320675"/>
                  <a:gd name="csY1" fmla="*/ 0 h 225425"/>
                  <a:gd name="csX2" fmla="*/ 215900 w 320675"/>
                  <a:gd name="csY2" fmla="*/ 92075 h 225425"/>
                  <a:gd name="csX3" fmla="*/ 320675 w 320675"/>
                  <a:gd name="csY3" fmla="*/ 136525 h 225425"/>
                  <a:gd name="csX4" fmla="*/ 158750 w 320675"/>
                  <a:gd name="csY4" fmla="*/ 225425 h 225425"/>
                  <a:gd name="csX5" fmla="*/ 19050 w 320675"/>
                  <a:gd name="csY5" fmla="*/ 158750 h 225425"/>
                  <a:gd name="csX6" fmla="*/ 0 w 320675"/>
                  <a:gd name="csY6" fmla="*/ 41275 h 22542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20675" h="225425">
                    <a:moveTo>
                      <a:pt x="0" y="41275"/>
                    </a:moveTo>
                    <a:lnTo>
                      <a:pt x="234950" y="0"/>
                    </a:lnTo>
                    <a:lnTo>
                      <a:pt x="215900" y="92075"/>
                    </a:lnTo>
                    <a:lnTo>
                      <a:pt x="320675" y="136525"/>
                    </a:lnTo>
                    <a:lnTo>
                      <a:pt x="158750" y="225425"/>
                    </a:lnTo>
                    <a:lnTo>
                      <a:pt x="19050" y="158750"/>
                    </a:lnTo>
                    <a:lnTo>
                      <a:pt x="0" y="41275"/>
                    </a:lnTo>
                    <a:close/>
                  </a:path>
                </a:pathLst>
              </a:custGeom>
              <a:solidFill>
                <a:schemeClr val="bg1"/>
              </a:solidFill>
              <a:ln>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Helvetica" pitchFamily="2" charset="0"/>
                </a:endParaRPr>
              </a:p>
            </p:txBody>
          </p:sp>
          <p:sp>
            <p:nvSpPr>
              <p:cNvPr id="68" name="Triangle 67">
                <a:extLst>
                  <a:ext uri="{FF2B5EF4-FFF2-40B4-BE49-F238E27FC236}">
                    <a16:creationId xmlns:a16="http://schemas.microsoft.com/office/drawing/2014/main" id="{73FF4F17-6FE8-17C0-00FE-8ABAD69826BB}"/>
                  </a:ext>
                </a:extLst>
              </p:cNvPr>
              <p:cNvSpPr/>
              <p:nvPr/>
            </p:nvSpPr>
            <p:spPr>
              <a:xfrm rot="20496041">
                <a:off x="7872928" y="2697427"/>
                <a:ext cx="2306748" cy="1512051"/>
              </a:xfrm>
              <a:prstGeom prst="triangle">
                <a:avLst>
                  <a:gd name="adj" fmla="val 30047"/>
                </a:avLst>
              </a:prstGeom>
              <a:solidFill>
                <a:schemeClr val="accent2">
                  <a:lumMod val="40000"/>
                  <a:lumOff val="60000"/>
                  <a:alpha val="3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mc:AlternateContent xmlns:mc="http://schemas.openxmlformats.org/markup-compatibility/2006" xmlns:a14="http://schemas.microsoft.com/office/drawing/2010/main">
          <mc:Choice Requires="a14">
            <p:sp>
              <p:nvSpPr>
                <p:cNvPr id="77" name="TextBox 76">
                  <a:extLst>
                    <a:ext uri="{FF2B5EF4-FFF2-40B4-BE49-F238E27FC236}">
                      <a16:creationId xmlns:a16="http://schemas.microsoft.com/office/drawing/2014/main" id="{19429077-B1FC-5963-137E-A48AFD270A9D}"/>
                    </a:ext>
                  </a:extLst>
                </p:cNvPr>
                <p:cNvSpPr txBox="1"/>
                <p:nvPr/>
              </p:nvSpPr>
              <p:spPr>
                <a:xfrm>
                  <a:off x="2039829" y="3620708"/>
                  <a:ext cx="1067764" cy="523220"/>
                </a:xfrm>
                <a:prstGeom prst="rect">
                  <a:avLst/>
                </a:prstGeom>
                <a:noFill/>
              </p:spPr>
              <p:txBody>
                <a:bodyPr wrap="square">
                  <a:spAutoFit/>
                </a:bodyPr>
                <a:lstStyle/>
                <a:p>
                  <a:pPr/>
                  <a14:m>
                    <m:oMathPara xmlns:m="http://schemas.openxmlformats.org/officeDocument/2006/math">
                      <m:oMath>
                        <m:r>
                          <m:rPr>
                            <m:nor/>
                          </m:rPr>
                          <a:rPr lang="en-US" sz="2800" b="0" i="0" smtClean="0">
                            <a:latin typeface="Cambria Math" panose="02040503050406030204" pitchFamily="18" charset="0"/>
                          </a:rPr>
                          <m:t>R</m:t>
                        </m:r>
                      </m:oMath>
                    </m:oMathPara>
                  </a14:m>
                  <a:endParaRPr lang="en-US" dirty="0"/>
                </a:p>
              </p:txBody>
            </p:sp>
          </mc:Choice>
          <mc:Fallback xmlns="">
            <p:sp>
              <p:nvSpPr>
                <p:cNvPr id="77" name="TextBox 76">
                  <a:extLst>
                    <a:ext uri="{FF2B5EF4-FFF2-40B4-BE49-F238E27FC236}">
                      <a16:creationId xmlns:a16="http://schemas.microsoft.com/office/drawing/2014/main" id="{19429077-B1FC-5963-137E-A48AFD270A9D}"/>
                    </a:ext>
                  </a:extLst>
                </p:cNvPr>
                <p:cNvSpPr txBox="1">
                  <a:spLocks noRot="1" noChangeAspect="1" noMove="1" noResize="1" noEditPoints="1" noAdjustHandles="1" noChangeArrowheads="1" noChangeShapeType="1" noTextEdit="1"/>
                </p:cNvSpPr>
                <p:nvPr/>
              </p:nvSpPr>
              <p:spPr>
                <a:xfrm>
                  <a:off x="2039829" y="3620708"/>
                  <a:ext cx="1067764" cy="523220"/>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9" name="TextBox 78">
                  <a:extLst>
                    <a:ext uri="{FF2B5EF4-FFF2-40B4-BE49-F238E27FC236}">
                      <a16:creationId xmlns:a16="http://schemas.microsoft.com/office/drawing/2014/main" id="{EF0CBFC5-EC1E-6FE5-68A6-31A006614D2F}"/>
                    </a:ext>
                  </a:extLst>
                </p:cNvPr>
                <p:cNvSpPr txBox="1"/>
                <p:nvPr/>
              </p:nvSpPr>
              <p:spPr>
                <a:xfrm>
                  <a:off x="1682580" y="2904326"/>
                  <a:ext cx="699732" cy="523220"/>
                </a:xfrm>
                <a:prstGeom prst="rect">
                  <a:avLst/>
                </a:prstGeom>
                <a:noFill/>
              </p:spPr>
              <p:txBody>
                <a:bodyPr wrap="square">
                  <a:spAutoFit/>
                </a:bodyPr>
                <a:lstStyle/>
                <a:p>
                  <a:pPr/>
                  <a14:m>
                    <m:oMathPara xmlns:m="http://schemas.openxmlformats.org/officeDocument/2006/math">
                      <m:oMath>
                        <m:r>
                          <a:rPr lang="en-US" sz="2800" b="0" i="1" smtClean="0">
                            <a:latin typeface="Cambria Math" panose="02040503050406030204" pitchFamily="18" charset="0"/>
                          </a:rPr>
                          <m:t>𝑆</m:t>
                        </m:r>
                      </m:oMath>
                    </m:oMathPara>
                  </a14:m>
                  <a:endParaRPr lang="en-US" dirty="0"/>
                </a:p>
              </p:txBody>
            </p:sp>
          </mc:Choice>
          <mc:Fallback xmlns="">
            <p:sp>
              <p:nvSpPr>
                <p:cNvPr id="79" name="TextBox 78">
                  <a:extLst>
                    <a:ext uri="{FF2B5EF4-FFF2-40B4-BE49-F238E27FC236}">
                      <a16:creationId xmlns:a16="http://schemas.microsoft.com/office/drawing/2014/main" id="{EF0CBFC5-EC1E-6FE5-68A6-31A006614D2F}"/>
                    </a:ext>
                  </a:extLst>
                </p:cNvPr>
                <p:cNvSpPr txBox="1">
                  <a:spLocks noRot="1" noChangeAspect="1" noMove="1" noResize="1" noEditPoints="1" noAdjustHandles="1" noChangeArrowheads="1" noChangeShapeType="1" noTextEdit="1"/>
                </p:cNvSpPr>
                <p:nvPr/>
              </p:nvSpPr>
              <p:spPr>
                <a:xfrm>
                  <a:off x="1682580" y="2904326"/>
                  <a:ext cx="699732" cy="523220"/>
                </a:xfrm>
                <a:prstGeom prst="rect">
                  <a:avLst/>
                </a:prstGeom>
                <a:blipFill>
                  <a:blip r:embed="rId4"/>
                  <a:stretch>
                    <a:fillRect/>
                  </a:stretch>
                </a:blipFill>
              </p:spPr>
              <p:txBody>
                <a:bodyPr/>
                <a:lstStyle/>
                <a:p>
                  <a:r>
                    <a:rPr lang="en-US">
                      <a:noFill/>
                    </a:rPr>
                    <a:t> </a:t>
                  </a:r>
                </a:p>
              </p:txBody>
            </p:sp>
          </mc:Fallback>
        </mc:AlternateContent>
      </p:grpSp>
      <p:grpSp>
        <p:nvGrpSpPr>
          <p:cNvPr id="117" name="Group 116">
            <a:extLst>
              <a:ext uri="{FF2B5EF4-FFF2-40B4-BE49-F238E27FC236}">
                <a16:creationId xmlns:a16="http://schemas.microsoft.com/office/drawing/2014/main" id="{D0E4AA6D-F396-18D7-842E-714010D90A80}"/>
              </a:ext>
            </a:extLst>
          </p:cNvPr>
          <p:cNvGrpSpPr/>
          <p:nvPr/>
        </p:nvGrpSpPr>
        <p:grpSpPr>
          <a:xfrm>
            <a:off x="7111451" y="2700153"/>
            <a:ext cx="979654" cy="997600"/>
            <a:chOff x="7136988" y="2886153"/>
            <a:chExt cx="651315" cy="663246"/>
          </a:xfrm>
        </p:grpSpPr>
        <p:sp>
          <p:nvSpPr>
            <p:cNvPr id="104" name="Freeform 103">
              <a:extLst>
                <a:ext uri="{FF2B5EF4-FFF2-40B4-BE49-F238E27FC236}">
                  <a16:creationId xmlns:a16="http://schemas.microsoft.com/office/drawing/2014/main" id="{10D6AEB1-8574-C0F6-AC68-B73896EE58FB}"/>
                </a:ext>
              </a:extLst>
            </p:cNvPr>
            <p:cNvSpPr/>
            <p:nvPr/>
          </p:nvSpPr>
          <p:spPr>
            <a:xfrm>
              <a:off x="7142012" y="2912090"/>
              <a:ext cx="641267" cy="637309"/>
            </a:xfrm>
            <a:custGeom>
              <a:avLst/>
              <a:gdLst>
                <a:gd name="csX0" fmla="*/ 0 w 641267"/>
                <a:gd name="csY0" fmla="*/ 637309 h 637309"/>
                <a:gd name="csX1" fmla="*/ 641267 w 641267"/>
                <a:gd name="csY1" fmla="*/ 431470 h 637309"/>
                <a:gd name="csX2" fmla="*/ 475013 w 641267"/>
                <a:gd name="csY2" fmla="*/ 348343 h 637309"/>
                <a:gd name="csX3" fmla="*/ 467096 w 641267"/>
                <a:gd name="csY3" fmla="*/ 158337 h 637309"/>
                <a:gd name="csX4" fmla="*/ 106878 w 641267"/>
                <a:gd name="csY4" fmla="*/ 0 h 637309"/>
                <a:gd name="csX5" fmla="*/ 118753 w 641267"/>
                <a:gd name="csY5" fmla="*/ 269174 h 637309"/>
                <a:gd name="csX6" fmla="*/ 0 w 641267"/>
                <a:gd name="csY6" fmla="*/ 637309 h 63730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641267" h="637309">
                  <a:moveTo>
                    <a:pt x="0" y="637309"/>
                  </a:moveTo>
                  <a:lnTo>
                    <a:pt x="641267" y="431470"/>
                  </a:lnTo>
                  <a:lnTo>
                    <a:pt x="475013" y="348343"/>
                  </a:lnTo>
                  <a:lnTo>
                    <a:pt x="467096" y="158337"/>
                  </a:lnTo>
                  <a:lnTo>
                    <a:pt x="106878" y="0"/>
                  </a:lnTo>
                  <a:lnTo>
                    <a:pt x="118753" y="269174"/>
                  </a:lnTo>
                  <a:lnTo>
                    <a:pt x="0" y="637309"/>
                  </a:lnTo>
                  <a:close/>
                </a:path>
              </a:pathLst>
            </a:custGeom>
            <a:solidFill>
              <a:schemeClr val="bg1">
                <a:lumMod val="75000"/>
                <a:alpha val="44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3" name="Straight Connector 82">
              <a:extLst>
                <a:ext uri="{FF2B5EF4-FFF2-40B4-BE49-F238E27FC236}">
                  <a16:creationId xmlns:a16="http://schemas.microsoft.com/office/drawing/2014/main" id="{3A4EC285-9569-93AB-A8F0-90E2072029C7}"/>
                </a:ext>
              </a:extLst>
            </p:cNvPr>
            <p:cNvCxnSpPr>
              <a:cxnSpLocks/>
            </p:cNvCxnSpPr>
            <p:nvPr/>
          </p:nvCxnSpPr>
          <p:spPr>
            <a:xfrm>
              <a:off x="7239270" y="2886153"/>
              <a:ext cx="22327" cy="289490"/>
            </a:xfrm>
            <a:prstGeom prst="line">
              <a:avLst/>
            </a:prstGeom>
          </p:spPr>
          <p:style>
            <a:lnRef idx="2">
              <a:schemeClr val="accent1"/>
            </a:lnRef>
            <a:fillRef idx="0">
              <a:schemeClr val="accent1"/>
            </a:fillRef>
            <a:effectRef idx="1">
              <a:schemeClr val="accent1"/>
            </a:effectRef>
            <a:fontRef idx="minor">
              <a:schemeClr val="tx1"/>
            </a:fontRef>
          </p:style>
        </p:cxnSp>
        <p:cxnSp>
          <p:nvCxnSpPr>
            <p:cNvPr id="84" name="Straight Connector 83">
              <a:extLst>
                <a:ext uri="{FF2B5EF4-FFF2-40B4-BE49-F238E27FC236}">
                  <a16:creationId xmlns:a16="http://schemas.microsoft.com/office/drawing/2014/main" id="{3870B12B-C3B3-7175-D9B2-BE251F8F14E1}"/>
                </a:ext>
              </a:extLst>
            </p:cNvPr>
            <p:cNvCxnSpPr>
              <a:cxnSpLocks/>
            </p:cNvCxnSpPr>
            <p:nvPr/>
          </p:nvCxnSpPr>
          <p:spPr>
            <a:xfrm flipH="1">
              <a:off x="7136988" y="3175643"/>
              <a:ext cx="124609" cy="373756"/>
            </a:xfrm>
            <a:prstGeom prst="line">
              <a:avLst/>
            </a:prstGeom>
          </p:spPr>
          <p:style>
            <a:lnRef idx="2">
              <a:schemeClr val="accent1"/>
            </a:lnRef>
            <a:fillRef idx="0">
              <a:schemeClr val="accent1"/>
            </a:fillRef>
            <a:effectRef idx="1">
              <a:schemeClr val="accent1"/>
            </a:effectRef>
            <a:fontRef idx="minor">
              <a:schemeClr val="tx1"/>
            </a:fontRef>
          </p:style>
        </p:cxnSp>
        <p:cxnSp>
          <p:nvCxnSpPr>
            <p:cNvPr id="88" name="Straight Connector 87">
              <a:extLst>
                <a:ext uri="{FF2B5EF4-FFF2-40B4-BE49-F238E27FC236}">
                  <a16:creationId xmlns:a16="http://schemas.microsoft.com/office/drawing/2014/main" id="{9A55FCCF-E344-C49C-EDD6-4C2E3BA3F1E3}"/>
                </a:ext>
              </a:extLst>
            </p:cNvPr>
            <p:cNvCxnSpPr>
              <a:cxnSpLocks/>
            </p:cNvCxnSpPr>
            <p:nvPr/>
          </p:nvCxnSpPr>
          <p:spPr>
            <a:xfrm flipV="1">
              <a:off x="7142012" y="3351138"/>
              <a:ext cx="646291" cy="198261"/>
            </a:xfrm>
            <a:prstGeom prst="line">
              <a:avLst/>
            </a:prstGeom>
          </p:spPr>
          <p:style>
            <a:lnRef idx="2">
              <a:schemeClr val="accent1"/>
            </a:lnRef>
            <a:fillRef idx="0">
              <a:schemeClr val="accent1"/>
            </a:fillRef>
            <a:effectRef idx="1">
              <a:schemeClr val="accent1"/>
            </a:effectRef>
            <a:fontRef idx="minor">
              <a:schemeClr val="tx1"/>
            </a:fontRef>
          </p:style>
        </p:cxnSp>
        <p:cxnSp>
          <p:nvCxnSpPr>
            <p:cNvPr id="92" name="Straight Connector 91">
              <a:extLst>
                <a:ext uri="{FF2B5EF4-FFF2-40B4-BE49-F238E27FC236}">
                  <a16:creationId xmlns:a16="http://schemas.microsoft.com/office/drawing/2014/main" id="{9027CF96-8B05-57D8-F110-0BCF237B7A9E}"/>
                </a:ext>
              </a:extLst>
            </p:cNvPr>
            <p:cNvCxnSpPr>
              <a:cxnSpLocks/>
              <a:endCxn id="104" idx="2"/>
            </p:cNvCxnSpPr>
            <p:nvPr/>
          </p:nvCxnSpPr>
          <p:spPr>
            <a:xfrm flipH="1" flipV="1">
              <a:off x="7617025" y="3260433"/>
              <a:ext cx="166254" cy="90705"/>
            </a:xfrm>
            <a:prstGeom prst="line">
              <a:avLst/>
            </a:prstGeom>
            <a:ln>
              <a:prstDash val="sysDot"/>
            </a:ln>
          </p:spPr>
          <p:style>
            <a:lnRef idx="2">
              <a:schemeClr val="accent1"/>
            </a:lnRef>
            <a:fillRef idx="0">
              <a:schemeClr val="accent1"/>
            </a:fillRef>
            <a:effectRef idx="1">
              <a:schemeClr val="accent1"/>
            </a:effectRef>
            <a:fontRef idx="minor">
              <a:schemeClr val="tx1"/>
            </a:fontRef>
          </p:style>
        </p:cxnSp>
        <p:cxnSp>
          <p:nvCxnSpPr>
            <p:cNvPr id="95" name="Straight Connector 94">
              <a:extLst>
                <a:ext uri="{FF2B5EF4-FFF2-40B4-BE49-F238E27FC236}">
                  <a16:creationId xmlns:a16="http://schemas.microsoft.com/office/drawing/2014/main" id="{F12904B9-83F4-6E0E-5A4B-4FCA9111400F}"/>
                </a:ext>
              </a:extLst>
            </p:cNvPr>
            <p:cNvCxnSpPr>
              <a:cxnSpLocks/>
              <a:stCxn id="104" idx="3"/>
              <a:endCxn id="104" idx="2"/>
            </p:cNvCxnSpPr>
            <p:nvPr/>
          </p:nvCxnSpPr>
          <p:spPr>
            <a:xfrm>
              <a:off x="7609108" y="3070427"/>
              <a:ext cx="7917" cy="190006"/>
            </a:xfrm>
            <a:prstGeom prst="line">
              <a:avLst/>
            </a:prstGeom>
            <a:ln>
              <a:prstDash val="sysDot"/>
            </a:ln>
          </p:spPr>
          <p:style>
            <a:lnRef idx="2">
              <a:schemeClr val="accent1"/>
            </a:lnRef>
            <a:fillRef idx="0">
              <a:schemeClr val="accent1"/>
            </a:fillRef>
            <a:effectRef idx="1">
              <a:schemeClr val="accent1"/>
            </a:effectRef>
            <a:fontRef idx="minor">
              <a:schemeClr val="tx1"/>
            </a:fontRef>
          </p:style>
        </p:cxnSp>
        <p:cxnSp>
          <p:nvCxnSpPr>
            <p:cNvPr id="98" name="Straight Connector 97">
              <a:extLst>
                <a:ext uri="{FF2B5EF4-FFF2-40B4-BE49-F238E27FC236}">
                  <a16:creationId xmlns:a16="http://schemas.microsoft.com/office/drawing/2014/main" id="{B14BF9BB-74FA-365D-3933-DD5260AB69B2}"/>
                </a:ext>
              </a:extLst>
            </p:cNvPr>
            <p:cNvCxnSpPr>
              <a:cxnSpLocks/>
            </p:cNvCxnSpPr>
            <p:nvPr/>
          </p:nvCxnSpPr>
          <p:spPr>
            <a:xfrm>
              <a:off x="7239270" y="2896366"/>
              <a:ext cx="382779" cy="177942"/>
            </a:xfrm>
            <a:prstGeom prst="line">
              <a:avLst/>
            </a:prstGeom>
          </p:spPr>
          <p:style>
            <a:lnRef idx="2">
              <a:schemeClr val="accent1"/>
            </a:lnRef>
            <a:fillRef idx="0">
              <a:schemeClr val="accent1"/>
            </a:fillRef>
            <a:effectRef idx="1">
              <a:schemeClr val="accent1"/>
            </a:effectRef>
            <a:fontRef idx="minor">
              <a:schemeClr val="tx1"/>
            </a:fontRef>
          </p:style>
        </p:cxnSp>
      </p:grpSp>
      <p:sp>
        <p:nvSpPr>
          <p:cNvPr id="121" name="Oval 120">
            <a:extLst>
              <a:ext uri="{FF2B5EF4-FFF2-40B4-BE49-F238E27FC236}">
                <a16:creationId xmlns:a16="http://schemas.microsoft.com/office/drawing/2014/main" id="{54242663-CC5E-A6FC-90F5-E5D4A8D6C555}"/>
              </a:ext>
            </a:extLst>
          </p:cNvPr>
          <p:cNvSpPr/>
          <p:nvPr/>
        </p:nvSpPr>
        <p:spPr>
          <a:xfrm>
            <a:off x="2174466" y="2888189"/>
            <a:ext cx="106650" cy="10665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B0F0"/>
              </a:solidFill>
            </a:endParaRPr>
          </a:p>
        </p:txBody>
      </p:sp>
      <p:sp>
        <p:nvSpPr>
          <p:cNvPr id="122" name="Oval 121">
            <a:extLst>
              <a:ext uri="{FF2B5EF4-FFF2-40B4-BE49-F238E27FC236}">
                <a16:creationId xmlns:a16="http://schemas.microsoft.com/office/drawing/2014/main" id="{DDAD1C71-E69B-B4E5-76DD-7526CB0B7875}"/>
              </a:ext>
            </a:extLst>
          </p:cNvPr>
          <p:cNvSpPr/>
          <p:nvPr/>
        </p:nvSpPr>
        <p:spPr>
          <a:xfrm>
            <a:off x="2067309" y="3528489"/>
            <a:ext cx="106650" cy="10665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B0F0"/>
              </a:solidFill>
            </a:endParaRPr>
          </a:p>
        </p:txBody>
      </p:sp>
      <p:sp>
        <p:nvSpPr>
          <p:cNvPr id="123" name="Oval 122">
            <a:extLst>
              <a:ext uri="{FF2B5EF4-FFF2-40B4-BE49-F238E27FC236}">
                <a16:creationId xmlns:a16="http://schemas.microsoft.com/office/drawing/2014/main" id="{B070F7F9-38E6-4FC1-7F31-4AEB0406C310}"/>
              </a:ext>
            </a:extLst>
          </p:cNvPr>
          <p:cNvSpPr/>
          <p:nvPr/>
        </p:nvSpPr>
        <p:spPr>
          <a:xfrm>
            <a:off x="2721322" y="3310016"/>
            <a:ext cx="106650" cy="10665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B0F0"/>
              </a:solidFill>
            </a:endParaRPr>
          </a:p>
        </p:txBody>
      </p:sp>
      <p:sp>
        <p:nvSpPr>
          <p:cNvPr id="124" name="Oval 123">
            <a:extLst>
              <a:ext uri="{FF2B5EF4-FFF2-40B4-BE49-F238E27FC236}">
                <a16:creationId xmlns:a16="http://schemas.microsoft.com/office/drawing/2014/main" id="{2AA6BD9D-FDD6-C060-5631-118C3D18756A}"/>
              </a:ext>
            </a:extLst>
          </p:cNvPr>
          <p:cNvSpPr/>
          <p:nvPr/>
        </p:nvSpPr>
        <p:spPr>
          <a:xfrm>
            <a:off x="2537010" y="3028930"/>
            <a:ext cx="106650" cy="10665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B0F0"/>
              </a:solidFill>
            </a:endParaRPr>
          </a:p>
        </p:txBody>
      </p:sp>
      <p:sp>
        <p:nvSpPr>
          <p:cNvPr id="125" name="Oval 124">
            <a:extLst>
              <a:ext uri="{FF2B5EF4-FFF2-40B4-BE49-F238E27FC236}">
                <a16:creationId xmlns:a16="http://schemas.microsoft.com/office/drawing/2014/main" id="{9DFB6B1E-A2F2-2FF7-EC88-73B45851E493}"/>
              </a:ext>
            </a:extLst>
          </p:cNvPr>
          <p:cNvSpPr/>
          <p:nvPr/>
        </p:nvSpPr>
        <p:spPr>
          <a:xfrm>
            <a:off x="7214302" y="2651073"/>
            <a:ext cx="106650" cy="10665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B0F0"/>
              </a:solidFill>
            </a:endParaRPr>
          </a:p>
        </p:txBody>
      </p:sp>
      <p:sp>
        <p:nvSpPr>
          <p:cNvPr id="126" name="Oval 125">
            <a:extLst>
              <a:ext uri="{FF2B5EF4-FFF2-40B4-BE49-F238E27FC236}">
                <a16:creationId xmlns:a16="http://schemas.microsoft.com/office/drawing/2014/main" id="{5A2947A5-56E8-791F-AFD7-99693AA06DF8}"/>
              </a:ext>
            </a:extLst>
          </p:cNvPr>
          <p:cNvSpPr/>
          <p:nvPr/>
        </p:nvSpPr>
        <p:spPr>
          <a:xfrm>
            <a:off x="7791492" y="2916113"/>
            <a:ext cx="106650" cy="10665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B0F0"/>
              </a:solidFill>
            </a:endParaRPr>
          </a:p>
        </p:txBody>
      </p:sp>
      <p:sp>
        <p:nvSpPr>
          <p:cNvPr id="127" name="Oval 126">
            <a:extLst>
              <a:ext uri="{FF2B5EF4-FFF2-40B4-BE49-F238E27FC236}">
                <a16:creationId xmlns:a16="http://schemas.microsoft.com/office/drawing/2014/main" id="{F2030BB8-6E20-8A00-0444-2E7B7A499123}"/>
              </a:ext>
            </a:extLst>
          </p:cNvPr>
          <p:cNvSpPr/>
          <p:nvPr/>
        </p:nvSpPr>
        <p:spPr>
          <a:xfrm>
            <a:off x="8045337" y="3351806"/>
            <a:ext cx="106650" cy="10665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B0F0"/>
              </a:solidFill>
            </a:endParaRPr>
          </a:p>
        </p:txBody>
      </p:sp>
      <p:sp>
        <p:nvSpPr>
          <p:cNvPr id="128" name="Oval 127">
            <a:extLst>
              <a:ext uri="{FF2B5EF4-FFF2-40B4-BE49-F238E27FC236}">
                <a16:creationId xmlns:a16="http://schemas.microsoft.com/office/drawing/2014/main" id="{4F5B5D15-31FB-C0E3-4129-0138AE868619}"/>
              </a:ext>
            </a:extLst>
          </p:cNvPr>
          <p:cNvSpPr/>
          <p:nvPr/>
        </p:nvSpPr>
        <p:spPr>
          <a:xfrm>
            <a:off x="7065683" y="3644428"/>
            <a:ext cx="106650" cy="10665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B0F0"/>
              </a:solidFill>
            </a:endParaRPr>
          </a:p>
        </p:txBody>
      </p:sp>
      <p:sp>
        <p:nvSpPr>
          <p:cNvPr id="129" name="Oval 128">
            <a:extLst>
              <a:ext uri="{FF2B5EF4-FFF2-40B4-BE49-F238E27FC236}">
                <a16:creationId xmlns:a16="http://schemas.microsoft.com/office/drawing/2014/main" id="{2CB1A0F3-429C-81D4-6FA9-0511E5744A3A}"/>
              </a:ext>
            </a:extLst>
          </p:cNvPr>
          <p:cNvSpPr/>
          <p:nvPr/>
        </p:nvSpPr>
        <p:spPr>
          <a:xfrm>
            <a:off x="2173959" y="3135580"/>
            <a:ext cx="109728" cy="109728"/>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Oval 129">
            <a:extLst>
              <a:ext uri="{FF2B5EF4-FFF2-40B4-BE49-F238E27FC236}">
                <a16:creationId xmlns:a16="http://schemas.microsoft.com/office/drawing/2014/main" id="{4C1ACE9A-9100-A4BB-F334-F552A35AC08A}"/>
              </a:ext>
            </a:extLst>
          </p:cNvPr>
          <p:cNvSpPr/>
          <p:nvPr/>
        </p:nvSpPr>
        <p:spPr>
          <a:xfrm>
            <a:off x="2561563" y="3231835"/>
            <a:ext cx="109728" cy="109728"/>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1" name="Oval 130">
            <a:extLst>
              <a:ext uri="{FF2B5EF4-FFF2-40B4-BE49-F238E27FC236}">
                <a16:creationId xmlns:a16="http://schemas.microsoft.com/office/drawing/2014/main" id="{AD172C06-1457-2E4E-0801-332167D88AEE}"/>
              </a:ext>
            </a:extLst>
          </p:cNvPr>
          <p:cNvSpPr/>
          <p:nvPr/>
        </p:nvSpPr>
        <p:spPr>
          <a:xfrm>
            <a:off x="7247792" y="3091610"/>
            <a:ext cx="109728" cy="109728"/>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2" name="Oval 131">
            <a:extLst>
              <a:ext uri="{FF2B5EF4-FFF2-40B4-BE49-F238E27FC236}">
                <a16:creationId xmlns:a16="http://schemas.microsoft.com/office/drawing/2014/main" id="{02178BE9-DDE3-7641-EBBD-7FD266B759BE}"/>
              </a:ext>
            </a:extLst>
          </p:cNvPr>
          <p:cNvSpPr/>
          <p:nvPr/>
        </p:nvSpPr>
        <p:spPr>
          <a:xfrm>
            <a:off x="7799065" y="3200288"/>
            <a:ext cx="109728" cy="109728"/>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13117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par>
                          <p:cTn id="7" fill="hold">
                            <p:stCondLst>
                              <p:cond delay="0"/>
                            </p:stCondLst>
                            <p:childTnLst>
                              <p:par>
                                <p:cTn id="8" presetID="3" presetClass="entr" presetSubtype="10" fill="hold" nodeType="afterEffect">
                                  <p:stCondLst>
                                    <p:cond delay="0"/>
                                  </p:stCondLst>
                                  <p:childTnLst>
                                    <p:set>
                                      <p:cBhvr>
                                        <p:cTn id="9" dur="1" fill="hold">
                                          <p:stCondLst>
                                            <p:cond delay="0"/>
                                          </p:stCondLst>
                                        </p:cTn>
                                        <p:tgtEl>
                                          <p:spTgt spid="118"/>
                                        </p:tgtEl>
                                        <p:attrNameLst>
                                          <p:attrName>style.visibility</p:attrName>
                                        </p:attrNameLst>
                                      </p:cBhvr>
                                      <p:to>
                                        <p:strVal val="visible"/>
                                      </p:to>
                                    </p:set>
                                    <p:animEffect transition="in" filter="blinds(horizontal)">
                                      <p:cBhvr>
                                        <p:cTn id="10" dur="500"/>
                                        <p:tgtEl>
                                          <p:spTgt spid="118"/>
                                        </p:tgtEl>
                                      </p:cBhvr>
                                    </p:animEffect>
                                  </p:childTnLst>
                                </p:cTn>
                              </p:par>
                            </p:childTnLst>
                          </p:cTn>
                        </p:par>
                        <p:par>
                          <p:cTn id="11" fill="hold">
                            <p:stCondLst>
                              <p:cond delay="500"/>
                            </p:stCondLst>
                            <p:childTnLst>
                              <p:par>
                                <p:cTn id="12" presetID="5" presetClass="entr" presetSubtype="10" fill="hold" nodeType="afterEffect">
                                  <p:stCondLst>
                                    <p:cond delay="0"/>
                                  </p:stCondLst>
                                  <p:childTnLst>
                                    <p:set>
                                      <p:cBhvr>
                                        <p:cTn id="13" dur="1" fill="hold">
                                          <p:stCondLst>
                                            <p:cond delay="0"/>
                                          </p:stCondLst>
                                        </p:cTn>
                                        <p:tgtEl>
                                          <p:spTgt spid="119"/>
                                        </p:tgtEl>
                                        <p:attrNameLst>
                                          <p:attrName>style.visibility</p:attrName>
                                        </p:attrNameLst>
                                      </p:cBhvr>
                                      <p:to>
                                        <p:strVal val="visible"/>
                                      </p:to>
                                    </p:set>
                                    <p:animEffect transition="in" filter="checkerboard(across)">
                                      <p:cBhvr>
                                        <p:cTn id="14" dur="500"/>
                                        <p:tgtEl>
                                          <p:spTgt spid="119"/>
                                        </p:tgtEl>
                                      </p:cBhvr>
                                    </p:animEffect>
                                  </p:childTnLst>
                                </p:cTn>
                              </p:par>
                            </p:childTnLst>
                          </p:cTn>
                        </p:par>
                        <p:par>
                          <p:cTn id="15" fill="hold">
                            <p:stCondLst>
                              <p:cond delay="1000"/>
                            </p:stCondLst>
                            <p:childTnLst>
                              <p:par>
                                <p:cTn id="16" presetID="3" presetClass="entr" presetSubtype="10" fill="hold" nodeType="afterEffect">
                                  <p:stCondLst>
                                    <p:cond delay="0"/>
                                  </p:stCondLst>
                                  <p:childTnLst>
                                    <p:set>
                                      <p:cBhvr>
                                        <p:cTn id="17" dur="1" fill="hold">
                                          <p:stCondLst>
                                            <p:cond delay="0"/>
                                          </p:stCondLst>
                                        </p:cTn>
                                        <p:tgtEl>
                                          <p:spTgt spid="117"/>
                                        </p:tgtEl>
                                        <p:attrNameLst>
                                          <p:attrName>style.visibility</p:attrName>
                                        </p:attrNameLst>
                                      </p:cBhvr>
                                      <p:to>
                                        <p:strVal val="visible"/>
                                      </p:to>
                                    </p:set>
                                    <p:animEffect transition="in" filter="blinds(horizontal)">
                                      <p:cBhvr>
                                        <p:cTn id="18" dur="500"/>
                                        <p:tgtEl>
                                          <p:spTgt spid="117"/>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childTnLst>
                                </p:cTn>
                              </p:par>
                            </p:childTnLst>
                          </p:cTn>
                        </p:par>
                        <p:par>
                          <p:cTn id="27" fill="hold">
                            <p:stCondLst>
                              <p:cond delay="0"/>
                            </p:stCondLst>
                            <p:childTnLst>
                              <p:par>
                                <p:cTn id="28" presetID="3" presetClass="entr" presetSubtype="10" fill="hold" nodeType="afterEffect">
                                  <p:stCondLst>
                                    <p:cond delay="0"/>
                                  </p:stCondLst>
                                  <p:childTnLst>
                                    <p:set>
                                      <p:cBhvr>
                                        <p:cTn id="29" dur="1" fill="hold">
                                          <p:stCondLst>
                                            <p:cond delay="0"/>
                                          </p:stCondLst>
                                        </p:cTn>
                                        <p:tgtEl>
                                          <p:spTgt spid="120"/>
                                        </p:tgtEl>
                                        <p:attrNameLst>
                                          <p:attrName>style.visibility</p:attrName>
                                        </p:attrNameLst>
                                      </p:cBhvr>
                                      <p:to>
                                        <p:strVal val="visible"/>
                                      </p:to>
                                    </p:set>
                                    <p:animEffect transition="in" filter="blinds(horizontal)">
                                      <p:cBhvr>
                                        <p:cTn id="30" dur="500"/>
                                        <p:tgtEl>
                                          <p:spTgt spid="120"/>
                                        </p:tgtEl>
                                      </p:cBhvr>
                                    </p:animEffect>
                                  </p:childTnLst>
                                </p:cTn>
                              </p:par>
                            </p:childTnLst>
                          </p:cTn>
                        </p:par>
                        <p:par>
                          <p:cTn id="31" fill="hold">
                            <p:stCondLst>
                              <p:cond delay="500"/>
                            </p:stCondLst>
                            <p:childTnLst>
                              <p:par>
                                <p:cTn id="32" presetID="3" presetClass="entr" presetSubtype="10" fill="hold" grpId="0" nodeType="afterEffect">
                                  <p:stCondLst>
                                    <p:cond delay="0"/>
                                  </p:stCondLst>
                                  <p:childTnLst>
                                    <p:set>
                                      <p:cBhvr>
                                        <p:cTn id="33" dur="1" fill="hold">
                                          <p:stCondLst>
                                            <p:cond delay="0"/>
                                          </p:stCondLst>
                                        </p:cTn>
                                        <p:tgtEl>
                                          <p:spTgt spid="122"/>
                                        </p:tgtEl>
                                        <p:attrNameLst>
                                          <p:attrName>style.visibility</p:attrName>
                                        </p:attrNameLst>
                                      </p:cBhvr>
                                      <p:to>
                                        <p:strVal val="visible"/>
                                      </p:to>
                                    </p:set>
                                    <p:animEffect transition="in" filter="blinds(horizontal)">
                                      <p:cBhvr>
                                        <p:cTn id="34" dur="500"/>
                                        <p:tgtEl>
                                          <p:spTgt spid="122"/>
                                        </p:tgtEl>
                                      </p:cBhvr>
                                    </p:animEffect>
                                  </p:childTnLst>
                                </p:cTn>
                              </p:par>
                            </p:childTnLst>
                          </p:cTn>
                        </p:par>
                        <p:par>
                          <p:cTn id="35" fill="hold">
                            <p:stCondLst>
                              <p:cond delay="1000"/>
                            </p:stCondLst>
                            <p:childTnLst>
                              <p:par>
                                <p:cTn id="36" presetID="3" presetClass="entr" presetSubtype="10" fill="hold" grpId="0" nodeType="afterEffect">
                                  <p:stCondLst>
                                    <p:cond delay="0"/>
                                  </p:stCondLst>
                                  <p:childTnLst>
                                    <p:set>
                                      <p:cBhvr>
                                        <p:cTn id="37" dur="1" fill="hold">
                                          <p:stCondLst>
                                            <p:cond delay="0"/>
                                          </p:stCondLst>
                                        </p:cTn>
                                        <p:tgtEl>
                                          <p:spTgt spid="121"/>
                                        </p:tgtEl>
                                        <p:attrNameLst>
                                          <p:attrName>style.visibility</p:attrName>
                                        </p:attrNameLst>
                                      </p:cBhvr>
                                      <p:to>
                                        <p:strVal val="visible"/>
                                      </p:to>
                                    </p:set>
                                    <p:animEffect transition="in" filter="blinds(horizontal)">
                                      <p:cBhvr>
                                        <p:cTn id="38" dur="500"/>
                                        <p:tgtEl>
                                          <p:spTgt spid="121"/>
                                        </p:tgtEl>
                                      </p:cBhvr>
                                    </p:animEffect>
                                  </p:childTnLst>
                                </p:cTn>
                              </p:par>
                            </p:childTnLst>
                          </p:cTn>
                        </p:par>
                        <p:par>
                          <p:cTn id="39" fill="hold">
                            <p:stCondLst>
                              <p:cond delay="1500"/>
                            </p:stCondLst>
                            <p:childTnLst>
                              <p:par>
                                <p:cTn id="40" presetID="3" presetClass="entr" presetSubtype="10" fill="hold" grpId="0" nodeType="afterEffect">
                                  <p:stCondLst>
                                    <p:cond delay="0"/>
                                  </p:stCondLst>
                                  <p:childTnLst>
                                    <p:set>
                                      <p:cBhvr>
                                        <p:cTn id="41" dur="1" fill="hold">
                                          <p:stCondLst>
                                            <p:cond delay="0"/>
                                          </p:stCondLst>
                                        </p:cTn>
                                        <p:tgtEl>
                                          <p:spTgt spid="124"/>
                                        </p:tgtEl>
                                        <p:attrNameLst>
                                          <p:attrName>style.visibility</p:attrName>
                                        </p:attrNameLst>
                                      </p:cBhvr>
                                      <p:to>
                                        <p:strVal val="visible"/>
                                      </p:to>
                                    </p:set>
                                    <p:animEffect transition="in" filter="blinds(horizontal)">
                                      <p:cBhvr>
                                        <p:cTn id="42" dur="500"/>
                                        <p:tgtEl>
                                          <p:spTgt spid="124"/>
                                        </p:tgtEl>
                                      </p:cBhvr>
                                    </p:animEffect>
                                  </p:childTnLst>
                                </p:cTn>
                              </p:par>
                            </p:childTnLst>
                          </p:cTn>
                        </p:par>
                        <p:par>
                          <p:cTn id="43" fill="hold">
                            <p:stCondLst>
                              <p:cond delay="2000"/>
                            </p:stCondLst>
                            <p:childTnLst>
                              <p:par>
                                <p:cTn id="44" presetID="3" presetClass="entr" presetSubtype="10" fill="hold" grpId="0" nodeType="afterEffect">
                                  <p:stCondLst>
                                    <p:cond delay="0"/>
                                  </p:stCondLst>
                                  <p:childTnLst>
                                    <p:set>
                                      <p:cBhvr>
                                        <p:cTn id="45" dur="1" fill="hold">
                                          <p:stCondLst>
                                            <p:cond delay="0"/>
                                          </p:stCondLst>
                                        </p:cTn>
                                        <p:tgtEl>
                                          <p:spTgt spid="123"/>
                                        </p:tgtEl>
                                        <p:attrNameLst>
                                          <p:attrName>style.visibility</p:attrName>
                                        </p:attrNameLst>
                                      </p:cBhvr>
                                      <p:to>
                                        <p:strVal val="visible"/>
                                      </p:to>
                                    </p:set>
                                    <p:animEffect transition="in" filter="blinds(horizontal)">
                                      <p:cBhvr>
                                        <p:cTn id="46" dur="500"/>
                                        <p:tgtEl>
                                          <p:spTgt spid="123"/>
                                        </p:tgtEl>
                                      </p:cBhvr>
                                    </p:animEffect>
                                  </p:childTnLst>
                                </p:cTn>
                              </p:par>
                            </p:childTnLst>
                          </p:cTn>
                        </p:par>
                        <p:par>
                          <p:cTn id="47" fill="hold">
                            <p:stCondLst>
                              <p:cond delay="2500"/>
                            </p:stCondLst>
                            <p:childTnLst>
                              <p:par>
                                <p:cTn id="48" presetID="3" presetClass="entr" presetSubtype="10" fill="hold" grpId="0" nodeType="afterEffect">
                                  <p:stCondLst>
                                    <p:cond delay="0"/>
                                  </p:stCondLst>
                                  <p:childTnLst>
                                    <p:set>
                                      <p:cBhvr>
                                        <p:cTn id="49" dur="1" fill="hold">
                                          <p:stCondLst>
                                            <p:cond delay="0"/>
                                          </p:stCondLst>
                                        </p:cTn>
                                        <p:tgtEl>
                                          <p:spTgt spid="128"/>
                                        </p:tgtEl>
                                        <p:attrNameLst>
                                          <p:attrName>style.visibility</p:attrName>
                                        </p:attrNameLst>
                                      </p:cBhvr>
                                      <p:to>
                                        <p:strVal val="visible"/>
                                      </p:to>
                                    </p:set>
                                    <p:animEffect transition="in" filter="blinds(horizontal)">
                                      <p:cBhvr>
                                        <p:cTn id="50" dur="500"/>
                                        <p:tgtEl>
                                          <p:spTgt spid="128"/>
                                        </p:tgtEl>
                                      </p:cBhvr>
                                    </p:animEffect>
                                  </p:childTnLst>
                                </p:cTn>
                              </p:par>
                            </p:childTnLst>
                          </p:cTn>
                        </p:par>
                        <p:par>
                          <p:cTn id="51" fill="hold">
                            <p:stCondLst>
                              <p:cond delay="3000"/>
                            </p:stCondLst>
                            <p:childTnLst>
                              <p:par>
                                <p:cTn id="52" presetID="3" presetClass="entr" presetSubtype="10" fill="hold" grpId="0" nodeType="afterEffect">
                                  <p:stCondLst>
                                    <p:cond delay="0"/>
                                  </p:stCondLst>
                                  <p:childTnLst>
                                    <p:set>
                                      <p:cBhvr>
                                        <p:cTn id="53" dur="1" fill="hold">
                                          <p:stCondLst>
                                            <p:cond delay="0"/>
                                          </p:stCondLst>
                                        </p:cTn>
                                        <p:tgtEl>
                                          <p:spTgt spid="127"/>
                                        </p:tgtEl>
                                        <p:attrNameLst>
                                          <p:attrName>style.visibility</p:attrName>
                                        </p:attrNameLst>
                                      </p:cBhvr>
                                      <p:to>
                                        <p:strVal val="visible"/>
                                      </p:to>
                                    </p:set>
                                    <p:animEffect transition="in" filter="blinds(horizontal)">
                                      <p:cBhvr>
                                        <p:cTn id="54" dur="500"/>
                                        <p:tgtEl>
                                          <p:spTgt spid="127"/>
                                        </p:tgtEl>
                                      </p:cBhvr>
                                    </p:animEffect>
                                  </p:childTnLst>
                                </p:cTn>
                              </p:par>
                            </p:childTnLst>
                          </p:cTn>
                        </p:par>
                        <p:par>
                          <p:cTn id="55" fill="hold">
                            <p:stCondLst>
                              <p:cond delay="3500"/>
                            </p:stCondLst>
                            <p:childTnLst>
                              <p:par>
                                <p:cTn id="56" presetID="3" presetClass="entr" presetSubtype="10" fill="hold" grpId="0" nodeType="afterEffect">
                                  <p:stCondLst>
                                    <p:cond delay="0"/>
                                  </p:stCondLst>
                                  <p:childTnLst>
                                    <p:set>
                                      <p:cBhvr>
                                        <p:cTn id="57" dur="1" fill="hold">
                                          <p:stCondLst>
                                            <p:cond delay="0"/>
                                          </p:stCondLst>
                                        </p:cTn>
                                        <p:tgtEl>
                                          <p:spTgt spid="126"/>
                                        </p:tgtEl>
                                        <p:attrNameLst>
                                          <p:attrName>style.visibility</p:attrName>
                                        </p:attrNameLst>
                                      </p:cBhvr>
                                      <p:to>
                                        <p:strVal val="visible"/>
                                      </p:to>
                                    </p:set>
                                    <p:animEffect transition="in" filter="blinds(horizontal)">
                                      <p:cBhvr>
                                        <p:cTn id="58" dur="500"/>
                                        <p:tgtEl>
                                          <p:spTgt spid="126"/>
                                        </p:tgtEl>
                                      </p:cBhvr>
                                    </p:animEffect>
                                  </p:childTnLst>
                                </p:cTn>
                              </p:par>
                            </p:childTnLst>
                          </p:cTn>
                        </p:par>
                        <p:par>
                          <p:cTn id="59" fill="hold">
                            <p:stCondLst>
                              <p:cond delay="4000"/>
                            </p:stCondLst>
                            <p:childTnLst>
                              <p:par>
                                <p:cTn id="60" presetID="3" presetClass="entr" presetSubtype="10" fill="hold" grpId="0" nodeType="afterEffect">
                                  <p:stCondLst>
                                    <p:cond delay="0"/>
                                  </p:stCondLst>
                                  <p:childTnLst>
                                    <p:set>
                                      <p:cBhvr>
                                        <p:cTn id="61" dur="1" fill="hold">
                                          <p:stCondLst>
                                            <p:cond delay="0"/>
                                          </p:stCondLst>
                                        </p:cTn>
                                        <p:tgtEl>
                                          <p:spTgt spid="125"/>
                                        </p:tgtEl>
                                        <p:attrNameLst>
                                          <p:attrName>style.visibility</p:attrName>
                                        </p:attrNameLst>
                                      </p:cBhvr>
                                      <p:to>
                                        <p:strVal val="visible"/>
                                      </p:to>
                                    </p:set>
                                    <p:animEffect transition="in" filter="blinds(horizontal)">
                                      <p:cBhvr>
                                        <p:cTn id="62" dur="500"/>
                                        <p:tgtEl>
                                          <p:spTgt spid="125"/>
                                        </p:tgtEl>
                                      </p:cBhvr>
                                    </p:animEffec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4">
                                            <p:txEl>
                                              <p:pRg st="7" end="7"/>
                                            </p:txEl>
                                          </p:spTgt>
                                        </p:tgtEl>
                                        <p:attrNameLst>
                                          <p:attrName>style.visibility</p:attrName>
                                        </p:attrNameLst>
                                      </p:cBhvr>
                                      <p:to>
                                        <p:strVal val="visible"/>
                                      </p:to>
                                    </p:set>
                                  </p:childTnLst>
                                </p:cTn>
                              </p:par>
                            </p:childTnLst>
                          </p:cTn>
                        </p:par>
                        <p:par>
                          <p:cTn id="67" fill="hold">
                            <p:stCondLst>
                              <p:cond delay="0"/>
                            </p:stCondLst>
                            <p:childTnLst>
                              <p:par>
                                <p:cTn id="68" presetID="9" presetClass="entr" presetSubtype="0" fill="hold" nodeType="afterEffect">
                                  <p:stCondLst>
                                    <p:cond delay="0"/>
                                  </p:stCondLst>
                                  <p:childTnLst>
                                    <p:set>
                                      <p:cBhvr>
                                        <p:cTn id="69" dur="1" fill="hold">
                                          <p:stCondLst>
                                            <p:cond delay="0"/>
                                          </p:stCondLst>
                                        </p:cTn>
                                        <p:tgtEl>
                                          <p:spTgt spid="133"/>
                                        </p:tgtEl>
                                        <p:attrNameLst>
                                          <p:attrName>style.visibility</p:attrName>
                                        </p:attrNameLst>
                                      </p:cBhvr>
                                      <p:to>
                                        <p:strVal val="visible"/>
                                      </p:to>
                                    </p:set>
                                    <p:animEffect transition="in" filter="dissolve">
                                      <p:cBhvr>
                                        <p:cTn id="70" dur="500"/>
                                        <p:tgtEl>
                                          <p:spTgt spid="133"/>
                                        </p:tgtEl>
                                      </p:cBhvr>
                                    </p:animEffect>
                                  </p:childTnLst>
                                </p:cTn>
                              </p:par>
                            </p:childTnLst>
                          </p:cTn>
                        </p:par>
                        <p:par>
                          <p:cTn id="71" fill="hold">
                            <p:stCondLst>
                              <p:cond delay="500"/>
                            </p:stCondLst>
                            <p:childTnLst>
                              <p:par>
                                <p:cTn id="72" presetID="9" presetClass="entr" presetSubtype="0" fill="hold" grpId="0" nodeType="afterEffect">
                                  <p:stCondLst>
                                    <p:cond delay="0"/>
                                  </p:stCondLst>
                                  <p:childTnLst>
                                    <p:set>
                                      <p:cBhvr>
                                        <p:cTn id="73" dur="1" fill="hold">
                                          <p:stCondLst>
                                            <p:cond delay="0"/>
                                          </p:stCondLst>
                                        </p:cTn>
                                        <p:tgtEl>
                                          <p:spTgt spid="129"/>
                                        </p:tgtEl>
                                        <p:attrNameLst>
                                          <p:attrName>style.visibility</p:attrName>
                                        </p:attrNameLst>
                                      </p:cBhvr>
                                      <p:to>
                                        <p:strVal val="visible"/>
                                      </p:to>
                                    </p:set>
                                    <p:animEffect transition="in" filter="dissolve">
                                      <p:cBhvr>
                                        <p:cTn id="74" dur="500"/>
                                        <p:tgtEl>
                                          <p:spTgt spid="129"/>
                                        </p:tgtEl>
                                      </p:cBhvr>
                                    </p:animEffect>
                                  </p:childTnLst>
                                </p:cTn>
                              </p:par>
                            </p:childTnLst>
                          </p:cTn>
                        </p:par>
                        <p:par>
                          <p:cTn id="75" fill="hold">
                            <p:stCondLst>
                              <p:cond delay="1000"/>
                            </p:stCondLst>
                            <p:childTnLst>
                              <p:par>
                                <p:cTn id="76" presetID="9" presetClass="entr" presetSubtype="0" fill="hold" grpId="0" nodeType="afterEffect">
                                  <p:stCondLst>
                                    <p:cond delay="0"/>
                                  </p:stCondLst>
                                  <p:childTnLst>
                                    <p:set>
                                      <p:cBhvr>
                                        <p:cTn id="77" dur="1" fill="hold">
                                          <p:stCondLst>
                                            <p:cond delay="0"/>
                                          </p:stCondLst>
                                        </p:cTn>
                                        <p:tgtEl>
                                          <p:spTgt spid="130"/>
                                        </p:tgtEl>
                                        <p:attrNameLst>
                                          <p:attrName>style.visibility</p:attrName>
                                        </p:attrNameLst>
                                      </p:cBhvr>
                                      <p:to>
                                        <p:strVal val="visible"/>
                                      </p:to>
                                    </p:set>
                                    <p:animEffect transition="in" filter="dissolve">
                                      <p:cBhvr>
                                        <p:cTn id="78" dur="500"/>
                                        <p:tgtEl>
                                          <p:spTgt spid="130"/>
                                        </p:tgtEl>
                                      </p:cBhvr>
                                    </p:animEffect>
                                  </p:childTnLst>
                                </p:cTn>
                              </p:par>
                            </p:childTnLst>
                          </p:cTn>
                        </p:par>
                        <p:par>
                          <p:cTn id="79" fill="hold">
                            <p:stCondLst>
                              <p:cond delay="1500"/>
                            </p:stCondLst>
                            <p:childTnLst>
                              <p:par>
                                <p:cTn id="80" presetID="9" presetClass="entr" presetSubtype="0" fill="hold" grpId="0" nodeType="afterEffect">
                                  <p:stCondLst>
                                    <p:cond delay="0"/>
                                  </p:stCondLst>
                                  <p:childTnLst>
                                    <p:set>
                                      <p:cBhvr>
                                        <p:cTn id="81" dur="1" fill="hold">
                                          <p:stCondLst>
                                            <p:cond delay="0"/>
                                          </p:stCondLst>
                                        </p:cTn>
                                        <p:tgtEl>
                                          <p:spTgt spid="131"/>
                                        </p:tgtEl>
                                        <p:attrNameLst>
                                          <p:attrName>style.visibility</p:attrName>
                                        </p:attrNameLst>
                                      </p:cBhvr>
                                      <p:to>
                                        <p:strVal val="visible"/>
                                      </p:to>
                                    </p:set>
                                    <p:animEffect transition="in" filter="dissolve">
                                      <p:cBhvr>
                                        <p:cTn id="82" dur="500"/>
                                        <p:tgtEl>
                                          <p:spTgt spid="131"/>
                                        </p:tgtEl>
                                      </p:cBhvr>
                                    </p:animEffect>
                                  </p:childTnLst>
                                </p:cTn>
                              </p:par>
                            </p:childTnLst>
                          </p:cTn>
                        </p:par>
                        <p:par>
                          <p:cTn id="83" fill="hold">
                            <p:stCondLst>
                              <p:cond delay="2000"/>
                            </p:stCondLst>
                            <p:childTnLst>
                              <p:par>
                                <p:cTn id="84" presetID="9" presetClass="entr" presetSubtype="0" fill="hold" grpId="0" nodeType="afterEffect">
                                  <p:stCondLst>
                                    <p:cond delay="0"/>
                                  </p:stCondLst>
                                  <p:childTnLst>
                                    <p:set>
                                      <p:cBhvr>
                                        <p:cTn id="85" dur="1" fill="hold">
                                          <p:stCondLst>
                                            <p:cond delay="0"/>
                                          </p:stCondLst>
                                        </p:cTn>
                                        <p:tgtEl>
                                          <p:spTgt spid="132"/>
                                        </p:tgtEl>
                                        <p:attrNameLst>
                                          <p:attrName>style.visibility</p:attrName>
                                        </p:attrNameLst>
                                      </p:cBhvr>
                                      <p:to>
                                        <p:strVal val="visible"/>
                                      </p:to>
                                    </p:set>
                                    <p:animEffect transition="in" filter="dissolve">
                                      <p:cBhvr>
                                        <p:cTn id="86" dur="500"/>
                                        <p:tgtEl>
                                          <p:spTgt spid="132"/>
                                        </p:tgtEl>
                                      </p:cBhvr>
                                    </p:animEffec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nodeType="clickEffect">
                                  <p:stCondLst>
                                    <p:cond delay="0"/>
                                  </p:stCondLst>
                                  <p:childTnLst>
                                    <p:set>
                                      <p:cBhvr>
                                        <p:cTn id="90"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nodeType="clickEffect">
                                  <p:stCondLst>
                                    <p:cond delay="0"/>
                                  </p:stCondLst>
                                  <p:childTnLst>
                                    <p:set>
                                      <p:cBhvr>
                                        <p:cTn id="94"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1" grpId="0" animBg="1"/>
      <p:bldP spid="122" grpId="0" animBg="1"/>
      <p:bldP spid="123" grpId="0" animBg="1"/>
      <p:bldP spid="124" grpId="0" animBg="1"/>
      <p:bldP spid="125" grpId="0" animBg="1"/>
      <p:bldP spid="126" grpId="0" animBg="1"/>
      <p:bldP spid="127" grpId="0" animBg="1"/>
      <p:bldP spid="128" grpId="0" animBg="1"/>
      <p:bldP spid="129" grpId="0" animBg="1"/>
      <p:bldP spid="130" grpId="0" animBg="1"/>
      <p:bldP spid="131" grpId="0" animBg="1"/>
      <p:bldP spid="132"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8F557BA-0047-E355-3636-73A59E88DCF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32</a:t>
            </a:fld>
            <a:endParaRPr lang="en-US"/>
          </a:p>
        </p:txBody>
      </p:sp>
      <p:sp>
        <p:nvSpPr>
          <p:cNvPr id="3" name="Title 2">
            <a:extLst>
              <a:ext uri="{FF2B5EF4-FFF2-40B4-BE49-F238E27FC236}">
                <a16:creationId xmlns:a16="http://schemas.microsoft.com/office/drawing/2014/main" id="{116EAB21-6214-B2C3-4E81-769716897245}"/>
              </a:ext>
            </a:extLst>
          </p:cNvPr>
          <p:cNvSpPr>
            <a:spLocks noGrp="1"/>
          </p:cNvSpPr>
          <p:nvPr>
            <p:ph type="title"/>
          </p:nvPr>
        </p:nvSpPr>
        <p:spPr/>
        <p:txBody>
          <a:bodyPr/>
          <a:lstStyle/>
          <a:p>
            <a:r>
              <a:rPr lang="en-US" dirty="0"/>
              <a:t>Line Segment Intersection by Ray-tracing</a:t>
            </a:r>
          </a:p>
        </p:txBody>
      </p:sp>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954600AA-AB5B-CA76-9789-A9A6D44817DF}"/>
                  </a:ext>
                </a:extLst>
              </p:cNvPr>
              <p:cNvSpPr>
                <a:spLocks noGrp="1"/>
              </p:cNvSpPr>
              <p:nvPr>
                <p:ph sz="half" idx="1"/>
              </p:nvPr>
            </p:nvSpPr>
            <p:spPr>
              <a:xfrm>
                <a:off x="571500" y="1379601"/>
                <a:ext cx="7185302" cy="5478399"/>
              </a:xfrm>
            </p:spPr>
            <p:txBody>
              <a:bodyPr>
                <a:normAutofit/>
              </a:bodyPr>
              <a:lstStyle/>
              <a:p>
                <a:pPr marL="194310" indent="-182880">
                  <a:lnSpc>
                    <a:spcPct val="130000"/>
                  </a:lnSpc>
                  <a:spcBef>
                    <a:spcPts val="800"/>
                  </a:spcBef>
                  <a:defRPr sz="1600" b="1" i="0">
                    <a:solidFill>
                      <a:srgbClr val="2980B9"/>
                    </a:solidFill>
                    <a:latin typeface="Arial"/>
                  </a:defRPr>
                </a:pPr>
                <a:r>
                  <a:rPr lang="en-US" sz="2300" b="1" dirty="0">
                    <a:solidFill>
                      <a:srgbClr val="2980B9"/>
                    </a:solidFill>
                    <a:latin typeface="Arial"/>
                    <a:ea typeface="+mn-ea"/>
                    <a:cs typeface="+mn-cs"/>
                  </a:rPr>
                  <a:t>Ray Distance Culling</a:t>
                </a:r>
              </a:p>
              <a:p>
                <a:pPr marL="411480" lvl="1">
                  <a:lnSpc>
                    <a:spcPct val="140000"/>
                  </a:lnSpc>
                  <a:buFont typeface="Wingdings" pitchFamily="2" charset="2"/>
                  <a:buChar char="§"/>
                  <a:defRPr sz="1400" b="0" i="0">
                    <a:solidFill>
                      <a:srgbClr val="34495E"/>
                    </a:solidFill>
                    <a:latin typeface="Arial"/>
                  </a:defRPr>
                </a:pPr>
                <a:r>
                  <a:rPr lang="en-US" sz="1600" dirty="0">
                    <a:solidFill>
                      <a:srgbClr val="4B5563"/>
                    </a:solidFill>
                    <a:latin typeface="Arial"/>
                  </a:rPr>
                  <a:t>Recall that ray </a:t>
                </a:r>
                <a14:m>
                  <m:oMath xmlns:m="http://schemas.openxmlformats.org/officeDocument/2006/math">
                    <m:r>
                      <a:rPr lang="en-US" sz="1600">
                        <a:solidFill>
                          <a:srgbClr val="4B5563"/>
                        </a:solidFill>
                        <a:latin typeface="Cambria Math" panose="02040503050406030204" pitchFamily="18" charset="0"/>
                      </a:rPr>
                      <m:t>𝑅</m:t>
                    </m:r>
                    <m:d>
                      <m:dPr>
                        <m:ctrlPr>
                          <a:rPr lang="en-US" sz="1600">
                            <a:solidFill>
                              <a:srgbClr val="4B5563"/>
                            </a:solidFill>
                            <a:latin typeface="Cambria Math" panose="02040503050406030204" pitchFamily="18" charset="0"/>
                          </a:rPr>
                        </m:ctrlPr>
                      </m:dPr>
                      <m:e>
                        <m:r>
                          <a:rPr lang="en-US" sz="1600">
                            <a:solidFill>
                              <a:srgbClr val="4B5563"/>
                            </a:solidFill>
                            <a:latin typeface="Cambria Math" panose="02040503050406030204" pitchFamily="18" charset="0"/>
                          </a:rPr>
                          <m:t>𝑡</m:t>
                        </m:r>
                      </m:e>
                    </m:d>
                    <m:r>
                      <a:rPr lang="en-US" sz="1600">
                        <a:solidFill>
                          <a:srgbClr val="4B5563"/>
                        </a:solidFill>
                        <a:latin typeface="Cambria Math" panose="02040503050406030204" pitchFamily="18" charset="0"/>
                      </a:rPr>
                      <m:t>=</m:t>
                    </m:r>
                    <m:r>
                      <a:rPr lang="en-US" sz="1600">
                        <a:solidFill>
                          <a:srgbClr val="4B5563"/>
                        </a:solidFill>
                        <a:latin typeface="Cambria Math" panose="02040503050406030204" pitchFamily="18" charset="0"/>
                      </a:rPr>
                      <m:t>𝑂</m:t>
                    </m:r>
                    <m:r>
                      <a:rPr lang="en-US" sz="1600">
                        <a:solidFill>
                          <a:srgbClr val="4B5563"/>
                        </a:solidFill>
                        <a:latin typeface="Cambria Math" panose="02040503050406030204" pitchFamily="18" charset="0"/>
                      </a:rPr>
                      <m:t>+</m:t>
                    </m:r>
                    <m:r>
                      <a:rPr lang="en-US" sz="1600">
                        <a:solidFill>
                          <a:srgbClr val="4B5563"/>
                        </a:solidFill>
                        <a:latin typeface="Cambria Math" panose="02040503050406030204" pitchFamily="18" charset="0"/>
                      </a:rPr>
                      <m:t>𝑡</m:t>
                    </m:r>
                    <m:r>
                      <a:rPr lang="en-US" sz="1600">
                        <a:solidFill>
                          <a:srgbClr val="4B5563"/>
                        </a:solidFill>
                        <a:latin typeface="Cambria Math" panose="02040503050406030204" pitchFamily="18" charset="0"/>
                      </a:rPr>
                      <m:t>∗</m:t>
                    </m:r>
                    <m:acc>
                      <m:accPr>
                        <m:chr m:val="⃑"/>
                        <m:ctrlPr>
                          <a:rPr lang="en-US" sz="1600" b="0" i="1" smtClean="0">
                            <a:solidFill>
                              <a:srgbClr val="4B5563"/>
                            </a:solidFill>
                            <a:latin typeface="Cambria Math" panose="02040503050406030204" pitchFamily="18" charset="0"/>
                          </a:rPr>
                        </m:ctrlPr>
                      </m:accPr>
                      <m:e>
                        <m:r>
                          <a:rPr lang="en-US" sz="1600" b="0" i="1" smtClean="0">
                            <a:solidFill>
                              <a:srgbClr val="4B5563"/>
                            </a:solidFill>
                            <a:latin typeface="Cambria Math" panose="02040503050406030204" pitchFamily="18" charset="0"/>
                          </a:rPr>
                          <m:t>𝑑</m:t>
                        </m:r>
                      </m:e>
                    </m:acc>
                  </m:oMath>
                </a14:m>
                <a:r>
                  <a:rPr lang="en-US" sz="1600" dirty="0">
                    <a:solidFill>
                      <a:srgbClr val="4B5563"/>
                    </a:solidFill>
                    <a:latin typeface="Arial"/>
                  </a:rPr>
                  <a:t>, and </a:t>
                </a:r>
                <a14:m>
                  <m:oMath xmlns:m="http://schemas.openxmlformats.org/officeDocument/2006/math">
                    <m:r>
                      <a:rPr lang="en-US" sz="1600">
                        <a:solidFill>
                          <a:srgbClr val="4B5563"/>
                        </a:solidFill>
                        <a:latin typeface="Cambria Math" panose="02040503050406030204" pitchFamily="18" charset="0"/>
                      </a:rPr>
                      <m:t>𝑡</m:t>
                    </m:r>
                  </m:oMath>
                </a14:m>
                <a:r>
                  <a:rPr lang="en-US" sz="1600" dirty="0">
                    <a:solidFill>
                      <a:srgbClr val="4B5563"/>
                    </a:solidFill>
                    <a:latin typeface="Arial"/>
                  </a:rPr>
                  <a:t> controls how long a ray can go</a:t>
                </a:r>
              </a:p>
              <a:p>
                <a:pPr marL="411480" lvl="1">
                  <a:lnSpc>
                    <a:spcPct val="140000"/>
                  </a:lnSpc>
                  <a:buFont typeface="Wingdings" pitchFamily="2" charset="2"/>
                  <a:buChar char="§"/>
                  <a:defRPr sz="1400" b="0" i="0">
                    <a:solidFill>
                      <a:srgbClr val="34495E"/>
                    </a:solidFill>
                    <a:latin typeface="Arial"/>
                  </a:defRPr>
                </a:pPr>
                <a:r>
                  <a:rPr lang="en-US" sz="1600" dirty="0">
                    <a:solidFill>
                      <a:srgbClr val="4B5563"/>
                    </a:solidFill>
                    <a:latin typeface="Arial"/>
                  </a:rPr>
                  <a:t>Ray-tracing frameworks, e.g., NVIDIA </a:t>
                </a:r>
                <a:r>
                  <a:rPr lang="en-US" sz="1600" dirty="0" err="1">
                    <a:solidFill>
                      <a:srgbClr val="4B5563"/>
                    </a:solidFill>
                    <a:latin typeface="Arial"/>
                  </a:rPr>
                  <a:t>OptiX</a:t>
                </a:r>
                <a:r>
                  <a:rPr lang="en-US" sz="1600" dirty="0">
                    <a:solidFill>
                      <a:srgbClr val="4B5563"/>
                    </a:solidFill>
                    <a:latin typeface="Arial"/>
                  </a:rPr>
                  <a:t>, allow us to discard intersections too close/far away by setting </a:t>
                </a:r>
                <a14:m>
                  <m:oMath xmlns:m="http://schemas.openxmlformats.org/officeDocument/2006/math">
                    <m:sSub>
                      <m:sSubPr>
                        <m:ctrlPr>
                          <a:rPr lang="en-US" sz="1600" i="1">
                            <a:latin typeface="Cambria Math" panose="02040503050406030204" pitchFamily="18" charset="0"/>
                          </a:rPr>
                        </m:ctrlPr>
                      </m:sSubPr>
                      <m:e>
                        <m:r>
                          <a:rPr lang="en-US" sz="1600" i="1">
                            <a:latin typeface="Cambria Math" panose="02040503050406030204" pitchFamily="18" charset="0"/>
                          </a:rPr>
                          <m:t>𝑡</m:t>
                        </m:r>
                      </m:e>
                      <m:sub>
                        <m:r>
                          <a:rPr lang="en-US" sz="1600" i="1">
                            <a:latin typeface="Cambria Math" panose="02040503050406030204" pitchFamily="18" charset="0"/>
                          </a:rPr>
                          <m:t>𝑚</m:t>
                        </m:r>
                        <m:r>
                          <a:rPr lang="en-US" sz="1600" b="0" i="1" smtClean="0">
                            <a:latin typeface="Cambria Math" panose="02040503050406030204" pitchFamily="18" charset="0"/>
                          </a:rPr>
                          <m:t>𝑖𝑛</m:t>
                        </m:r>
                      </m:sub>
                    </m:sSub>
                  </m:oMath>
                </a14:m>
                <a:r>
                  <a:rPr lang="en-US" sz="1600" dirty="0">
                    <a:solidFill>
                      <a:srgbClr val="4B5563"/>
                    </a:solidFill>
                    <a:latin typeface="Arial"/>
                  </a:rPr>
                  <a:t> and </a:t>
                </a:r>
                <a14:m>
                  <m:oMath xmlns:m="http://schemas.openxmlformats.org/officeDocument/2006/math">
                    <m:sSub>
                      <m:sSubPr>
                        <m:ctrlPr>
                          <a:rPr lang="en-US" sz="1600" i="1">
                            <a:latin typeface="Cambria Math" panose="02040503050406030204" pitchFamily="18" charset="0"/>
                          </a:rPr>
                        </m:ctrlPr>
                      </m:sSubPr>
                      <m:e>
                        <m:r>
                          <a:rPr lang="en-US" sz="1600" i="1">
                            <a:latin typeface="Cambria Math" panose="02040503050406030204" pitchFamily="18" charset="0"/>
                          </a:rPr>
                          <m:t>𝑡</m:t>
                        </m:r>
                      </m:e>
                      <m:sub>
                        <m:r>
                          <a:rPr lang="en-US" sz="1600" i="1">
                            <a:latin typeface="Cambria Math" panose="02040503050406030204" pitchFamily="18" charset="0"/>
                          </a:rPr>
                          <m:t>𝑚𝑎𝑥</m:t>
                        </m:r>
                      </m:sub>
                    </m:sSub>
                  </m:oMath>
                </a14:m>
                <a:endParaRPr lang="en-US" sz="1600" dirty="0">
                  <a:solidFill>
                    <a:srgbClr val="4B5563"/>
                  </a:solidFill>
                  <a:latin typeface="Arial"/>
                </a:endParaRPr>
              </a:p>
              <a:p>
                <a:pPr marL="194310" lvl="1" indent="-182880">
                  <a:lnSpc>
                    <a:spcPct val="130000"/>
                  </a:lnSpc>
                  <a:spcBef>
                    <a:spcPts val="800"/>
                  </a:spcBef>
                  <a:defRPr sz="1600" b="1" i="0">
                    <a:solidFill>
                      <a:srgbClr val="2980B9"/>
                    </a:solidFill>
                    <a:latin typeface="Arial"/>
                  </a:defRPr>
                </a:pPr>
                <a:r>
                  <a:rPr lang="en-US" sz="2300" b="1" dirty="0">
                    <a:solidFill>
                      <a:srgbClr val="2980B9"/>
                    </a:solidFill>
                    <a:latin typeface="Arial"/>
                  </a:rPr>
                  <a:t>Core Idea: Simulating a Line Segment with a Ray</a:t>
                </a:r>
              </a:p>
              <a:p>
                <a:pPr marL="411480" lvl="1">
                  <a:lnSpc>
                    <a:spcPct val="140000"/>
                  </a:lnSpc>
                  <a:buFont typeface="Wingdings" pitchFamily="2" charset="2"/>
                  <a:buChar char="§"/>
                  <a:defRPr sz="1400" b="0" i="0">
                    <a:solidFill>
                      <a:srgbClr val="34495E"/>
                    </a:solidFill>
                    <a:latin typeface="Arial"/>
                  </a:defRPr>
                </a:pPr>
                <a:r>
                  <a:rPr lang="en-US" sz="1600" dirty="0">
                    <a:solidFill>
                      <a:srgbClr val="4B5563"/>
                    </a:solidFill>
                    <a:latin typeface="Arial"/>
                  </a:rPr>
                  <a:t>For a line segment defined by </a:t>
                </a:r>
                <a14:m>
                  <m:oMath xmlns:m="http://schemas.openxmlformats.org/officeDocument/2006/math">
                    <m:sSub>
                      <m:sSubPr>
                        <m:ctrlPr>
                          <a:rPr lang="en-US" sz="1600" b="0" i="1" smtClean="0">
                            <a:solidFill>
                              <a:srgbClr val="4B5563"/>
                            </a:solidFill>
                            <a:latin typeface="Cambria Math" panose="02040503050406030204" pitchFamily="18" charset="0"/>
                          </a:rPr>
                        </m:ctrlPr>
                      </m:sSubPr>
                      <m:e>
                        <m:r>
                          <a:rPr lang="en-US" sz="1600" b="0" i="1" smtClean="0">
                            <a:solidFill>
                              <a:srgbClr val="4B5563"/>
                            </a:solidFill>
                            <a:latin typeface="Cambria Math" panose="02040503050406030204" pitchFamily="18" charset="0"/>
                          </a:rPr>
                          <m:t>𝑝</m:t>
                        </m:r>
                      </m:e>
                      <m:sub>
                        <m:r>
                          <a:rPr lang="en-US" sz="1600" b="0" i="1" smtClean="0">
                            <a:solidFill>
                              <a:srgbClr val="4B5563"/>
                            </a:solidFill>
                            <a:latin typeface="Cambria Math" panose="02040503050406030204" pitchFamily="18" charset="0"/>
                          </a:rPr>
                          <m:t>1</m:t>
                        </m:r>
                      </m:sub>
                    </m:sSub>
                  </m:oMath>
                </a14:m>
                <a:r>
                  <a:rPr lang="en-US" sz="1600" dirty="0">
                    <a:solidFill>
                      <a:srgbClr val="4B5563"/>
                    </a:solidFill>
                    <a:latin typeface="Arial"/>
                  </a:rPr>
                  <a:t> and </a:t>
                </a:r>
                <a14:m>
                  <m:oMath xmlns:m="http://schemas.openxmlformats.org/officeDocument/2006/math">
                    <m:sSub>
                      <m:sSubPr>
                        <m:ctrlPr>
                          <a:rPr lang="en-US" sz="1600" i="1">
                            <a:solidFill>
                              <a:srgbClr val="4B5563"/>
                            </a:solidFill>
                            <a:latin typeface="Cambria Math" panose="02040503050406030204" pitchFamily="18" charset="0"/>
                          </a:rPr>
                        </m:ctrlPr>
                      </m:sSubPr>
                      <m:e>
                        <m:r>
                          <a:rPr lang="en-US" sz="1600" i="1">
                            <a:solidFill>
                              <a:srgbClr val="4B5563"/>
                            </a:solidFill>
                            <a:latin typeface="Cambria Math" panose="02040503050406030204" pitchFamily="18" charset="0"/>
                          </a:rPr>
                          <m:t>𝑝</m:t>
                        </m:r>
                      </m:e>
                      <m:sub>
                        <m:r>
                          <a:rPr lang="en-US" sz="1600" b="0" i="1" smtClean="0">
                            <a:solidFill>
                              <a:srgbClr val="4B5563"/>
                            </a:solidFill>
                            <a:latin typeface="Cambria Math" panose="02040503050406030204" pitchFamily="18" charset="0"/>
                          </a:rPr>
                          <m:t>2</m:t>
                        </m:r>
                      </m:sub>
                    </m:sSub>
                  </m:oMath>
                </a14:m>
                <a:endParaRPr lang="en-US" sz="1600" dirty="0">
                  <a:solidFill>
                    <a:srgbClr val="4B5563"/>
                  </a:solidFill>
                  <a:latin typeface="Arial"/>
                </a:endParaRPr>
              </a:p>
              <a:p>
                <a:pPr marL="411480" lvl="1">
                  <a:lnSpc>
                    <a:spcPct val="140000"/>
                  </a:lnSpc>
                  <a:buFont typeface="Wingdings" pitchFamily="2" charset="2"/>
                  <a:buChar char="§"/>
                  <a:defRPr sz="1400" b="0" i="0">
                    <a:solidFill>
                      <a:srgbClr val="34495E"/>
                    </a:solidFill>
                    <a:latin typeface="Arial"/>
                  </a:defRPr>
                </a:pPr>
                <a:r>
                  <a:rPr lang="en-US" sz="1600" dirty="0">
                    <a:solidFill>
                      <a:srgbClr val="4B5563"/>
                    </a:solidFill>
                    <a:latin typeface="Arial"/>
                  </a:rPr>
                  <a:t>Let origin </a:t>
                </a:r>
                <a14:m>
                  <m:oMath xmlns:m="http://schemas.openxmlformats.org/officeDocument/2006/math">
                    <m:r>
                      <a:rPr lang="en-US" sz="1600">
                        <a:solidFill>
                          <a:srgbClr val="4B5563"/>
                        </a:solidFill>
                        <a:latin typeface="Cambria Math" panose="02040503050406030204" pitchFamily="18" charset="0"/>
                      </a:rPr>
                      <m:t>𝑂</m:t>
                    </m:r>
                  </m:oMath>
                </a14:m>
                <a:r>
                  <a:rPr lang="en-US" sz="1600" dirty="0">
                    <a:solidFill>
                      <a:srgbClr val="4B5563"/>
                    </a:solidFill>
                    <a:latin typeface="Arial"/>
                  </a:rPr>
                  <a:t> = </a:t>
                </a:r>
                <a14:m>
                  <m:oMath xmlns:m="http://schemas.openxmlformats.org/officeDocument/2006/math">
                    <m:sSub>
                      <m:sSubPr>
                        <m:ctrlPr>
                          <a:rPr lang="en-US" sz="1600" i="1">
                            <a:solidFill>
                              <a:srgbClr val="4B5563"/>
                            </a:solidFill>
                            <a:latin typeface="Cambria Math" panose="02040503050406030204" pitchFamily="18" charset="0"/>
                          </a:rPr>
                        </m:ctrlPr>
                      </m:sSubPr>
                      <m:e>
                        <m:r>
                          <a:rPr lang="en-US" sz="1600" i="1">
                            <a:solidFill>
                              <a:srgbClr val="4B5563"/>
                            </a:solidFill>
                            <a:latin typeface="Cambria Math" panose="02040503050406030204" pitchFamily="18" charset="0"/>
                          </a:rPr>
                          <m:t>𝑝</m:t>
                        </m:r>
                      </m:e>
                      <m:sub>
                        <m:r>
                          <a:rPr lang="en-US" sz="1600" i="1">
                            <a:solidFill>
                              <a:srgbClr val="4B5563"/>
                            </a:solidFill>
                            <a:latin typeface="Cambria Math" panose="02040503050406030204" pitchFamily="18" charset="0"/>
                          </a:rPr>
                          <m:t>1</m:t>
                        </m:r>
                      </m:sub>
                    </m:sSub>
                  </m:oMath>
                </a14:m>
                <a:r>
                  <a:rPr lang="en-US" sz="1600" dirty="0">
                    <a:solidFill>
                      <a:srgbClr val="4B5563"/>
                    </a:solidFill>
                    <a:latin typeface="Arial"/>
                  </a:rPr>
                  <a:t>, and </a:t>
                </a:r>
                <a14:m>
                  <m:oMath xmlns:m="http://schemas.openxmlformats.org/officeDocument/2006/math">
                    <m:acc>
                      <m:accPr>
                        <m:chr m:val="⃑"/>
                        <m:ctrlPr>
                          <a:rPr lang="en-US" sz="1600" i="1">
                            <a:solidFill>
                              <a:srgbClr val="4B5563"/>
                            </a:solidFill>
                            <a:latin typeface="Cambria Math" panose="02040503050406030204" pitchFamily="18" charset="0"/>
                          </a:rPr>
                        </m:ctrlPr>
                      </m:accPr>
                      <m:e>
                        <m:r>
                          <a:rPr lang="en-US" sz="1600" i="1">
                            <a:solidFill>
                              <a:srgbClr val="4B5563"/>
                            </a:solidFill>
                            <a:latin typeface="Cambria Math" panose="02040503050406030204" pitchFamily="18" charset="0"/>
                          </a:rPr>
                          <m:t>𝑑</m:t>
                        </m:r>
                      </m:e>
                    </m:acc>
                  </m:oMath>
                </a14:m>
                <a:r>
                  <a:rPr lang="en-US" sz="1600" dirty="0">
                    <a:solidFill>
                      <a:srgbClr val="4B5563"/>
                    </a:solidFill>
                    <a:latin typeface="Arial"/>
                  </a:rPr>
                  <a:t> = </a:t>
                </a:r>
                <a14:m>
                  <m:oMath xmlns:m="http://schemas.openxmlformats.org/officeDocument/2006/math">
                    <m:sSub>
                      <m:sSubPr>
                        <m:ctrlPr>
                          <a:rPr lang="en-US" sz="1600" i="1">
                            <a:solidFill>
                              <a:srgbClr val="4B5563"/>
                            </a:solidFill>
                            <a:latin typeface="Cambria Math" panose="02040503050406030204" pitchFamily="18" charset="0"/>
                          </a:rPr>
                        </m:ctrlPr>
                      </m:sSubPr>
                      <m:e>
                        <m:r>
                          <a:rPr lang="en-US" sz="1600" i="1">
                            <a:solidFill>
                              <a:srgbClr val="4B5563"/>
                            </a:solidFill>
                            <a:latin typeface="Cambria Math" panose="02040503050406030204" pitchFamily="18" charset="0"/>
                          </a:rPr>
                          <m:t>𝑝</m:t>
                        </m:r>
                      </m:e>
                      <m:sub>
                        <m:r>
                          <a:rPr lang="en-US" sz="1600" i="1">
                            <a:solidFill>
                              <a:srgbClr val="4B5563"/>
                            </a:solidFill>
                            <a:latin typeface="Cambria Math" panose="02040503050406030204" pitchFamily="18" charset="0"/>
                          </a:rPr>
                          <m:t>2</m:t>
                        </m:r>
                      </m:sub>
                    </m:sSub>
                    <m:r>
                      <a:rPr lang="en-US" sz="1600" b="0" i="1" smtClean="0">
                        <a:solidFill>
                          <a:srgbClr val="4B5563"/>
                        </a:solidFill>
                        <a:latin typeface="Cambria Math" panose="02040503050406030204" pitchFamily="18" charset="0"/>
                      </a:rPr>
                      <m:t> −</m:t>
                    </m:r>
                    <m:sSub>
                      <m:sSubPr>
                        <m:ctrlPr>
                          <a:rPr lang="en-US" sz="1600" i="1">
                            <a:solidFill>
                              <a:srgbClr val="4B5563"/>
                            </a:solidFill>
                            <a:latin typeface="Cambria Math" panose="02040503050406030204" pitchFamily="18" charset="0"/>
                          </a:rPr>
                        </m:ctrlPr>
                      </m:sSubPr>
                      <m:e>
                        <m:r>
                          <a:rPr lang="en-US" sz="1600" i="1">
                            <a:solidFill>
                              <a:srgbClr val="4B5563"/>
                            </a:solidFill>
                            <a:latin typeface="Cambria Math" panose="02040503050406030204" pitchFamily="18" charset="0"/>
                          </a:rPr>
                          <m:t>𝑝</m:t>
                        </m:r>
                      </m:e>
                      <m:sub>
                        <m:r>
                          <a:rPr lang="en-US" sz="1600" i="1">
                            <a:solidFill>
                              <a:srgbClr val="4B5563"/>
                            </a:solidFill>
                            <a:latin typeface="Cambria Math" panose="02040503050406030204" pitchFamily="18" charset="0"/>
                          </a:rPr>
                          <m:t>1</m:t>
                        </m:r>
                      </m:sub>
                    </m:sSub>
                  </m:oMath>
                </a14:m>
                <a:r>
                  <a:rPr lang="en-US" sz="1600" dirty="0">
                    <a:solidFill>
                      <a:srgbClr val="4B5563"/>
                    </a:solidFill>
                    <a:latin typeface="Arial"/>
                  </a:rPr>
                  <a:t>, </a:t>
                </a:r>
                <a14:m>
                  <m:oMath xmlns:m="http://schemas.openxmlformats.org/officeDocument/2006/math">
                    <m:sSub>
                      <m:sSubPr>
                        <m:ctrlPr>
                          <a:rPr lang="en-US" sz="1600" i="1">
                            <a:latin typeface="Cambria Math" panose="02040503050406030204" pitchFamily="18" charset="0"/>
                          </a:rPr>
                        </m:ctrlPr>
                      </m:sSubPr>
                      <m:e>
                        <m:r>
                          <a:rPr lang="en-US" sz="1600" i="1">
                            <a:latin typeface="Cambria Math" panose="02040503050406030204" pitchFamily="18" charset="0"/>
                          </a:rPr>
                          <m:t>𝑡</m:t>
                        </m:r>
                      </m:e>
                      <m:sub>
                        <m:r>
                          <a:rPr lang="en-US" sz="1600" i="1">
                            <a:latin typeface="Cambria Math" panose="02040503050406030204" pitchFamily="18" charset="0"/>
                          </a:rPr>
                          <m:t>𝑚𝑖𝑛</m:t>
                        </m:r>
                      </m:sub>
                    </m:sSub>
                    <m:r>
                      <a:rPr lang="en-US" sz="1600" b="0" i="1" smtClean="0">
                        <a:latin typeface="Cambria Math" panose="02040503050406030204" pitchFamily="18" charset="0"/>
                      </a:rPr>
                      <m:t>=0</m:t>
                    </m:r>
                  </m:oMath>
                </a14:m>
                <a:r>
                  <a:rPr lang="en-US" sz="1600" dirty="0">
                    <a:solidFill>
                      <a:srgbClr val="4B5563"/>
                    </a:solidFill>
                    <a:latin typeface="Arial"/>
                  </a:rPr>
                  <a:t> and </a:t>
                </a:r>
                <a14:m>
                  <m:oMath xmlns:m="http://schemas.openxmlformats.org/officeDocument/2006/math">
                    <m:sSub>
                      <m:sSubPr>
                        <m:ctrlPr>
                          <a:rPr lang="en-US" sz="1600" i="1">
                            <a:latin typeface="Cambria Math" panose="02040503050406030204" pitchFamily="18" charset="0"/>
                          </a:rPr>
                        </m:ctrlPr>
                      </m:sSubPr>
                      <m:e>
                        <m:r>
                          <a:rPr lang="en-US" sz="1600" i="1">
                            <a:latin typeface="Cambria Math" panose="02040503050406030204" pitchFamily="18" charset="0"/>
                          </a:rPr>
                          <m:t>𝑡</m:t>
                        </m:r>
                      </m:e>
                      <m:sub>
                        <m:r>
                          <a:rPr lang="en-US" sz="1600" i="1">
                            <a:latin typeface="Cambria Math" panose="02040503050406030204" pitchFamily="18" charset="0"/>
                          </a:rPr>
                          <m:t>𝑚𝑎𝑥</m:t>
                        </m:r>
                      </m:sub>
                    </m:sSub>
                    <m:r>
                      <a:rPr lang="en-US" sz="1600" b="0" i="1" smtClean="0">
                        <a:latin typeface="Cambria Math" panose="02040503050406030204" pitchFamily="18" charset="0"/>
                      </a:rPr>
                      <m:t>=1</m:t>
                    </m:r>
                  </m:oMath>
                </a14:m>
                <a:endParaRPr lang="en-US" sz="2300" b="1" dirty="0">
                  <a:solidFill>
                    <a:srgbClr val="2980B9"/>
                  </a:solidFill>
                  <a:latin typeface="Arial"/>
                  <a:ea typeface="+mn-ea"/>
                  <a:cs typeface="+mn-cs"/>
                </a:endParaRPr>
              </a:p>
              <a:p>
                <a:pPr marL="194310" indent="-182880">
                  <a:lnSpc>
                    <a:spcPct val="140000"/>
                  </a:lnSpc>
                  <a:spcBef>
                    <a:spcPts val="800"/>
                  </a:spcBef>
                  <a:defRPr sz="1600" b="1" i="0">
                    <a:solidFill>
                      <a:srgbClr val="2980B9"/>
                    </a:solidFill>
                    <a:latin typeface="Arial"/>
                  </a:defRPr>
                </a:pPr>
                <a:r>
                  <a:rPr lang="en-US" sz="2300" b="1" dirty="0">
                    <a:solidFill>
                      <a:srgbClr val="2980B9"/>
                    </a:solidFill>
                    <a:latin typeface="Arial"/>
                    <a:ea typeface="+mn-ea"/>
                    <a:cs typeface="+mn-cs"/>
                  </a:rPr>
                  <a:t>RT-acceleration Steps</a:t>
                </a:r>
              </a:p>
              <a:p>
                <a:pPr marL="411480" lvl="1">
                  <a:lnSpc>
                    <a:spcPct val="140000"/>
                  </a:lnSpc>
                  <a:buFont typeface="Wingdings" pitchFamily="2" charset="2"/>
                  <a:buChar char="§"/>
                  <a:defRPr sz="1400" b="0" i="0">
                    <a:solidFill>
                      <a:srgbClr val="34495E"/>
                    </a:solidFill>
                    <a:latin typeface="Arial"/>
                  </a:defRPr>
                </a:pPr>
                <a:r>
                  <a:rPr lang="en-US" sz="1600" dirty="0">
                    <a:solidFill>
                      <a:srgbClr val="4B5563"/>
                    </a:solidFill>
                    <a:latin typeface="Arial"/>
                  </a:rPr>
                  <a:t>Building a BVH over the boxes enclosing line segs </a:t>
                </a:r>
                <a:r>
                  <a:rPr lang="en-US" sz="1600" i="1" dirty="0">
                    <a:solidFill>
                      <a:srgbClr val="4B5563"/>
                    </a:solidFill>
                    <a:latin typeface="Arial"/>
                  </a:rPr>
                  <a:t>R</a:t>
                </a:r>
              </a:p>
              <a:p>
                <a:pPr marL="411480" lvl="1">
                  <a:lnSpc>
                    <a:spcPct val="140000"/>
                  </a:lnSpc>
                  <a:buFont typeface="Wingdings" pitchFamily="2" charset="2"/>
                  <a:buChar char="§"/>
                  <a:defRPr sz="1400" b="0" i="0">
                    <a:solidFill>
                      <a:srgbClr val="34495E"/>
                    </a:solidFill>
                    <a:latin typeface="Arial"/>
                  </a:defRPr>
                </a:pPr>
                <a:r>
                  <a:rPr lang="en-US" sz="1600" dirty="0">
                    <a:solidFill>
                      <a:srgbClr val="4B5563"/>
                    </a:solidFill>
                    <a:latin typeface="Arial"/>
                  </a:rPr>
                  <a:t>Cast rays along line segments from another set S</a:t>
                </a:r>
              </a:p>
              <a:p>
                <a:pPr marL="411480" lvl="1">
                  <a:lnSpc>
                    <a:spcPct val="140000"/>
                  </a:lnSpc>
                  <a:buFont typeface="Wingdings" pitchFamily="2" charset="2"/>
                  <a:buChar char="§"/>
                  <a:defRPr sz="1400" b="0" i="0">
                    <a:solidFill>
                      <a:srgbClr val="34495E"/>
                    </a:solidFill>
                    <a:latin typeface="Arial"/>
                  </a:defRPr>
                </a:pPr>
                <a:r>
                  <a:rPr lang="en-US" sz="1600" dirty="0">
                    <a:solidFill>
                      <a:srgbClr val="4B5563"/>
                    </a:solidFill>
                    <a:latin typeface="Arial"/>
                  </a:rPr>
                  <a:t>Ray-box intersection is automatically reported by RT cores</a:t>
                </a:r>
              </a:p>
              <a:p>
                <a:pPr marL="411480" lvl="1">
                  <a:lnSpc>
                    <a:spcPct val="140000"/>
                  </a:lnSpc>
                  <a:buFont typeface="Wingdings" pitchFamily="2" charset="2"/>
                  <a:buChar char="§"/>
                  <a:defRPr sz="1400" b="0" i="0">
                    <a:solidFill>
                      <a:srgbClr val="34495E"/>
                    </a:solidFill>
                    <a:latin typeface="Arial"/>
                  </a:defRPr>
                </a:pPr>
                <a:r>
                  <a:rPr lang="en-US" sz="1600" dirty="0">
                    <a:solidFill>
                      <a:srgbClr val="4B5563"/>
                    </a:solidFill>
                    <a:latin typeface="Arial"/>
                  </a:rPr>
                  <a:t>Filter out false positives by evaluating line equations</a:t>
                </a:r>
              </a:p>
            </p:txBody>
          </p:sp>
        </mc:Choice>
        <mc:Fallback xmlns="">
          <p:sp>
            <p:nvSpPr>
              <p:cNvPr id="4" name="Content Placeholder 3">
                <a:extLst>
                  <a:ext uri="{FF2B5EF4-FFF2-40B4-BE49-F238E27FC236}">
                    <a16:creationId xmlns:a16="http://schemas.microsoft.com/office/drawing/2014/main" id="{954600AA-AB5B-CA76-9789-A9A6D44817DF}"/>
                  </a:ext>
                </a:extLst>
              </p:cNvPr>
              <p:cNvSpPr>
                <a:spLocks noGrp="1" noRot="1" noChangeAspect="1" noMove="1" noResize="1" noEditPoints="1" noAdjustHandles="1" noChangeArrowheads="1" noChangeShapeType="1" noTextEdit="1"/>
              </p:cNvSpPr>
              <p:nvPr>
                <p:ph sz="half" idx="1"/>
              </p:nvPr>
            </p:nvSpPr>
            <p:spPr>
              <a:xfrm>
                <a:off x="571500" y="1379601"/>
                <a:ext cx="7185302" cy="5478399"/>
              </a:xfrm>
              <a:blipFill>
                <a:blip r:embed="rId3"/>
                <a:stretch>
                  <a:fillRect l="-1060" r="-530"/>
                </a:stretch>
              </a:blipFill>
            </p:spPr>
            <p:txBody>
              <a:bodyPr/>
              <a:lstStyle/>
              <a:p>
                <a:r>
                  <a:rPr lang="en-US">
                    <a:noFill/>
                  </a:rPr>
                  <a:t> </a:t>
                </a:r>
              </a:p>
            </p:txBody>
          </p:sp>
        </mc:Fallback>
      </mc:AlternateContent>
      <p:grpSp>
        <p:nvGrpSpPr>
          <p:cNvPr id="63" name="Group 62">
            <a:extLst>
              <a:ext uri="{FF2B5EF4-FFF2-40B4-BE49-F238E27FC236}">
                <a16:creationId xmlns:a16="http://schemas.microsoft.com/office/drawing/2014/main" id="{7653D316-7A3B-DC9A-A38D-DBFC128C9EFC}"/>
              </a:ext>
            </a:extLst>
          </p:cNvPr>
          <p:cNvGrpSpPr/>
          <p:nvPr/>
        </p:nvGrpSpPr>
        <p:grpSpPr>
          <a:xfrm>
            <a:off x="8756570" y="1253079"/>
            <a:ext cx="3307204" cy="1801482"/>
            <a:chOff x="8371059" y="2391511"/>
            <a:chExt cx="3307204" cy="1801482"/>
          </a:xfrm>
        </p:grpSpPr>
        <p:cxnSp>
          <p:nvCxnSpPr>
            <p:cNvPr id="31" name="Straight Arrow Connector 30">
              <a:extLst>
                <a:ext uri="{FF2B5EF4-FFF2-40B4-BE49-F238E27FC236}">
                  <a16:creationId xmlns:a16="http://schemas.microsoft.com/office/drawing/2014/main" id="{B778F3D7-7A49-202E-8705-141B766D704A}"/>
                </a:ext>
              </a:extLst>
            </p:cNvPr>
            <p:cNvCxnSpPr>
              <a:cxnSpLocks/>
            </p:cNvCxnSpPr>
            <p:nvPr/>
          </p:nvCxnSpPr>
          <p:spPr>
            <a:xfrm flipV="1">
              <a:off x="8575609" y="2625039"/>
              <a:ext cx="3102654" cy="1334426"/>
            </a:xfrm>
            <a:prstGeom prst="straightConnector1">
              <a:avLst/>
            </a:prstGeom>
            <a:ln w="38100">
              <a:headEnd type="oval"/>
              <a:tailEnd type="triangle"/>
            </a:ln>
          </p:spPr>
          <p:style>
            <a:lnRef idx="1">
              <a:schemeClr val="accent6"/>
            </a:lnRef>
            <a:fillRef idx="0">
              <a:schemeClr val="accent6"/>
            </a:fillRef>
            <a:effectRef idx="0">
              <a:schemeClr val="accent6"/>
            </a:effectRef>
            <a:fontRef idx="minor">
              <a:schemeClr val="tx1"/>
            </a:fontRef>
          </p:style>
        </p:cxnSp>
        <p:sp>
          <p:nvSpPr>
            <p:cNvPr id="32" name="TextBox 31">
              <a:extLst>
                <a:ext uri="{FF2B5EF4-FFF2-40B4-BE49-F238E27FC236}">
                  <a16:creationId xmlns:a16="http://schemas.microsoft.com/office/drawing/2014/main" id="{26DB731B-C7F9-9C5C-6DBB-EFE39E2E014D}"/>
                </a:ext>
              </a:extLst>
            </p:cNvPr>
            <p:cNvSpPr txBox="1"/>
            <p:nvPr/>
          </p:nvSpPr>
          <p:spPr>
            <a:xfrm>
              <a:off x="8371059" y="3944321"/>
              <a:ext cx="281206" cy="248672"/>
            </a:xfrm>
            <a:prstGeom prst="rect">
              <a:avLst/>
            </a:prstGeom>
            <a:noFill/>
          </p:spPr>
          <p:txBody>
            <a:bodyPr wrap="square" rtlCol="0">
              <a:spAutoFit/>
            </a:bodyPr>
            <a:lstStyle/>
            <a:p>
              <a:r>
                <a:rPr lang="en-US" i="1" dirty="0"/>
                <a:t>O</a:t>
              </a:r>
            </a:p>
          </p:txBody>
        </p:sp>
        <mc:AlternateContent xmlns:mc="http://schemas.openxmlformats.org/markup-compatibility/2006" xmlns:a14="http://schemas.microsoft.com/office/drawing/2010/main">
          <mc:Choice Requires="a14">
            <p:sp>
              <p:nvSpPr>
                <p:cNvPr id="33" name="TextBox 32">
                  <a:extLst>
                    <a:ext uri="{FF2B5EF4-FFF2-40B4-BE49-F238E27FC236}">
                      <a16:creationId xmlns:a16="http://schemas.microsoft.com/office/drawing/2014/main" id="{1C2CAAD0-B595-38D5-DC66-0AEB985CCBC5}"/>
                    </a:ext>
                  </a:extLst>
                </p:cNvPr>
                <p:cNvSpPr txBox="1"/>
                <p:nvPr/>
              </p:nvSpPr>
              <p:spPr>
                <a:xfrm>
                  <a:off x="11249422" y="2391511"/>
                  <a:ext cx="281206" cy="276259"/>
                </a:xfrm>
                <a:prstGeom prst="rect">
                  <a:avLst/>
                </a:prstGeom>
                <a:noFill/>
              </p:spPr>
              <p:txBody>
                <a:bodyPr wrap="square" rtlCol="0">
                  <a:spAutoFit/>
                </a:bodyPr>
                <a:lstStyle/>
                <a:p>
                  <a:pPr/>
                  <a14:m>
                    <m:oMathPara xmlns:m="http://schemas.openxmlformats.org/officeDocument/2006/math">
                      <m:oMath>
                        <m:acc>
                          <m:accPr>
                            <m:chr m:val="⃑"/>
                            <m:ctrlPr>
                              <a:rPr lang="en-US" b="0" i="1" dirty="0" smtClean="0">
                                <a:latin typeface="Cambria Math" panose="02040503050406030204" pitchFamily="18" charset="0"/>
                              </a:rPr>
                            </m:ctrlPr>
                          </m:accPr>
                          <m:e>
                            <m:r>
                              <a:rPr lang="en-US" b="0" i="1" dirty="0" smtClean="0">
                                <a:latin typeface="Cambria Math" panose="02040503050406030204" pitchFamily="18" charset="0"/>
                              </a:rPr>
                              <m:t>𝑑</m:t>
                            </m:r>
                          </m:e>
                        </m:acc>
                      </m:oMath>
                    </m:oMathPara>
                  </a14:m>
                  <a:endParaRPr lang="en-US" i="1" dirty="0"/>
                </a:p>
              </p:txBody>
            </p:sp>
          </mc:Choice>
          <mc:Fallback xmlns="">
            <p:sp>
              <p:nvSpPr>
                <p:cNvPr id="33" name="TextBox 32">
                  <a:extLst>
                    <a:ext uri="{FF2B5EF4-FFF2-40B4-BE49-F238E27FC236}">
                      <a16:creationId xmlns:a16="http://schemas.microsoft.com/office/drawing/2014/main" id="{1C2CAAD0-B595-38D5-DC66-0AEB985CCBC5}"/>
                    </a:ext>
                  </a:extLst>
                </p:cNvPr>
                <p:cNvSpPr txBox="1">
                  <a:spLocks noRot="1" noChangeAspect="1" noMove="1" noResize="1" noEditPoints="1" noAdjustHandles="1" noChangeArrowheads="1" noChangeShapeType="1" noTextEdit="1"/>
                </p:cNvSpPr>
                <p:nvPr/>
              </p:nvSpPr>
              <p:spPr>
                <a:xfrm>
                  <a:off x="11249422" y="2391511"/>
                  <a:ext cx="281206" cy="276259"/>
                </a:xfrm>
                <a:prstGeom prst="rect">
                  <a:avLst/>
                </a:prstGeom>
                <a:blipFill>
                  <a:blip r:embed="rId4"/>
                  <a:stretch>
                    <a:fillRect t="-8696" r="-8696" b="-39130"/>
                  </a:stretch>
                </a:blipFill>
              </p:spPr>
              <p:txBody>
                <a:bodyPr/>
                <a:lstStyle/>
                <a:p>
                  <a:r>
                    <a:rPr lang="en-US">
                      <a:noFill/>
                    </a:rPr>
                    <a:t> </a:t>
                  </a:r>
                </a:p>
              </p:txBody>
            </p:sp>
          </mc:Fallback>
        </mc:AlternateContent>
      </p:grpSp>
      <p:sp>
        <p:nvSpPr>
          <p:cNvPr id="44" name="TextBox 43">
            <a:extLst>
              <a:ext uri="{FF2B5EF4-FFF2-40B4-BE49-F238E27FC236}">
                <a16:creationId xmlns:a16="http://schemas.microsoft.com/office/drawing/2014/main" id="{44E10AC7-A8FD-7A14-B5C0-132393E07E19}"/>
              </a:ext>
            </a:extLst>
          </p:cNvPr>
          <p:cNvSpPr txBox="1"/>
          <p:nvPr/>
        </p:nvSpPr>
        <p:spPr>
          <a:xfrm>
            <a:off x="10914211" y="4756540"/>
            <a:ext cx="1132165" cy="461665"/>
          </a:xfrm>
          <a:prstGeom prst="rect">
            <a:avLst/>
          </a:prstGeom>
          <a:noFill/>
        </p:spPr>
        <p:txBody>
          <a:bodyPr wrap="square">
            <a:spAutoFit/>
          </a:bodyPr>
          <a:lstStyle/>
          <a:p>
            <a:r>
              <a:rPr lang="en-US" sz="1200" b="1" dirty="0">
                <a:solidFill>
                  <a:srgbClr val="FF0000"/>
                </a:solidFill>
              </a:rPr>
              <a:t>False Positive</a:t>
            </a:r>
          </a:p>
        </p:txBody>
      </p:sp>
      <p:grpSp>
        <p:nvGrpSpPr>
          <p:cNvPr id="64" name="Group 63">
            <a:extLst>
              <a:ext uri="{FF2B5EF4-FFF2-40B4-BE49-F238E27FC236}">
                <a16:creationId xmlns:a16="http://schemas.microsoft.com/office/drawing/2014/main" id="{54B77152-AA65-ED4A-664D-ED5B507772DC}"/>
              </a:ext>
            </a:extLst>
          </p:cNvPr>
          <p:cNvGrpSpPr/>
          <p:nvPr/>
        </p:nvGrpSpPr>
        <p:grpSpPr>
          <a:xfrm>
            <a:off x="9084774" y="2011806"/>
            <a:ext cx="1792617" cy="883796"/>
            <a:chOff x="8677447" y="4839319"/>
            <a:chExt cx="1792617" cy="883796"/>
          </a:xfrm>
        </p:grpSpPr>
        <p:sp>
          <p:nvSpPr>
            <p:cNvPr id="24" name="Rectangle 23">
              <a:extLst>
                <a:ext uri="{FF2B5EF4-FFF2-40B4-BE49-F238E27FC236}">
                  <a16:creationId xmlns:a16="http://schemas.microsoft.com/office/drawing/2014/main" id="{D7C4E418-3444-25EB-A868-909204860332}"/>
                </a:ext>
              </a:extLst>
            </p:cNvPr>
            <p:cNvSpPr/>
            <p:nvPr/>
          </p:nvSpPr>
          <p:spPr>
            <a:xfrm rot="20220000">
              <a:off x="8884731" y="5191707"/>
              <a:ext cx="1083561" cy="165084"/>
            </a:xfrm>
            <a:prstGeom prst="rect">
              <a:avLst/>
            </a:prstGeom>
            <a:solidFill>
              <a:srgbClr val="FF0000">
                <a:alpha val="4047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5" name="Straight Connector 24">
              <a:extLst>
                <a:ext uri="{FF2B5EF4-FFF2-40B4-BE49-F238E27FC236}">
                  <a16:creationId xmlns:a16="http://schemas.microsoft.com/office/drawing/2014/main" id="{4B797872-6844-183B-7586-7979720EE781}"/>
                </a:ext>
              </a:extLst>
            </p:cNvPr>
            <p:cNvCxnSpPr>
              <a:cxnSpLocks/>
            </p:cNvCxnSpPr>
            <p:nvPr/>
          </p:nvCxnSpPr>
          <p:spPr>
            <a:xfrm>
              <a:off x="8852229" y="5311172"/>
              <a:ext cx="162814" cy="411943"/>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F95B0BB7-C482-D694-818E-E81C9E7E2278}"/>
                </a:ext>
              </a:extLst>
            </p:cNvPr>
            <p:cNvCxnSpPr>
              <a:cxnSpLocks/>
            </p:cNvCxnSpPr>
            <p:nvPr/>
          </p:nvCxnSpPr>
          <p:spPr>
            <a:xfrm>
              <a:off x="9831627" y="4839319"/>
              <a:ext cx="162814" cy="411943"/>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9D78836C-3F08-50D5-383D-888ED6CE1E8D}"/>
                    </a:ext>
                  </a:extLst>
                </p:cNvPr>
                <p:cNvSpPr txBox="1"/>
                <p:nvPr/>
              </p:nvSpPr>
              <p:spPr>
                <a:xfrm>
                  <a:off x="8677447" y="5046395"/>
                  <a:ext cx="318006" cy="186504"/>
                </a:xfrm>
                <a:prstGeom prst="rect">
                  <a:avLst/>
                </a:prstGeom>
                <a:noFill/>
              </p:spPr>
              <p:txBody>
                <a:bodyPr wrap="none" lIns="0" tIns="0" rIns="0" bIns="0" rtlCol="0">
                  <a:spAutoFit/>
                </a:bodyPr>
                <a:lstStyle/>
                <a:p>
                  <a:pPr/>
                  <a14:m>
                    <m:oMathPara xmlns:m="http://schemas.openxmlformats.org/officeDocument/2006/math">
                      <m:o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𝑡</m:t>
                            </m:r>
                          </m:e>
                          <m:sub>
                            <m:r>
                              <a:rPr lang="en-US" b="0" i="1" smtClean="0">
                                <a:latin typeface="Cambria Math" panose="02040503050406030204" pitchFamily="18" charset="0"/>
                              </a:rPr>
                              <m:t>𝑚𝑖𝑛</m:t>
                            </m:r>
                          </m:sub>
                        </m:sSub>
                      </m:oMath>
                    </m:oMathPara>
                  </a14:m>
                  <a:endParaRPr lang="en-US" dirty="0"/>
                </a:p>
              </p:txBody>
            </p:sp>
          </mc:Choice>
          <mc:Fallback xmlns="">
            <p:sp>
              <p:nvSpPr>
                <p:cNvPr id="27" name="TextBox 26">
                  <a:extLst>
                    <a:ext uri="{FF2B5EF4-FFF2-40B4-BE49-F238E27FC236}">
                      <a16:creationId xmlns:a16="http://schemas.microsoft.com/office/drawing/2014/main" id="{9D78836C-3F08-50D5-383D-888ED6CE1E8D}"/>
                    </a:ext>
                  </a:extLst>
                </p:cNvPr>
                <p:cNvSpPr txBox="1">
                  <a:spLocks noRot="1" noChangeAspect="1" noMove="1" noResize="1" noEditPoints="1" noAdjustHandles="1" noChangeArrowheads="1" noChangeShapeType="1" noTextEdit="1"/>
                </p:cNvSpPr>
                <p:nvPr/>
              </p:nvSpPr>
              <p:spPr>
                <a:xfrm>
                  <a:off x="8677447" y="5046395"/>
                  <a:ext cx="318006" cy="186504"/>
                </a:xfrm>
                <a:prstGeom prst="rect">
                  <a:avLst/>
                </a:prstGeom>
                <a:blipFill>
                  <a:blip r:embed="rId5"/>
                  <a:stretch>
                    <a:fillRect l="-23077" r="-46154" b="-6875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8" name="TextBox 27">
                  <a:extLst>
                    <a:ext uri="{FF2B5EF4-FFF2-40B4-BE49-F238E27FC236}">
                      <a16:creationId xmlns:a16="http://schemas.microsoft.com/office/drawing/2014/main" id="{F428F4AD-21C0-B599-018F-9437D95098DF}"/>
                    </a:ext>
                  </a:extLst>
                </p:cNvPr>
                <p:cNvSpPr txBox="1"/>
                <p:nvPr/>
              </p:nvSpPr>
              <p:spPr>
                <a:xfrm>
                  <a:off x="9915760" y="5367746"/>
                  <a:ext cx="554304" cy="276999"/>
                </a:xfrm>
                <a:prstGeom prst="rect">
                  <a:avLst/>
                </a:prstGeom>
                <a:noFill/>
              </p:spPr>
              <p:txBody>
                <a:bodyPr wrap="square" lIns="0" tIns="0" rIns="0" bIns="0" rtlCol="0">
                  <a:spAutoFit/>
                </a:bodyPr>
                <a:lstStyle/>
                <a:p>
                  <a:pPr/>
                  <a14:m>
                    <m:oMathPara xmlns:m="http://schemas.openxmlformats.org/officeDocument/2006/math">
                      <m:o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𝑡</m:t>
                            </m:r>
                          </m:e>
                          <m:sub>
                            <m:r>
                              <a:rPr lang="en-US" b="0" i="1" smtClean="0">
                                <a:latin typeface="Cambria Math" panose="02040503050406030204" pitchFamily="18" charset="0"/>
                              </a:rPr>
                              <m:t>𝑚𝑎𝑥</m:t>
                            </m:r>
                          </m:sub>
                        </m:sSub>
                      </m:oMath>
                    </m:oMathPara>
                  </a14:m>
                  <a:endParaRPr lang="en-US" dirty="0"/>
                </a:p>
              </p:txBody>
            </p:sp>
          </mc:Choice>
          <mc:Fallback xmlns="">
            <p:sp>
              <p:nvSpPr>
                <p:cNvPr id="28" name="TextBox 27">
                  <a:extLst>
                    <a:ext uri="{FF2B5EF4-FFF2-40B4-BE49-F238E27FC236}">
                      <a16:creationId xmlns:a16="http://schemas.microsoft.com/office/drawing/2014/main" id="{F428F4AD-21C0-B599-018F-9437D95098DF}"/>
                    </a:ext>
                  </a:extLst>
                </p:cNvPr>
                <p:cNvSpPr txBox="1">
                  <a:spLocks noRot="1" noChangeAspect="1" noMove="1" noResize="1" noEditPoints="1" noAdjustHandles="1" noChangeArrowheads="1" noChangeShapeType="1" noTextEdit="1"/>
                </p:cNvSpPr>
                <p:nvPr/>
              </p:nvSpPr>
              <p:spPr>
                <a:xfrm>
                  <a:off x="9915760" y="5367746"/>
                  <a:ext cx="554304" cy="276999"/>
                </a:xfrm>
                <a:prstGeom prst="rect">
                  <a:avLst/>
                </a:prstGeom>
                <a:blipFill>
                  <a:blip r:embed="rId6"/>
                  <a:stretch>
                    <a:fillRect l="-4444" b="-1363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977364EA-F182-E27B-270C-2AB069AA4D56}"/>
                    </a:ext>
                  </a:extLst>
                </p:cNvPr>
                <p:cNvSpPr txBox="1"/>
                <p:nvPr/>
              </p:nvSpPr>
              <p:spPr>
                <a:xfrm>
                  <a:off x="9141165" y="5441562"/>
                  <a:ext cx="385747" cy="276999"/>
                </a:xfrm>
                <a:prstGeom prst="rect">
                  <a:avLst/>
                </a:prstGeom>
                <a:noFill/>
              </p:spPr>
              <p:txBody>
                <a:bodyPr wrap="none" lIns="0" tIns="0" rIns="0" bIns="0" rtlCol="0">
                  <a:spAutoFit/>
                </a:bodyPr>
                <a:lstStyle/>
                <a:p>
                  <a:pPr/>
                  <a14:m>
                    <m:oMathPara xmlns:m="http://schemas.openxmlformats.org/officeDocument/2006/math">
                      <m:o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𝑡</m:t>
                            </m:r>
                          </m:e>
                          <m:sub>
                            <m:r>
                              <a:rPr lang="en-US" b="0" i="1" smtClean="0">
                                <a:latin typeface="Cambria Math" panose="02040503050406030204" pitchFamily="18" charset="0"/>
                              </a:rPr>
                              <m:t>ℎ𝑖𝑡</m:t>
                            </m:r>
                          </m:sub>
                        </m:sSub>
                      </m:oMath>
                    </m:oMathPara>
                  </a14:m>
                  <a:endParaRPr lang="en-US" dirty="0"/>
                </a:p>
              </p:txBody>
            </p:sp>
          </mc:Choice>
          <mc:Fallback xmlns="">
            <p:sp>
              <p:nvSpPr>
                <p:cNvPr id="9" name="TextBox 8">
                  <a:extLst>
                    <a:ext uri="{FF2B5EF4-FFF2-40B4-BE49-F238E27FC236}">
                      <a16:creationId xmlns:a16="http://schemas.microsoft.com/office/drawing/2014/main" id="{977364EA-F182-E27B-270C-2AB069AA4D56}"/>
                    </a:ext>
                  </a:extLst>
                </p:cNvPr>
                <p:cNvSpPr txBox="1">
                  <a:spLocks noRot="1" noChangeAspect="1" noMove="1" noResize="1" noEditPoints="1" noAdjustHandles="1" noChangeArrowheads="1" noChangeShapeType="1" noTextEdit="1"/>
                </p:cNvSpPr>
                <p:nvPr/>
              </p:nvSpPr>
              <p:spPr>
                <a:xfrm>
                  <a:off x="9141165" y="5441562"/>
                  <a:ext cx="385747" cy="276999"/>
                </a:xfrm>
                <a:prstGeom prst="rect">
                  <a:avLst/>
                </a:prstGeom>
                <a:blipFill>
                  <a:blip r:embed="rId7"/>
                  <a:stretch>
                    <a:fillRect l="-12500" r="-3125" b="-17391"/>
                  </a:stretch>
                </a:blipFill>
              </p:spPr>
              <p:txBody>
                <a:bodyPr/>
                <a:lstStyle/>
                <a:p>
                  <a:r>
                    <a:rPr lang="en-US">
                      <a:noFill/>
                    </a:rPr>
                    <a:t> </a:t>
                  </a:r>
                </a:p>
              </p:txBody>
            </p:sp>
          </mc:Fallback>
        </mc:AlternateContent>
      </p:grpSp>
      <p:grpSp>
        <p:nvGrpSpPr>
          <p:cNvPr id="23" name="Group 22">
            <a:extLst>
              <a:ext uri="{FF2B5EF4-FFF2-40B4-BE49-F238E27FC236}">
                <a16:creationId xmlns:a16="http://schemas.microsoft.com/office/drawing/2014/main" id="{2126DFC6-B14E-E642-BB61-29870E981767}"/>
              </a:ext>
            </a:extLst>
          </p:cNvPr>
          <p:cNvGrpSpPr/>
          <p:nvPr/>
        </p:nvGrpSpPr>
        <p:grpSpPr>
          <a:xfrm>
            <a:off x="9737405" y="1707562"/>
            <a:ext cx="1028385" cy="1652661"/>
            <a:chOff x="9737405" y="1879839"/>
            <a:chExt cx="1028385" cy="1652661"/>
          </a:xfrm>
        </p:grpSpPr>
        <p:sp>
          <p:nvSpPr>
            <p:cNvPr id="6" name="Rectangle 5">
              <a:extLst>
                <a:ext uri="{FF2B5EF4-FFF2-40B4-BE49-F238E27FC236}">
                  <a16:creationId xmlns:a16="http://schemas.microsoft.com/office/drawing/2014/main" id="{F3421423-0133-7208-BAE9-306F506C0011}"/>
                </a:ext>
              </a:extLst>
            </p:cNvPr>
            <p:cNvSpPr/>
            <p:nvPr/>
          </p:nvSpPr>
          <p:spPr>
            <a:xfrm rot="4011090">
              <a:off x="9299108" y="2318136"/>
              <a:ext cx="1262269" cy="385676"/>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8" name="TextBox 7">
              <a:extLst>
                <a:ext uri="{FF2B5EF4-FFF2-40B4-BE49-F238E27FC236}">
                  <a16:creationId xmlns:a16="http://schemas.microsoft.com/office/drawing/2014/main" id="{6851AA37-77A0-EE32-B9C8-B86707FCB6CC}"/>
                </a:ext>
              </a:extLst>
            </p:cNvPr>
            <p:cNvSpPr txBox="1"/>
            <p:nvPr/>
          </p:nvSpPr>
          <p:spPr>
            <a:xfrm>
              <a:off x="9947937" y="3163168"/>
              <a:ext cx="817853" cy="369332"/>
            </a:xfrm>
            <a:prstGeom prst="rect">
              <a:avLst/>
            </a:prstGeom>
            <a:noFill/>
          </p:spPr>
          <p:txBody>
            <a:bodyPr wrap="none" rtlCol="0">
              <a:spAutoFit/>
            </a:bodyPr>
            <a:lstStyle/>
            <a:p>
              <a:r>
                <a:rPr lang="en-US" dirty="0"/>
                <a:t>AABB</a:t>
              </a:r>
              <a:r>
                <a:rPr lang="en-US" baseline="-25000" dirty="0"/>
                <a:t>1</a:t>
              </a:r>
            </a:p>
          </p:txBody>
        </p:sp>
      </p:grpSp>
      <p:grpSp>
        <p:nvGrpSpPr>
          <p:cNvPr id="29" name="Group 28">
            <a:extLst>
              <a:ext uri="{FF2B5EF4-FFF2-40B4-BE49-F238E27FC236}">
                <a16:creationId xmlns:a16="http://schemas.microsoft.com/office/drawing/2014/main" id="{30A9E434-EA1D-8598-3B7A-B7D40BA51D2E}"/>
              </a:ext>
            </a:extLst>
          </p:cNvPr>
          <p:cNvGrpSpPr/>
          <p:nvPr/>
        </p:nvGrpSpPr>
        <p:grpSpPr>
          <a:xfrm>
            <a:off x="10943064" y="1278073"/>
            <a:ext cx="1034982" cy="1748445"/>
            <a:chOff x="10943064" y="1450350"/>
            <a:chExt cx="1034982" cy="1748445"/>
          </a:xfrm>
        </p:grpSpPr>
        <p:sp>
          <p:nvSpPr>
            <p:cNvPr id="10" name="Rectangle 9">
              <a:extLst>
                <a:ext uri="{FF2B5EF4-FFF2-40B4-BE49-F238E27FC236}">
                  <a16:creationId xmlns:a16="http://schemas.microsoft.com/office/drawing/2014/main" id="{CFC0C46C-DF15-8E24-1FBB-31399B9F14DF}"/>
                </a:ext>
              </a:extLst>
            </p:cNvPr>
            <p:cNvSpPr/>
            <p:nvPr/>
          </p:nvSpPr>
          <p:spPr>
            <a:xfrm rot="4011090">
              <a:off x="10504767" y="1888647"/>
              <a:ext cx="1262269" cy="385676"/>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2" name="TextBox 21">
              <a:extLst>
                <a:ext uri="{FF2B5EF4-FFF2-40B4-BE49-F238E27FC236}">
                  <a16:creationId xmlns:a16="http://schemas.microsoft.com/office/drawing/2014/main" id="{9DA97EF7-1CE2-47D8-21FD-0AD9B7C29B99}"/>
                </a:ext>
              </a:extLst>
            </p:cNvPr>
            <p:cNvSpPr txBox="1"/>
            <p:nvPr/>
          </p:nvSpPr>
          <p:spPr>
            <a:xfrm>
              <a:off x="11160193" y="2829463"/>
              <a:ext cx="817853" cy="369332"/>
            </a:xfrm>
            <a:prstGeom prst="rect">
              <a:avLst/>
            </a:prstGeom>
            <a:noFill/>
          </p:spPr>
          <p:txBody>
            <a:bodyPr wrap="none" rtlCol="0">
              <a:spAutoFit/>
            </a:bodyPr>
            <a:lstStyle/>
            <a:p>
              <a:r>
                <a:rPr lang="en-US" dirty="0"/>
                <a:t>AABB</a:t>
              </a:r>
              <a:r>
                <a:rPr lang="en-US" baseline="-25000" dirty="0"/>
                <a:t>2</a:t>
              </a:r>
            </a:p>
          </p:txBody>
        </p:sp>
      </p:grpSp>
      <p:sp>
        <p:nvSpPr>
          <p:cNvPr id="7" name="Oval 6">
            <a:extLst>
              <a:ext uri="{FF2B5EF4-FFF2-40B4-BE49-F238E27FC236}">
                <a16:creationId xmlns:a16="http://schemas.microsoft.com/office/drawing/2014/main" id="{4B7BC1C4-11F2-48F8-0403-2AA3180D4A8F}"/>
              </a:ext>
            </a:extLst>
          </p:cNvPr>
          <p:cNvSpPr/>
          <p:nvPr/>
        </p:nvSpPr>
        <p:spPr>
          <a:xfrm>
            <a:off x="9715959" y="2409622"/>
            <a:ext cx="118218" cy="118218"/>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98F9A3FB-FF89-122C-A708-CE3C47CD459C}"/>
              </a:ext>
            </a:extLst>
          </p:cNvPr>
          <p:cNvSpPr/>
          <p:nvPr/>
        </p:nvSpPr>
        <p:spPr>
          <a:xfrm>
            <a:off x="10899967" y="1898604"/>
            <a:ext cx="118218" cy="118218"/>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4" name="Graphic 33" descr="Close with solid fill">
            <a:extLst>
              <a:ext uri="{FF2B5EF4-FFF2-40B4-BE49-F238E27FC236}">
                <a16:creationId xmlns:a16="http://schemas.microsoft.com/office/drawing/2014/main" id="{4AC3CE6A-0A76-15BB-7414-9FFB41B56F3B}"/>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0728979" y="1455975"/>
            <a:ext cx="914400" cy="914400"/>
          </a:xfrm>
          <a:prstGeom prst="rect">
            <a:avLst/>
          </a:prstGeom>
        </p:spPr>
      </p:pic>
      <p:grpSp>
        <p:nvGrpSpPr>
          <p:cNvPr id="69" name="Group 68">
            <a:extLst>
              <a:ext uri="{FF2B5EF4-FFF2-40B4-BE49-F238E27FC236}">
                <a16:creationId xmlns:a16="http://schemas.microsoft.com/office/drawing/2014/main" id="{2B9A0C49-A169-2D20-1CF9-DDF1C20C7119}"/>
              </a:ext>
            </a:extLst>
          </p:cNvPr>
          <p:cNvGrpSpPr/>
          <p:nvPr/>
        </p:nvGrpSpPr>
        <p:grpSpPr>
          <a:xfrm>
            <a:off x="6570690" y="3750665"/>
            <a:ext cx="2168428" cy="643620"/>
            <a:chOff x="8166544" y="3802566"/>
            <a:chExt cx="2168428" cy="643620"/>
          </a:xfrm>
        </p:grpSpPr>
        <p:cxnSp>
          <p:nvCxnSpPr>
            <p:cNvPr id="36" name="Straight Connector 35">
              <a:extLst>
                <a:ext uri="{FF2B5EF4-FFF2-40B4-BE49-F238E27FC236}">
                  <a16:creationId xmlns:a16="http://schemas.microsoft.com/office/drawing/2014/main" id="{AA5EFABB-31C8-17AF-7D04-CD39DDE6CE6A}"/>
                </a:ext>
              </a:extLst>
            </p:cNvPr>
            <p:cNvCxnSpPr>
              <a:cxnSpLocks/>
            </p:cNvCxnSpPr>
            <p:nvPr/>
          </p:nvCxnSpPr>
          <p:spPr>
            <a:xfrm flipV="1">
              <a:off x="8522683" y="3956662"/>
              <a:ext cx="1473746" cy="356017"/>
            </a:xfrm>
            <a:prstGeom prst="line">
              <a:avLst/>
            </a:prstGeom>
            <a:ln w="38100">
              <a:solidFill>
                <a:srgbClr val="0096FF"/>
              </a:solidFill>
              <a:headEnd type="oval" w="lg" len="lg"/>
              <a:tailEnd type="oval" w="lg" len="lg"/>
            </a:ln>
          </p:spPr>
          <p:style>
            <a:lnRef idx="2">
              <a:schemeClr val="dk1"/>
            </a:lnRef>
            <a:fillRef idx="0">
              <a:schemeClr val="dk1"/>
            </a:fillRef>
            <a:effectRef idx="1">
              <a:schemeClr val="dk1"/>
            </a:effectRef>
            <a:fontRef idx="minor">
              <a:schemeClr val="tx1"/>
            </a:fontRef>
          </p:style>
        </p:cxnSp>
        <mc:AlternateContent xmlns:mc="http://schemas.openxmlformats.org/markup-compatibility/2006" xmlns:a14="http://schemas.microsoft.com/office/drawing/2010/main">
          <mc:Choice Requires="a14">
            <p:sp>
              <p:nvSpPr>
                <p:cNvPr id="67" name="TextBox 66">
                  <a:extLst>
                    <a:ext uri="{FF2B5EF4-FFF2-40B4-BE49-F238E27FC236}">
                      <a16:creationId xmlns:a16="http://schemas.microsoft.com/office/drawing/2014/main" id="{3910BC1D-A868-98E8-259A-0B97FF972E7F}"/>
                    </a:ext>
                  </a:extLst>
                </p:cNvPr>
                <p:cNvSpPr txBox="1"/>
                <p:nvPr/>
              </p:nvSpPr>
              <p:spPr>
                <a:xfrm>
                  <a:off x="8166544" y="3802566"/>
                  <a:ext cx="471732" cy="369332"/>
                </a:xfrm>
                <a:prstGeom prst="rect">
                  <a:avLst/>
                </a:prstGeom>
                <a:noFill/>
              </p:spPr>
              <p:txBody>
                <a:bodyPr wrap="none" rtlCol="0">
                  <a:spAutoFit/>
                </a:bodyPr>
                <a:lstStyle/>
                <a:p>
                  <a:r>
                    <a:rPr lang="en-US" dirty="0">
                      <a:solidFill>
                        <a:srgbClr val="4B5563"/>
                      </a:solidFill>
                      <a:latin typeface="Arial"/>
                    </a:rPr>
                    <a:t> </a:t>
                  </a:r>
                  <a14:m>
                    <m:oMath xmlns:m="http://schemas.openxmlformats.org/officeDocument/2006/math">
                      <m:sSub>
                        <m:sSubPr>
                          <m:ctrlPr>
                            <a:rPr lang="en-US" i="1">
                              <a:solidFill>
                                <a:srgbClr val="4B5563"/>
                              </a:solidFill>
                              <a:latin typeface="Cambria Math" panose="02040503050406030204" pitchFamily="18" charset="0"/>
                            </a:rPr>
                          </m:ctrlPr>
                        </m:sSubPr>
                        <m:e>
                          <m:r>
                            <a:rPr lang="en-US" i="1">
                              <a:solidFill>
                                <a:srgbClr val="4B5563"/>
                              </a:solidFill>
                              <a:latin typeface="Cambria Math" panose="02040503050406030204" pitchFamily="18" charset="0"/>
                            </a:rPr>
                            <m:t>𝑝</m:t>
                          </m:r>
                        </m:e>
                        <m:sub>
                          <m:r>
                            <a:rPr lang="en-US" i="1">
                              <a:solidFill>
                                <a:srgbClr val="4B5563"/>
                              </a:solidFill>
                              <a:latin typeface="Cambria Math" panose="02040503050406030204" pitchFamily="18" charset="0"/>
                            </a:rPr>
                            <m:t>1</m:t>
                          </m:r>
                        </m:sub>
                      </m:sSub>
                    </m:oMath>
                  </a14:m>
                  <a:endParaRPr lang="en-US" dirty="0"/>
                </a:p>
              </p:txBody>
            </p:sp>
          </mc:Choice>
          <mc:Fallback xmlns="">
            <p:sp>
              <p:nvSpPr>
                <p:cNvPr id="67" name="TextBox 66">
                  <a:extLst>
                    <a:ext uri="{FF2B5EF4-FFF2-40B4-BE49-F238E27FC236}">
                      <a16:creationId xmlns:a16="http://schemas.microsoft.com/office/drawing/2014/main" id="{3910BC1D-A868-98E8-259A-0B97FF972E7F}"/>
                    </a:ext>
                  </a:extLst>
                </p:cNvPr>
                <p:cNvSpPr txBox="1">
                  <a:spLocks noRot="1" noChangeAspect="1" noMove="1" noResize="1" noEditPoints="1" noAdjustHandles="1" noChangeArrowheads="1" noChangeShapeType="1" noTextEdit="1"/>
                </p:cNvSpPr>
                <p:nvPr/>
              </p:nvSpPr>
              <p:spPr>
                <a:xfrm>
                  <a:off x="8166544" y="3802566"/>
                  <a:ext cx="471732" cy="369332"/>
                </a:xfrm>
                <a:prstGeom prst="rect">
                  <a:avLst/>
                </a:prstGeom>
                <a:blipFill>
                  <a:blip r:embed="rId9"/>
                  <a:stretch>
                    <a:fillRect b="-6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8" name="TextBox 67">
                  <a:extLst>
                    <a:ext uri="{FF2B5EF4-FFF2-40B4-BE49-F238E27FC236}">
                      <a16:creationId xmlns:a16="http://schemas.microsoft.com/office/drawing/2014/main" id="{BE1B03EB-0B2C-85D7-2579-4C2BCBE44D8B}"/>
                    </a:ext>
                  </a:extLst>
                </p:cNvPr>
                <p:cNvSpPr txBox="1"/>
                <p:nvPr/>
              </p:nvSpPr>
              <p:spPr>
                <a:xfrm>
                  <a:off x="9857918" y="4076854"/>
                  <a:ext cx="477054" cy="369332"/>
                </a:xfrm>
                <a:prstGeom prst="rect">
                  <a:avLst/>
                </a:prstGeom>
                <a:noFill/>
              </p:spPr>
              <p:txBody>
                <a:bodyPr wrap="none" rtlCol="0">
                  <a:spAutoFit/>
                </a:bodyPr>
                <a:lstStyle/>
                <a:p>
                  <a:r>
                    <a:rPr lang="en-US" dirty="0">
                      <a:solidFill>
                        <a:srgbClr val="4B5563"/>
                      </a:solidFill>
                      <a:latin typeface="Arial"/>
                    </a:rPr>
                    <a:t> </a:t>
                  </a:r>
                  <a14:m>
                    <m:oMath xmlns:m="http://schemas.openxmlformats.org/officeDocument/2006/math">
                      <m:sSub>
                        <m:sSubPr>
                          <m:ctrlPr>
                            <a:rPr lang="en-US" i="1">
                              <a:solidFill>
                                <a:srgbClr val="4B5563"/>
                              </a:solidFill>
                              <a:latin typeface="Cambria Math" panose="02040503050406030204" pitchFamily="18" charset="0"/>
                            </a:rPr>
                          </m:ctrlPr>
                        </m:sSubPr>
                        <m:e>
                          <m:r>
                            <a:rPr lang="en-US" i="1">
                              <a:solidFill>
                                <a:srgbClr val="4B5563"/>
                              </a:solidFill>
                              <a:latin typeface="Cambria Math" panose="02040503050406030204" pitchFamily="18" charset="0"/>
                            </a:rPr>
                            <m:t>𝑝</m:t>
                          </m:r>
                        </m:e>
                        <m:sub>
                          <m:r>
                            <a:rPr lang="en-US" b="0" i="1" smtClean="0">
                              <a:solidFill>
                                <a:srgbClr val="4B5563"/>
                              </a:solidFill>
                              <a:latin typeface="Cambria Math" panose="02040503050406030204" pitchFamily="18" charset="0"/>
                            </a:rPr>
                            <m:t>2</m:t>
                          </m:r>
                        </m:sub>
                      </m:sSub>
                    </m:oMath>
                  </a14:m>
                  <a:endParaRPr lang="en-US" dirty="0"/>
                </a:p>
              </p:txBody>
            </p:sp>
          </mc:Choice>
          <mc:Fallback xmlns="">
            <p:sp>
              <p:nvSpPr>
                <p:cNvPr id="68" name="TextBox 67">
                  <a:extLst>
                    <a:ext uri="{FF2B5EF4-FFF2-40B4-BE49-F238E27FC236}">
                      <a16:creationId xmlns:a16="http://schemas.microsoft.com/office/drawing/2014/main" id="{BE1B03EB-0B2C-85D7-2579-4C2BCBE44D8B}"/>
                    </a:ext>
                  </a:extLst>
                </p:cNvPr>
                <p:cNvSpPr txBox="1">
                  <a:spLocks noRot="1" noChangeAspect="1" noMove="1" noResize="1" noEditPoints="1" noAdjustHandles="1" noChangeArrowheads="1" noChangeShapeType="1" noTextEdit="1"/>
                </p:cNvSpPr>
                <p:nvPr/>
              </p:nvSpPr>
              <p:spPr>
                <a:xfrm>
                  <a:off x="9857918" y="4076854"/>
                  <a:ext cx="477054" cy="369332"/>
                </a:xfrm>
                <a:prstGeom prst="rect">
                  <a:avLst/>
                </a:prstGeom>
                <a:blipFill>
                  <a:blip r:embed="rId10"/>
                  <a:stretch>
                    <a:fillRect b="-6452"/>
                  </a:stretch>
                </a:blipFill>
              </p:spPr>
              <p:txBody>
                <a:bodyPr/>
                <a:lstStyle/>
                <a:p>
                  <a:r>
                    <a:rPr lang="en-US">
                      <a:noFill/>
                    </a:rPr>
                    <a:t> </a:t>
                  </a:r>
                </a:p>
              </p:txBody>
            </p:sp>
          </mc:Fallback>
        </mc:AlternateContent>
      </p:grpSp>
      <p:cxnSp>
        <p:nvCxnSpPr>
          <p:cNvPr id="70" name="Straight Connector 69">
            <a:extLst>
              <a:ext uri="{FF2B5EF4-FFF2-40B4-BE49-F238E27FC236}">
                <a16:creationId xmlns:a16="http://schemas.microsoft.com/office/drawing/2014/main" id="{C248C5A9-AAB1-B20D-5E4D-3CE7C6CD2AA6}"/>
              </a:ext>
            </a:extLst>
          </p:cNvPr>
          <p:cNvCxnSpPr>
            <a:cxnSpLocks/>
          </p:cNvCxnSpPr>
          <p:nvPr/>
        </p:nvCxnSpPr>
        <p:spPr>
          <a:xfrm flipV="1">
            <a:off x="6926829" y="3661841"/>
            <a:ext cx="2475951" cy="594720"/>
          </a:xfrm>
          <a:prstGeom prst="line">
            <a:avLst/>
          </a:prstGeom>
          <a:ln w="38100">
            <a:headEnd type="oval"/>
            <a:tailEnd type="triangle"/>
          </a:ln>
        </p:spPr>
        <p:style>
          <a:lnRef idx="2">
            <a:schemeClr val="accent6"/>
          </a:lnRef>
          <a:fillRef idx="0">
            <a:schemeClr val="accent6"/>
          </a:fillRef>
          <a:effectRef idx="1">
            <a:schemeClr val="accent6"/>
          </a:effectRef>
          <a:fontRef idx="minor">
            <a:schemeClr val="tx1"/>
          </a:fontRef>
        </p:style>
      </p:cxnSp>
      <p:grpSp>
        <p:nvGrpSpPr>
          <p:cNvPr id="84" name="Group 83">
            <a:extLst>
              <a:ext uri="{FF2B5EF4-FFF2-40B4-BE49-F238E27FC236}">
                <a16:creationId xmlns:a16="http://schemas.microsoft.com/office/drawing/2014/main" id="{B941A4D9-CDDC-4C55-6D41-52339C881E18}"/>
              </a:ext>
            </a:extLst>
          </p:cNvPr>
          <p:cNvGrpSpPr/>
          <p:nvPr/>
        </p:nvGrpSpPr>
        <p:grpSpPr>
          <a:xfrm>
            <a:off x="6969184" y="3371577"/>
            <a:ext cx="1570032" cy="1150102"/>
            <a:chOff x="8619872" y="3570357"/>
            <a:chExt cx="1570032" cy="1150102"/>
          </a:xfrm>
        </p:grpSpPr>
        <p:sp>
          <p:nvSpPr>
            <p:cNvPr id="74" name="Rectangle 73">
              <a:extLst>
                <a:ext uri="{FF2B5EF4-FFF2-40B4-BE49-F238E27FC236}">
                  <a16:creationId xmlns:a16="http://schemas.microsoft.com/office/drawing/2014/main" id="{8608E42D-6F91-B9ED-2112-847668FCC867}"/>
                </a:ext>
              </a:extLst>
            </p:cNvPr>
            <p:cNvSpPr/>
            <p:nvPr/>
          </p:nvSpPr>
          <p:spPr>
            <a:xfrm rot="20768866">
              <a:off x="8669266" y="4197789"/>
              <a:ext cx="1288441" cy="165084"/>
            </a:xfrm>
            <a:prstGeom prst="rect">
              <a:avLst/>
            </a:prstGeom>
            <a:solidFill>
              <a:srgbClr val="FF0000">
                <a:alpha val="4047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5" name="Straight Connector 74">
              <a:extLst>
                <a:ext uri="{FF2B5EF4-FFF2-40B4-BE49-F238E27FC236}">
                  <a16:creationId xmlns:a16="http://schemas.microsoft.com/office/drawing/2014/main" id="{8FBAF0AF-9440-A06F-8C10-5C5272FCC6D2}"/>
                </a:ext>
              </a:extLst>
            </p:cNvPr>
            <p:cNvCxnSpPr>
              <a:cxnSpLocks/>
            </p:cNvCxnSpPr>
            <p:nvPr/>
          </p:nvCxnSpPr>
          <p:spPr>
            <a:xfrm>
              <a:off x="8619872" y="4178427"/>
              <a:ext cx="109369" cy="460598"/>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CE31BBB7-A961-FB02-E2E1-70D6B15CB8AB}"/>
                </a:ext>
              </a:extLst>
            </p:cNvPr>
            <p:cNvCxnSpPr>
              <a:cxnSpLocks/>
            </p:cNvCxnSpPr>
            <p:nvPr/>
          </p:nvCxnSpPr>
          <p:spPr>
            <a:xfrm>
              <a:off x="9883637" y="3893935"/>
              <a:ext cx="122959" cy="447389"/>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77" name="TextBox 76">
                  <a:extLst>
                    <a:ext uri="{FF2B5EF4-FFF2-40B4-BE49-F238E27FC236}">
                      <a16:creationId xmlns:a16="http://schemas.microsoft.com/office/drawing/2014/main" id="{A8FFC703-9938-F64D-566A-901C9ED76382}"/>
                    </a:ext>
                  </a:extLst>
                </p:cNvPr>
                <p:cNvSpPr txBox="1"/>
                <p:nvPr/>
              </p:nvSpPr>
              <p:spPr>
                <a:xfrm>
                  <a:off x="8829430" y="4533955"/>
                  <a:ext cx="318006" cy="186504"/>
                </a:xfrm>
                <a:prstGeom prst="rect">
                  <a:avLst/>
                </a:prstGeom>
                <a:noFill/>
              </p:spPr>
              <p:txBody>
                <a:bodyPr wrap="none" lIns="0" tIns="0" rIns="0" bIns="0" rtlCol="0">
                  <a:spAutoFit/>
                </a:bodyPr>
                <a:lstStyle/>
                <a:p>
                  <a:pPr/>
                  <a14:m>
                    <m:oMathPara xmlns:m="http://schemas.openxmlformats.org/officeDocument/2006/math">
                      <m:o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𝑡</m:t>
                            </m:r>
                          </m:e>
                          <m:sub>
                            <m:r>
                              <a:rPr lang="en-US" b="0" i="1" smtClean="0">
                                <a:latin typeface="Cambria Math" panose="02040503050406030204" pitchFamily="18" charset="0"/>
                              </a:rPr>
                              <m:t>𝑚𝑖𝑛</m:t>
                            </m:r>
                          </m:sub>
                        </m:sSub>
                      </m:oMath>
                    </m:oMathPara>
                  </a14:m>
                  <a:endParaRPr lang="en-US" dirty="0"/>
                </a:p>
              </p:txBody>
            </p:sp>
          </mc:Choice>
          <mc:Fallback xmlns="">
            <p:sp>
              <p:nvSpPr>
                <p:cNvPr id="77" name="TextBox 76">
                  <a:extLst>
                    <a:ext uri="{FF2B5EF4-FFF2-40B4-BE49-F238E27FC236}">
                      <a16:creationId xmlns:a16="http://schemas.microsoft.com/office/drawing/2014/main" id="{A8FFC703-9938-F64D-566A-901C9ED76382}"/>
                    </a:ext>
                  </a:extLst>
                </p:cNvPr>
                <p:cNvSpPr txBox="1">
                  <a:spLocks noRot="1" noChangeAspect="1" noMove="1" noResize="1" noEditPoints="1" noAdjustHandles="1" noChangeArrowheads="1" noChangeShapeType="1" noTextEdit="1"/>
                </p:cNvSpPr>
                <p:nvPr/>
              </p:nvSpPr>
              <p:spPr>
                <a:xfrm>
                  <a:off x="8829430" y="4533955"/>
                  <a:ext cx="318006" cy="186504"/>
                </a:xfrm>
                <a:prstGeom prst="rect">
                  <a:avLst/>
                </a:prstGeom>
                <a:blipFill>
                  <a:blip r:embed="rId11"/>
                  <a:stretch>
                    <a:fillRect l="-23077" r="-46154" b="-625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8" name="TextBox 77">
                  <a:extLst>
                    <a:ext uri="{FF2B5EF4-FFF2-40B4-BE49-F238E27FC236}">
                      <a16:creationId xmlns:a16="http://schemas.microsoft.com/office/drawing/2014/main" id="{47885264-2917-DBF3-A7D2-229FB43E9EB5}"/>
                    </a:ext>
                  </a:extLst>
                </p:cNvPr>
                <p:cNvSpPr txBox="1"/>
                <p:nvPr/>
              </p:nvSpPr>
              <p:spPr>
                <a:xfrm>
                  <a:off x="9635600" y="3570357"/>
                  <a:ext cx="554304" cy="276999"/>
                </a:xfrm>
                <a:prstGeom prst="rect">
                  <a:avLst/>
                </a:prstGeom>
                <a:noFill/>
              </p:spPr>
              <p:txBody>
                <a:bodyPr wrap="square" lIns="0" tIns="0" rIns="0" bIns="0" rtlCol="0">
                  <a:spAutoFit/>
                </a:bodyPr>
                <a:lstStyle/>
                <a:p>
                  <a:pPr/>
                  <a14:m>
                    <m:oMathPara xmlns:m="http://schemas.openxmlformats.org/officeDocument/2006/math">
                      <m:o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𝑡</m:t>
                            </m:r>
                          </m:e>
                          <m:sub>
                            <m:r>
                              <a:rPr lang="en-US" b="0" i="1" smtClean="0">
                                <a:latin typeface="Cambria Math" panose="02040503050406030204" pitchFamily="18" charset="0"/>
                              </a:rPr>
                              <m:t>𝑚𝑎𝑥</m:t>
                            </m:r>
                          </m:sub>
                        </m:sSub>
                      </m:oMath>
                    </m:oMathPara>
                  </a14:m>
                  <a:endParaRPr lang="en-US" dirty="0"/>
                </a:p>
              </p:txBody>
            </p:sp>
          </mc:Choice>
          <mc:Fallback xmlns="">
            <p:sp>
              <p:nvSpPr>
                <p:cNvPr id="78" name="TextBox 77">
                  <a:extLst>
                    <a:ext uri="{FF2B5EF4-FFF2-40B4-BE49-F238E27FC236}">
                      <a16:creationId xmlns:a16="http://schemas.microsoft.com/office/drawing/2014/main" id="{47885264-2917-DBF3-A7D2-229FB43E9EB5}"/>
                    </a:ext>
                  </a:extLst>
                </p:cNvPr>
                <p:cNvSpPr txBox="1">
                  <a:spLocks noRot="1" noChangeAspect="1" noMove="1" noResize="1" noEditPoints="1" noAdjustHandles="1" noChangeArrowheads="1" noChangeShapeType="1" noTextEdit="1"/>
                </p:cNvSpPr>
                <p:nvPr/>
              </p:nvSpPr>
              <p:spPr>
                <a:xfrm>
                  <a:off x="9635600" y="3570357"/>
                  <a:ext cx="554304" cy="276999"/>
                </a:xfrm>
                <a:prstGeom prst="rect">
                  <a:avLst/>
                </a:prstGeom>
                <a:blipFill>
                  <a:blip r:embed="rId12"/>
                  <a:stretch>
                    <a:fillRect l="-4444" b="-8696"/>
                  </a:stretch>
                </a:blipFill>
              </p:spPr>
              <p:txBody>
                <a:bodyPr/>
                <a:lstStyle/>
                <a:p>
                  <a:r>
                    <a:rPr lang="en-US">
                      <a:noFill/>
                    </a:rPr>
                    <a:t> </a:t>
                  </a:r>
                </a:p>
              </p:txBody>
            </p:sp>
          </mc:Fallback>
        </mc:AlternateContent>
      </p:grpSp>
      <p:grpSp>
        <p:nvGrpSpPr>
          <p:cNvPr id="88" name="Group 87">
            <a:extLst>
              <a:ext uri="{FF2B5EF4-FFF2-40B4-BE49-F238E27FC236}">
                <a16:creationId xmlns:a16="http://schemas.microsoft.com/office/drawing/2014/main" id="{B0DDAA35-08BD-1100-BA7A-00FCB176390C}"/>
              </a:ext>
            </a:extLst>
          </p:cNvPr>
          <p:cNvGrpSpPr/>
          <p:nvPr/>
        </p:nvGrpSpPr>
        <p:grpSpPr>
          <a:xfrm>
            <a:off x="8756570" y="4886957"/>
            <a:ext cx="2929369" cy="1843108"/>
            <a:chOff x="8756570" y="4886957"/>
            <a:chExt cx="2929369" cy="1843108"/>
          </a:xfrm>
        </p:grpSpPr>
        <p:grpSp>
          <p:nvGrpSpPr>
            <p:cNvPr id="65" name="Group 64">
              <a:extLst>
                <a:ext uri="{FF2B5EF4-FFF2-40B4-BE49-F238E27FC236}">
                  <a16:creationId xmlns:a16="http://schemas.microsoft.com/office/drawing/2014/main" id="{DD1C44A9-6B6E-CB8E-B870-AFC1B07DFF90}"/>
                </a:ext>
              </a:extLst>
            </p:cNvPr>
            <p:cNvGrpSpPr/>
            <p:nvPr/>
          </p:nvGrpSpPr>
          <p:grpSpPr>
            <a:xfrm>
              <a:off x="8898580" y="4886957"/>
              <a:ext cx="2787359" cy="1843108"/>
              <a:chOff x="8416921" y="4886957"/>
              <a:chExt cx="2787359" cy="1843108"/>
            </a:xfrm>
          </p:grpSpPr>
          <p:cxnSp>
            <p:nvCxnSpPr>
              <p:cNvPr id="37" name="Straight Connector 36">
                <a:extLst>
                  <a:ext uri="{FF2B5EF4-FFF2-40B4-BE49-F238E27FC236}">
                    <a16:creationId xmlns:a16="http://schemas.microsoft.com/office/drawing/2014/main" id="{30D499A2-FF6B-E727-67C3-CFAA517C7316}"/>
                  </a:ext>
                </a:extLst>
              </p:cNvPr>
              <p:cNvCxnSpPr>
                <a:cxnSpLocks/>
              </p:cNvCxnSpPr>
              <p:nvPr/>
            </p:nvCxnSpPr>
            <p:spPr>
              <a:xfrm flipV="1">
                <a:off x="8416921" y="4911499"/>
                <a:ext cx="675548" cy="1315727"/>
              </a:xfrm>
              <a:prstGeom prst="line">
                <a:avLst/>
              </a:prstGeom>
              <a:ln w="38100">
                <a:solidFill>
                  <a:srgbClr val="0096FF"/>
                </a:solidFill>
              </a:ln>
            </p:spPr>
            <p:style>
              <a:lnRef idx="2">
                <a:schemeClr val="dk1"/>
              </a:lnRef>
              <a:fillRef idx="0">
                <a:schemeClr val="dk1"/>
              </a:fillRef>
              <a:effectRef idx="1">
                <a:schemeClr val="dk1"/>
              </a:effectRef>
              <a:fontRef idx="minor">
                <a:schemeClr val="tx1"/>
              </a:fontRef>
            </p:style>
          </p:cxnSp>
          <p:cxnSp>
            <p:nvCxnSpPr>
              <p:cNvPr id="38" name="Straight Connector 37">
                <a:extLst>
                  <a:ext uri="{FF2B5EF4-FFF2-40B4-BE49-F238E27FC236}">
                    <a16:creationId xmlns:a16="http://schemas.microsoft.com/office/drawing/2014/main" id="{4B6F5D23-B093-E80C-356A-492D37B587CB}"/>
                  </a:ext>
                </a:extLst>
              </p:cNvPr>
              <p:cNvCxnSpPr>
                <a:cxnSpLocks/>
              </p:cNvCxnSpPr>
              <p:nvPr/>
            </p:nvCxnSpPr>
            <p:spPr>
              <a:xfrm flipH="1" flipV="1">
                <a:off x="9092469" y="4911499"/>
                <a:ext cx="1230619" cy="1383754"/>
              </a:xfrm>
              <a:prstGeom prst="line">
                <a:avLst/>
              </a:prstGeom>
              <a:ln w="38100">
                <a:solidFill>
                  <a:srgbClr val="0096FF"/>
                </a:solidFill>
              </a:ln>
            </p:spPr>
            <p:style>
              <a:lnRef idx="2">
                <a:schemeClr val="dk1"/>
              </a:lnRef>
              <a:fillRef idx="0">
                <a:schemeClr val="dk1"/>
              </a:fillRef>
              <a:effectRef idx="1">
                <a:schemeClr val="dk1"/>
              </a:effectRef>
              <a:fontRef idx="minor">
                <a:schemeClr val="tx1"/>
              </a:fontRef>
            </p:style>
          </p:cxnSp>
          <p:cxnSp>
            <p:nvCxnSpPr>
              <p:cNvPr id="39" name="Straight Connector 38">
                <a:extLst>
                  <a:ext uri="{FF2B5EF4-FFF2-40B4-BE49-F238E27FC236}">
                    <a16:creationId xmlns:a16="http://schemas.microsoft.com/office/drawing/2014/main" id="{2A735BCE-20FA-4008-3ABE-916E4BD29900}"/>
                  </a:ext>
                </a:extLst>
              </p:cNvPr>
              <p:cNvCxnSpPr>
                <a:cxnSpLocks/>
              </p:cNvCxnSpPr>
              <p:nvPr/>
            </p:nvCxnSpPr>
            <p:spPr>
              <a:xfrm flipV="1">
                <a:off x="10326045" y="5197613"/>
                <a:ext cx="869603" cy="1097640"/>
              </a:xfrm>
              <a:prstGeom prst="line">
                <a:avLst/>
              </a:prstGeom>
              <a:ln w="38100">
                <a:solidFill>
                  <a:srgbClr val="0096FF"/>
                </a:solidFill>
              </a:ln>
            </p:spPr>
            <p:style>
              <a:lnRef idx="2">
                <a:schemeClr val="dk1"/>
              </a:lnRef>
              <a:fillRef idx="0">
                <a:schemeClr val="dk1"/>
              </a:fillRef>
              <a:effectRef idx="1">
                <a:schemeClr val="dk1"/>
              </a:effectRef>
              <a:fontRef idx="minor">
                <a:schemeClr val="tx1"/>
              </a:fontRef>
            </p:style>
          </p:cxnSp>
          <p:sp>
            <p:nvSpPr>
              <p:cNvPr id="41" name="Rectangle 40">
                <a:extLst>
                  <a:ext uri="{FF2B5EF4-FFF2-40B4-BE49-F238E27FC236}">
                    <a16:creationId xmlns:a16="http://schemas.microsoft.com/office/drawing/2014/main" id="{E9A8D915-3EE9-D63C-9A20-A30919A1946D}"/>
                  </a:ext>
                </a:extLst>
              </p:cNvPr>
              <p:cNvSpPr/>
              <p:nvPr/>
            </p:nvSpPr>
            <p:spPr>
              <a:xfrm>
                <a:off x="8416921" y="4894808"/>
                <a:ext cx="675548" cy="1315727"/>
              </a:xfrm>
              <a:prstGeom prst="rect">
                <a:avLst/>
              </a:prstGeom>
              <a:noFill/>
              <a:ln w="25400"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sp>
            <p:nvSpPr>
              <p:cNvPr id="42" name="Rectangle 41">
                <a:extLst>
                  <a:ext uri="{FF2B5EF4-FFF2-40B4-BE49-F238E27FC236}">
                    <a16:creationId xmlns:a16="http://schemas.microsoft.com/office/drawing/2014/main" id="{752C6822-2219-4897-9F0A-77385794D479}"/>
                  </a:ext>
                </a:extLst>
              </p:cNvPr>
              <p:cNvSpPr/>
              <p:nvPr/>
            </p:nvSpPr>
            <p:spPr>
              <a:xfrm>
                <a:off x="9094456" y="4886957"/>
                <a:ext cx="1228631" cy="1430549"/>
              </a:xfrm>
              <a:prstGeom prst="rect">
                <a:avLst/>
              </a:prstGeom>
              <a:noFill/>
              <a:ln w="25400"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sp>
            <p:nvSpPr>
              <p:cNvPr id="43" name="Rectangle 42">
                <a:extLst>
                  <a:ext uri="{FF2B5EF4-FFF2-40B4-BE49-F238E27FC236}">
                    <a16:creationId xmlns:a16="http://schemas.microsoft.com/office/drawing/2014/main" id="{73A523FB-52DB-D01E-0EF4-44EA5AAE1DE1}"/>
                  </a:ext>
                </a:extLst>
              </p:cNvPr>
              <p:cNvSpPr/>
              <p:nvPr/>
            </p:nvSpPr>
            <p:spPr>
              <a:xfrm>
                <a:off x="10323631" y="5197614"/>
                <a:ext cx="880649" cy="1130746"/>
              </a:xfrm>
              <a:prstGeom prst="rect">
                <a:avLst/>
              </a:prstGeom>
              <a:noFill/>
              <a:ln w="25400"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sp>
            <p:nvSpPr>
              <p:cNvPr id="48" name="TextBox 47">
                <a:extLst>
                  <a:ext uri="{FF2B5EF4-FFF2-40B4-BE49-F238E27FC236}">
                    <a16:creationId xmlns:a16="http://schemas.microsoft.com/office/drawing/2014/main" id="{89888BF6-14CD-7887-3047-BFD96636A195}"/>
                  </a:ext>
                </a:extLst>
              </p:cNvPr>
              <p:cNvSpPr txBox="1"/>
              <p:nvPr/>
            </p:nvSpPr>
            <p:spPr>
              <a:xfrm>
                <a:off x="8883944" y="6360733"/>
                <a:ext cx="2090380" cy="369332"/>
              </a:xfrm>
              <a:prstGeom prst="rect">
                <a:avLst/>
              </a:prstGeom>
              <a:noFill/>
            </p:spPr>
            <p:txBody>
              <a:bodyPr wrap="none" rtlCol="0">
                <a:spAutoFit/>
              </a:bodyPr>
              <a:lstStyle/>
              <a:p>
                <a:r>
                  <a:rPr lang="en-US" dirty="0"/>
                  <a:t>BVH over the boxes</a:t>
                </a:r>
              </a:p>
            </p:txBody>
          </p:sp>
        </p:grpSp>
        <p:sp>
          <p:nvSpPr>
            <p:cNvPr id="86" name="TextBox 85">
              <a:extLst>
                <a:ext uri="{FF2B5EF4-FFF2-40B4-BE49-F238E27FC236}">
                  <a16:creationId xmlns:a16="http://schemas.microsoft.com/office/drawing/2014/main" id="{9E989DA5-9093-365E-EC1B-50F0D9763545}"/>
                </a:ext>
              </a:extLst>
            </p:cNvPr>
            <p:cNvSpPr txBox="1"/>
            <p:nvPr/>
          </p:nvSpPr>
          <p:spPr>
            <a:xfrm>
              <a:off x="8756570" y="6251420"/>
              <a:ext cx="339056" cy="338554"/>
            </a:xfrm>
            <a:prstGeom prst="rect">
              <a:avLst/>
            </a:prstGeom>
            <a:noFill/>
          </p:spPr>
          <p:txBody>
            <a:bodyPr wrap="square">
              <a:spAutoFit/>
            </a:bodyPr>
            <a:lstStyle/>
            <a:p>
              <a:r>
                <a:rPr lang="en-US" sz="1600" i="1" dirty="0">
                  <a:solidFill>
                    <a:srgbClr val="4B5563"/>
                  </a:solidFill>
                  <a:latin typeface="Arial"/>
                </a:rPr>
                <a:t>R</a:t>
              </a:r>
              <a:endParaRPr lang="en-US" dirty="0"/>
            </a:p>
          </p:txBody>
        </p:sp>
      </p:grpSp>
      <p:grpSp>
        <p:nvGrpSpPr>
          <p:cNvPr id="89" name="Group 88">
            <a:extLst>
              <a:ext uri="{FF2B5EF4-FFF2-40B4-BE49-F238E27FC236}">
                <a16:creationId xmlns:a16="http://schemas.microsoft.com/office/drawing/2014/main" id="{9640C694-DB7A-4772-EDAF-9DB845BE5A0F}"/>
              </a:ext>
            </a:extLst>
          </p:cNvPr>
          <p:cNvGrpSpPr/>
          <p:nvPr/>
        </p:nvGrpSpPr>
        <p:grpSpPr>
          <a:xfrm>
            <a:off x="7017552" y="5151239"/>
            <a:ext cx="4335911" cy="1089204"/>
            <a:chOff x="7017552" y="5151239"/>
            <a:chExt cx="4335911" cy="1089204"/>
          </a:xfrm>
        </p:grpSpPr>
        <p:cxnSp>
          <p:nvCxnSpPr>
            <p:cNvPr id="40" name="Straight Connector 39">
              <a:extLst>
                <a:ext uri="{FF2B5EF4-FFF2-40B4-BE49-F238E27FC236}">
                  <a16:creationId xmlns:a16="http://schemas.microsoft.com/office/drawing/2014/main" id="{663E3159-6395-40FB-2B11-8A3DB6085436}"/>
                </a:ext>
              </a:extLst>
            </p:cNvPr>
            <p:cNvCxnSpPr>
              <a:cxnSpLocks/>
            </p:cNvCxnSpPr>
            <p:nvPr/>
          </p:nvCxnSpPr>
          <p:spPr>
            <a:xfrm flipV="1">
              <a:off x="8648203" y="5401889"/>
              <a:ext cx="2705260" cy="478848"/>
            </a:xfrm>
            <a:prstGeom prst="line">
              <a:avLst/>
            </a:prstGeom>
            <a:ln w="38100">
              <a:headEnd type="oval"/>
              <a:tailEnd type="triangle"/>
            </a:ln>
          </p:spPr>
          <p:style>
            <a:lnRef idx="2">
              <a:schemeClr val="accent6"/>
            </a:lnRef>
            <a:fillRef idx="0">
              <a:schemeClr val="accent6"/>
            </a:fillRef>
            <a:effectRef idx="1">
              <a:schemeClr val="accent6"/>
            </a:effectRef>
            <a:fontRef idx="minor">
              <a:schemeClr val="tx1"/>
            </a:fontRef>
          </p:style>
        </p:cxnSp>
        <p:sp>
          <p:nvSpPr>
            <p:cNvPr id="49" name="TextBox 48">
              <a:extLst>
                <a:ext uri="{FF2B5EF4-FFF2-40B4-BE49-F238E27FC236}">
                  <a16:creationId xmlns:a16="http://schemas.microsoft.com/office/drawing/2014/main" id="{5F604540-E353-F96F-7758-ABCCAE5627E9}"/>
                </a:ext>
              </a:extLst>
            </p:cNvPr>
            <p:cNvSpPr txBox="1"/>
            <p:nvPr/>
          </p:nvSpPr>
          <p:spPr>
            <a:xfrm>
              <a:off x="7017552" y="5151239"/>
              <a:ext cx="1918537" cy="646331"/>
            </a:xfrm>
            <a:prstGeom prst="rect">
              <a:avLst/>
            </a:prstGeom>
            <a:noFill/>
          </p:spPr>
          <p:txBody>
            <a:bodyPr wrap="square" rtlCol="0">
              <a:spAutoFit/>
            </a:bodyPr>
            <a:lstStyle/>
            <a:p>
              <a:r>
                <a:rPr lang="en-US" dirty="0"/>
                <a:t>Simulate Line Seg. with a Ray</a:t>
              </a:r>
            </a:p>
          </p:txBody>
        </p:sp>
        <p:sp>
          <p:nvSpPr>
            <p:cNvPr id="87" name="TextBox 86">
              <a:extLst>
                <a:ext uri="{FF2B5EF4-FFF2-40B4-BE49-F238E27FC236}">
                  <a16:creationId xmlns:a16="http://schemas.microsoft.com/office/drawing/2014/main" id="{9613FE81-4DE1-3BA8-A218-95A29DA41E80}"/>
                </a:ext>
              </a:extLst>
            </p:cNvPr>
            <p:cNvSpPr txBox="1"/>
            <p:nvPr/>
          </p:nvSpPr>
          <p:spPr>
            <a:xfrm>
              <a:off x="8398739" y="5901889"/>
              <a:ext cx="339056" cy="338554"/>
            </a:xfrm>
            <a:prstGeom prst="rect">
              <a:avLst/>
            </a:prstGeom>
            <a:noFill/>
          </p:spPr>
          <p:txBody>
            <a:bodyPr wrap="square">
              <a:spAutoFit/>
            </a:bodyPr>
            <a:lstStyle/>
            <a:p>
              <a:r>
                <a:rPr lang="en-US" sz="1600" i="1" dirty="0">
                  <a:solidFill>
                    <a:srgbClr val="4B5563"/>
                  </a:solidFill>
                  <a:latin typeface="Arial"/>
                </a:rPr>
                <a:t>S</a:t>
              </a:r>
              <a:endParaRPr lang="en-US" dirty="0"/>
            </a:p>
          </p:txBody>
        </p:sp>
      </p:grpSp>
      <p:grpSp>
        <p:nvGrpSpPr>
          <p:cNvPr id="45" name="Group 44">
            <a:extLst>
              <a:ext uri="{FF2B5EF4-FFF2-40B4-BE49-F238E27FC236}">
                <a16:creationId xmlns:a16="http://schemas.microsoft.com/office/drawing/2014/main" id="{01F5473F-CB9C-C14A-08D5-DEC9B298D8BE}"/>
              </a:ext>
            </a:extLst>
          </p:cNvPr>
          <p:cNvGrpSpPr/>
          <p:nvPr/>
        </p:nvGrpSpPr>
        <p:grpSpPr>
          <a:xfrm>
            <a:off x="9066282" y="5558855"/>
            <a:ext cx="1191561" cy="310676"/>
            <a:chOff x="2599218" y="4416346"/>
            <a:chExt cx="1780427" cy="464211"/>
          </a:xfrm>
        </p:grpSpPr>
        <p:sp>
          <p:nvSpPr>
            <p:cNvPr id="46" name="Oval 45">
              <a:extLst>
                <a:ext uri="{FF2B5EF4-FFF2-40B4-BE49-F238E27FC236}">
                  <a16:creationId xmlns:a16="http://schemas.microsoft.com/office/drawing/2014/main" id="{28D6E9F6-6CFC-C397-8295-4BC7161BEFDA}"/>
                </a:ext>
              </a:extLst>
            </p:cNvPr>
            <p:cNvSpPr/>
            <p:nvPr/>
          </p:nvSpPr>
          <p:spPr>
            <a:xfrm>
              <a:off x="2599218" y="4697677"/>
              <a:ext cx="182880" cy="182880"/>
            </a:xfrm>
            <a:prstGeom prst="ellipse">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FBACF416-C5FA-A539-5CE1-9EF4F9171480}"/>
                </a:ext>
              </a:extLst>
            </p:cNvPr>
            <p:cNvSpPr/>
            <p:nvPr/>
          </p:nvSpPr>
          <p:spPr>
            <a:xfrm>
              <a:off x="4196765" y="4416346"/>
              <a:ext cx="182880" cy="182880"/>
            </a:xfrm>
            <a:prstGeom prst="ellipse">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596480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par>
                                <p:cTn id="11" presetID="3" presetClass="entr" presetSubtype="10" fill="hold" nodeType="withEffect">
                                  <p:stCondLst>
                                    <p:cond delay="0"/>
                                  </p:stCondLst>
                                  <p:childTnLst>
                                    <p:set>
                                      <p:cBhvr>
                                        <p:cTn id="12" dur="1" fill="hold">
                                          <p:stCondLst>
                                            <p:cond delay="0"/>
                                          </p:stCondLst>
                                        </p:cTn>
                                        <p:tgtEl>
                                          <p:spTgt spid="63"/>
                                        </p:tgtEl>
                                        <p:attrNameLst>
                                          <p:attrName>style.visibility</p:attrName>
                                        </p:attrNameLst>
                                      </p:cBhvr>
                                      <p:to>
                                        <p:strVal val="visible"/>
                                      </p:to>
                                    </p:set>
                                    <p:animEffect transition="in" filter="blinds(horizontal)">
                                      <p:cBhvr>
                                        <p:cTn id="13" dur="500"/>
                                        <p:tgtEl>
                                          <p:spTgt spid="63"/>
                                        </p:tgtEl>
                                      </p:cBhvr>
                                    </p:animEffect>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nodeType="clickEffect">
                                  <p:stCondLst>
                                    <p:cond delay="0"/>
                                  </p:stCondLst>
                                  <p:childTnLst>
                                    <p:set>
                                      <p:cBhvr>
                                        <p:cTn id="17" dur="1" fill="hold">
                                          <p:stCondLst>
                                            <p:cond delay="0"/>
                                          </p:stCondLst>
                                        </p:cTn>
                                        <p:tgtEl>
                                          <p:spTgt spid="23"/>
                                        </p:tgtEl>
                                        <p:attrNameLst>
                                          <p:attrName>style.visibility</p:attrName>
                                        </p:attrNameLst>
                                      </p:cBhvr>
                                      <p:to>
                                        <p:strVal val="visible"/>
                                      </p:to>
                                    </p:set>
                                    <p:animEffect transition="in" filter="checkerboard(across)">
                                      <p:cBhvr>
                                        <p:cTn id="18" dur="500"/>
                                        <p:tgtEl>
                                          <p:spTgt spid="23"/>
                                        </p:tgtEl>
                                      </p:cBhvr>
                                    </p:animEffect>
                                  </p:childTnLst>
                                </p:cTn>
                              </p:par>
                              <p:par>
                                <p:cTn id="19" presetID="5" presetClass="entr" presetSubtype="10" fill="hold" nodeType="withEffect">
                                  <p:stCondLst>
                                    <p:cond delay="0"/>
                                  </p:stCondLst>
                                  <p:childTnLst>
                                    <p:set>
                                      <p:cBhvr>
                                        <p:cTn id="20" dur="1" fill="hold">
                                          <p:stCondLst>
                                            <p:cond delay="0"/>
                                          </p:stCondLst>
                                        </p:cTn>
                                        <p:tgtEl>
                                          <p:spTgt spid="29"/>
                                        </p:tgtEl>
                                        <p:attrNameLst>
                                          <p:attrName>style.visibility</p:attrName>
                                        </p:attrNameLst>
                                      </p:cBhvr>
                                      <p:to>
                                        <p:strVal val="visible"/>
                                      </p:to>
                                    </p:set>
                                    <p:animEffect transition="in" filter="checkerboard(across)">
                                      <p:cBhvr>
                                        <p:cTn id="21" dur="500"/>
                                        <p:tgtEl>
                                          <p:spTgt spid="29"/>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19"/>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4">
                                            <p:txEl>
                                              <p:pRg st="2" end="2"/>
                                            </p:txEl>
                                          </p:spTgt>
                                        </p:tgtEl>
                                        <p:attrNameLst>
                                          <p:attrName>style.visibility</p:attrName>
                                        </p:attrNameLst>
                                      </p:cBhvr>
                                      <p:to>
                                        <p:strVal val="visible"/>
                                      </p:to>
                                    </p:set>
                                  </p:childTnLst>
                                </p:cTn>
                              </p:par>
                              <p:par>
                                <p:cTn id="32" presetID="5" presetClass="entr" presetSubtype="10" fill="hold" nodeType="withEffect">
                                  <p:stCondLst>
                                    <p:cond delay="0"/>
                                  </p:stCondLst>
                                  <p:childTnLst>
                                    <p:set>
                                      <p:cBhvr>
                                        <p:cTn id="33" dur="1" fill="hold">
                                          <p:stCondLst>
                                            <p:cond delay="0"/>
                                          </p:stCondLst>
                                        </p:cTn>
                                        <p:tgtEl>
                                          <p:spTgt spid="64"/>
                                        </p:tgtEl>
                                        <p:attrNameLst>
                                          <p:attrName>style.visibility</p:attrName>
                                        </p:attrNameLst>
                                      </p:cBhvr>
                                      <p:to>
                                        <p:strVal val="visible"/>
                                      </p:to>
                                    </p:set>
                                    <p:animEffect transition="in" filter="checkerboard(across)">
                                      <p:cBhvr>
                                        <p:cTn id="34" dur="500"/>
                                        <p:tgtEl>
                                          <p:spTgt spid="64"/>
                                        </p:tgtEl>
                                      </p:cBhvr>
                                    </p:animEffect>
                                  </p:childTnLst>
                                </p:cTn>
                              </p:par>
                            </p:childTnLst>
                          </p:cTn>
                        </p:par>
                      </p:childTnLst>
                    </p:cTn>
                  </p:par>
                  <p:par>
                    <p:cTn id="35" fill="hold">
                      <p:stCondLst>
                        <p:cond delay="indefinite"/>
                      </p:stCondLst>
                      <p:childTnLst>
                        <p:par>
                          <p:cTn id="36" fill="hold">
                            <p:stCondLst>
                              <p:cond delay="0"/>
                            </p:stCondLst>
                            <p:childTnLst>
                              <p:par>
                                <p:cTn id="37" presetID="9" presetClass="entr" presetSubtype="0" fill="hold" nodeType="clickEffect">
                                  <p:stCondLst>
                                    <p:cond delay="0"/>
                                  </p:stCondLst>
                                  <p:childTnLst>
                                    <p:set>
                                      <p:cBhvr>
                                        <p:cTn id="38" dur="1" fill="hold">
                                          <p:stCondLst>
                                            <p:cond delay="0"/>
                                          </p:stCondLst>
                                        </p:cTn>
                                        <p:tgtEl>
                                          <p:spTgt spid="34"/>
                                        </p:tgtEl>
                                        <p:attrNameLst>
                                          <p:attrName>style.visibility</p:attrName>
                                        </p:attrNameLst>
                                      </p:cBhvr>
                                      <p:to>
                                        <p:strVal val="visible"/>
                                      </p:to>
                                    </p:set>
                                    <p:animEffect transition="in" filter="dissolve">
                                      <p:cBhvr>
                                        <p:cTn id="39" dur="500"/>
                                        <p:tgtEl>
                                          <p:spTgt spid="34"/>
                                        </p:tgtEl>
                                      </p:cBhvr>
                                    </p:animEffec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4">
                                            <p:txEl>
                                              <p:pRg st="3" end="3"/>
                                            </p:txEl>
                                          </p:spTgt>
                                        </p:tgtEl>
                                        <p:attrNameLst>
                                          <p:attrName>style.visibility</p:attrName>
                                        </p:attrNameLst>
                                      </p:cBhvr>
                                      <p:to>
                                        <p:strVal val="visible"/>
                                      </p:to>
                                    </p:set>
                                  </p:childTnLst>
                                </p:cTn>
                              </p:par>
                              <p:par>
                                <p:cTn id="44" presetID="1" presetClass="entr" presetSubtype="0" fill="hold" nodeType="withEffect">
                                  <p:stCondLst>
                                    <p:cond delay="0"/>
                                  </p:stCondLst>
                                  <p:childTnLst>
                                    <p:set>
                                      <p:cBhvr>
                                        <p:cTn id="45"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9" presetClass="entr" presetSubtype="0" fill="hold" nodeType="clickEffect">
                                  <p:stCondLst>
                                    <p:cond delay="0"/>
                                  </p:stCondLst>
                                  <p:childTnLst>
                                    <p:set>
                                      <p:cBhvr>
                                        <p:cTn id="49" dur="1" fill="hold">
                                          <p:stCondLst>
                                            <p:cond delay="0"/>
                                          </p:stCondLst>
                                        </p:cTn>
                                        <p:tgtEl>
                                          <p:spTgt spid="69"/>
                                        </p:tgtEl>
                                        <p:attrNameLst>
                                          <p:attrName>style.visibility</p:attrName>
                                        </p:attrNameLst>
                                      </p:cBhvr>
                                      <p:to>
                                        <p:strVal val="visible"/>
                                      </p:to>
                                    </p:set>
                                    <p:animEffect transition="in" filter="dissolve">
                                      <p:cBhvr>
                                        <p:cTn id="50" dur="500"/>
                                        <p:tgtEl>
                                          <p:spTgt spid="69"/>
                                        </p:tgtEl>
                                      </p:cBhvr>
                                    </p:animEffect>
                                  </p:childTnLst>
                                </p:cTn>
                              </p:par>
                              <p:par>
                                <p:cTn id="51" presetID="3" presetClass="entr" presetSubtype="10" fill="hold" nodeType="withEffect">
                                  <p:stCondLst>
                                    <p:cond delay="0"/>
                                  </p:stCondLst>
                                  <p:childTnLst>
                                    <p:set>
                                      <p:cBhvr>
                                        <p:cTn id="52" dur="1" fill="hold">
                                          <p:stCondLst>
                                            <p:cond delay="0"/>
                                          </p:stCondLst>
                                        </p:cTn>
                                        <p:tgtEl>
                                          <p:spTgt spid="69"/>
                                        </p:tgtEl>
                                        <p:attrNameLst>
                                          <p:attrName>style.visibility</p:attrName>
                                        </p:attrNameLst>
                                      </p:cBhvr>
                                      <p:to>
                                        <p:strVal val="visible"/>
                                      </p:to>
                                    </p:set>
                                    <p:animEffect transition="in" filter="blinds(horizontal)">
                                      <p:cBhvr>
                                        <p:cTn id="53" dur="500"/>
                                        <p:tgtEl>
                                          <p:spTgt spid="69"/>
                                        </p:tgtEl>
                                      </p:cBhvr>
                                    </p:animEffect>
                                  </p:childTnLst>
                                </p:cTn>
                              </p:par>
                            </p:childTnLst>
                          </p:cTn>
                        </p:par>
                      </p:childTnLst>
                    </p:cTn>
                  </p:par>
                  <p:par>
                    <p:cTn id="54" fill="hold">
                      <p:stCondLst>
                        <p:cond delay="indefinite"/>
                      </p:stCondLst>
                      <p:childTnLst>
                        <p:par>
                          <p:cTn id="55" fill="hold">
                            <p:stCondLst>
                              <p:cond delay="0"/>
                            </p:stCondLst>
                            <p:childTnLst>
                              <p:par>
                                <p:cTn id="56" presetID="1" presetClass="entr" presetSubtype="0" fill="hold" nodeType="clickEffect">
                                  <p:stCondLst>
                                    <p:cond delay="0"/>
                                  </p:stCondLst>
                                  <p:childTnLst>
                                    <p:set>
                                      <p:cBhvr>
                                        <p:cTn id="57"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58" fill="hold">
                      <p:stCondLst>
                        <p:cond delay="indefinite"/>
                      </p:stCondLst>
                      <p:childTnLst>
                        <p:par>
                          <p:cTn id="59" fill="hold">
                            <p:stCondLst>
                              <p:cond delay="0"/>
                            </p:stCondLst>
                            <p:childTnLst>
                              <p:par>
                                <p:cTn id="60" presetID="9" presetClass="entr" presetSubtype="0" fill="hold" nodeType="clickEffect">
                                  <p:stCondLst>
                                    <p:cond delay="0"/>
                                  </p:stCondLst>
                                  <p:childTnLst>
                                    <p:set>
                                      <p:cBhvr>
                                        <p:cTn id="61" dur="1" fill="hold">
                                          <p:stCondLst>
                                            <p:cond delay="0"/>
                                          </p:stCondLst>
                                        </p:cTn>
                                        <p:tgtEl>
                                          <p:spTgt spid="70"/>
                                        </p:tgtEl>
                                        <p:attrNameLst>
                                          <p:attrName>style.visibility</p:attrName>
                                        </p:attrNameLst>
                                      </p:cBhvr>
                                      <p:to>
                                        <p:strVal val="visible"/>
                                      </p:to>
                                    </p:set>
                                    <p:animEffect transition="in" filter="dissolve">
                                      <p:cBhvr>
                                        <p:cTn id="62" dur="500"/>
                                        <p:tgtEl>
                                          <p:spTgt spid="70"/>
                                        </p:tgtEl>
                                      </p:cBhvr>
                                    </p:animEffect>
                                  </p:childTnLst>
                                </p:cTn>
                              </p:par>
                            </p:childTnLst>
                          </p:cTn>
                        </p:par>
                      </p:childTnLst>
                    </p:cTn>
                  </p:par>
                  <p:par>
                    <p:cTn id="63" fill="hold">
                      <p:stCondLst>
                        <p:cond delay="indefinite"/>
                      </p:stCondLst>
                      <p:childTnLst>
                        <p:par>
                          <p:cTn id="64" fill="hold">
                            <p:stCondLst>
                              <p:cond delay="0"/>
                            </p:stCondLst>
                            <p:childTnLst>
                              <p:par>
                                <p:cTn id="65" presetID="9" presetClass="entr" presetSubtype="0" fill="hold" nodeType="clickEffect">
                                  <p:stCondLst>
                                    <p:cond delay="0"/>
                                  </p:stCondLst>
                                  <p:childTnLst>
                                    <p:set>
                                      <p:cBhvr>
                                        <p:cTn id="66" dur="1" fill="hold">
                                          <p:stCondLst>
                                            <p:cond delay="0"/>
                                          </p:stCondLst>
                                        </p:cTn>
                                        <p:tgtEl>
                                          <p:spTgt spid="84"/>
                                        </p:tgtEl>
                                        <p:attrNameLst>
                                          <p:attrName>style.visibility</p:attrName>
                                        </p:attrNameLst>
                                      </p:cBhvr>
                                      <p:to>
                                        <p:strVal val="visible"/>
                                      </p:to>
                                    </p:set>
                                    <p:animEffect transition="in" filter="dissolve">
                                      <p:cBhvr>
                                        <p:cTn id="67" dur="500"/>
                                        <p:tgtEl>
                                          <p:spTgt spid="84"/>
                                        </p:tgtEl>
                                      </p:cBhvr>
                                    </p:animEffect>
                                  </p:childTnLst>
                                </p:cTn>
                              </p:par>
                            </p:childTnLst>
                          </p:cTn>
                        </p:par>
                      </p:childTnLst>
                    </p:cTn>
                  </p:par>
                  <p:par>
                    <p:cTn id="68" fill="hold">
                      <p:stCondLst>
                        <p:cond delay="indefinite"/>
                      </p:stCondLst>
                      <p:childTnLst>
                        <p:par>
                          <p:cTn id="69" fill="hold">
                            <p:stCondLst>
                              <p:cond delay="0"/>
                            </p:stCondLst>
                            <p:childTnLst>
                              <p:par>
                                <p:cTn id="70" presetID="1" presetClass="entr" presetSubtype="0" fill="hold" nodeType="clickEffect">
                                  <p:stCondLst>
                                    <p:cond delay="0"/>
                                  </p:stCondLst>
                                  <p:childTnLst>
                                    <p:set>
                                      <p:cBhvr>
                                        <p:cTn id="71"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72" fill="hold">
                      <p:stCondLst>
                        <p:cond delay="indefinite"/>
                      </p:stCondLst>
                      <p:childTnLst>
                        <p:par>
                          <p:cTn id="73" fill="hold">
                            <p:stCondLst>
                              <p:cond delay="0"/>
                            </p:stCondLst>
                            <p:childTnLst>
                              <p:par>
                                <p:cTn id="74" presetID="1" presetClass="entr" presetSubtype="0" fill="hold" nodeType="clickEffect">
                                  <p:stCondLst>
                                    <p:cond delay="0"/>
                                  </p:stCondLst>
                                  <p:childTnLst>
                                    <p:set>
                                      <p:cBhvr>
                                        <p:cTn id="75" dur="1" fill="hold">
                                          <p:stCondLst>
                                            <p:cond delay="0"/>
                                          </p:stCondLst>
                                        </p:cTn>
                                        <p:tgtEl>
                                          <p:spTgt spid="4">
                                            <p:txEl>
                                              <p:pRg st="7" end="7"/>
                                            </p:txEl>
                                          </p:spTgt>
                                        </p:tgtEl>
                                        <p:attrNameLst>
                                          <p:attrName>style.visibility</p:attrName>
                                        </p:attrNameLst>
                                      </p:cBhvr>
                                      <p:to>
                                        <p:strVal val="visible"/>
                                      </p:to>
                                    </p:set>
                                  </p:childTnLst>
                                </p:cTn>
                              </p:par>
                              <p:par>
                                <p:cTn id="76" presetID="9" presetClass="entr" presetSubtype="0" fill="hold" nodeType="withEffect">
                                  <p:stCondLst>
                                    <p:cond delay="0"/>
                                  </p:stCondLst>
                                  <p:childTnLst>
                                    <p:set>
                                      <p:cBhvr>
                                        <p:cTn id="77" dur="1" fill="hold">
                                          <p:stCondLst>
                                            <p:cond delay="0"/>
                                          </p:stCondLst>
                                        </p:cTn>
                                        <p:tgtEl>
                                          <p:spTgt spid="88"/>
                                        </p:tgtEl>
                                        <p:attrNameLst>
                                          <p:attrName>style.visibility</p:attrName>
                                        </p:attrNameLst>
                                      </p:cBhvr>
                                      <p:to>
                                        <p:strVal val="visible"/>
                                      </p:to>
                                    </p:set>
                                    <p:animEffect transition="in" filter="dissolve">
                                      <p:cBhvr>
                                        <p:cTn id="78" dur="500"/>
                                        <p:tgtEl>
                                          <p:spTgt spid="88"/>
                                        </p:tgtEl>
                                      </p:cBhvr>
                                    </p:animEffec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nodeType="clickEffect">
                                  <p:stCondLst>
                                    <p:cond delay="0"/>
                                  </p:stCondLst>
                                  <p:childTnLst>
                                    <p:set>
                                      <p:cBhvr>
                                        <p:cTn id="82" dur="1" fill="hold">
                                          <p:stCondLst>
                                            <p:cond delay="0"/>
                                          </p:stCondLst>
                                        </p:cTn>
                                        <p:tgtEl>
                                          <p:spTgt spid="4">
                                            <p:txEl>
                                              <p:pRg st="8" end="8"/>
                                            </p:txEl>
                                          </p:spTgt>
                                        </p:tgtEl>
                                        <p:attrNameLst>
                                          <p:attrName>style.visibility</p:attrName>
                                        </p:attrNameLst>
                                      </p:cBhvr>
                                      <p:to>
                                        <p:strVal val="visible"/>
                                      </p:to>
                                    </p:set>
                                  </p:childTnLst>
                                </p:cTn>
                              </p:par>
                              <p:par>
                                <p:cTn id="83" presetID="5" presetClass="entr" presetSubtype="10" fill="hold" nodeType="withEffect">
                                  <p:stCondLst>
                                    <p:cond delay="0"/>
                                  </p:stCondLst>
                                  <p:childTnLst>
                                    <p:set>
                                      <p:cBhvr>
                                        <p:cTn id="84" dur="1" fill="hold">
                                          <p:stCondLst>
                                            <p:cond delay="0"/>
                                          </p:stCondLst>
                                        </p:cTn>
                                        <p:tgtEl>
                                          <p:spTgt spid="89"/>
                                        </p:tgtEl>
                                        <p:attrNameLst>
                                          <p:attrName>style.visibility</p:attrName>
                                        </p:attrNameLst>
                                      </p:cBhvr>
                                      <p:to>
                                        <p:strVal val="visible"/>
                                      </p:to>
                                    </p:set>
                                    <p:animEffect transition="in" filter="checkerboard(across)">
                                      <p:cBhvr>
                                        <p:cTn id="85" dur="500"/>
                                        <p:tgtEl>
                                          <p:spTgt spid="89"/>
                                        </p:tgtEl>
                                      </p:cBhvr>
                                    </p:animEffect>
                                  </p:childTnLst>
                                </p:cTn>
                              </p:par>
                            </p:childTnLst>
                          </p:cTn>
                        </p:par>
                      </p:childTnLst>
                    </p:cTn>
                  </p:par>
                  <p:par>
                    <p:cTn id="86" fill="hold">
                      <p:stCondLst>
                        <p:cond delay="indefinite"/>
                      </p:stCondLst>
                      <p:childTnLst>
                        <p:par>
                          <p:cTn id="87" fill="hold">
                            <p:stCondLst>
                              <p:cond delay="0"/>
                            </p:stCondLst>
                            <p:childTnLst>
                              <p:par>
                                <p:cTn id="88" presetID="1" presetClass="entr" presetSubtype="0" fill="hold" nodeType="clickEffect">
                                  <p:stCondLst>
                                    <p:cond delay="0"/>
                                  </p:stCondLst>
                                  <p:childTnLst>
                                    <p:set>
                                      <p:cBhvr>
                                        <p:cTn id="89" dur="1" fill="hold">
                                          <p:stCondLst>
                                            <p:cond delay="0"/>
                                          </p:stCondLst>
                                        </p:cTn>
                                        <p:tgtEl>
                                          <p:spTgt spid="4">
                                            <p:txEl>
                                              <p:pRg st="9" end="9"/>
                                            </p:txEl>
                                          </p:spTgt>
                                        </p:tgtEl>
                                        <p:attrNameLst>
                                          <p:attrName>style.visibility</p:attrName>
                                        </p:attrNameLst>
                                      </p:cBhvr>
                                      <p:to>
                                        <p:strVal val="visible"/>
                                      </p:to>
                                    </p:set>
                                  </p:childTnLst>
                                </p:cTn>
                              </p:par>
                              <p:par>
                                <p:cTn id="90" presetID="3" presetClass="entr" presetSubtype="10" fill="hold" nodeType="withEffect">
                                  <p:stCondLst>
                                    <p:cond delay="0"/>
                                  </p:stCondLst>
                                  <p:childTnLst>
                                    <p:set>
                                      <p:cBhvr>
                                        <p:cTn id="91" dur="1" fill="hold">
                                          <p:stCondLst>
                                            <p:cond delay="0"/>
                                          </p:stCondLst>
                                        </p:cTn>
                                        <p:tgtEl>
                                          <p:spTgt spid="45"/>
                                        </p:tgtEl>
                                        <p:attrNameLst>
                                          <p:attrName>style.visibility</p:attrName>
                                        </p:attrNameLst>
                                      </p:cBhvr>
                                      <p:to>
                                        <p:strVal val="visible"/>
                                      </p:to>
                                    </p:set>
                                    <p:animEffect transition="in" filter="blinds(horizontal)">
                                      <p:cBhvr>
                                        <p:cTn id="92" dur="500"/>
                                        <p:tgtEl>
                                          <p:spTgt spid="45"/>
                                        </p:tgtEl>
                                      </p:cBhvr>
                                    </p:animEffect>
                                  </p:childTnLst>
                                </p:cTn>
                              </p:par>
                            </p:childTnLst>
                          </p:cTn>
                        </p:par>
                      </p:childTnLst>
                    </p:cTn>
                  </p:par>
                  <p:par>
                    <p:cTn id="93" fill="hold">
                      <p:stCondLst>
                        <p:cond delay="indefinite"/>
                      </p:stCondLst>
                      <p:childTnLst>
                        <p:par>
                          <p:cTn id="94" fill="hold">
                            <p:stCondLst>
                              <p:cond delay="0"/>
                            </p:stCondLst>
                            <p:childTnLst>
                              <p:par>
                                <p:cTn id="95" presetID="1" presetClass="entr" presetSubtype="0" fill="hold" nodeType="clickEffect">
                                  <p:stCondLst>
                                    <p:cond delay="0"/>
                                  </p:stCondLst>
                                  <p:childTnLst>
                                    <p:set>
                                      <p:cBhvr>
                                        <p:cTn id="96" dur="1" fill="hold">
                                          <p:stCondLst>
                                            <p:cond delay="0"/>
                                          </p:stCondLst>
                                        </p:cTn>
                                        <p:tgtEl>
                                          <p:spTgt spid="4">
                                            <p:txEl>
                                              <p:pRg st="10" end="10"/>
                                            </p:txEl>
                                          </p:spTgt>
                                        </p:tgtEl>
                                        <p:attrNameLst>
                                          <p:attrName>style.visibility</p:attrName>
                                        </p:attrNameLst>
                                      </p:cBhvr>
                                      <p:to>
                                        <p:strVal val="visible"/>
                                      </p:to>
                                    </p:set>
                                  </p:childTnLst>
                                </p:cTn>
                              </p:par>
                              <p:par>
                                <p:cTn id="97" presetID="3" presetClass="entr" presetSubtype="10" fill="hold" grpId="0" nodeType="withEffect">
                                  <p:stCondLst>
                                    <p:cond delay="0"/>
                                  </p:stCondLst>
                                  <p:childTnLst>
                                    <p:set>
                                      <p:cBhvr>
                                        <p:cTn id="98" dur="1" fill="hold">
                                          <p:stCondLst>
                                            <p:cond delay="0"/>
                                          </p:stCondLst>
                                        </p:cTn>
                                        <p:tgtEl>
                                          <p:spTgt spid="44"/>
                                        </p:tgtEl>
                                        <p:attrNameLst>
                                          <p:attrName>style.visibility</p:attrName>
                                        </p:attrNameLst>
                                      </p:cBhvr>
                                      <p:to>
                                        <p:strVal val="visible"/>
                                      </p:to>
                                    </p:set>
                                    <p:animEffect transition="in" filter="blinds(horizontal)">
                                      <p:cBhvr>
                                        <p:cTn id="99"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P spid="7" grpId="0" animBg="1"/>
      <p:bldP spid="19"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3ACF33A-C82A-541C-4898-21528DDC7FF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33</a:t>
            </a:fld>
            <a:endParaRPr lang="en-US"/>
          </a:p>
        </p:txBody>
      </p:sp>
      <p:sp>
        <p:nvSpPr>
          <p:cNvPr id="3" name="Title 2">
            <a:extLst>
              <a:ext uri="{FF2B5EF4-FFF2-40B4-BE49-F238E27FC236}">
                <a16:creationId xmlns:a16="http://schemas.microsoft.com/office/drawing/2014/main" id="{3DB88BA9-334A-962D-90C3-FC1BB3131ECF}"/>
              </a:ext>
            </a:extLst>
          </p:cNvPr>
          <p:cNvSpPr>
            <a:spLocks noGrp="1"/>
          </p:cNvSpPr>
          <p:nvPr>
            <p:ph type="title"/>
          </p:nvPr>
        </p:nvSpPr>
        <p:spPr/>
        <p:txBody>
          <a:bodyPr/>
          <a:lstStyle/>
          <a:p>
            <a:r>
              <a:rPr lang="en-US" dirty="0"/>
              <a:t>Point-in-polygon by Ray-tracing</a:t>
            </a:r>
          </a:p>
        </p:txBody>
      </p:sp>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79279A0F-6EE4-0207-B85A-B5D53CF66E7C}"/>
                  </a:ext>
                </a:extLst>
              </p:cNvPr>
              <p:cNvSpPr>
                <a:spLocks noGrp="1"/>
              </p:cNvSpPr>
              <p:nvPr>
                <p:ph sz="half" idx="1"/>
              </p:nvPr>
            </p:nvSpPr>
            <p:spPr>
              <a:xfrm>
                <a:off x="571500" y="1379601"/>
                <a:ext cx="11049000" cy="5478399"/>
              </a:xfrm>
            </p:spPr>
            <p:txBody>
              <a:bodyPr>
                <a:normAutofit lnSpcReduction="10000"/>
              </a:bodyPr>
              <a:lstStyle/>
              <a:p>
                <a:pPr marL="194310" indent="-182880">
                  <a:lnSpc>
                    <a:spcPct val="110000"/>
                  </a:lnSpc>
                  <a:spcBef>
                    <a:spcPts val="800"/>
                  </a:spcBef>
                  <a:defRPr sz="1600" b="1" i="0">
                    <a:solidFill>
                      <a:srgbClr val="2980B9"/>
                    </a:solidFill>
                    <a:latin typeface="Arial"/>
                  </a:defRPr>
                </a:pPr>
                <a:r>
                  <a:rPr lang="en-US" sz="2100" b="1" dirty="0">
                    <a:solidFill>
                      <a:srgbClr val="2980B9"/>
                    </a:solidFill>
                    <a:latin typeface="Arial"/>
                    <a:ea typeface="+mn-ea"/>
                    <a:cs typeface="+mn-cs"/>
                  </a:rPr>
                  <a:t>Enclose </a:t>
                </a:r>
                <a:r>
                  <a:rPr lang="en-US" sz="2100" b="1" i="1" dirty="0">
                    <a:solidFill>
                      <a:srgbClr val="2980B9"/>
                    </a:solidFill>
                    <a:latin typeface="Arial"/>
                    <a:ea typeface="+mn-ea"/>
                    <a:cs typeface="+mn-cs"/>
                  </a:rPr>
                  <a:t>N</a:t>
                </a:r>
                <a:r>
                  <a:rPr lang="en-US" sz="2100" b="1" dirty="0">
                    <a:solidFill>
                      <a:srgbClr val="2980B9"/>
                    </a:solidFill>
                    <a:latin typeface="Arial"/>
                    <a:ea typeface="+mn-ea"/>
                    <a:cs typeface="+mn-cs"/>
                  </a:rPr>
                  <a:t> adjacent line segments with a bounding box</a:t>
                </a:r>
              </a:p>
              <a:p>
                <a:pPr marL="411480" lvl="1">
                  <a:lnSpc>
                    <a:spcPct val="140000"/>
                  </a:lnSpc>
                  <a:buFont typeface="Wingdings" pitchFamily="2" charset="2"/>
                  <a:buChar char="§"/>
                  <a:defRPr sz="1400" b="0" i="0">
                    <a:solidFill>
                      <a:srgbClr val="34495E"/>
                    </a:solidFill>
                    <a:latin typeface="Arial"/>
                  </a:defRPr>
                </a:pPr>
                <a:r>
                  <a:rPr lang="en-US" sz="1800" dirty="0">
                    <a:solidFill>
                      <a:srgbClr val="4B5563"/>
                    </a:solidFill>
                    <a:latin typeface="Arial"/>
                  </a:rPr>
                  <a:t>An optimization to save memory space</a:t>
                </a:r>
              </a:p>
              <a:p>
                <a:pPr marL="194310" indent="-182880">
                  <a:lnSpc>
                    <a:spcPct val="110000"/>
                  </a:lnSpc>
                  <a:spcBef>
                    <a:spcPts val="800"/>
                  </a:spcBef>
                  <a:defRPr sz="1600" b="1" i="0">
                    <a:solidFill>
                      <a:srgbClr val="2980B9"/>
                    </a:solidFill>
                    <a:latin typeface="Arial"/>
                  </a:defRPr>
                </a:pPr>
                <a:r>
                  <a:rPr lang="en-US" sz="2100" b="1" dirty="0">
                    <a:solidFill>
                      <a:srgbClr val="2980B9"/>
                    </a:solidFill>
                    <a:latin typeface="Arial"/>
                    <a:ea typeface="+mn-ea"/>
                    <a:cs typeface="+mn-cs"/>
                  </a:rPr>
                  <a:t>For each query point, cast a horizontal ray</a:t>
                </a:r>
              </a:p>
              <a:p>
                <a:pPr marL="411480" lvl="1">
                  <a:lnSpc>
                    <a:spcPct val="140000"/>
                  </a:lnSpc>
                  <a:buFont typeface="Wingdings" pitchFamily="2" charset="2"/>
                  <a:buChar char="§"/>
                  <a:defRPr sz="1400" b="0" i="0">
                    <a:solidFill>
                      <a:srgbClr val="34495E"/>
                    </a:solidFill>
                    <a:latin typeface="Arial"/>
                  </a:defRPr>
                </a:pPr>
                <a14:m>
                  <m:oMath xmlns:m="http://schemas.openxmlformats.org/officeDocument/2006/math">
                    <m:r>
                      <a:rPr lang="en-US" sz="1800">
                        <a:solidFill>
                          <a:srgbClr val="4B5563"/>
                        </a:solidFill>
                        <a:latin typeface="Cambria Math" panose="02040503050406030204" pitchFamily="18" charset="0"/>
                      </a:rPr>
                      <m:t>𝑂</m:t>
                    </m:r>
                  </m:oMath>
                </a14:m>
                <a:r>
                  <a:rPr lang="en-US" sz="1800" dirty="0">
                    <a:solidFill>
                      <a:srgbClr val="4B5563"/>
                    </a:solidFill>
                    <a:latin typeface="Arial"/>
                  </a:rPr>
                  <a:t> = Query point, d = {-1,0,0}, </a:t>
                </a:r>
                <a14:m>
                  <m:oMath xmlns:m="http://schemas.openxmlformats.org/officeDocument/2006/math">
                    <m:sSub>
                      <m:sSubPr>
                        <m:ctrlPr>
                          <a:rPr lang="en-US" sz="1800">
                            <a:solidFill>
                              <a:srgbClr val="4B5563"/>
                            </a:solidFill>
                            <a:latin typeface="Cambria Math" panose="02040503050406030204" pitchFamily="18" charset="0"/>
                          </a:rPr>
                        </m:ctrlPr>
                      </m:sSubPr>
                      <m:e>
                        <m:r>
                          <a:rPr lang="en-US" sz="1800">
                            <a:solidFill>
                              <a:srgbClr val="4B5563"/>
                            </a:solidFill>
                            <a:latin typeface="Cambria Math" panose="02040503050406030204" pitchFamily="18" charset="0"/>
                          </a:rPr>
                          <m:t>𝑡</m:t>
                        </m:r>
                      </m:e>
                      <m:sub>
                        <m:r>
                          <a:rPr lang="en-US" sz="1800">
                            <a:solidFill>
                              <a:srgbClr val="4B5563"/>
                            </a:solidFill>
                            <a:latin typeface="Cambria Math" panose="02040503050406030204" pitchFamily="18" charset="0"/>
                          </a:rPr>
                          <m:t>𝑚𝑖𝑛</m:t>
                        </m:r>
                      </m:sub>
                    </m:sSub>
                    <m:r>
                      <a:rPr lang="en-US" sz="1800">
                        <a:solidFill>
                          <a:srgbClr val="4B5563"/>
                        </a:solidFill>
                        <a:latin typeface="Cambria Math" panose="02040503050406030204" pitchFamily="18" charset="0"/>
                      </a:rPr>
                      <m:t>=</m:t>
                    </m:r>
                    <m:r>
                      <a:rPr lang="en-US" sz="1800">
                        <a:solidFill>
                          <a:srgbClr val="4B5563"/>
                        </a:solidFill>
                        <a:latin typeface="Cambria Math" panose="02040503050406030204" pitchFamily="18" charset="0"/>
                      </a:rPr>
                      <m:t>𝟎</m:t>
                    </m:r>
                    <m:r>
                      <a:rPr lang="en-US" sz="1800">
                        <a:solidFill>
                          <a:srgbClr val="4B5563"/>
                        </a:solidFill>
                        <a:latin typeface="Cambria Math" panose="02040503050406030204" pitchFamily="18" charset="0"/>
                      </a:rPr>
                      <m:t>,</m:t>
                    </m:r>
                    <m:sSub>
                      <m:sSubPr>
                        <m:ctrlPr>
                          <a:rPr lang="en-US" sz="1800">
                            <a:solidFill>
                              <a:srgbClr val="4B5563"/>
                            </a:solidFill>
                            <a:latin typeface="Cambria Math" panose="02040503050406030204" pitchFamily="18" charset="0"/>
                          </a:rPr>
                        </m:ctrlPr>
                      </m:sSubPr>
                      <m:e>
                        <m:r>
                          <a:rPr lang="en-US" sz="1800">
                            <a:solidFill>
                              <a:srgbClr val="4B5563"/>
                            </a:solidFill>
                            <a:latin typeface="Cambria Math" panose="02040503050406030204" pitchFamily="18" charset="0"/>
                          </a:rPr>
                          <m:t>𝑡</m:t>
                        </m:r>
                      </m:e>
                      <m:sub>
                        <m:r>
                          <a:rPr lang="en-US" sz="1800">
                            <a:solidFill>
                              <a:srgbClr val="4B5563"/>
                            </a:solidFill>
                            <a:latin typeface="Cambria Math" panose="02040503050406030204" pitchFamily="18" charset="0"/>
                          </a:rPr>
                          <m:t>𝑚</m:t>
                        </m:r>
                        <m:r>
                          <a:rPr lang="en-US" sz="1800">
                            <a:solidFill>
                              <a:srgbClr val="4B5563"/>
                            </a:solidFill>
                            <a:latin typeface="Cambria Math" panose="02040503050406030204" pitchFamily="18" charset="0"/>
                          </a:rPr>
                          <m:t>𝒂𝒙</m:t>
                        </m:r>
                      </m:sub>
                    </m:sSub>
                    <m:r>
                      <a:rPr lang="en-US" sz="1800">
                        <a:solidFill>
                          <a:srgbClr val="4B5563"/>
                        </a:solidFill>
                        <a:latin typeface="Cambria Math" panose="02040503050406030204" pitchFamily="18" charset="0"/>
                      </a:rPr>
                      <m:t>=∞</m:t>
                    </m:r>
                  </m:oMath>
                </a14:m>
                <a:endParaRPr lang="en-US" sz="1800" dirty="0">
                  <a:solidFill>
                    <a:srgbClr val="4B5563"/>
                  </a:solidFill>
                  <a:latin typeface="Arial"/>
                </a:endParaRPr>
              </a:p>
              <a:p>
                <a:pPr marL="194310" indent="-182880">
                  <a:lnSpc>
                    <a:spcPct val="110000"/>
                  </a:lnSpc>
                  <a:spcBef>
                    <a:spcPts val="800"/>
                  </a:spcBef>
                  <a:defRPr sz="1600" b="1" i="0">
                    <a:solidFill>
                      <a:srgbClr val="2980B9"/>
                    </a:solidFill>
                    <a:latin typeface="Arial"/>
                  </a:defRPr>
                </a:pPr>
                <a:endParaRPr lang="en-US" sz="2100" b="1" dirty="0">
                  <a:solidFill>
                    <a:srgbClr val="2980B9"/>
                  </a:solidFill>
                  <a:latin typeface="Arial"/>
                  <a:ea typeface="+mn-ea"/>
                  <a:cs typeface="+mn-cs"/>
                </a:endParaRPr>
              </a:p>
              <a:p>
                <a:pPr marL="194310" indent="-182880">
                  <a:lnSpc>
                    <a:spcPct val="110000"/>
                  </a:lnSpc>
                  <a:spcBef>
                    <a:spcPts val="800"/>
                  </a:spcBef>
                  <a:defRPr sz="1600" b="1" i="0">
                    <a:solidFill>
                      <a:srgbClr val="2980B9"/>
                    </a:solidFill>
                    <a:latin typeface="Arial"/>
                  </a:defRPr>
                </a:pPr>
                <a:r>
                  <a:rPr lang="en-US" sz="2100" b="1" dirty="0">
                    <a:solidFill>
                      <a:srgbClr val="2980B9"/>
                    </a:solidFill>
                    <a:latin typeface="Arial"/>
                    <a:ea typeface="+mn-ea"/>
                    <a:cs typeface="+mn-cs"/>
                  </a:rPr>
                  <a:t>A ray hitting a box suggests a potential ray-seg intersection</a:t>
                </a:r>
              </a:p>
              <a:p>
                <a:pPr marL="411480" lvl="1">
                  <a:lnSpc>
                    <a:spcPct val="140000"/>
                  </a:lnSpc>
                  <a:buFont typeface="Wingdings" pitchFamily="2" charset="2"/>
                  <a:buChar char="§"/>
                  <a:defRPr sz="1400" b="0" i="0">
                    <a:solidFill>
                      <a:srgbClr val="34495E"/>
                    </a:solidFill>
                    <a:latin typeface="Arial"/>
                  </a:defRPr>
                </a:pPr>
                <a:r>
                  <a:rPr lang="en-US" sz="1800" dirty="0">
                    <a:solidFill>
                      <a:srgbClr val="4B5563"/>
                    </a:solidFill>
                    <a:latin typeface="Arial"/>
                  </a:rPr>
                  <a:t>Iterating over the line segments in the box</a:t>
                </a:r>
              </a:p>
              <a:p>
                <a:pPr marL="411480" lvl="1">
                  <a:lnSpc>
                    <a:spcPct val="140000"/>
                  </a:lnSpc>
                  <a:buFont typeface="Wingdings" pitchFamily="2" charset="2"/>
                  <a:buChar char="§"/>
                  <a:defRPr sz="1400" b="0" i="0">
                    <a:solidFill>
                      <a:srgbClr val="34495E"/>
                    </a:solidFill>
                    <a:latin typeface="Arial"/>
                  </a:defRPr>
                </a:pPr>
                <a:r>
                  <a:rPr lang="en-US" sz="1800" dirty="0">
                    <a:solidFill>
                      <a:srgbClr val="4B5563"/>
                    </a:solidFill>
                    <a:latin typeface="Arial"/>
                  </a:rPr>
                  <a:t>Verifying whether the ray hits the line segs</a:t>
                </a:r>
              </a:p>
              <a:p>
                <a:pPr marL="11430" indent="0">
                  <a:lnSpc>
                    <a:spcPct val="110000"/>
                  </a:lnSpc>
                  <a:spcBef>
                    <a:spcPts val="800"/>
                  </a:spcBef>
                  <a:buNone/>
                  <a:defRPr sz="1600" b="1" i="0">
                    <a:solidFill>
                      <a:srgbClr val="2980B9"/>
                    </a:solidFill>
                    <a:latin typeface="Arial"/>
                  </a:defRPr>
                </a:pPr>
                <a:endParaRPr lang="en-US" sz="2100" b="1" dirty="0">
                  <a:solidFill>
                    <a:srgbClr val="2980B9"/>
                  </a:solidFill>
                  <a:latin typeface="Arial"/>
                  <a:ea typeface="+mn-ea"/>
                  <a:cs typeface="+mn-cs"/>
                </a:endParaRPr>
              </a:p>
              <a:p>
                <a:pPr marL="194310" indent="-182880">
                  <a:lnSpc>
                    <a:spcPct val="110000"/>
                  </a:lnSpc>
                  <a:spcBef>
                    <a:spcPts val="800"/>
                  </a:spcBef>
                  <a:defRPr sz="1600" b="1" i="0">
                    <a:solidFill>
                      <a:srgbClr val="2980B9"/>
                    </a:solidFill>
                    <a:latin typeface="Arial"/>
                  </a:defRPr>
                </a:pPr>
                <a:r>
                  <a:rPr lang="en-US" sz="2100" b="1" dirty="0">
                    <a:solidFill>
                      <a:srgbClr val="2980B9"/>
                    </a:solidFill>
                    <a:latin typeface="Arial"/>
                    <a:ea typeface="+mn-ea"/>
                    <a:cs typeface="+mn-cs"/>
                  </a:rPr>
                  <a:t>Crossing Number Algorithm:</a:t>
                </a:r>
              </a:p>
              <a:p>
                <a:pPr marL="411480" lvl="1">
                  <a:lnSpc>
                    <a:spcPct val="130000"/>
                  </a:lnSpc>
                  <a:buFont typeface="Wingdings" pitchFamily="2" charset="2"/>
                  <a:buChar char="§"/>
                  <a:defRPr sz="1400" b="0" i="0">
                    <a:solidFill>
                      <a:srgbClr val="34495E"/>
                    </a:solidFill>
                    <a:latin typeface="Arial"/>
                  </a:defRPr>
                </a:pPr>
                <a:r>
                  <a:rPr lang="en-US" sz="1800" dirty="0">
                    <a:solidFill>
                      <a:srgbClr val="4B5563"/>
                    </a:solidFill>
                    <a:latin typeface="Arial"/>
                  </a:rPr>
                  <a:t>Odd: point in polygon</a:t>
                </a:r>
              </a:p>
              <a:p>
                <a:pPr marL="411480" lvl="1">
                  <a:lnSpc>
                    <a:spcPct val="130000"/>
                  </a:lnSpc>
                  <a:buFont typeface="Wingdings" pitchFamily="2" charset="2"/>
                  <a:buChar char="§"/>
                  <a:defRPr sz="1400" b="0" i="0">
                    <a:solidFill>
                      <a:srgbClr val="34495E"/>
                    </a:solidFill>
                    <a:latin typeface="Arial"/>
                  </a:defRPr>
                </a:pPr>
                <a:r>
                  <a:rPr lang="en-US" sz="1800" dirty="0">
                    <a:solidFill>
                      <a:srgbClr val="4B5563"/>
                    </a:solidFill>
                    <a:latin typeface="Arial"/>
                  </a:rPr>
                  <a:t>Even: not in polygon</a:t>
                </a:r>
              </a:p>
              <a:p>
                <a:pPr marL="411480" lvl="1">
                  <a:lnSpc>
                    <a:spcPct val="130000"/>
                  </a:lnSpc>
                  <a:buFont typeface="Wingdings" pitchFamily="2" charset="2"/>
                  <a:buChar char="§"/>
                  <a:defRPr sz="1400" b="0" i="0">
                    <a:solidFill>
                      <a:srgbClr val="34495E"/>
                    </a:solidFill>
                    <a:latin typeface="Arial"/>
                  </a:defRPr>
                </a:pPr>
                <a:r>
                  <a:rPr lang="en-US" sz="1800" dirty="0">
                    <a:solidFill>
                      <a:srgbClr val="4B5563"/>
                    </a:solidFill>
                    <a:latin typeface="Arial"/>
                  </a:rPr>
                  <a:t>Corner case: point is on a line segment</a:t>
                </a:r>
              </a:p>
            </p:txBody>
          </p:sp>
        </mc:Choice>
        <mc:Fallback xmlns="">
          <p:sp>
            <p:nvSpPr>
              <p:cNvPr id="4" name="Content Placeholder 3">
                <a:extLst>
                  <a:ext uri="{FF2B5EF4-FFF2-40B4-BE49-F238E27FC236}">
                    <a16:creationId xmlns:a16="http://schemas.microsoft.com/office/drawing/2014/main" id="{79279A0F-6EE4-0207-B85A-B5D53CF66E7C}"/>
                  </a:ext>
                </a:extLst>
              </p:cNvPr>
              <p:cNvSpPr>
                <a:spLocks noGrp="1" noRot="1" noChangeAspect="1" noMove="1" noResize="1" noEditPoints="1" noAdjustHandles="1" noChangeArrowheads="1" noChangeShapeType="1" noTextEdit="1"/>
              </p:cNvSpPr>
              <p:nvPr>
                <p:ph sz="half" idx="1"/>
              </p:nvPr>
            </p:nvSpPr>
            <p:spPr>
              <a:xfrm>
                <a:off x="571500" y="1379601"/>
                <a:ext cx="11049000" cy="5478399"/>
              </a:xfrm>
              <a:blipFill>
                <a:blip r:embed="rId3"/>
                <a:stretch>
                  <a:fillRect l="-460" t="-694"/>
                </a:stretch>
              </a:blipFill>
            </p:spPr>
            <p:txBody>
              <a:bodyPr/>
              <a:lstStyle/>
              <a:p>
                <a:r>
                  <a:rPr lang="en-US">
                    <a:noFill/>
                  </a:rPr>
                  <a:t> </a:t>
                </a:r>
              </a:p>
            </p:txBody>
          </p:sp>
        </mc:Fallback>
      </mc:AlternateContent>
      <p:grpSp>
        <p:nvGrpSpPr>
          <p:cNvPr id="26" name="Group 25">
            <a:extLst>
              <a:ext uri="{FF2B5EF4-FFF2-40B4-BE49-F238E27FC236}">
                <a16:creationId xmlns:a16="http://schemas.microsoft.com/office/drawing/2014/main" id="{30707A78-A78B-733C-BFCE-CCBBF82E1181}"/>
              </a:ext>
            </a:extLst>
          </p:cNvPr>
          <p:cNvGrpSpPr>
            <a:grpSpLocks/>
          </p:cNvGrpSpPr>
          <p:nvPr/>
        </p:nvGrpSpPr>
        <p:grpSpPr>
          <a:xfrm>
            <a:off x="8558487" y="1974154"/>
            <a:ext cx="3080111" cy="3432339"/>
            <a:chOff x="18111606" y="2672010"/>
            <a:chExt cx="746125" cy="720725"/>
          </a:xfrm>
        </p:grpSpPr>
        <p:sp>
          <p:nvSpPr>
            <p:cNvPr id="27" name="Freeform 26">
              <a:extLst>
                <a:ext uri="{FF2B5EF4-FFF2-40B4-BE49-F238E27FC236}">
                  <a16:creationId xmlns:a16="http://schemas.microsoft.com/office/drawing/2014/main" id="{8C61E900-664C-4C0A-2F9A-CDAA402D0F9C}"/>
                </a:ext>
              </a:extLst>
            </p:cNvPr>
            <p:cNvSpPr>
              <a:spLocks/>
            </p:cNvSpPr>
            <p:nvPr/>
          </p:nvSpPr>
          <p:spPr>
            <a:xfrm>
              <a:off x="18111606" y="2672010"/>
              <a:ext cx="746125" cy="720725"/>
            </a:xfrm>
            <a:custGeom>
              <a:avLst/>
              <a:gdLst>
                <a:gd name="csX0" fmla="*/ 0 w 746125"/>
                <a:gd name="csY0" fmla="*/ 577850 h 720725"/>
                <a:gd name="csX1" fmla="*/ 85725 w 746125"/>
                <a:gd name="csY1" fmla="*/ 352425 h 720725"/>
                <a:gd name="csX2" fmla="*/ 69850 w 746125"/>
                <a:gd name="csY2" fmla="*/ 130175 h 720725"/>
                <a:gd name="csX3" fmla="*/ 396875 w 746125"/>
                <a:gd name="csY3" fmla="*/ 88900 h 720725"/>
                <a:gd name="csX4" fmla="*/ 590550 w 746125"/>
                <a:gd name="csY4" fmla="*/ 0 h 720725"/>
                <a:gd name="csX5" fmla="*/ 746125 w 746125"/>
                <a:gd name="csY5" fmla="*/ 187325 h 720725"/>
                <a:gd name="csX6" fmla="*/ 644525 w 746125"/>
                <a:gd name="csY6" fmla="*/ 377825 h 720725"/>
                <a:gd name="csX7" fmla="*/ 723900 w 746125"/>
                <a:gd name="csY7" fmla="*/ 466725 h 720725"/>
                <a:gd name="csX8" fmla="*/ 571500 w 746125"/>
                <a:gd name="csY8" fmla="*/ 558800 h 720725"/>
                <a:gd name="csX9" fmla="*/ 390525 w 746125"/>
                <a:gd name="csY9" fmla="*/ 561975 h 720725"/>
                <a:gd name="csX10" fmla="*/ 257175 w 746125"/>
                <a:gd name="csY10" fmla="*/ 720725 h 720725"/>
                <a:gd name="csX11" fmla="*/ 0 w 746125"/>
                <a:gd name="csY11" fmla="*/ 577850 h 72072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746125" h="720725">
                  <a:moveTo>
                    <a:pt x="0" y="577850"/>
                  </a:moveTo>
                  <a:lnTo>
                    <a:pt x="85725" y="352425"/>
                  </a:lnTo>
                  <a:lnTo>
                    <a:pt x="69850" y="130175"/>
                  </a:lnTo>
                  <a:lnTo>
                    <a:pt x="396875" y="88900"/>
                  </a:lnTo>
                  <a:lnTo>
                    <a:pt x="590550" y="0"/>
                  </a:lnTo>
                  <a:lnTo>
                    <a:pt x="746125" y="187325"/>
                  </a:lnTo>
                  <a:lnTo>
                    <a:pt x="644525" y="377825"/>
                  </a:lnTo>
                  <a:lnTo>
                    <a:pt x="723900" y="466725"/>
                  </a:lnTo>
                  <a:lnTo>
                    <a:pt x="571500" y="558800"/>
                  </a:lnTo>
                  <a:lnTo>
                    <a:pt x="390525" y="561975"/>
                  </a:lnTo>
                  <a:lnTo>
                    <a:pt x="257175" y="720725"/>
                  </a:lnTo>
                  <a:lnTo>
                    <a:pt x="0" y="577850"/>
                  </a:lnTo>
                  <a:close/>
                </a:path>
              </a:pathLst>
            </a:custGeom>
            <a:solidFill>
              <a:srgbClr val="DAE8FC"/>
            </a:solidFill>
            <a:ln>
              <a:solidFill>
                <a:srgbClr val="6C8EB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Helvetica" pitchFamily="2" charset="0"/>
              </a:endParaRPr>
            </a:p>
          </p:txBody>
        </p:sp>
        <p:sp>
          <p:nvSpPr>
            <p:cNvPr id="28" name="Freeform 27">
              <a:extLst>
                <a:ext uri="{FF2B5EF4-FFF2-40B4-BE49-F238E27FC236}">
                  <a16:creationId xmlns:a16="http://schemas.microsoft.com/office/drawing/2014/main" id="{F9B4D718-F5C3-2E16-18BF-6A916150A89A}"/>
                </a:ext>
              </a:extLst>
            </p:cNvPr>
            <p:cNvSpPr>
              <a:spLocks/>
            </p:cNvSpPr>
            <p:nvPr/>
          </p:nvSpPr>
          <p:spPr>
            <a:xfrm>
              <a:off x="18351697" y="2896659"/>
              <a:ext cx="320675" cy="225425"/>
            </a:xfrm>
            <a:custGeom>
              <a:avLst/>
              <a:gdLst>
                <a:gd name="csX0" fmla="*/ 0 w 320675"/>
                <a:gd name="csY0" fmla="*/ 41275 h 225425"/>
                <a:gd name="csX1" fmla="*/ 234950 w 320675"/>
                <a:gd name="csY1" fmla="*/ 0 h 225425"/>
                <a:gd name="csX2" fmla="*/ 215900 w 320675"/>
                <a:gd name="csY2" fmla="*/ 92075 h 225425"/>
                <a:gd name="csX3" fmla="*/ 320675 w 320675"/>
                <a:gd name="csY3" fmla="*/ 136525 h 225425"/>
                <a:gd name="csX4" fmla="*/ 158750 w 320675"/>
                <a:gd name="csY4" fmla="*/ 225425 h 225425"/>
                <a:gd name="csX5" fmla="*/ 19050 w 320675"/>
                <a:gd name="csY5" fmla="*/ 158750 h 225425"/>
                <a:gd name="csX6" fmla="*/ 0 w 320675"/>
                <a:gd name="csY6" fmla="*/ 41275 h 22542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20675" h="225425">
                  <a:moveTo>
                    <a:pt x="0" y="41275"/>
                  </a:moveTo>
                  <a:lnTo>
                    <a:pt x="234950" y="0"/>
                  </a:lnTo>
                  <a:lnTo>
                    <a:pt x="215900" y="92075"/>
                  </a:lnTo>
                  <a:lnTo>
                    <a:pt x="320675" y="136525"/>
                  </a:lnTo>
                  <a:lnTo>
                    <a:pt x="158750" y="225425"/>
                  </a:lnTo>
                  <a:lnTo>
                    <a:pt x="19050" y="158750"/>
                  </a:lnTo>
                  <a:lnTo>
                    <a:pt x="0" y="41275"/>
                  </a:lnTo>
                  <a:close/>
                </a:path>
              </a:pathLst>
            </a:custGeom>
            <a:solidFill>
              <a:schemeClr val="bg1"/>
            </a:solidFill>
            <a:ln>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Helvetica" pitchFamily="2" charset="0"/>
              </a:endParaRPr>
            </a:p>
          </p:txBody>
        </p:sp>
      </p:grpSp>
      <p:grpSp>
        <p:nvGrpSpPr>
          <p:cNvPr id="48" name="Group 47">
            <a:extLst>
              <a:ext uri="{FF2B5EF4-FFF2-40B4-BE49-F238E27FC236}">
                <a16:creationId xmlns:a16="http://schemas.microsoft.com/office/drawing/2014/main" id="{B9753D75-EF3C-28FF-FD5D-39834D2FB1F5}"/>
              </a:ext>
            </a:extLst>
          </p:cNvPr>
          <p:cNvGrpSpPr/>
          <p:nvPr/>
        </p:nvGrpSpPr>
        <p:grpSpPr>
          <a:xfrm>
            <a:off x="8526138" y="1952008"/>
            <a:ext cx="3095456" cy="3460715"/>
            <a:chOff x="8526138" y="1952008"/>
            <a:chExt cx="3095456" cy="3460715"/>
          </a:xfrm>
        </p:grpSpPr>
        <p:sp>
          <p:nvSpPr>
            <p:cNvPr id="31" name="Rectangle 30">
              <a:extLst>
                <a:ext uri="{FF2B5EF4-FFF2-40B4-BE49-F238E27FC236}">
                  <a16:creationId xmlns:a16="http://schemas.microsoft.com/office/drawing/2014/main" id="{AD602E5A-B087-C33C-8D5A-CAC5669020F9}"/>
                </a:ext>
              </a:extLst>
            </p:cNvPr>
            <p:cNvSpPr>
              <a:spLocks/>
            </p:cNvSpPr>
            <p:nvPr/>
          </p:nvSpPr>
          <p:spPr>
            <a:xfrm>
              <a:off x="8847316" y="1952008"/>
              <a:ext cx="2144262" cy="723326"/>
            </a:xfrm>
            <a:prstGeom prst="rect">
              <a:avLst/>
            </a:prstGeom>
            <a:noFill/>
            <a:ln w="12700">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Helvetica" pitchFamily="2" charset="0"/>
              </a:endParaRPr>
            </a:p>
          </p:txBody>
        </p:sp>
        <p:sp>
          <p:nvSpPr>
            <p:cNvPr id="32" name="Rectangle 31">
              <a:extLst>
                <a:ext uri="{FF2B5EF4-FFF2-40B4-BE49-F238E27FC236}">
                  <a16:creationId xmlns:a16="http://schemas.microsoft.com/office/drawing/2014/main" id="{82EB9607-F18D-072A-E606-A147C12CF445}"/>
                </a:ext>
              </a:extLst>
            </p:cNvPr>
            <p:cNvSpPr>
              <a:spLocks/>
            </p:cNvSpPr>
            <p:nvPr/>
          </p:nvSpPr>
          <p:spPr>
            <a:xfrm>
              <a:off x="10991578" y="1974154"/>
              <a:ext cx="628922" cy="1807545"/>
            </a:xfrm>
            <a:prstGeom prst="rect">
              <a:avLst/>
            </a:prstGeom>
            <a:noFill/>
            <a:ln w="12700">
              <a:solidFill>
                <a:srgbClr val="FF26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Helvetica" pitchFamily="2" charset="0"/>
              </a:endParaRPr>
            </a:p>
          </p:txBody>
        </p:sp>
        <p:sp>
          <p:nvSpPr>
            <p:cNvPr id="33" name="Rectangle 32">
              <a:extLst>
                <a:ext uri="{FF2B5EF4-FFF2-40B4-BE49-F238E27FC236}">
                  <a16:creationId xmlns:a16="http://schemas.microsoft.com/office/drawing/2014/main" id="{820CCB77-F05B-6CC3-64BD-CC1F25030083}"/>
                </a:ext>
              </a:extLst>
            </p:cNvPr>
            <p:cNvSpPr>
              <a:spLocks/>
            </p:cNvSpPr>
            <p:nvPr/>
          </p:nvSpPr>
          <p:spPr>
            <a:xfrm>
              <a:off x="10914301" y="3781699"/>
              <a:ext cx="707293" cy="911186"/>
            </a:xfrm>
            <a:prstGeom prst="rect">
              <a:avLst/>
            </a:prstGeom>
            <a:noFill/>
            <a:ln w="12700">
              <a:solidFill>
                <a:srgbClr val="FF26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Helvetica" pitchFamily="2" charset="0"/>
              </a:endParaRPr>
            </a:p>
          </p:txBody>
        </p:sp>
        <p:sp>
          <p:nvSpPr>
            <p:cNvPr id="34" name="Rectangle 33">
              <a:extLst>
                <a:ext uri="{FF2B5EF4-FFF2-40B4-BE49-F238E27FC236}">
                  <a16:creationId xmlns:a16="http://schemas.microsoft.com/office/drawing/2014/main" id="{DAD2703C-02D4-0643-8895-5CE8A78F9059}"/>
                </a:ext>
              </a:extLst>
            </p:cNvPr>
            <p:cNvSpPr>
              <a:spLocks/>
            </p:cNvSpPr>
            <p:nvPr/>
          </p:nvSpPr>
          <p:spPr>
            <a:xfrm>
              <a:off x="9621168" y="4597075"/>
              <a:ext cx="1295335" cy="815648"/>
            </a:xfrm>
            <a:prstGeom prst="rect">
              <a:avLst/>
            </a:prstGeom>
            <a:noFill/>
            <a:ln w="12700">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Helvetica" pitchFamily="2" charset="0"/>
              </a:endParaRPr>
            </a:p>
          </p:txBody>
        </p:sp>
        <p:sp>
          <p:nvSpPr>
            <p:cNvPr id="35" name="Rectangle 34">
              <a:extLst>
                <a:ext uri="{FF2B5EF4-FFF2-40B4-BE49-F238E27FC236}">
                  <a16:creationId xmlns:a16="http://schemas.microsoft.com/office/drawing/2014/main" id="{1708AA48-A683-853B-BC1F-435A4D414B90}"/>
                </a:ext>
              </a:extLst>
            </p:cNvPr>
            <p:cNvSpPr>
              <a:spLocks/>
            </p:cNvSpPr>
            <p:nvPr/>
          </p:nvSpPr>
          <p:spPr>
            <a:xfrm>
              <a:off x="8526138" y="2586592"/>
              <a:ext cx="404587" cy="2140243"/>
            </a:xfrm>
            <a:prstGeom prst="rect">
              <a:avLst/>
            </a:prstGeom>
            <a:noFill/>
            <a:ln w="12700">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Helvetica" pitchFamily="2" charset="0"/>
              </a:endParaRPr>
            </a:p>
          </p:txBody>
        </p:sp>
        <p:sp>
          <p:nvSpPr>
            <p:cNvPr id="36" name="Rectangle 35">
              <a:extLst>
                <a:ext uri="{FF2B5EF4-FFF2-40B4-BE49-F238E27FC236}">
                  <a16:creationId xmlns:a16="http://schemas.microsoft.com/office/drawing/2014/main" id="{6FFBA725-91C2-11F1-DB32-697ACB88B9A5}"/>
                </a:ext>
              </a:extLst>
            </p:cNvPr>
            <p:cNvSpPr>
              <a:spLocks/>
            </p:cNvSpPr>
            <p:nvPr/>
          </p:nvSpPr>
          <p:spPr>
            <a:xfrm>
              <a:off x="8526138" y="4731109"/>
              <a:ext cx="1089859" cy="666458"/>
            </a:xfrm>
            <a:prstGeom prst="rect">
              <a:avLst/>
            </a:prstGeom>
            <a:noFill/>
            <a:ln w="12700">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Helvetica" pitchFamily="2" charset="0"/>
              </a:endParaRPr>
            </a:p>
          </p:txBody>
        </p:sp>
        <p:sp>
          <p:nvSpPr>
            <p:cNvPr id="37" name="Rectangle 36">
              <a:extLst>
                <a:ext uri="{FF2B5EF4-FFF2-40B4-BE49-F238E27FC236}">
                  <a16:creationId xmlns:a16="http://schemas.microsoft.com/office/drawing/2014/main" id="{601EA306-4BAE-95F9-9B51-B93BE5809637}"/>
                </a:ext>
              </a:extLst>
            </p:cNvPr>
            <p:cNvSpPr>
              <a:spLocks/>
            </p:cNvSpPr>
            <p:nvPr/>
          </p:nvSpPr>
          <p:spPr>
            <a:xfrm>
              <a:off x="10391922" y="3042207"/>
              <a:ext cx="479692" cy="660592"/>
            </a:xfrm>
            <a:prstGeom prst="rect">
              <a:avLst/>
            </a:prstGeom>
            <a:noFill/>
            <a:ln w="12700">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Helvetica" pitchFamily="2" charset="0"/>
              </a:endParaRPr>
            </a:p>
          </p:txBody>
        </p:sp>
        <p:sp>
          <p:nvSpPr>
            <p:cNvPr id="38" name="Rectangle 37">
              <a:extLst>
                <a:ext uri="{FF2B5EF4-FFF2-40B4-BE49-F238E27FC236}">
                  <a16:creationId xmlns:a16="http://schemas.microsoft.com/office/drawing/2014/main" id="{436199BC-3248-4733-684A-1E22748F6D53}"/>
                </a:ext>
              </a:extLst>
            </p:cNvPr>
            <p:cNvSpPr>
              <a:spLocks/>
            </p:cNvSpPr>
            <p:nvPr/>
          </p:nvSpPr>
          <p:spPr>
            <a:xfrm>
              <a:off x="9625785" y="3703065"/>
              <a:ext cx="1245829" cy="416297"/>
            </a:xfrm>
            <a:prstGeom prst="rect">
              <a:avLst/>
            </a:prstGeom>
            <a:noFill/>
            <a:ln w="12700">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Helvetica" pitchFamily="2" charset="0"/>
              </a:endParaRPr>
            </a:p>
          </p:txBody>
        </p:sp>
        <p:sp>
          <p:nvSpPr>
            <p:cNvPr id="39" name="Rectangle 38">
              <a:extLst>
                <a:ext uri="{FF2B5EF4-FFF2-40B4-BE49-F238E27FC236}">
                  <a16:creationId xmlns:a16="http://schemas.microsoft.com/office/drawing/2014/main" id="{6F43EA7D-5B80-2FDC-9AAA-4E2CFF110D1C}"/>
                </a:ext>
              </a:extLst>
            </p:cNvPr>
            <p:cNvSpPr>
              <a:spLocks/>
            </p:cNvSpPr>
            <p:nvPr/>
          </p:nvSpPr>
          <p:spPr>
            <a:xfrm>
              <a:off x="9531519" y="3042207"/>
              <a:ext cx="982542" cy="739492"/>
            </a:xfrm>
            <a:prstGeom prst="rect">
              <a:avLst/>
            </a:prstGeom>
            <a:noFill/>
            <a:ln w="12700">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Helvetica" pitchFamily="2" charset="0"/>
              </a:endParaRPr>
            </a:p>
          </p:txBody>
        </p:sp>
      </p:grpSp>
      <p:grpSp>
        <p:nvGrpSpPr>
          <p:cNvPr id="49" name="Group 48">
            <a:extLst>
              <a:ext uri="{FF2B5EF4-FFF2-40B4-BE49-F238E27FC236}">
                <a16:creationId xmlns:a16="http://schemas.microsoft.com/office/drawing/2014/main" id="{934CAC5A-C9FD-5CCC-5F49-365D6E9E4CBD}"/>
              </a:ext>
            </a:extLst>
          </p:cNvPr>
          <p:cNvGrpSpPr/>
          <p:nvPr/>
        </p:nvGrpSpPr>
        <p:grpSpPr>
          <a:xfrm>
            <a:off x="8017264" y="3473922"/>
            <a:ext cx="2236885" cy="1028481"/>
            <a:chOff x="8017264" y="3473922"/>
            <a:chExt cx="2236885" cy="1028481"/>
          </a:xfrm>
        </p:grpSpPr>
        <p:cxnSp>
          <p:nvCxnSpPr>
            <p:cNvPr id="40" name="Straight Arrow Connector 39">
              <a:extLst>
                <a:ext uri="{FF2B5EF4-FFF2-40B4-BE49-F238E27FC236}">
                  <a16:creationId xmlns:a16="http://schemas.microsoft.com/office/drawing/2014/main" id="{CB5B5D77-EBE9-0F35-FD12-51E4967D48B4}"/>
                </a:ext>
              </a:extLst>
            </p:cNvPr>
            <p:cNvCxnSpPr>
              <a:cxnSpLocks/>
            </p:cNvCxnSpPr>
            <p:nvPr/>
          </p:nvCxnSpPr>
          <p:spPr>
            <a:xfrm flipH="1">
              <a:off x="8558488" y="3682270"/>
              <a:ext cx="1240920" cy="0"/>
            </a:xfrm>
            <a:prstGeom prst="straightConnector1">
              <a:avLst/>
            </a:prstGeom>
            <a:ln w="31750">
              <a:solidFill>
                <a:srgbClr val="82B366"/>
              </a:solidFill>
              <a:headEnd type="oval" w="med" len="med"/>
              <a:tailEnd type="triangle" w="med" len="med"/>
            </a:ln>
          </p:spPr>
          <p:style>
            <a:lnRef idx="2">
              <a:schemeClr val="accent1"/>
            </a:lnRef>
            <a:fillRef idx="0">
              <a:schemeClr val="accent1"/>
            </a:fillRef>
            <a:effectRef idx="1">
              <a:schemeClr val="accent1"/>
            </a:effectRef>
            <a:fontRef idx="minor">
              <a:schemeClr val="tx1"/>
            </a:fontRef>
          </p:style>
        </p:cxnSp>
        <p:cxnSp>
          <p:nvCxnSpPr>
            <p:cNvPr id="41" name="Straight Arrow Connector 40">
              <a:extLst>
                <a:ext uri="{FF2B5EF4-FFF2-40B4-BE49-F238E27FC236}">
                  <a16:creationId xmlns:a16="http://schemas.microsoft.com/office/drawing/2014/main" id="{8D23E838-970E-7A15-65A0-8C2635E85C52}"/>
                </a:ext>
              </a:extLst>
            </p:cNvPr>
            <p:cNvCxnSpPr>
              <a:cxnSpLocks/>
            </p:cNvCxnSpPr>
            <p:nvPr/>
          </p:nvCxnSpPr>
          <p:spPr>
            <a:xfrm flipH="1">
              <a:off x="8017264" y="4308164"/>
              <a:ext cx="1240920" cy="0"/>
            </a:xfrm>
            <a:prstGeom prst="straightConnector1">
              <a:avLst/>
            </a:prstGeom>
            <a:ln w="31750">
              <a:solidFill>
                <a:srgbClr val="82B366"/>
              </a:solidFill>
              <a:headEnd type="oval" w="med" len="med"/>
              <a:tailEnd type="triangle" w="med" len="med"/>
            </a:ln>
          </p:spPr>
          <p:style>
            <a:lnRef idx="2">
              <a:schemeClr val="accent1"/>
            </a:lnRef>
            <a:fillRef idx="0">
              <a:schemeClr val="accent1"/>
            </a:fillRef>
            <a:effectRef idx="1">
              <a:schemeClr val="accent1"/>
            </a:effectRef>
            <a:fontRef idx="minor">
              <a:schemeClr val="tx1"/>
            </a:fontRef>
          </p:style>
        </p:cxnSp>
        <p:sp>
          <p:nvSpPr>
            <p:cNvPr id="42" name="TextBox 41">
              <a:extLst>
                <a:ext uri="{FF2B5EF4-FFF2-40B4-BE49-F238E27FC236}">
                  <a16:creationId xmlns:a16="http://schemas.microsoft.com/office/drawing/2014/main" id="{E9D0766D-748C-D9AF-FC8B-A55880527600}"/>
                </a:ext>
              </a:extLst>
            </p:cNvPr>
            <p:cNvSpPr txBox="1"/>
            <p:nvPr/>
          </p:nvSpPr>
          <p:spPr>
            <a:xfrm>
              <a:off x="9842733" y="3473922"/>
              <a:ext cx="411416" cy="307777"/>
            </a:xfrm>
            <a:prstGeom prst="rect">
              <a:avLst/>
            </a:prstGeom>
            <a:noFill/>
          </p:spPr>
          <p:txBody>
            <a:bodyPr wrap="square" rtlCol="0">
              <a:spAutoFit/>
            </a:bodyPr>
            <a:lstStyle/>
            <a:p>
              <a:r>
                <a:rPr lang="en-US" sz="1400" dirty="0">
                  <a:latin typeface="Helvetica" pitchFamily="2" charset="0"/>
                </a:rPr>
                <a:t>Q</a:t>
              </a:r>
              <a:r>
                <a:rPr lang="en-US" sz="1400" baseline="-25000" dirty="0">
                  <a:latin typeface="Helvetica" pitchFamily="2" charset="0"/>
                </a:rPr>
                <a:t>1</a:t>
              </a:r>
            </a:p>
          </p:txBody>
        </p:sp>
        <p:sp>
          <p:nvSpPr>
            <p:cNvPr id="43" name="TextBox 42">
              <a:extLst>
                <a:ext uri="{FF2B5EF4-FFF2-40B4-BE49-F238E27FC236}">
                  <a16:creationId xmlns:a16="http://schemas.microsoft.com/office/drawing/2014/main" id="{FEE2AB41-46E0-0CAE-5CD4-FC31B3087F4F}"/>
                </a:ext>
              </a:extLst>
            </p:cNvPr>
            <p:cNvSpPr txBox="1"/>
            <p:nvPr/>
          </p:nvSpPr>
          <p:spPr>
            <a:xfrm>
              <a:off x="9290073" y="4194626"/>
              <a:ext cx="437272" cy="307777"/>
            </a:xfrm>
            <a:prstGeom prst="rect">
              <a:avLst/>
            </a:prstGeom>
            <a:noFill/>
          </p:spPr>
          <p:txBody>
            <a:bodyPr wrap="square" rtlCol="0">
              <a:spAutoFit/>
            </a:bodyPr>
            <a:lstStyle/>
            <a:p>
              <a:r>
                <a:rPr lang="en-US" sz="1400" dirty="0">
                  <a:latin typeface="Helvetica" pitchFamily="2" charset="0"/>
                </a:rPr>
                <a:t>Q</a:t>
              </a:r>
              <a:r>
                <a:rPr lang="en-US" sz="1400" baseline="-25000" dirty="0">
                  <a:latin typeface="Helvetica" pitchFamily="2" charset="0"/>
                </a:rPr>
                <a:t>2</a:t>
              </a:r>
            </a:p>
          </p:txBody>
        </p:sp>
      </p:grpSp>
      <p:sp>
        <p:nvSpPr>
          <p:cNvPr id="44" name="Oval 43">
            <a:extLst>
              <a:ext uri="{FF2B5EF4-FFF2-40B4-BE49-F238E27FC236}">
                <a16:creationId xmlns:a16="http://schemas.microsoft.com/office/drawing/2014/main" id="{0AD28D9F-AFA6-C406-4B3A-947CA04BCCC1}"/>
              </a:ext>
            </a:extLst>
          </p:cNvPr>
          <p:cNvSpPr/>
          <p:nvPr/>
        </p:nvSpPr>
        <p:spPr>
          <a:xfrm>
            <a:off x="9508709" y="3637099"/>
            <a:ext cx="112650" cy="11265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15FB2C1C-EC69-42BA-8785-5A4ABFC315DE}"/>
              </a:ext>
            </a:extLst>
          </p:cNvPr>
          <p:cNvSpPr/>
          <p:nvPr/>
        </p:nvSpPr>
        <p:spPr>
          <a:xfrm>
            <a:off x="8790991" y="3628367"/>
            <a:ext cx="112650" cy="123916"/>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0BC6EDF8-27A6-8B4A-E5E1-FA3E3DBAC1C8}"/>
              </a:ext>
            </a:extLst>
          </p:cNvPr>
          <p:cNvSpPr/>
          <p:nvPr/>
        </p:nvSpPr>
        <p:spPr>
          <a:xfrm>
            <a:off x="8676525" y="4228535"/>
            <a:ext cx="112650" cy="123916"/>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59389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blinds(horizontal)">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childTnLst>
                                </p:cTn>
                              </p:par>
                              <p:par>
                                <p:cTn id="12" presetID="5" presetClass="entr" presetSubtype="10" fill="hold" nodeType="withEffect">
                                  <p:stCondLst>
                                    <p:cond delay="0"/>
                                  </p:stCondLst>
                                  <p:childTnLst>
                                    <p:set>
                                      <p:cBhvr>
                                        <p:cTn id="13" dur="1" fill="hold">
                                          <p:stCondLst>
                                            <p:cond delay="0"/>
                                          </p:stCondLst>
                                        </p:cTn>
                                        <p:tgtEl>
                                          <p:spTgt spid="48"/>
                                        </p:tgtEl>
                                        <p:attrNameLst>
                                          <p:attrName>style.visibility</p:attrName>
                                        </p:attrNameLst>
                                      </p:cBhvr>
                                      <p:to>
                                        <p:strVal val="visible"/>
                                      </p:to>
                                    </p:set>
                                    <p:animEffect transition="in" filter="checkerboard(across)">
                                      <p:cBhvr>
                                        <p:cTn id="14" dur="500"/>
                                        <p:tgtEl>
                                          <p:spTgt spid="48"/>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 presetClass="entr" presetSubtype="2" fill="hold" nodeType="clickEffect">
                                  <p:stCondLst>
                                    <p:cond delay="0"/>
                                  </p:stCondLst>
                                  <p:childTnLst>
                                    <p:set>
                                      <p:cBhvr>
                                        <p:cTn id="26" dur="1" fill="hold">
                                          <p:stCondLst>
                                            <p:cond delay="0"/>
                                          </p:stCondLst>
                                        </p:cTn>
                                        <p:tgtEl>
                                          <p:spTgt spid="49"/>
                                        </p:tgtEl>
                                        <p:attrNameLst>
                                          <p:attrName>style.visibility</p:attrName>
                                        </p:attrNameLst>
                                      </p:cBhvr>
                                      <p:to>
                                        <p:strVal val="visible"/>
                                      </p:to>
                                    </p:set>
                                    <p:anim calcmode="lin" valueType="num">
                                      <p:cBhvr additive="base">
                                        <p:cTn id="27" dur="500" fill="hold"/>
                                        <p:tgtEl>
                                          <p:spTgt spid="49"/>
                                        </p:tgtEl>
                                        <p:attrNameLst>
                                          <p:attrName>ppt_x</p:attrName>
                                        </p:attrNameLst>
                                      </p:cBhvr>
                                      <p:tavLst>
                                        <p:tav tm="0">
                                          <p:val>
                                            <p:strVal val="1+#ppt_w/2"/>
                                          </p:val>
                                        </p:tav>
                                        <p:tav tm="100000">
                                          <p:val>
                                            <p:strVal val="#ppt_x"/>
                                          </p:val>
                                        </p:tav>
                                      </p:tavLst>
                                    </p:anim>
                                    <p:anim calcmode="lin" valueType="num">
                                      <p:cBhvr additive="base">
                                        <p:cTn id="28" dur="500" fill="hold"/>
                                        <p:tgtEl>
                                          <p:spTgt spid="49"/>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childTnLst>
                                </p:cTn>
                              </p:par>
                              <p:par>
                                <p:cTn id="37" presetID="9" presetClass="entr" presetSubtype="0" fill="hold" grpId="0" nodeType="withEffect">
                                  <p:stCondLst>
                                    <p:cond delay="0"/>
                                  </p:stCondLst>
                                  <p:childTnLst>
                                    <p:set>
                                      <p:cBhvr>
                                        <p:cTn id="38" dur="1" fill="hold">
                                          <p:stCondLst>
                                            <p:cond delay="0"/>
                                          </p:stCondLst>
                                        </p:cTn>
                                        <p:tgtEl>
                                          <p:spTgt spid="45"/>
                                        </p:tgtEl>
                                        <p:attrNameLst>
                                          <p:attrName>style.visibility</p:attrName>
                                        </p:attrNameLst>
                                      </p:cBhvr>
                                      <p:to>
                                        <p:strVal val="visible"/>
                                      </p:to>
                                    </p:set>
                                    <p:animEffect transition="in" filter="dissolve">
                                      <p:cBhvr>
                                        <p:cTn id="39" dur="500"/>
                                        <p:tgtEl>
                                          <p:spTgt spid="45"/>
                                        </p:tgtEl>
                                      </p:cBhvr>
                                    </p:animEffect>
                                  </p:childTnLst>
                                </p:cTn>
                              </p:par>
                              <p:par>
                                <p:cTn id="40" presetID="9" presetClass="entr" presetSubtype="0" fill="hold" grpId="0" nodeType="withEffect">
                                  <p:stCondLst>
                                    <p:cond delay="0"/>
                                  </p:stCondLst>
                                  <p:childTnLst>
                                    <p:set>
                                      <p:cBhvr>
                                        <p:cTn id="41" dur="1" fill="hold">
                                          <p:stCondLst>
                                            <p:cond delay="0"/>
                                          </p:stCondLst>
                                        </p:cTn>
                                        <p:tgtEl>
                                          <p:spTgt spid="44"/>
                                        </p:tgtEl>
                                        <p:attrNameLst>
                                          <p:attrName>style.visibility</p:attrName>
                                        </p:attrNameLst>
                                      </p:cBhvr>
                                      <p:to>
                                        <p:strVal val="visible"/>
                                      </p:to>
                                    </p:set>
                                    <p:animEffect transition="in" filter="dissolve">
                                      <p:cBhvr>
                                        <p:cTn id="42" dur="500"/>
                                        <p:tgtEl>
                                          <p:spTgt spid="44"/>
                                        </p:tgtEl>
                                      </p:cBhvr>
                                    </p:animEffect>
                                  </p:childTnLst>
                                </p:cTn>
                              </p:par>
                              <p:par>
                                <p:cTn id="43" presetID="9" presetClass="entr" presetSubtype="0" fill="hold" grpId="0" nodeType="withEffect">
                                  <p:stCondLst>
                                    <p:cond delay="0"/>
                                  </p:stCondLst>
                                  <p:childTnLst>
                                    <p:set>
                                      <p:cBhvr>
                                        <p:cTn id="44" dur="1" fill="hold">
                                          <p:stCondLst>
                                            <p:cond delay="0"/>
                                          </p:stCondLst>
                                        </p:cTn>
                                        <p:tgtEl>
                                          <p:spTgt spid="46"/>
                                        </p:tgtEl>
                                        <p:attrNameLst>
                                          <p:attrName>style.visibility</p:attrName>
                                        </p:attrNameLst>
                                      </p:cBhvr>
                                      <p:to>
                                        <p:strVal val="visible"/>
                                      </p:to>
                                    </p:set>
                                    <p:animEffect transition="in" filter="dissolve">
                                      <p:cBhvr>
                                        <p:cTn id="45" dur="500"/>
                                        <p:tgtEl>
                                          <p:spTgt spid="46"/>
                                        </p:tgtEl>
                                      </p:cBhvr>
                                    </p:animEffec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nodeType="clickEffect">
                                  <p:stCondLst>
                                    <p:cond delay="0"/>
                                  </p:stCondLst>
                                  <p:childTnLst>
                                    <p:set>
                                      <p:cBhvr>
                                        <p:cTn id="49"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nodeType="clickEffect">
                                  <p:stCondLst>
                                    <p:cond delay="0"/>
                                  </p:stCondLst>
                                  <p:childTnLst>
                                    <p:set>
                                      <p:cBhvr>
                                        <p:cTn id="53"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54" fill="hold">
                      <p:stCondLst>
                        <p:cond delay="indefinite"/>
                      </p:stCondLst>
                      <p:childTnLst>
                        <p:par>
                          <p:cTn id="55" fill="hold">
                            <p:stCondLst>
                              <p:cond delay="0"/>
                            </p:stCondLst>
                            <p:childTnLst>
                              <p:par>
                                <p:cTn id="56" presetID="1" presetClass="entr" presetSubtype="0" fill="hold" nodeType="clickEffect">
                                  <p:stCondLst>
                                    <p:cond delay="0"/>
                                  </p:stCondLst>
                                  <p:childTnLst>
                                    <p:set>
                                      <p:cBhvr>
                                        <p:cTn id="57"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par>
                    <p:cTn id="58" fill="hold">
                      <p:stCondLst>
                        <p:cond delay="indefinite"/>
                      </p:stCondLst>
                      <p:childTnLst>
                        <p:par>
                          <p:cTn id="59" fill="hold">
                            <p:stCondLst>
                              <p:cond delay="0"/>
                            </p:stCondLst>
                            <p:childTnLst>
                              <p:par>
                                <p:cTn id="60" presetID="1" presetClass="entr" presetSubtype="0" fill="hold" nodeType="clickEffect">
                                  <p:stCondLst>
                                    <p:cond delay="0"/>
                                  </p:stCondLst>
                                  <p:childTnLst>
                                    <p:set>
                                      <p:cBhvr>
                                        <p:cTn id="61"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par>
                    <p:cTn id="62" fill="hold">
                      <p:stCondLst>
                        <p:cond delay="indefinite"/>
                      </p:stCondLst>
                      <p:childTnLst>
                        <p:par>
                          <p:cTn id="63" fill="hold">
                            <p:stCondLst>
                              <p:cond delay="0"/>
                            </p:stCondLst>
                            <p:childTnLst>
                              <p:par>
                                <p:cTn id="64" presetID="1" presetClass="entr" presetSubtype="0" fill="hold" nodeType="clickEffect">
                                  <p:stCondLst>
                                    <p:cond delay="0"/>
                                  </p:stCondLst>
                                  <p:childTnLst>
                                    <p:set>
                                      <p:cBhvr>
                                        <p:cTn id="65" dur="1" fill="hold">
                                          <p:stCondLst>
                                            <p:cond delay="0"/>
                                          </p:stCondLst>
                                        </p:cTn>
                                        <p:tgtEl>
                                          <p:spTgt spid="4">
                                            <p:txEl>
                                              <p:pRg st="11" end="11"/>
                                            </p:txEl>
                                          </p:spTgt>
                                        </p:tgtEl>
                                        <p:attrNameLst>
                                          <p:attrName>style.visibility</p:attrName>
                                        </p:attrNameLst>
                                      </p:cBhvr>
                                      <p:to>
                                        <p:strVal val="visible"/>
                                      </p:to>
                                    </p:set>
                                  </p:childTnLst>
                                </p:cTn>
                              </p:par>
                            </p:childTnLst>
                          </p:cTn>
                        </p:par>
                      </p:childTnLst>
                    </p:cTn>
                  </p:par>
                  <p:par>
                    <p:cTn id="66" fill="hold">
                      <p:stCondLst>
                        <p:cond delay="indefinite"/>
                      </p:stCondLst>
                      <p:childTnLst>
                        <p:par>
                          <p:cTn id="67" fill="hold">
                            <p:stCondLst>
                              <p:cond delay="0"/>
                            </p:stCondLst>
                            <p:childTnLst>
                              <p:par>
                                <p:cTn id="68" presetID="1" presetClass="entr" presetSubtype="0" fill="hold" nodeType="clickEffect">
                                  <p:stCondLst>
                                    <p:cond delay="0"/>
                                  </p:stCondLst>
                                  <p:childTnLst>
                                    <p:set>
                                      <p:cBhvr>
                                        <p:cTn id="69" dur="1" fill="hold">
                                          <p:stCondLst>
                                            <p:cond delay="0"/>
                                          </p:stCondLst>
                                        </p:cTn>
                                        <p:tgtEl>
                                          <p:spTgt spid="4">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P spid="45" grpId="0" animBg="1"/>
      <p:bldP spid="46"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FF5C64C-3933-EC89-3BBC-1450165DD3C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34</a:t>
            </a:fld>
            <a:endParaRPr lang="en-US"/>
          </a:p>
        </p:txBody>
      </p:sp>
      <p:sp>
        <p:nvSpPr>
          <p:cNvPr id="3" name="Title 2">
            <a:extLst>
              <a:ext uri="{FF2B5EF4-FFF2-40B4-BE49-F238E27FC236}">
                <a16:creationId xmlns:a16="http://schemas.microsoft.com/office/drawing/2014/main" id="{D3A1D5DC-C3D4-66CB-1D5D-4C60CB9CEFEA}"/>
              </a:ext>
            </a:extLst>
          </p:cNvPr>
          <p:cNvSpPr>
            <a:spLocks noGrp="1"/>
          </p:cNvSpPr>
          <p:nvPr>
            <p:ph type="title"/>
          </p:nvPr>
        </p:nvSpPr>
        <p:spPr/>
        <p:txBody>
          <a:bodyPr/>
          <a:lstStyle/>
          <a:p>
            <a:r>
              <a:rPr lang="en-US" dirty="0"/>
              <a:t>Limited Precision</a:t>
            </a:r>
          </a:p>
        </p:txBody>
      </p:sp>
      <p:sp>
        <p:nvSpPr>
          <p:cNvPr id="4" name="Content Placeholder 3">
            <a:extLst>
              <a:ext uri="{FF2B5EF4-FFF2-40B4-BE49-F238E27FC236}">
                <a16:creationId xmlns:a16="http://schemas.microsoft.com/office/drawing/2014/main" id="{31BD5FD5-38E5-B99A-DB67-AB4C34569356}"/>
              </a:ext>
            </a:extLst>
          </p:cNvPr>
          <p:cNvSpPr>
            <a:spLocks noGrp="1"/>
          </p:cNvSpPr>
          <p:nvPr>
            <p:ph sz="half" idx="1"/>
          </p:nvPr>
        </p:nvSpPr>
        <p:spPr/>
        <p:txBody>
          <a:bodyPr/>
          <a:lstStyle/>
          <a:p>
            <a:pPr marL="194310" indent="-182880">
              <a:lnSpc>
                <a:spcPct val="110000"/>
              </a:lnSpc>
              <a:spcBef>
                <a:spcPts val="800"/>
              </a:spcBef>
              <a:defRPr sz="1600" b="1" i="0">
                <a:solidFill>
                  <a:srgbClr val="2980B9"/>
                </a:solidFill>
                <a:latin typeface="Arial"/>
              </a:defRPr>
            </a:pPr>
            <a:r>
              <a:rPr lang="en-US" sz="2100" b="1" dirty="0">
                <a:solidFill>
                  <a:srgbClr val="2980B9"/>
                </a:solidFill>
                <a:latin typeface="Arial"/>
                <a:ea typeface="+mn-ea"/>
                <a:cs typeface="+mn-cs"/>
              </a:rPr>
              <a:t>Geospatial data typically requires </a:t>
            </a:r>
            <a:r>
              <a:rPr lang="en-US" sz="2100" b="1" u="sng" dirty="0">
                <a:solidFill>
                  <a:srgbClr val="FF0000"/>
                </a:solidFill>
                <a:latin typeface="Arial"/>
                <a:ea typeface="+mn-ea"/>
                <a:cs typeface="+mn-cs"/>
              </a:rPr>
              <a:t>double precision</a:t>
            </a:r>
          </a:p>
          <a:p>
            <a:pPr marL="194310" indent="-182880">
              <a:lnSpc>
                <a:spcPct val="110000"/>
              </a:lnSpc>
              <a:spcBef>
                <a:spcPts val="800"/>
              </a:spcBef>
              <a:defRPr sz="1600" b="1" i="0">
                <a:solidFill>
                  <a:srgbClr val="2980B9"/>
                </a:solidFill>
                <a:latin typeface="Arial"/>
              </a:defRPr>
            </a:pPr>
            <a:r>
              <a:rPr lang="en-US" sz="2100" b="1" dirty="0">
                <a:solidFill>
                  <a:srgbClr val="2980B9"/>
                </a:solidFill>
                <a:latin typeface="Arial"/>
                <a:ea typeface="+mn-ea"/>
                <a:cs typeface="+mn-cs"/>
              </a:rPr>
              <a:t>RT Cores only support </a:t>
            </a:r>
            <a:r>
              <a:rPr lang="en-US" sz="2100" b="1" u="sng" dirty="0">
                <a:solidFill>
                  <a:srgbClr val="FF0000"/>
                </a:solidFill>
                <a:latin typeface="Arial"/>
                <a:ea typeface="+mn-ea"/>
                <a:cs typeface="+mn-cs"/>
              </a:rPr>
              <a:t>single precision </a:t>
            </a:r>
            <a:r>
              <a:rPr lang="en-US" sz="2100" b="1" dirty="0">
                <a:solidFill>
                  <a:srgbClr val="2980B9"/>
                </a:solidFill>
                <a:latin typeface="Arial"/>
                <a:ea typeface="+mn-ea"/>
                <a:cs typeface="+mn-cs"/>
              </a:rPr>
              <a:t>for performance reasons</a:t>
            </a:r>
          </a:p>
          <a:p>
            <a:pPr marL="194310" indent="-182880">
              <a:lnSpc>
                <a:spcPct val="110000"/>
              </a:lnSpc>
              <a:spcBef>
                <a:spcPts val="800"/>
              </a:spcBef>
              <a:defRPr sz="1600" b="1" i="0">
                <a:solidFill>
                  <a:srgbClr val="2980B9"/>
                </a:solidFill>
                <a:latin typeface="Arial"/>
              </a:defRPr>
            </a:pPr>
            <a:r>
              <a:rPr lang="en-US" sz="2100" b="1" dirty="0">
                <a:solidFill>
                  <a:srgbClr val="2980B9"/>
                </a:solidFill>
                <a:latin typeface="Arial"/>
                <a:ea typeface="+mn-ea"/>
                <a:cs typeface="+mn-cs"/>
              </a:rPr>
              <a:t>Mantissa bits are truncated</a:t>
            </a:r>
          </a:p>
          <a:p>
            <a:pPr marL="194310" indent="-182880">
              <a:lnSpc>
                <a:spcPct val="110000"/>
              </a:lnSpc>
              <a:spcBef>
                <a:spcPts val="800"/>
              </a:spcBef>
              <a:defRPr sz="1600" b="1" i="0">
                <a:solidFill>
                  <a:srgbClr val="2980B9"/>
                </a:solidFill>
                <a:latin typeface="Arial"/>
              </a:defRPr>
            </a:pPr>
            <a:r>
              <a:rPr lang="en-US" sz="2100" b="1" dirty="0">
                <a:solidFill>
                  <a:srgbClr val="2980B9"/>
                </a:solidFill>
                <a:latin typeface="Arial"/>
                <a:ea typeface="+mn-ea"/>
                <a:cs typeface="+mn-cs"/>
              </a:rPr>
              <a:t>IEEE 754 - ”</a:t>
            </a:r>
            <a:r>
              <a:rPr lang="en-US" sz="2100" b="1" dirty="0" err="1">
                <a:solidFill>
                  <a:srgbClr val="2980B9"/>
                </a:solidFill>
                <a:latin typeface="Arial"/>
                <a:ea typeface="+mn-ea"/>
                <a:cs typeface="+mn-cs"/>
              </a:rPr>
              <a:t>roundTiesToEvent</a:t>
            </a:r>
            <a:r>
              <a:rPr lang="en-US" sz="2100" b="1" dirty="0">
                <a:solidFill>
                  <a:srgbClr val="2980B9"/>
                </a:solidFill>
                <a:latin typeface="Arial"/>
                <a:ea typeface="+mn-ea"/>
                <a:cs typeface="+mn-cs"/>
              </a:rPr>
              <a:t>” rules</a:t>
            </a:r>
          </a:p>
          <a:p>
            <a:pPr marL="194310" indent="-182880">
              <a:lnSpc>
                <a:spcPct val="110000"/>
              </a:lnSpc>
              <a:spcBef>
                <a:spcPts val="800"/>
              </a:spcBef>
              <a:defRPr sz="1600" b="1" i="0">
                <a:solidFill>
                  <a:srgbClr val="2980B9"/>
                </a:solidFill>
                <a:latin typeface="Arial"/>
              </a:defRPr>
            </a:pPr>
            <a:r>
              <a:rPr lang="en-US" sz="2100" b="1" dirty="0">
                <a:solidFill>
                  <a:srgbClr val="2980B9"/>
                </a:solidFill>
                <a:latin typeface="Arial"/>
                <a:ea typeface="+mn-ea"/>
                <a:cs typeface="+mn-cs"/>
              </a:rPr>
              <a:t>Rounding up/down depends on the left-over bits</a:t>
            </a:r>
          </a:p>
          <a:p>
            <a:endParaRPr lang="en-US" dirty="0"/>
          </a:p>
        </p:txBody>
      </p:sp>
      <p:grpSp>
        <p:nvGrpSpPr>
          <p:cNvPr id="5" name="Group 4">
            <a:extLst>
              <a:ext uri="{FF2B5EF4-FFF2-40B4-BE49-F238E27FC236}">
                <a16:creationId xmlns:a16="http://schemas.microsoft.com/office/drawing/2014/main" id="{6CD6CB72-F5A3-4384-B978-41B97D294539}"/>
              </a:ext>
            </a:extLst>
          </p:cNvPr>
          <p:cNvGrpSpPr/>
          <p:nvPr/>
        </p:nvGrpSpPr>
        <p:grpSpPr>
          <a:xfrm>
            <a:off x="1111428" y="3968322"/>
            <a:ext cx="10242370" cy="1307617"/>
            <a:chOff x="1111428" y="3968322"/>
            <a:chExt cx="10242370" cy="1307617"/>
          </a:xfrm>
        </p:grpSpPr>
        <p:pic>
          <p:nvPicPr>
            <p:cNvPr id="6" name="Picture 2">
              <a:extLst>
                <a:ext uri="{FF2B5EF4-FFF2-40B4-BE49-F238E27FC236}">
                  <a16:creationId xmlns:a16="http://schemas.microsoft.com/office/drawing/2014/main" id="{5C09EB7D-ED9E-FF6E-308D-3BEC3E08FE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3876" y="3968322"/>
              <a:ext cx="9789922" cy="1307617"/>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8AB61FBC-11BF-528A-C8D0-06CD41A0DF18}"/>
                </a:ext>
              </a:extLst>
            </p:cNvPr>
            <p:cNvSpPr txBox="1"/>
            <p:nvPr/>
          </p:nvSpPr>
          <p:spPr>
            <a:xfrm>
              <a:off x="1111428" y="4759774"/>
              <a:ext cx="628698" cy="338554"/>
            </a:xfrm>
            <a:prstGeom prst="rect">
              <a:avLst/>
            </a:prstGeom>
            <a:noFill/>
          </p:spPr>
          <p:txBody>
            <a:bodyPr wrap="none" rtlCol="0">
              <a:spAutoFit/>
            </a:bodyPr>
            <a:lstStyle/>
            <a:p>
              <a:r>
                <a:rPr lang="en-US" sz="1600" dirty="0"/>
                <a:t>FP32</a:t>
              </a:r>
            </a:p>
          </p:txBody>
        </p:sp>
      </p:grpSp>
      <p:grpSp>
        <p:nvGrpSpPr>
          <p:cNvPr id="8" name="Group 7">
            <a:extLst>
              <a:ext uri="{FF2B5EF4-FFF2-40B4-BE49-F238E27FC236}">
                <a16:creationId xmlns:a16="http://schemas.microsoft.com/office/drawing/2014/main" id="{77E0FDDF-37C6-E14E-961A-41FC255AB414}"/>
              </a:ext>
            </a:extLst>
          </p:cNvPr>
          <p:cNvGrpSpPr/>
          <p:nvPr/>
        </p:nvGrpSpPr>
        <p:grpSpPr>
          <a:xfrm>
            <a:off x="1111428" y="5290461"/>
            <a:ext cx="5588709" cy="1290412"/>
            <a:chOff x="1111428" y="5290461"/>
            <a:chExt cx="5588709" cy="1290412"/>
          </a:xfrm>
        </p:grpSpPr>
        <p:pic>
          <p:nvPicPr>
            <p:cNvPr id="9" name="Picture 4">
              <a:extLst>
                <a:ext uri="{FF2B5EF4-FFF2-40B4-BE49-F238E27FC236}">
                  <a16:creationId xmlns:a16="http://schemas.microsoft.com/office/drawing/2014/main" id="{C3E809B3-5AA2-3B82-26BB-D98AC9D797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7311" y="5290461"/>
              <a:ext cx="5092826" cy="1290412"/>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F3BB6544-DF13-AC14-1A28-D8839B1AE105}"/>
                </a:ext>
              </a:extLst>
            </p:cNvPr>
            <p:cNvSpPr txBox="1"/>
            <p:nvPr/>
          </p:nvSpPr>
          <p:spPr>
            <a:xfrm>
              <a:off x="1111428" y="6057767"/>
              <a:ext cx="628698" cy="338554"/>
            </a:xfrm>
            <a:prstGeom prst="rect">
              <a:avLst/>
            </a:prstGeom>
            <a:noFill/>
          </p:spPr>
          <p:txBody>
            <a:bodyPr wrap="none" rtlCol="0">
              <a:spAutoFit/>
            </a:bodyPr>
            <a:lstStyle/>
            <a:p>
              <a:r>
                <a:rPr lang="en-US" sz="1600" dirty="0"/>
                <a:t>FP16</a:t>
              </a:r>
            </a:p>
          </p:txBody>
        </p:sp>
      </p:grpSp>
      <p:grpSp>
        <p:nvGrpSpPr>
          <p:cNvPr id="11" name="Group 10">
            <a:extLst>
              <a:ext uri="{FF2B5EF4-FFF2-40B4-BE49-F238E27FC236}">
                <a16:creationId xmlns:a16="http://schemas.microsoft.com/office/drawing/2014/main" id="{06BBD3E7-3573-F91B-E403-BC1D93A23586}"/>
              </a:ext>
            </a:extLst>
          </p:cNvPr>
          <p:cNvGrpSpPr/>
          <p:nvPr/>
        </p:nvGrpSpPr>
        <p:grpSpPr>
          <a:xfrm>
            <a:off x="3757961" y="5129841"/>
            <a:ext cx="3458276" cy="805826"/>
            <a:chOff x="3757961" y="5129841"/>
            <a:chExt cx="3458276" cy="805826"/>
          </a:xfrm>
        </p:grpSpPr>
        <p:cxnSp>
          <p:nvCxnSpPr>
            <p:cNvPr id="12" name="Straight Connector 11">
              <a:extLst>
                <a:ext uri="{FF2B5EF4-FFF2-40B4-BE49-F238E27FC236}">
                  <a16:creationId xmlns:a16="http://schemas.microsoft.com/office/drawing/2014/main" id="{77D83909-D6D5-46DA-6B72-A6ABA3D8C363}"/>
                </a:ext>
              </a:extLst>
            </p:cNvPr>
            <p:cNvCxnSpPr>
              <a:cxnSpLocks/>
            </p:cNvCxnSpPr>
            <p:nvPr/>
          </p:nvCxnSpPr>
          <p:spPr>
            <a:xfrm flipH="1">
              <a:off x="3757961" y="5129842"/>
              <a:ext cx="842794" cy="805825"/>
            </a:xfrm>
            <a:prstGeom prst="line">
              <a:avLst/>
            </a:prstGeom>
            <a:ln w="22225">
              <a:solidFill>
                <a:schemeClr val="tx1"/>
              </a:solidFill>
              <a:prstDash val="dash"/>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AB543854-F8AD-A51A-44D2-51F1F981ED7A}"/>
                </a:ext>
              </a:extLst>
            </p:cNvPr>
            <p:cNvCxnSpPr>
              <a:cxnSpLocks/>
            </p:cNvCxnSpPr>
            <p:nvPr/>
          </p:nvCxnSpPr>
          <p:spPr>
            <a:xfrm flipH="1">
              <a:off x="6373443" y="5129841"/>
              <a:ext cx="842794" cy="805825"/>
            </a:xfrm>
            <a:prstGeom prst="line">
              <a:avLst/>
            </a:prstGeom>
            <a:ln w="22225">
              <a:solidFill>
                <a:schemeClr val="tx1"/>
              </a:solidFill>
              <a:prstDash val="dash"/>
            </a:ln>
          </p:spPr>
          <p:style>
            <a:lnRef idx="2">
              <a:schemeClr val="accent1"/>
            </a:lnRef>
            <a:fillRef idx="0">
              <a:schemeClr val="accent1"/>
            </a:fillRef>
            <a:effectRef idx="1">
              <a:schemeClr val="accent1"/>
            </a:effectRef>
            <a:fontRef idx="minor">
              <a:schemeClr val="tx1"/>
            </a:fontRef>
          </p:style>
        </p:cxnSp>
      </p:grpSp>
      <p:pic>
        <p:nvPicPr>
          <p:cNvPr id="14" name="Picture 6">
            <a:extLst>
              <a:ext uri="{FF2B5EF4-FFF2-40B4-BE49-F238E27FC236}">
                <a16:creationId xmlns:a16="http://schemas.microsoft.com/office/drawing/2014/main" id="{8B52A891-DEE5-E9B1-2997-20158916AC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99091" y="5072201"/>
            <a:ext cx="3977463" cy="985566"/>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0ED5399E-3807-3E1F-A9DD-B49AD4C382DA}"/>
              </a:ext>
            </a:extLst>
          </p:cNvPr>
          <p:cNvSpPr txBox="1"/>
          <p:nvPr/>
        </p:nvSpPr>
        <p:spPr>
          <a:xfrm>
            <a:off x="1070275" y="6533695"/>
            <a:ext cx="6096000" cy="338554"/>
          </a:xfrm>
          <a:prstGeom prst="rect">
            <a:avLst/>
          </a:prstGeom>
          <a:noFill/>
        </p:spPr>
        <p:txBody>
          <a:bodyPr wrap="square">
            <a:spAutoFit/>
          </a:bodyPr>
          <a:lstStyle/>
          <a:p>
            <a:r>
              <a:rPr lang="en-US" sz="1600" b="1" dirty="0">
                <a:solidFill>
                  <a:srgbClr val="FF0000"/>
                </a:solidFill>
                <a:latin typeface="Calibri" panose="020F0502020204030204" pitchFamily="34" charset="0"/>
              </a:rPr>
              <a:t>Here we show the conversion from FP32 to FP16 for convenience.</a:t>
            </a:r>
            <a:endParaRPr lang="en-US" sz="1600" b="1" dirty="0">
              <a:solidFill>
                <a:srgbClr val="FF0000"/>
              </a:solidFill>
            </a:endParaRPr>
          </a:p>
        </p:txBody>
      </p:sp>
    </p:spTree>
    <p:extLst>
      <p:ext uri="{BB962C8B-B14F-4D97-AF65-F5344CB8AC3E}">
        <p14:creationId xmlns:p14="http://schemas.microsoft.com/office/powerpoint/2010/main" val="3698208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3" presetClass="entr" presetSubtype="10" fill="hold" nodeType="withEffect">
                                  <p:stCondLst>
                                    <p:cond delay="0"/>
                                  </p:stCondLst>
                                  <p:childTnLst>
                                    <p:set>
                                      <p:cBhvr>
                                        <p:cTn id="8" dur="1" fill="hold">
                                          <p:stCondLst>
                                            <p:cond delay="0"/>
                                          </p:stCondLst>
                                        </p:cTn>
                                        <p:tgtEl>
                                          <p:spTgt spid="5"/>
                                        </p:tgtEl>
                                        <p:attrNameLst>
                                          <p:attrName>style.visibility</p:attrName>
                                        </p:attrNameLst>
                                      </p:cBhvr>
                                      <p:to>
                                        <p:strVal val="visible"/>
                                      </p:to>
                                    </p:set>
                                    <p:animEffect transition="in" filter="blinds(horizontal)">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8"/>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15"/>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childTnLst>
                                </p:cTn>
                              </p:par>
                              <p:par>
                                <p:cTn id="22" presetID="3" presetClass="entr" presetSubtype="10" fill="hold"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blinds(horizontal)">
                                      <p:cBhvr>
                                        <p:cTn id="24" dur="500"/>
                                        <p:tgtEl>
                                          <p:spTgt spid="11"/>
                                        </p:tgtEl>
                                      </p:cBhvr>
                                    </p:animEffect>
                                  </p:childTnLst>
                                </p:cTn>
                              </p:par>
                              <p:par>
                                <p:cTn id="25" presetID="3" presetClass="entr" presetSubtype="10" fill="hold" nodeType="with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blinds(horizontal)">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4">
                                            <p:txEl>
                                              <p:pRg st="4" end="4"/>
                                            </p:txEl>
                                          </p:spTgt>
                                        </p:tgtEl>
                                        <p:attrNameLst>
                                          <p:attrName>style.visibility</p:attrName>
                                        </p:attrNameLst>
                                      </p:cBhvr>
                                      <p:to>
                                        <p:strVal val="visible"/>
                                      </p:to>
                                    </p:set>
                                  </p:childTnLst>
                                </p:cTn>
                              </p:par>
                              <p:par>
                                <p:cTn id="36" presetID="3" presetClass="entr" presetSubtype="10" fill="hold" nodeType="with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blinds(horizontal)">
                                      <p:cBhvr>
                                        <p:cTn id="3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D4B1C6C-E485-3CFC-2E8E-9224825C08B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35</a:t>
            </a:fld>
            <a:endParaRPr lang="en-US"/>
          </a:p>
        </p:txBody>
      </p:sp>
      <p:sp>
        <p:nvSpPr>
          <p:cNvPr id="3" name="Title 2">
            <a:extLst>
              <a:ext uri="{FF2B5EF4-FFF2-40B4-BE49-F238E27FC236}">
                <a16:creationId xmlns:a16="http://schemas.microsoft.com/office/drawing/2014/main" id="{B627DD4A-980B-247B-9CCC-7373041203DC}"/>
              </a:ext>
            </a:extLst>
          </p:cNvPr>
          <p:cNvSpPr>
            <a:spLocks noGrp="1"/>
          </p:cNvSpPr>
          <p:nvPr>
            <p:ph type="title"/>
          </p:nvPr>
        </p:nvSpPr>
        <p:spPr/>
        <p:txBody>
          <a:bodyPr/>
          <a:lstStyle/>
          <a:p>
            <a:r>
              <a:rPr lang="en-US" dirty="0"/>
              <a:t>Consequences: Geometric inconsistencies</a:t>
            </a:r>
          </a:p>
        </p:txBody>
      </p:sp>
      <p:sp>
        <p:nvSpPr>
          <p:cNvPr id="4" name="Content Placeholder 3">
            <a:extLst>
              <a:ext uri="{FF2B5EF4-FFF2-40B4-BE49-F238E27FC236}">
                <a16:creationId xmlns:a16="http://schemas.microsoft.com/office/drawing/2014/main" id="{69F0956C-7DD9-40D3-44F7-ADA9258A2B92}"/>
              </a:ext>
            </a:extLst>
          </p:cNvPr>
          <p:cNvSpPr>
            <a:spLocks noGrp="1"/>
          </p:cNvSpPr>
          <p:nvPr>
            <p:ph sz="half" idx="1"/>
          </p:nvPr>
        </p:nvSpPr>
        <p:spPr/>
        <p:txBody>
          <a:bodyPr/>
          <a:lstStyle/>
          <a:p>
            <a:pPr marL="194310" indent="-182880">
              <a:lnSpc>
                <a:spcPct val="110000"/>
              </a:lnSpc>
              <a:spcBef>
                <a:spcPts val="800"/>
              </a:spcBef>
              <a:defRPr sz="1600" b="1" i="0">
                <a:solidFill>
                  <a:srgbClr val="2980B9"/>
                </a:solidFill>
                <a:latin typeface="Arial"/>
              </a:defRPr>
            </a:pPr>
            <a:r>
              <a:rPr lang="en-US" sz="2400" b="1" dirty="0">
                <a:solidFill>
                  <a:srgbClr val="2980B9"/>
                </a:solidFill>
                <a:latin typeface="Arial"/>
                <a:ea typeface="+mn-ea"/>
                <a:cs typeface="+mn-cs"/>
              </a:rPr>
              <a:t>False-positive is acceptable</a:t>
            </a:r>
          </a:p>
          <a:p>
            <a:pPr marL="194310" indent="-182880">
              <a:lnSpc>
                <a:spcPct val="110000"/>
              </a:lnSpc>
              <a:spcBef>
                <a:spcPts val="800"/>
              </a:spcBef>
              <a:defRPr sz="1600" b="1" i="0">
                <a:solidFill>
                  <a:srgbClr val="2980B9"/>
                </a:solidFill>
                <a:latin typeface="Arial"/>
              </a:defRPr>
            </a:pPr>
            <a:r>
              <a:rPr lang="en-US" sz="2400" b="1" dirty="0">
                <a:solidFill>
                  <a:srgbClr val="2980B9"/>
                </a:solidFill>
                <a:latin typeface="Arial"/>
                <a:ea typeface="+mn-ea"/>
                <a:cs typeface="+mn-cs"/>
              </a:rPr>
              <a:t>False-negative leads to missing intersections</a:t>
            </a:r>
          </a:p>
          <a:p>
            <a:pPr marL="194310" indent="-182880">
              <a:lnSpc>
                <a:spcPct val="110000"/>
              </a:lnSpc>
              <a:spcBef>
                <a:spcPts val="800"/>
              </a:spcBef>
              <a:defRPr sz="1600" b="1" i="0">
                <a:solidFill>
                  <a:srgbClr val="2980B9"/>
                </a:solidFill>
                <a:latin typeface="Arial"/>
              </a:defRPr>
            </a:pPr>
            <a:r>
              <a:rPr lang="en-US" sz="2400" b="1" dirty="0">
                <a:solidFill>
                  <a:srgbClr val="2980B9"/>
                </a:solidFill>
                <a:latin typeface="Arial"/>
                <a:ea typeface="+mn-ea"/>
                <a:cs typeface="+mn-cs"/>
              </a:rPr>
              <a:t>Intersections are missing for LSI, and the results are wrong for PIP!</a:t>
            </a:r>
          </a:p>
          <a:p>
            <a:endParaRPr lang="en-US" dirty="0"/>
          </a:p>
        </p:txBody>
      </p:sp>
      <p:grpSp>
        <p:nvGrpSpPr>
          <p:cNvPr id="5" name="Group 4">
            <a:extLst>
              <a:ext uri="{FF2B5EF4-FFF2-40B4-BE49-F238E27FC236}">
                <a16:creationId xmlns:a16="http://schemas.microsoft.com/office/drawing/2014/main" id="{5674BE87-F238-7054-2A1F-B4FB0921DB20}"/>
              </a:ext>
            </a:extLst>
          </p:cNvPr>
          <p:cNvGrpSpPr/>
          <p:nvPr/>
        </p:nvGrpSpPr>
        <p:grpSpPr>
          <a:xfrm>
            <a:off x="919804" y="3429000"/>
            <a:ext cx="2825263" cy="2944379"/>
            <a:chOff x="919804" y="3429000"/>
            <a:chExt cx="2825263" cy="2944379"/>
          </a:xfrm>
        </p:grpSpPr>
        <p:grpSp>
          <p:nvGrpSpPr>
            <p:cNvPr id="6" name="Group 5">
              <a:extLst>
                <a:ext uri="{FF2B5EF4-FFF2-40B4-BE49-F238E27FC236}">
                  <a16:creationId xmlns:a16="http://schemas.microsoft.com/office/drawing/2014/main" id="{CCCAD0FA-AF02-B701-130A-9A257C7B0EA4}"/>
                </a:ext>
              </a:extLst>
            </p:cNvPr>
            <p:cNvGrpSpPr/>
            <p:nvPr/>
          </p:nvGrpSpPr>
          <p:grpSpPr>
            <a:xfrm>
              <a:off x="919804" y="3429000"/>
              <a:ext cx="2825263" cy="1675435"/>
              <a:chOff x="1423685" y="3382700"/>
              <a:chExt cx="2004522" cy="1188720"/>
            </a:xfrm>
          </p:grpSpPr>
          <p:cxnSp>
            <p:nvCxnSpPr>
              <p:cNvPr id="10" name="Straight Connector 9">
                <a:extLst>
                  <a:ext uri="{FF2B5EF4-FFF2-40B4-BE49-F238E27FC236}">
                    <a16:creationId xmlns:a16="http://schemas.microsoft.com/office/drawing/2014/main" id="{974E4890-5179-BCA5-B5D6-B4C277970FD1}"/>
                  </a:ext>
                </a:extLst>
              </p:cNvPr>
              <p:cNvCxnSpPr>
                <a:cxnSpLocks/>
              </p:cNvCxnSpPr>
              <p:nvPr/>
            </p:nvCxnSpPr>
            <p:spPr>
              <a:xfrm>
                <a:off x="1493134" y="3429000"/>
                <a:ext cx="1891496" cy="1085127"/>
              </a:xfrm>
              <a:prstGeom prst="line">
                <a:avLst/>
              </a:prstGeom>
              <a:ln w="31750">
                <a:solidFill>
                  <a:schemeClr val="tx1"/>
                </a:solidFill>
                <a:headEnd type="oval"/>
                <a:tailEnd type="oval"/>
              </a:ln>
            </p:spPr>
            <p:style>
              <a:lnRef idx="2">
                <a:schemeClr val="accent1"/>
              </a:lnRef>
              <a:fillRef idx="0">
                <a:schemeClr val="accent1"/>
              </a:fillRef>
              <a:effectRef idx="1">
                <a:schemeClr val="accent1"/>
              </a:effectRef>
              <a:fontRef idx="minor">
                <a:schemeClr val="tx1"/>
              </a:fontRef>
            </p:style>
          </p:cxnSp>
          <p:sp>
            <p:nvSpPr>
              <p:cNvPr id="11" name="Rectangle 10">
                <a:extLst>
                  <a:ext uri="{FF2B5EF4-FFF2-40B4-BE49-F238E27FC236}">
                    <a16:creationId xmlns:a16="http://schemas.microsoft.com/office/drawing/2014/main" id="{33E5F82A-CF76-BCF2-3B80-89C97EE69316}"/>
                  </a:ext>
                </a:extLst>
              </p:cNvPr>
              <p:cNvSpPr/>
              <p:nvPr/>
            </p:nvSpPr>
            <p:spPr>
              <a:xfrm>
                <a:off x="1423685" y="3382700"/>
                <a:ext cx="2004522" cy="1188720"/>
              </a:xfrm>
              <a:prstGeom prst="rect">
                <a:avLst/>
              </a:prstGeom>
              <a:noFill/>
              <a:ln w="19050"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dirty="0"/>
              </a:p>
            </p:txBody>
          </p:sp>
        </p:grpSp>
        <p:cxnSp>
          <p:nvCxnSpPr>
            <p:cNvPr id="7" name="Straight Connector 6">
              <a:extLst>
                <a:ext uri="{FF2B5EF4-FFF2-40B4-BE49-F238E27FC236}">
                  <a16:creationId xmlns:a16="http://schemas.microsoft.com/office/drawing/2014/main" id="{B066AAB0-DF7E-F7D8-1902-9957647F7067}"/>
                </a:ext>
              </a:extLst>
            </p:cNvPr>
            <p:cNvCxnSpPr>
              <a:cxnSpLocks/>
            </p:cNvCxnSpPr>
            <p:nvPr/>
          </p:nvCxnSpPr>
          <p:spPr>
            <a:xfrm flipV="1">
              <a:off x="3486723" y="4276350"/>
              <a:ext cx="0" cy="1493133"/>
            </a:xfrm>
            <a:prstGeom prst="line">
              <a:avLst/>
            </a:prstGeom>
            <a:ln w="31750">
              <a:headEnd type="none"/>
              <a:tailEnd type="triangle"/>
            </a:ln>
          </p:spPr>
          <p:style>
            <a:lnRef idx="2">
              <a:schemeClr val="accent6"/>
            </a:lnRef>
            <a:fillRef idx="0">
              <a:schemeClr val="accent6"/>
            </a:fillRef>
            <a:effectRef idx="1">
              <a:schemeClr val="accent6"/>
            </a:effectRef>
            <a:fontRef idx="minor">
              <a:schemeClr val="tx1"/>
            </a:fontRef>
          </p:style>
        </p:cxnSp>
        <p:sp>
          <p:nvSpPr>
            <p:cNvPr id="8" name="Oval 7">
              <a:extLst>
                <a:ext uri="{FF2B5EF4-FFF2-40B4-BE49-F238E27FC236}">
                  <a16:creationId xmlns:a16="http://schemas.microsoft.com/office/drawing/2014/main" id="{7F486CFE-386C-E49A-803A-C6100AC2F9B0}"/>
                </a:ext>
              </a:extLst>
            </p:cNvPr>
            <p:cNvSpPr/>
            <p:nvPr/>
          </p:nvSpPr>
          <p:spPr>
            <a:xfrm>
              <a:off x="3427860" y="4865238"/>
              <a:ext cx="137160" cy="13716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TextBox 8">
              <a:extLst>
                <a:ext uri="{FF2B5EF4-FFF2-40B4-BE49-F238E27FC236}">
                  <a16:creationId xmlns:a16="http://schemas.microsoft.com/office/drawing/2014/main" id="{D00BD1B4-32C7-1E85-7914-1A145D2B90D1}"/>
                </a:ext>
              </a:extLst>
            </p:cNvPr>
            <p:cNvSpPr txBox="1"/>
            <p:nvPr/>
          </p:nvSpPr>
          <p:spPr>
            <a:xfrm>
              <a:off x="1395317" y="5911714"/>
              <a:ext cx="2091406" cy="461665"/>
            </a:xfrm>
            <a:prstGeom prst="rect">
              <a:avLst/>
            </a:prstGeom>
            <a:noFill/>
          </p:spPr>
          <p:txBody>
            <a:bodyPr wrap="none" rtlCol="0">
              <a:spAutoFit/>
            </a:bodyPr>
            <a:lstStyle/>
            <a:p>
              <a:r>
                <a:rPr lang="en-US" sz="2400" dirty="0"/>
                <a:t>High Precision</a:t>
              </a:r>
            </a:p>
          </p:txBody>
        </p:sp>
      </p:grpSp>
      <p:grpSp>
        <p:nvGrpSpPr>
          <p:cNvPr id="12" name="Group 11">
            <a:extLst>
              <a:ext uri="{FF2B5EF4-FFF2-40B4-BE49-F238E27FC236}">
                <a16:creationId xmlns:a16="http://schemas.microsoft.com/office/drawing/2014/main" id="{E6C7C027-E61C-A9B9-5FAD-1BA35D101625}"/>
              </a:ext>
            </a:extLst>
          </p:cNvPr>
          <p:cNvGrpSpPr/>
          <p:nvPr/>
        </p:nvGrpSpPr>
        <p:grpSpPr>
          <a:xfrm>
            <a:off x="4484262" y="3426040"/>
            <a:ext cx="3306111" cy="2941418"/>
            <a:chOff x="919804" y="3429000"/>
            <a:chExt cx="3306111" cy="2941418"/>
          </a:xfrm>
        </p:grpSpPr>
        <p:grpSp>
          <p:nvGrpSpPr>
            <p:cNvPr id="13" name="Group 12">
              <a:extLst>
                <a:ext uri="{FF2B5EF4-FFF2-40B4-BE49-F238E27FC236}">
                  <a16:creationId xmlns:a16="http://schemas.microsoft.com/office/drawing/2014/main" id="{A0FEFA45-86E8-2E78-40E6-4D4ED2FA6520}"/>
                </a:ext>
              </a:extLst>
            </p:cNvPr>
            <p:cNvGrpSpPr/>
            <p:nvPr/>
          </p:nvGrpSpPr>
          <p:grpSpPr>
            <a:xfrm>
              <a:off x="919804" y="3429000"/>
              <a:ext cx="3306111" cy="1675435"/>
              <a:chOff x="1423685" y="3382700"/>
              <a:chExt cx="2345683" cy="1188720"/>
            </a:xfrm>
          </p:grpSpPr>
          <p:cxnSp>
            <p:nvCxnSpPr>
              <p:cNvPr id="16" name="Straight Connector 15">
                <a:extLst>
                  <a:ext uri="{FF2B5EF4-FFF2-40B4-BE49-F238E27FC236}">
                    <a16:creationId xmlns:a16="http://schemas.microsoft.com/office/drawing/2014/main" id="{C227E2AF-998C-FE9F-B571-A246D1ADD301}"/>
                  </a:ext>
                </a:extLst>
              </p:cNvPr>
              <p:cNvCxnSpPr>
                <a:cxnSpLocks/>
              </p:cNvCxnSpPr>
              <p:nvPr/>
            </p:nvCxnSpPr>
            <p:spPr>
              <a:xfrm>
                <a:off x="1493134" y="3429000"/>
                <a:ext cx="1891496" cy="1085127"/>
              </a:xfrm>
              <a:prstGeom prst="line">
                <a:avLst/>
              </a:prstGeom>
              <a:ln w="31750">
                <a:solidFill>
                  <a:schemeClr val="tx1"/>
                </a:solidFill>
                <a:headEnd type="oval"/>
                <a:tailEnd type="oval"/>
              </a:ln>
            </p:spPr>
            <p:style>
              <a:lnRef idx="2">
                <a:schemeClr val="accent1"/>
              </a:lnRef>
              <a:fillRef idx="0">
                <a:schemeClr val="accent1"/>
              </a:fillRef>
              <a:effectRef idx="1">
                <a:schemeClr val="accent1"/>
              </a:effectRef>
              <a:fontRef idx="minor">
                <a:schemeClr val="tx1"/>
              </a:fontRef>
            </p:style>
          </p:cxnSp>
          <p:sp>
            <p:nvSpPr>
              <p:cNvPr id="17" name="Rectangle 16">
                <a:extLst>
                  <a:ext uri="{FF2B5EF4-FFF2-40B4-BE49-F238E27FC236}">
                    <a16:creationId xmlns:a16="http://schemas.microsoft.com/office/drawing/2014/main" id="{7052A79F-30EA-8E3C-9182-65566570BA85}"/>
                  </a:ext>
                </a:extLst>
              </p:cNvPr>
              <p:cNvSpPr/>
              <p:nvPr/>
            </p:nvSpPr>
            <p:spPr>
              <a:xfrm>
                <a:off x="1423685" y="3382700"/>
                <a:ext cx="2345683" cy="1188720"/>
              </a:xfrm>
              <a:prstGeom prst="rect">
                <a:avLst/>
              </a:prstGeom>
              <a:noFill/>
              <a:ln w="19050"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dirty="0"/>
              </a:p>
            </p:txBody>
          </p:sp>
        </p:grpSp>
        <p:cxnSp>
          <p:nvCxnSpPr>
            <p:cNvPr id="14" name="Straight Connector 13">
              <a:extLst>
                <a:ext uri="{FF2B5EF4-FFF2-40B4-BE49-F238E27FC236}">
                  <a16:creationId xmlns:a16="http://schemas.microsoft.com/office/drawing/2014/main" id="{EF9DD62D-46D2-215E-861E-E770514A114B}"/>
                </a:ext>
              </a:extLst>
            </p:cNvPr>
            <p:cNvCxnSpPr>
              <a:cxnSpLocks/>
            </p:cNvCxnSpPr>
            <p:nvPr/>
          </p:nvCxnSpPr>
          <p:spPr>
            <a:xfrm flipV="1">
              <a:off x="3985487" y="4274156"/>
              <a:ext cx="0" cy="1493133"/>
            </a:xfrm>
            <a:prstGeom prst="line">
              <a:avLst/>
            </a:prstGeom>
            <a:ln w="31750">
              <a:headEnd type="none"/>
              <a:tailEnd type="triangle"/>
            </a:ln>
          </p:spPr>
          <p:style>
            <a:lnRef idx="2">
              <a:schemeClr val="accent6"/>
            </a:lnRef>
            <a:fillRef idx="0">
              <a:schemeClr val="accent6"/>
            </a:fillRef>
            <a:effectRef idx="1">
              <a:schemeClr val="accent6"/>
            </a:effectRef>
            <a:fontRef idx="minor">
              <a:schemeClr val="tx1"/>
            </a:fontRef>
          </p:style>
        </p:cxnSp>
        <p:sp>
          <p:nvSpPr>
            <p:cNvPr id="15" name="TextBox 14">
              <a:extLst>
                <a:ext uri="{FF2B5EF4-FFF2-40B4-BE49-F238E27FC236}">
                  <a16:creationId xmlns:a16="http://schemas.microsoft.com/office/drawing/2014/main" id="{6C2048EA-2E7F-3086-4FA0-69E0E853ACBC}"/>
                </a:ext>
              </a:extLst>
            </p:cNvPr>
            <p:cNvSpPr txBox="1"/>
            <p:nvPr/>
          </p:nvSpPr>
          <p:spPr>
            <a:xfrm>
              <a:off x="1686370" y="5908753"/>
              <a:ext cx="1997278" cy="461665"/>
            </a:xfrm>
            <a:prstGeom prst="rect">
              <a:avLst/>
            </a:prstGeom>
            <a:noFill/>
          </p:spPr>
          <p:txBody>
            <a:bodyPr wrap="none" rtlCol="0">
              <a:spAutoFit/>
            </a:bodyPr>
            <a:lstStyle/>
            <a:p>
              <a:r>
                <a:rPr lang="en-US" sz="2400" dirty="0"/>
                <a:t>False positive</a:t>
              </a:r>
            </a:p>
          </p:txBody>
        </p:sp>
      </p:grpSp>
      <p:grpSp>
        <p:nvGrpSpPr>
          <p:cNvPr id="18" name="Group 17">
            <a:extLst>
              <a:ext uri="{FF2B5EF4-FFF2-40B4-BE49-F238E27FC236}">
                <a16:creationId xmlns:a16="http://schemas.microsoft.com/office/drawing/2014/main" id="{52CD50F2-498D-ADC0-ACEA-2413C62FE992}"/>
              </a:ext>
            </a:extLst>
          </p:cNvPr>
          <p:cNvGrpSpPr/>
          <p:nvPr/>
        </p:nvGrpSpPr>
        <p:grpSpPr>
          <a:xfrm>
            <a:off x="8048721" y="3423080"/>
            <a:ext cx="2763842" cy="2944377"/>
            <a:chOff x="919805" y="3429000"/>
            <a:chExt cx="2763842" cy="2944377"/>
          </a:xfrm>
        </p:grpSpPr>
        <p:grpSp>
          <p:nvGrpSpPr>
            <p:cNvPr id="19" name="Group 18">
              <a:extLst>
                <a:ext uri="{FF2B5EF4-FFF2-40B4-BE49-F238E27FC236}">
                  <a16:creationId xmlns:a16="http://schemas.microsoft.com/office/drawing/2014/main" id="{A59AAD4C-AC70-D621-30D7-832FF3BBA8BF}"/>
                </a:ext>
              </a:extLst>
            </p:cNvPr>
            <p:cNvGrpSpPr/>
            <p:nvPr/>
          </p:nvGrpSpPr>
          <p:grpSpPr>
            <a:xfrm>
              <a:off x="919805" y="3429000"/>
              <a:ext cx="2763842" cy="1675435"/>
              <a:chOff x="1423686" y="3382700"/>
              <a:chExt cx="1960944" cy="1188720"/>
            </a:xfrm>
          </p:grpSpPr>
          <p:cxnSp>
            <p:nvCxnSpPr>
              <p:cNvPr id="22" name="Straight Connector 21">
                <a:extLst>
                  <a:ext uri="{FF2B5EF4-FFF2-40B4-BE49-F238E27FC236}">
                    <a16:creationId xmlns:a16="http://schemas.microsoft.com/office/drawing/2014/main" id="{2F1996D1-3FF4-46C5-F448-9F584EB5EE64}"/>
                  </a:ext>
                </a:extLst>
              </p:cNvPr>
              <p:cNvCxnSpPr>
                <a:cxnSpLocks/>
              </p:cNvCxnSpPr>
              <p:nvPr/>
            </p:nvCxnSpPr>
            <p:spPr>
              <a:xfrm>
                <a:off x="1493134" y="3429000"/>
                <a:ext cx="1891496" cy="1085127"/>
              </a:xfrm>
              <a:prstGeom prst="line">
                <a:avLst/>
              </a:prstGeom>
              <a:ln w="31750">
                <a:solidFill>
                  <a:schemeClr val="tx1"/>
                </a:solidFill>
                <a:headEnd type="oval"/>
                <a:tailEnd type="oval"/>
              </a:ln>
            </p:spPr>
            <p:style>
              <a:lnRef idx="2">
                <a:schemeClr val="accent1"/>
              </a:lnRef>
              <a:fillRef idx="0">
                <a:schemeClr val="accent1"/>
              </a:fillRef>
              <a:effectRef idx="1">
                <a:schemeClr val="accent1"/>
              </a:effectRef>
              <a:fontRef idx="minor">
                <a:schemeClr val="tx1"/>
              </a:fontRef>
            </p:style>
          </p:cxnSp>
          <p:sp>
            <p:nvSpPr>
              <p:cNvPr id="23" name="Rectangle 22">
                <a:extLst>
                  <a:ext uri="{FF2B5EF4-FFF2-40B4-BE49-F238E27FC236}">
                    <a16:creationId xmlns:a16="http://schemas.microsoft.com/office/drawing/2014/main" id="{BB7BAFDE-E06B-341B-ADF3-86C92A0DFC11}"/>
                  </a:ext>
                </a:extLst>
              </p:cNvPr>
              <p:cNvSpPr/>
              <p:nvPr/>
            </p:nvSpPr>
            <p:spPr>
              <a:xfrm>
                <a:off x="1423686" y="3382700"/>
                <a:ext cx="1681509" cy="1188720"/>
              </a:xfrm>
              <a:prstGeom prst="rect">
                <a:avLst/>
              </a:prstGeom>
              <a:noFill/>
              <a:ln w="19050"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dirty="0"/>
              </a:p>
            </p:txBody>
          </p:sp>
        </p:grpSp>
        <p:cxnSp>
          <p:nvCxnSpPr>
            <p:cNvPr id="20" name="Straight Connector 19">
              <a:extLst>
                <a:ext uri="{FF2B5EF4-FFF2-40B4-BE49-F238E27FC236}">
                  <a16:creationId xmlns:a16="http://schemas.microsoft.com/office/drawing/2014/main" id="{00651036-F794-0791-6C17-0DDBAC3785BC}"/>
                </a:ext>
              </a:extLst>
            </p:cNvPr>
            <p:cNvCxnSpPr>
              <a:cxnSpLocks/>
            </p:cNvCxnSpPr>
            <p:nvPr/>
          </p:nvCxnSpPr>
          <p:spPr>
            <a:xfrm flipV="1">
              <a:off x="3486723" y="4276350"/>
              <a:ext cx="0" cy="1493133"/>
            </a:xfrm>
            <a:prstGeom prst="line">
              <a:avLst/>
            </a:prstGeom>
            <a:ln w="31750">
              <a:headEnd type="none"/>
              <a:tailEnd type="triangle"/>
            </a:ln>
          </p:spPr>
          <p:style>
            <a:lnRef idx="2">
              <a:schemeClr val="accent6"/>
            </a:lnRef>
            <a:fillRef idx="0">
              <a:schemeClr val="accent6"/>
            </a:fillRef>
            <a:effectRef idx="1">
              <a:schemeClr val="accent6"/>
            </a:effectRef>
            <a:fontRef idx="minor">
              <a:schemeClr val="tx1"/>
            </a:fontRef>
          </p:style>
        </p:cxnSp>
        <p:sp>
          <p:nvSpPr>
            <p:cNvPr id="21" name="TextBox 20">
              <a:extLst>
                <a:ext uri="{FF2B5EF4-FFF2-40B4-BE49-F238E27FC236}">
                  <a16:creationId xmlns:a16="http://schemas.microsoft.com/office/drawing/2014/main" id="{7F799334-BB09-B9C6-9780-CBB4AF39BCF3}"/>
                </a:ext>
              </a:extLst>
            </p:cNvPr>
            <p:cNvSpPr txBox="1"/>
            <p:nvPr/>
          </p:nvSpPr>
          <p:spPr>
            <a:xfrm>
              <a:off x="1335729" y="5911712"/>
              <a:ext cx="2118978" cy="461665"/>
            </a:xfrm>
            <a:prstGeom prst="rect">
              <a:avLst/>
            </a:prstGeom>
            <a:noFill/>
          </p:spPr>
          <p:txBody>
            <a:bodyPr wrap="none" rtlCol="0">
              <a:spAutoFit/>
            </a:bodyPr>
            <a:lstStyle/>
            <a:p>
              <a:r>
                <a:rPr lang="en-US" sz="2400" dirty="0"/>
                <a:t>False Negative</a:t>
              </a:r>
            </a:p>
          </p:txBody>
        </p:sp>
      </p:grpSp>
    </p:spTree>
    <p:extLst>
      <p:ext uri="{BB962C8B-B14F-4D97-AF65-F5344CB8AC3E}">
        <p14:creationId xmlns:p14="http://schemas.microsoft.com/office/powerpoint/2010/main" val="390510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ADF514B-47F2-4AED-07C1-AB011B54043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36</a:t>
            </a:fld>
            <a:endParaRPr lang="en-US"/>
          </a:p>
        </p:txBody>
      </p:sp>
      <p:sp>
        <p:nvSpPr>
          <p:cNvPr id="3" name="Title 2">
            <a:extLst>
              <a:ext uri="{FF2B5EF4-FFF2-40B4-BE49-F238E27FC236}">
                <a16:creationId xmlns:a16="http://schemas.microsoft.com/office/drawing/2014/main" id="{9771ED95-5B1D-EB77-CE3A-24C7DDC74E0A}"/>
              </a:ext>
            </a:extLst>
          </p:cNvPr>
          <p:cNvSpPr>
            <a:spLocks noGrp="1"/>
          </p:cNvSpPr>
          <p:nvPr>
            <p:ph type="title"/>
          </p:nvPr>
        </p:nvSpPr>
        <p:spPr/>
        <p:txBody>
          <a:bodyPr/>
          <a:lstStyle/>
          <a:p>
            <a:r>
              <a:rPr lang="en-US" dirty="0"/>
              <a:t>Solution to Overcome Limited Precision</a:t>
            </a:r>
          </a:p>
        </p:txBody>
      </p:sp>
      <p:grpSp>
        <p:nvGrpSpPr>
          <p:cNvPr id="6" name="Group 5">
            <a:extLst>
              <a:ext uri="{FF2B5EF4-FFF2-40B4-BE49-F238E27FC236}">
                <a16:creationId xmlns:a16="http://schemas.microsoft.com/office/drawing/2014/main" id="{7C0F1586-F1AA-1765-A380-726801B1FF01}"/>
              </a:ext>
            </a:extLst>
          </p:cNvPr>
          <p:cNvGrpSpPr/>
          <p:nvPr/>
        </p:nvGrpSpPr>
        <p:grpSpPr>
          <a:xfrm>
            <a:off x="345418" y="3911706"/>
            <a:ext cx="9845405" cy="2592275"/>
            <a:chOff x="358321" y="3966516"/>
            <a:chExt cx="9845405" cy="2592275"/>
          </a:xfrm>
        </p:grpSpPr>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AFDB8292-A56E-5042-4C03-34516E969067}"/>
                    </a:ext>
                  </a:extLst>
                </p:cNvPr>
                <p:cNvSpPr txBox="1"/>
                <p:nvPr/>
              </p:nvSpPr>
              <p:spPr>
                <a:xfrm>
                  <a:off x="358321" y="5373614"/>
                  <a:ext cx="1131026" cy="350332"/>
                </a:xfrm>
                <a:prstGeom prst="rect">
                  <a:avLst/>
                </a:prstGeom>
                <a:noFill/>
              </p:spPr>
              <p:txBody>
                <a:bodyPr wrap="square">
                  <a:spAutoFit/>
                </a:bodyPr>
                <a:lstStyle/>
                <a:p>
                  <a:pPr/>
                  <a14:m>
                    <m:oMathPara xmlns:m="http://schemas.openxmlformats.org/officeDocument/2006/math">
                      <m:oMath>
                        <m:sSubSup>
                          <m:sSubSupPr>
                            <m:ctrlPr>
                              <a:rPr lang="en-US" b="0" i="1" smtClean="0">
                                <a:solidFill>
                                  <a:schemeClr val="accent6"/>
                                </a:solidFill>
                                <a:latin typeface="Cambria Math" panose="02040503050406030204" pitchFamily="18" charset="0"/>
                              </a:rPr>
                            </m:ctrlPr>
                          </m:sSubSupPr>
                          <m:e>
                            <m:r>
                              <a:rPr lang="en-US" b="0" i="1" smtClean="0">
                                <a:solidFill>
                                  <a:schemeClr val="accent6"/>
                                </a:solidFill>
                                <a:latin typeface="Cambria Math" panose="02040503050406030204" pitchFamily="18" charset="0"/>
                              </a:rPr>
                              <m:t>𝑥</m:t>
                            </m:r>
                          </m:e>
                          <m:sub>
                            <m:r>
                              <a:rPr lang="en-US" b="0" i="1" smtClean="0">
                                <a:solidFill>
                                  <a:schemeClr val="accent6"/>
                                </a:solidFill>
                                <a:latin typeface="Cambria Math" panose="02040503050406030204" pitchFamily="18" charset="0"/>
                              </a:rPr>
                              <m:t>𝑟</m:t>
                            </m:r>
                          </m:sub>
                          <m:sup>
                            <m:r>
                              <a:rPr lang="en-US" b="0" i="1" smtClean="0">
                                <a:solidFill>
                                  <a:schemeClr val="accent6"/>
                                </a:solidFill>
                                <a:latin typeface="Cambria Math" panose="02040503050406030204" pitchFamily="18" charset="0"/>
                              </a:rPr>
                              <m:t>𝑑</m:t>
                            </m:r>
                          </m:sup>
                        </m:sSubSup>
                      </m:oMath>
                    </m:oMathPara>
                  </a14:m>
                  <a:endParaRPr lang="en-US" dirty="0">
                    <a:solidFill>
                      <a:schemeClr val="accent6"/>
                    </a:solidFill>
                  </a:endParaRPr>
                </a:p>
              </p:txBody>
            </p:sp>
          </mc:Choice>
          <mc:Fallback xmlns="">
            <p:sp>
              <p:nvSpPr>
                <p:cNvPr id="2065" name="TextBox 2064">
                  <a:extLst>
                    <a:ext uri="{FF2B5EF4-FFF2-40B4-BE49-F238E27FC236}">
                      <a16:creationId xmlns:a16="http://schemas.microsoft.com/office/drawing/2014/main" id="{288D230C-C399-AAD6-5F43-A6D664573E73}"/>
                    </a:ext>
                  </a:extLst>
                </p:cNvPr>
                <p:cNvSpPr txBox="1">
                  <a:spLocks noRot="1" noChangeAspect="1" noMove="1" noResize="1" noEditPoints="1" noAdjustHandles="1" noChangeArrowheads="1" noChangeShapeType="1" noTextEdit="1"/>
                </p:cNvSpPr>
                <p:nvPr/>
              </p:nvSpPr>
              <p:spPr>
                <a:xfrm>
                  <a:off x="358321" y="5373614"/>
                  <a:ext cx="1131026" cy="350332"/>
                </a:xfrm>
                <a:prstGeom prst="rect">
                  <a:avLst/>
                </a:prstGeom>
                <a:blipFill>
                  <a:blip r:embed="rId7"/>
                  <a:stretch>
                    <a:fillRect/>
                  </a:stretch>
                </a:blipFill>
              </p:spPr>
              <p:txBody>
                <a:bodyPr/>
                <a:lstStyle/>
                <a:p>
                  <a:r>
                    <a:rPr lang="en-US">
                      <a:noFill/>
                    </a:rPr>
                    <a:t> </a:t>
                  </a:r>
                </a:p>
              </p:txBody>
            </p:sp>
          </mc:Fallback>
        </mc:AlternateContent>
        <p:pic>
          <p:nvPicPr>
            <p:cNvPr id="8" name="Picture 8">
              <a:extLst>
                <a:ext uri="{FF2B5EF4-FFF2-40B4-BE49-F238E27FC236}">
                  <a16:creationId xmlns:a16="http://schemas.microsoft.com/office/drawing/2014/main" id="{B50B97CC-A652-E131-4A5C-5E54ECD915B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54249" y="5265823"/>
              <a:ext cx="2866644" cy="637032"/>
            </a:xfrm>
            <a:prstGeom prst="rect">
              <a:avLst/>
            </a:prstGeom>
            <a:noFill/>
            <a:extLst>
              <a:ext uri="{909E8E84-426E-40DD-AFC4-6F175D3DCCD1}">
                <a14:hiddenFill xmlns:a14="http://schemas.microsoft.com/office/drawing/2010/main">
                  <a:solidFill>
                    <a:srgbClr val="FFFFFF"/>
                  </a:solidFill>
                </a14:hiddenFill>
              </a:ext>
            </a:extLst>
          </p:spPr>
        </p:pic>
        <p:grpSp>
          <p:nvGrpSpPr>
            <p:cNvPr id="9" name="Group 8">
              <a:extLst>
                <a:ext uri="{FF2B5EF4-FFF2-40B4-BE49-F238E27FC236}">
                  <a16:creationId xmlns:a16="http://schemas.microsoft.com/office/drawing/2014/main" id="{D4E79F19-0AEA-24F3-B259-C0DAB2AA94FA}"/>
                </a:ext>
              </a:extLst>
            </p:cNvPr>
            <p:cNvGrpSpPr/>
            <p:nvPr/>
          </p:nvGrpSpPr>
          <p:grpSpPr>
            <a:xfrm>
              <a:off x="9012501" y="3966516"/>
              <a:ext cx="1191225" cy="2592275"/>
              <a:chOff x="8952171" y="3947162"/>
              <a:chExt cx="1191225" cy="2592275"/>
            </a:xfrm>
          </p:grpSpPr>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82924013-FBA1-496A-B639-D84F0AFCCFE9}"/>
                      </a:ext>
                    </a:extLst>
                  </p:cNvPr>
                  <p:cNvSpPr txBox="1"/>
                  <p:nvPr/>
                </p:nvSpPr>
                <p:spPr>
                  <a:xfrm>
                    <a:off x="9012370" y="6189105"/>
                    <a:ext cx="1131026" cy="350332"/>
                  </a:xfrm>
                  <a:prstGeom prst="rect">
                    <a:avLst/>
                  </a:prstGeom>
                  <a:noFill/>
                </p:spPr>
                <p:txBody>
                  <a:bodyPr wrap="square">
                    <a:spAutoFit/>
                  </a:bodyPr>
                  <a:lstStyle/>
                  <a:p>
                    <a:pPr/>
                    <a14:m>
                      <m:oMathPara xmlns:m="http://schemas.openxmlformats.org/officeDocument/2006/math">
                        <m:oMath>
                          <m:sSubSup>
                            <m:sSubSupPr>
                              <m:ctrlPr>
                                <a:rPr lang="en-US" b="0" i="1" smtClean="0">
                                  <a:solidFill>
                                    <a:schemeClr val="accent6"/>
                                  </a:solidFill>
                                  <a:latin typeface="Cambria Math" panose="02040503050406030204" pitchFamily="18" charset="0"/>
                                </a:rPr>
                              </m:ctrlPr>
                            </m:sSubSupPr>
                            <m:e>
                              <m:r>
                                <a:rPr lang="en-US" b="0" i="1" smtClean="0">
                                  <a:solidFill>
                                    <a:schemeClr val="accent6"/>
                                  </a:solidFill>
                                  <a:latin typeface="Cambria Math" panose="02040503050406030204" pitchFamily="18" charset="0"/>
                                </a:rPr>
                                <m:t>𝑥</m:t>
                              </m:r>
                            </m:e>
                            <m:sub>
                              <m:r>
                                <a:rPr lang="en-US" b="0" i="1" smtClean="0">
                                  <a:solidFill>
                                    <a:schemeClr val="accent6"/>
                                  </a:solidFill>
                                  <a:latin typeface="Cambria Math" panose="02040503050406030204" pitchFamily="18" charset="0"/>
                                </a:rPr>
                                <m:t>𝑟</m:t>
                              </m:r>
                            </m:sub>
                            <m:sup>
                              <m:r>
                                <a:rPr lang="en-US" b="0" i="1" smtClean="0">
                                  <a:solidFill>
                                    <a:schemeClr val="accent6"/>
                                  </a:solidFill>
                                  <a:latin typeface="Cambria Math" panose="02040503050406030204" pitchFamily="18" charset="0"/>
                                </a:rPr>
                                <m:t>𝑑</m:t>
                              </m:r>
                            </m:sup>
                          </m:sSubSup>
                        </m:oMath>
                      </m:oMathPara>
                    </a14:m>
                    <a:endParaRPr lang="en-US" dirty="0">
                      <a:solidFill>
                        <a:schemeClr val="accent6"/>
                      </a:solidFill>
                    </a:endParaRPr>
                  </a:p>
                </p:txBody>
              </p:sp>
            </mc:Choice>
            <mc:Fallback xmlns="">
              <p:sp>
                <p:nvSpPr>
                  <p:cNvPr id="24" name="TextBox 23">
                    <a:extLst>
                      <a:ext uri="{FF2B5EF4-FFF2-40B4-BE49-F238E27FC236}">
                        <a16:creationId xmlns:a16="http://schemas.microsoft.com/office/drawing/2014/main" id="{4B32DA4B-FBF1-569A-80D5-A3A95FB916B8}"/>
                      </a:ext>
                    </a:extLst>
                  </p:cNvPr>
                  <p:cNvSpPr txBox="1">
                    <a:spLocks noRot="1" noChangeAspect="1" noMove="1" noResize="1" noEditPoints="1" noAdjustHandles="1" noChangeArrowheads="1" noChangeShapeType="1" noTextEdit="1"/>
                  </p:cNvSpPr>
                  <p:nvPr/>
                </p:nvSpPr>
                <p:spPr>
                  <a:xfrm>
                    <a:off x="9012370" y="6189105"/>
                    <a:ext cx="1131026" cy="350332"/>
                  </a:xfrm>
                  <a:prstGeom prst="rect">
                    <a:avLst/>
                  </a:prstGeom>
                  <a:blipFill>
                    <a:blip r:embed="rId9"/>
                    <a:stretch>
                      <a:fillRect/>
                    </a:stretch>
                  </a:blipFill>
                </p:spPr>
                <p:txBody>
                  <a:bodyPr/>
                  <a:lstStyle/>
                  <a:p>
                    <a:r>
                      <a:rPr lang="en-US">
                        <a:noFill/>
                      </a:rPr>
                      <a:t> </a:t>
                    </a:r>
                  </a:p>
                </p:txBody>
              </p:sp>
            </mc:Fallback>
          </mc:AlternateContent>
          <p:sp>
            <p:nvSpPr>
              <p:cNvPr id="11" name="TextBox 10">
                <a:extLst>
                  <a:ext uri="{FF2B5EF4-FFF2-40B4-BE49-F238E27FC236}">
                    <a16:creationId xmlns:a16="http://schemas.microsoft.com/office/drawing/2014/main" id="{8DC4BE01-E972-190E-31AD-15F9DF45F5C1}"/>
                  </a:ext>
                </a:extLst>
              </p:cNvPr>
              <p:cNvSpPr txBox="1"/>
              <p:nvPr/>
            </p:nvSpPr>
            <p:spPr>
              <a:xfrm>
                <a:off x="8952171" y="3947162"/>
                <a:ext cx="1191224" cy="369332"/>
              </a:xfrm>
              <a:prstGeom prst="rect">
                <a:avLst/>
              </a:prstGeom>
              <a:noFill/>
            </p:spPr>
            <p:txBody>
              <a:bodyPr wrap="none" rtlCol="0">
                <a:spAutoFit/>
              </a:bodyPr>
              <a:lstStyle/>
              <a:p>
                <a:r>
                  <a:rPr lang="en-US" dirty="0">
                    <a:solidFill>
                      <a:schemeClr val="accent6"/>
                    </a:solidFill>
                  </a:rPr>
                  <a:t>Downcast</a:t>
                </a:r>
              </a:p>
            </p:txBody>
          </p:sp>
          <p:cxnSp>
            <p:nvCxnSpPr>
              <p:cNvPr id="12" name="Straight Arrow Connector 11">
                <a:extLst>
                  <a:ext uri="{FF2B5EF4-FFF2-40B4-BE49-F238E27FC236}">
                    <a16:creationId xmlns:a16="http://schemas.microsoft.com/office/drawing/2014/main" id="{BC747D2D-26E4-CE76-2725-263BEC0464AC}"/>
                  </a:ext>
                </a:extLst>
              </p:cNvPr>
              <p:cNvCxnSpPr>
                <a:cxnSpLocks/>
                <a:endCxn id="11" idx="2"/>
              </p:cNvCxnSpPr>
              <p:nvPr/>
            </p:nvCxnSpPr>
            <p:spPr>
              <a:xfrm flipH="1" flipV="1">
                <a:off x="9547783" y="4316494"/>
                <a:ext cx="2456" cy="369332"/>
              </a:xfrm>
              <a:prstGeom prst="straightConnector1">
                <a:avLst/>
              </a:prstGeom>
              <a:ln>
                <a:solidFill>
                  <a:schemeClr val="accent6"/>
                </a:solidFill>
                <a:tailEnd type="triangle"/>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3B774F72-C7D6-944E-CED3-CC5CDE9AEE55}"/>
                  </a:ext>
                </a:extLst>
              </p:cNvPr>
              <p:cNvCxnSpPr/>
              <p:nvPr/>
            </p:nvCxnSpPr>
            <p:spPr>
              <a:xfrm>
                <a:off x="9558431" y="4789631"/>
                <a:ext cx="0" cy="1322027"/>
              </a:xfrm>
              <a:prstGeom prst="line">
                <a:avLst/>
              </a:prstGeom>
              <a:ln w="15875">
                <a:solidFill>
                  <a:schemeClr val="accent6"/>
                </a:solidFill>
                <a:prstDash val="dash"/>
              </a:ln>
            </p:spPr>
            <p:style>
              <a:lnRef idx="2">
                <a:schemeClr val="accent1"/>
              </a:lnRef>
              <a:fillRef idx="0">
                <a:schemeClr val="accent1"/>
              </a:fillRef>
              <a:effectRef idx="1">
                <a:schemeClr val="accent1"/>
              </a:effectRef>
              <a:fontRef idx="minor">
                <a:schemeClr val="tx1"/>
              </a:fontRef>
            </p:style>
          </p:cxnSp>
          <p:sp>
            <p:nvSpPr>
              <p:cNvPr id="14" name="Oval 13">
                <a:extLst>
                  <a:ext uri="{FF2B5EF4-FFF2-40B4-BE49-F238E27FC236}">
                    <a16:creationId xmlns:a16="http://schemas.microsoft.com/office/drawing/2014/main" id="{FD62615F-FDC7-2108-405B-F4E593CB64CE}"/>
                  </a:ext>
                </a:extLst>
              </p:cNvPr>
              <p:cNvSpPr/>
              <p:nvPr/>
            </p:nvSpPr>
            <p:spPr>
              <a:xfrm>
                <a:off x="9496550" y="6034627"/>
                <a:ext cx="109728" cy="109728"/>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6"/>
                  </a:solidFill>
                </a:endParaRPr>
              </a:p>
            </p:txBody>
          </p:sp>
        </p:grpSp>
      </p:grpSp>
      <p:grpSp>
        <p:nvGrpSpPr>
          <p:cNvPr id="17" name="Group 16">
            <a:extLst>
              <a:ext uri="{FF2B5EF4-FFF2-40B4-BE49-F238E27FC236}">
                <a16:creationId xmlns:a16="http://schemas.microsoft.com/office/drawing/2014/main" id="{0192B57A-B24E-7368-D416-46DF34E4443A}"/>
              </a:ext>
            </a:extLst>
          </p:cNvPr>
          <p:cNvGrpSpPr/>
          <p:nvPr/>
        </p:nvGrpSpPr>
        <p:grpSpPr>
          <a:xfrm>
            <a:off x="674124" y="4099162"/>
            <a:ext cx="10952268" cy="2371768"/>
            <a:chOff x="687027" y="4153972"/>
            <a:chExt cx="10952268" cy="2371768"/>
          </a:xfrm>
        </p:grpSpPr>
        <p:grpSp>
          <p:nvGrpSpPr>
            <p:cNvPr id="18" name="Group 17">
              <a:extLst>
                <a:ext uri="{FF2B5EF4-FFF2-40B4-BE49-F238E27FC236}">
                  <a16:creationId xmlns:a16="http://schemas.microsoft.com/office/drawing/2014/main" id="{E62C9E3E-6BD3-B47C-EDF7-8286D5071123}"/>
                </a:ext>
              </a:extLst>
            </p:cNvPr>
            <p:cNvGrpSpPr/>
            <p:nvPr/>
          </p:nvGrpSpPr>
          <p:grpSpPr>
            <a:xfrm>
              <a:off x="687027" y="4153972"/>
              <a:ext cx="10952268" cy="2371768"/>
              <a:chOff x="687027" y="4153972"/>
              <a:chExt cx="10952268" cy="2371768"/>
            </a:xfrm>
          </p:grpSpPr>
          <p:grpSp>
            <p:nvGrpSpPr>
              <p:cNvPr id="20" name="Group 19">
                <a:extLst>
                  <a:ext uri="{FF2B5EF4-FFF2-40B4-BE49-F238E27FC236}">
                    <a16:creationId xmlns:a16="http://schemas.microsoft.com/office/drawing/2014/main" id="{5A53B36B-AF89-242D-C39F-4C752A06443F}"/>
                  </a:ext>
                </a:extLst>
              </p:cNvPr>
              <p:cNvGrpSpPr/>
              <p:nvPr/>
            </p:nvGrpSpPr>
            <p:grpSpPr>
              <a:xfrm>
                <a:off x="6978108" y="4153972"/>
                <a:ext cx="4661187" cy="2371768"/>
                <a:chOff x="6978108" y="4153972"/>
                <a:chExt cx="4661187" cy="2371768"/>
              </a:xfrm>
            </p:grpSpPr>
            <p:cxnSp>
              <p:nvCxnSpPr>
                <p:cNvPr id="24" name="Straight Connector 23">
                  <a:extLst>
                    <a:ext uri="{FF2B5EF4-FFF2-40B4-BE49-F238E27FC236}">
                      <a16:creationId xmlns:a16="http://schemas.microsoft.com/office/drawing/2014/main" id="{9EE427B9-1BDF-FDBD-FF85-DBADEDE1CFE7}"/>
                    </a:ext>
                  </a:extLst>
                </p:cNvPr>
                <p:cNvCxnSpPr>
                  <a:cxnSpLocks/>
                </p:cNvCxnSpPr>
                <p:nvPr/>
              </p:nvCxnSpPr>
              <p:spPr>
                <a:xfrm>
                  <a:off x="7433253" y="4844513"/>
                  <a:ext cx="2920506" cy="1219185"/>
                </a:xfrm>
                <a:prstGeom prst="line">
                  <a:avLst/>
                </a:prstGeom>
                <a:ln>
                  <a:tailEnd type="oval"/>
                </a:ln>
              </p:spPr>
              <p:style>
                <a:lnRef idx="3">
                  <a:schemeClr val="dk1"/>
                </a:lnRef>
                <a:fillRef idx="0">
                  <a:schemeClr val="dk1"/>
                </a:fillRef>
                <a:effectRef idx="2">
                  <a:schemeClr val="dk1"/>
                </a:effectRef>
                <a:fontRef idx="minor">
                  <a:schemeClr val="tx1"/>
                </a:fontRef>
              </p:style>
            </p:cxnSp>
            <p:cxnSp>
              <p:nvCxnSpPr>
                <p:cNvPr id="25" name="Straight Arrow Connector 24">
                  <a:extLst>
                    <a:ext uri="{FF2B5EF4-FFF2-40B4-BE49-F238E27FC236}">
                      <a16:creationId xmlns:a16="http://schemas.microsoft.com/office/drawing/2014/main" id="{BB082870-73B4-646C-8AB7-00341890B4AC}"/>
                    </a:ext>
                  </a:extLst>
                </p:cNvPr>
                <p:cNvCxnSpPr>
                  <a:cxnSpLocks/>
                </p:cNvCxnSpPr>
                <p:nvPr/>
              </p:nvCxnSpPr>
              <p:spPr>
                <a:xfrm>
                  <a:off x="7012592" y="6220674"/>
                  <a:ext cx="4406998"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6" name="Straight Arrow Connector 25">
                  <a:extLst>
                    <a:ext uri="{FF2B5EF4-FFF2-40B4-BE49-F238E27FC236}">
                      <a16:creationId xmlns:a16="http://schemas.microsoft.com/office/drawing/2014/main" id="{B29E198F-201B-8AEA-11A7-1B0770293CCA}"/>
                    </a:ext>
                  </a:extLst>
                </p:cNvPr>
                <p:cNvCxnSpPr>
                  <a:cxnSpLocks/>
                </p:cNvCxnSpPr>
                <p:nvPr/>
              </p:nvCxnSpPr>
              <p:spPr>
                <a:xfrm flipV="1">
                  <a:off x="7270887" y="4547993"/>
                  <a:ext cx="0" cy="1848429"/>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27" name="TextBox 26">
                  <a:extLst>
                    <a:ext uri="{FF2B5EF4-FFF2-40B4-BE49-F238E27FC236}">
                      <a16:creationId xmlns:a16="http://schemas.microsoft.com/office/drawing/2014/main" id="{53BCF4C6-AAD4-AD59-81C8-40EA94E55121}"/>
                    </a:ext>
                  </a:extLst>
                </p:cNvPr>
                <p:cNvSpPr txBox="1"/>
                <p:nvPr/>
              </p:nvSpPr>
              <p:spPr>
                <a:xfrm>
                  <a:off x="11260949" y="5794028"/>
                  <a:ext cx="378346" cy="369332"/>
                </a:xfrm>
                <a:prstGeom prst="rect">
                  <a:avLst/>
                </a:prstGeom>
                <a:noFill/>
              </p:spPr>
              <p:txBody>
                <a:bodyPr wrap="square" rtlCol="0">
                  <a:spAutoFit/>
                </a:bodyPr>
                <a:lstStyle/>
                <a:p>
                  <a:r>
                    <a:rPr lang="en-US" dirty="0"/>
                    <a:t>x</a:t>
                  </a:r>
                </a:p>
              </p:txBody>
            </p:sp>
            <p:sp>
              <p:nvSpPr>
                <p:cNvPr id="28" name="TextBox 27">
                  <a:extLst>
                    <a:ext uri="{FF2B5EF4-FFF2-40B4-BE49-F238E27FC236}">
                      <a16:creationId xmlns:a16="http://schemas.microsoft.com/office/drawing/2014/main" id="{987E5C15-F211-2F10-D55B-BAAEDBE29963}"/>
                    </a:ext>
                  </a:extLst>
                </p:cNvPr>
                <p:cNvSpPr txBox="1"/>
                <p:nvPr/>
              </p:nvSpPr>
              <p:spPr>
                <a:xfrm>
                  <a:off x="7136558" y="4153972"/>
                  <a:ext cx="378346" cy="369332"/>
                </a:xfrm>
                <a:prstGeom prst="rect">
                  <a:avLst/>
                </a:prstGeom>
                <a:noFill/>
              </p:spPr>
              <p:txBody>
                <a:bodyPr wrap="square" rtlCol="0">
                  <a:spAutoFit/>
                </a:bodyPr>
                <a:lstStyle/>
                <a:p>
                  <a:r>
                    <a:rPr lang="en-US" dirty="0"/>
                    <a:t>y</a:t>
                  </a:r>
                </a:p>
              </p:txBody>
            </p:sp>
            <p:sp>
              <p:nvSpPr>
                <p:cNvPr id="29" name="TextBox 28">
                  <a:extLst>
                    <a:ext uri="{FF2B5EF4-FFF2-40B4-BE49-F238E27FC236}">
                      <a16:creationId xmlns:a16="http://schemas.microsoft.com/office/drawing/2014/main" id="{F8A90EBD-93E4-66D2-80A7-2ACE57A53FF5}"/>
                    </a:ext>
                  </a:extLst>
                </p:cNvPr>
                <p:cNvSpPr txBox="1"/>
                <p:nvPr/>
              </p:nvSpPr>
              <p:spPr>
                <a:xfrm>
                  <a:off x="6978108" y="5888477"/>
                  <a:ext cx="464910" cy="369332"/>
                </a:xfrm>
                <a:prstGeom prst="rect">
                  <a:avLst/>
                </a:prstGeom>
                <a:noFill/>
              </p:spPr>
              <p:txBody>
                <a:bodyPr wrap="square" rtlCol="0">
                  <a:spAutoFit/>
                </a:bodyPr>
                <a:lstStyle/>
                <a:p>
                  <a:r>
                    <a:rPr lang="en-US" dirty="0"/>
                    <a:t>O</a:t>
                  </a:r>
                </a:p>
              </p:txBody>
            </p:sp>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24384A30-FEE3-9A11-745E-C46DAFD8696E}"/>
                        </a:ext>
                      </a:extLst>
                    </p:cNvPr>
                    <p:cNvSpPr txBox="1"/>
                    <p:nvPr/>
                  </p:nvSpPr>
                  <p:spPr>
                    <a:xfrm>
                      <a:off x="10132248" y="6156408"/>
                      <a:ext cx="601890" cy="369332"/>
                    </a:xfrm>
                    <a:prstGeom prst="rect">
                      <a:avLst/>
                    </a:prstGeom>
                    <a:noFill/>
                  </p:spPr>
                  <p:txBody>
                    <a:bodyPr wrap="square" rtlCol="0">
                      <a:spAutoFit/>
                    </a:bodyPr>
                    <a:lstStyle/>
                    <a:p>
                      <a:pPr/>
                      <a14:m>
                        <m:oMathPara xmlns:m="http://schemas.openxmlformats.org/officeDocument/2006/math">
                          <m:o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𝑟</m:t>
                                </m:r>
                              </m:sub>
                            </m:sSub>
                          </m:oMath>
                        </m:oMathPara>
                      </a14:m>
                      <a:endParaRPr lang="en-US" dirty="0"/>
                    </a:p>
                  </p:txBody>
                </p:sp>
              </mc:Choice>
              <mc:Fallback xmlns="">
                <p:sp>
                  <p:nvSpPr>
                    <p:cNvPr id="21" name="TextBox 20">
                      <a:extLst>
                        <a:ext uri="{FF2B5EF4-FFF2-40B4-BE49-F238E27FC236}">
                          <a16:creationId xmlns:a16="http://schemas.microsoft.com/office/drawing/2014/main" id="{06E2284B-9755-42A6-4F7A-175E921FE735}"/>
                        </a:ext>
                      </a:extLst>
                    </p:cNvPr>
                    <p:cNvSpPr txBox="1">
                      <a:spLocks noRot="1" noChangeAspect="1" noMove="1" noResize="1" noEditPoints="1" noAdjustHandles="1" noChangeArrowheads="1" noChangeShapeType="1" noTextEdit="1"/>
                    </p:cNvSpPr>
                    <p:nvPr/>
                  </p:nvSpPr>
                  <p:spPr>
                    <a:xfrm>
                      <a:off x="10132248" y="6156408"/>
                      <a:ext cx="601890" cy="369332"/>
                    </a:xfrm>
                    <a:prstGeom prst="rect">
                      <a:avLst/>
                    </a:prstGeom>
                    <a:blipFill>
                      <a:blip r:embed="rId10"/>
                      <a:stretch>
                        <a:fillRect/>
                      </a:stretch>
                    </a:blipFill>
                  </p:spPr>
                  <p:txBody>
                    <a:bodyPr/>
                    <a:lstStyle/>
                    <a:p>
                      <a:r>
                        <a:rPr lang="en-US">
                          <a:noFill/>
                        </a:rPr>
                        <a:t> </a:t>
                      </a:r>
                    </a:p>
                  </p:txBody>
                </p:sp>
              </mc:Fallback>
            </mc:AlternateContent>
            <p:sp>
              <p:nvSpPr>
                <p:cNvPr id="31" name="Process 30">
                  <a:extLst>
                    <a:ext uri="{FF2B5EF4-FFF2-40B4-BE49-F238E27FC236}">
                      <a16:creationId xmlns:a16="http://schemas.microsoft.com/office/drawing/2014/main" id="{C10EF3D8-9C21-63E7-A83F-6A196727B300}"/>
                    </a:ext>
                  </a:extLst>
                </p:cNvPr>
                <p:cNvSpPr/>
                <p:nvPr/>
              </p:nvSpPr>
              <p:spPr>
                <a:xfrm>
                  <a:off x="7401305" y="4789633"/>
                  <a:ext cx="3002163" cy="1322025"/>
                </a:xfrm>
                <a:prstGeom prst="flowChartProcess">
                  <a:avLst/>
                </a:prstGeom>
                <a:noFill/>
                <a:ln w="1587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dirty="0"/>
                </a:p>
              </p:txBody>
            </p:sp>
          </p:grpSp>
          <p:grpSp>
            <p:nvGrpSpPr>
              <p:cNvPr id="21" name="Group 20">
                <a:extLst>
                  <a:ext uri="{FF2B5EF4-FFF2-40B4-BE49-F238E27FC236}">
                    <a16:creationId xmlns:a16="http://schemas.microsoft.com/office/drawing/2014/main" id="{6B4EF47F-7B61-132A-A021-08DCEC44E3A2}"/>
                  </a:ext>
                </a:extLst>
              </p:cNvPr>
              <p:cNvGrpSpPr/>
              <p:nvPr/>
            </p:nvGrpSpPr>
            <p:grpSpPr>
              <a:xfrm>
                <a:off x="687027" y="4784057"/>
                <a:ext cx="6503246" cy="620268"/>
                <a:chOff x="687027" y="4784057"/>
                <a:chExt cx="6503246" cy="620268"/>
              </a:xfrm>
            </p:grpSpPr>
            <p:pic>
              <p:nvPicPr>
                <p:cNvPr id="22" name="Picture 2">
                  <a:extLst>
                    <a:ext uri="{FF2B5EF4-FFF2-40B4-BE49-F238E27FC236}">
                      <a16:creationId xmlns:a16="http://schemas.microsoft.com/office/drawing/2014/main" id="{8F695E1A-0CE9-51A6-5EEF-18608BAA867B}"/>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54649" y="4784057"/>
                  <a:ext cx="6135624" cy="620268"/>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D3DB129B-64F4-EE8E-8EE8-077DAAF890E0}"/>
                        </a:ext>
                      </a:extLst>
                    </p:cNvPr>
                    <p:cNvSpPr txBox="1"/>
                    <p:nvPr/>
                  </p:nvSpPr>
                  <p:spPr>
                    <a:xfrm>
                      <a:off x="687027" y="4830278"/>
                      <a:ext cx="635357" cy="369332"/>
                    </a:xfrm>
                    <a:prstGeom prst="rect">
                      <a:avLst/>
                    </a:prstGeom>
                    <a:noFill/>
                  </p:spPr>
                  <p:txBody>
                    <a:bodyPr wrap="square" rtlCol="0">
                      <a:spAutoFit/>
                    </a:bodyPr>
                    <a:lstStyle/>
                    <a:p>
                      <a:pPr/>
                      <a14:m>
                        <m:oMathPara xmlns:m="http://schemas.openxmlformats.org/officeDocument/2006/math">
                          <m:o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𝑟</m:t>
                                </m:r>
                              </m:sub>
                            </m:sSub>
                          </m:oMath>
                        </m:oMathPara>
                      </a14:m>
                      <a:endParaRPr lang="en-US" dirty="0"/>
                    </a:p>
                  </p:txBody>
                </p:sp>
              </mc:Choice>
              <mc:Fallback xmlns="">
                <p:sp>
                  <p:nvSpPr>
                    <p:cNvPr id="2066" name="TextBox 2065">
                      <a:extLst>
                        <a:ext uri="{FF2B5EF4-FFF2-40B4-BE49-F238E27FC236}">
                          <a16:creationId xmlns:a16="http://schemas.microsoft.com/office/drawing/2014/main" id="{E5FD4376-B58E-5EC8-E6DF-64FE44E6299A}"/>
                        </a:ext>
                      </a:extLst>
                    </p:cNvPr>
                    <p:cNvSpPr txBox="1">
                      <a:spLocks noRot="1" noChangeAspect="1" noMove="1" noResize="1" noEditPoints="1" noAdjustHandles="1" noChangeArrowheads="1" noChangeShapeType="1" noTextEdit="1"/>
                    </p:cNvSpPr>
                    <p:nvPr/>
                  </p:nvSpPr>
                  <p:spPr>
                    <a:xfrm>
                      <a:off x="687027" y="4830278"/>
                      <a:ext cx="635357" cy="369332"/>
                    </a:xfrm>
                    <a:prstGeom prst="rect">
                      <a:avLst/>
                    </a:prstGeom>
                    <a:blipFill>
                      <a:blip r:embed="rId12"/>
                      <a:stretch>
                        <a:fillRect/>
                      </a:stretch>
                    </a:blipFill>
                  </p:spPr>
                  <p:txBody>
                    <a:bodyPr/>
                    <a:lstStyle/>
                    <a:p>
                      <a:r>
                        <a:rPr lang="en-US">
                          <a:noFill/>
                        </a:rPr>
                        <a:t> </a:t>
                      </a:r>
                    </a:p>
                  </p:txBody>
                </p:sp>
              </mc:Fallback>
            </mc:AlternateContent>
          </p:grpSp>
        </p:grpSp>
        <p:sp>
          <p:nvSpPr>
            <p:cNvPr id="19" name="TextBox 18">
              <a:extLst>
                <a:ext uri="{FF2B5EF4-FFF2-40B4-BE49-F238E27FC236}">
                  <a16:creationId xmlns:a16="http://schemas.microsoft.com/office/drawing/2014/main" id="{000E0C96-1A24-4EF7-75E5-E6CD8924FE12}"/>
                </a:ext>
              </a:extLst>
            </p:cNvPr>
            <p:cNvSpPr txBox="1"/>
            <p:nvPr/>
          </p:nvSpPr>
          <p:spPr>
            <a:xfrm>
              <a:off x="1075824" y="4374689"/>
              <a:ext cx="2102327" cy="461665"/>
            </a:xfrm>
            <a:prstGeom prst="rect">
              <a:avLst/>
            </a:prstGeom>
            <a:noFill/>
          </p:spPr>
          <p:txBody>
            <a:bodyPr wrap="square">
              <a:spAutoFit/>
            </a:bodyPr>
            <a:lstStyle/>
            <a:p>
              <a:r>
                <a:rPr lang="en-US" sz="2400" dirty="0">
                  <a:latin typeface="Calibri" panose="020F0502020204030204" pitchFamily="34" charset="0"/>
                </a:rPr>
                <a:t>Mantissa Bits</a:t>
              </a:r>
              <a:endParaRPr lang="en-US" sz="2400" dirty="0"/>
            </a:p>
          </p:txBody>
        </p:sp>
      </p:grpSp>
      <p:sp>
        <p:nvSpPr>
          <p:cNvPr id="32" name="Oval 31">
            <a:extLst>
              <a:ext uri="{FF2B5EF4-FFF2-40B4-BE49-F238E27FC236}">
                <a16:creationId xmlns:a16="http://schemas.microsoft.com/office/drawing/2014/main" id="{C2C27372-72EA-0D83-3929-BAB155A72DFF}"/>
              </a:ext>
            </a:extLst>
          </p:cNvPr>
          <p:cNvSpPr/>
          <p:nvPr/>
        </p:nvSpPr>
        <p:spPr>
          <a:xfrm>
            <a:off x="3464488" y="4789703"/>
            <a:ext cx="287002" cy="1504225"/>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Content Placeholder 3">
            <a:extLst>
              <a:ext uri="{FF2B5EF4-FFF2-40B4-BE49-F238E27FC236}">
                <a16:creationId xmlns:a16="http://schemas.microsoft.com/office/drawing/2014/main" id="{72D4EE55-3CF6-62EB-5F12-6C424B95E12E}"/>
              </a:ext>
            </a:extLst>
          </p:cNvPr>
          <p:cNvSpPr>
            <a:spLocks noGrp="1"/>
          </p:cNvSpPr>
          <p:nvPr>
            <p:ph sz="half" idx="1"/>
          </p:nvPr>
        </p:nvSpPr>
        <p:spPr>
          <a:xfrm>
            <a:off x="571500" y="1379601"/>
            <a:ext cx="11049000" cy="4949761"/>
          </a:xfrm>
        </p:spPr>
        <p:txBody>
          <a:bodyPr/>
          <a:lstStyle/>
          <a:p>
            <a:pPr marL="194310" indent="-182880">
              <a:lnSpc>
                <a:spcPct val="110000"/>
              </a:lnSpc>
              <a:spcBef>
                <a:spcPts val="800"/>
              </a:spcBef>
              <a:defRPr sz="1600" b="1" i="0">
                <a:solidFill>
                  <a:srgbClr val="2980B9"/>
                </a:solidFill>
                <a:latin typeface="Arial"/>
              </a:defRPr>
            </a:pPr>
            <a:r>
              <a:rPr lang="en-US" sz="2400" b="1" dirty="0">
                <a:solidFill>
                  <a:srgbClr val="2980B9"/>
                </a:solidFill>
                <a:latin typeface="Arial"/>
                <a:ea typeface="+mn-ea"/>
                <a:cs typeface="+mn-cs"/>
              </a:rPr>
              <a:t>Create an oversized bounding box?</a:t>
            </a:r>
          </a:p>
          <a:p>
            <a:pPr marL="411480" lvl="1">
              <a:lnSpc>
                <a:spcPct val="140000"/>
              </a:lnSpc>
              <a:buFont typeface="Wingdings" pitchFamily="2" charset="2"/>
              <a:buChar char="§"/>
              <a:defRPr sz="1400" b="0" i="0">
                <a:solidFill>
                  <a:srgbClr val="34495E"/>
                </a:solidFill>
                <a:latin typeface="Arial"/>
              </a:defRPr>
            </a:pPr>
            <a:r>
              <a:rPr lang="en-US" sz="1600" dirty="0">
                <a:solidFill>
                  <a:srgbClr val="4B5563"/>
                </a:solidFill>
                <a:latin typeface="Arial"/>
              </a:rPr>
              <a:t>Not big enough → False negatives</a:t>
            </a:r>
          </a:p>
          <a:p>
            <a:pPr marL="411480" lvl="1">
              <a:lnSpc>
                <a:spcPct val="140000"/>
              </a:lnSpc>
              <a:buFont typeface="Wingdings" pitchFamily="2" charset="2"/>
              <a:buChar char="§"/>
              <a:defRPr sz="1400" b="0" i="0">
                <a:solidFill>
                  <a:srgbClr val="34495E"/>
                </a:solidFill>
                <a:latin typeface="Arial"/>
              </a:defRPr>
            </a:pPr>
            <a:r>
              <a:rPr lang="en-US" sz="1600" dirty="0">
                <a:solidFill>
                  <a:srgbClr val="4B5563"/>
                </a:solidFill>
                <a:latin typeface="Arial"/>
              </a:rPr>
              <a:t>Too big → Too many false positives, hurting performance</a:t>
            </a:r>
          </a:p>
          <a:p>
            <a:pPr marL="194310" indent="-182880">
              <a:lnSpc>
                <a:spcPct val="110000"/>
              </a:lnSpc>
              <a:spcBef>
                <a:spcPts val="800"/>
              </a:spcBef>
              <a:defRPr sz="1600" b="1" i="0">
                <a:solidFill>
                  <a:srgbClr val="2980B9"/>
                </a:solidFill>
                <a:latin typeface="Arial"/>
              </a:defRPr>
            </a:pPr>
            <a:r>
              <a:rPr lang="en-US" sz="2400" b="1" dirty="0">
                <a:solidFill>
                  <a:srgbClr val="2980B9"/>
                </a:solidFill>
                <a:latin typeface="Arial"/>
                <a:ea typeface="+mn-ea"/>
                <a:cs typeface="+mn-cs"/>
              </a:rPr>
              <a:t>Conservative Representation</a:t>
            </a:r>
          </a:p>
          <a:p>
            <a:pPr marL="411480" lvl="1">
              <a:lnSpc>
                <a:spcPct val="140000"/>
              </a:lnSpc>
              <a:buFont typeface="Wingdings" pitchFamily="2" charset="2"/>
              <a:buChar char="§"/>
              <a:defRPr sz="1400" b="0" i="0">
                <a:solidFill>
                  <a:srgbClr val="34495E"/>
                </a:solidFill>
                <a:latin typeface="Arial"/>
              </a:defRPr>
            </a:pPr>
            <a:r>
              <a:rPr lang="en-US" sz="1600" dirty="0">
                <a:solidFill>
                  <a:srgbClr val="4B5563"/>
                </a:solidFill>
                <a:latin typeface="Arial"/>
              </a:rPr>
              <a:t>Add 1 to mantissa bits to the downcast number</a:t>
            </a:r>
          </a:p>
          <a:p>
            <a:pPr marL="411480" lvl="1">
              <a:lnSpc>
                <a:spcPct val="140000"/>
              </a:lnSpc>
              <a:buFont typeface="Wingdings" pitchFamily="2" charset="2"/>
              <a:buChar char="§"/>
              <a:defRPr sz="1400" b="0" i="0">
                <a:solidFill>
                  <a:srgbClr val="34495E"/>
                </a:solidFill>
                <a:latin typeface="Arial"/>
              </a:defRPr>
            </a:pPr>
            <a:r>
              <a:rPr lang="en-US" sz="1600" dirty="0">
                <a:solidFill>
                  <a:srgbClr val="4B5563"/>
                </a:solidFill>
                <a:latin typeface="Arial"/>
              </a:rPr>
              <a:t>Guarantee to enclose line seg in high-precision</a:t>
            </a:r>
          </a:p>
        </p:txBody>
      </p:sp>
    </p:spTree>
    <p:extLst>
      <p:ext uri="{BB962C8B-B14F-4D97-AF65-F5344CB8AC3E}">
        <p14:creationId xmlns:p14="http://schemas.microsoft.com/office/powerpoint/2010/main" val="381367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4">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4">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grpId="0" nodeType="afterEffect">
                                  <p:stCondLst>
                                    <p:cond delay="0"/>
                                  </p:stCondLst>
                                  <p:childTnLst>
                                    <p:set>
                                      <p:cBhvr>
                                        <p:cTn id="25" dur="1" fill="hold">
                                          <p:stCondLst>
                                            <p:cond delay="0"/>
                                          </p:stCondLst>
                                        </p:cTn>
                                        <p:tgtEl>
                                          <p:spTgt spid="32"/>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3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353A59-BBC7-5A10-CA48-4F5290D7BB2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CD3766C-8848-60D8-52A9-D015F1CD0F6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37</a:t>
            </a:fld>
            <a:endParaRPr lang="en-US"/>
          </a:p>
        </p:txBody>
      </p:sp>
      <p:sp>
        <p:nvSpPr>
          <p:cNvPr id="3" name="Title 2">
            <a:extLst>
              <a:ext uri="{FF2B5EF4-FFF2-40B4-BE49-F238E27FC236}">
                <a16:creationId xmlns:a16="http://schemas.microsoft.com/office/drawing/2014/main" id="{B7E729E5-C71C-625D-A386-D9AC1BBA16F8}"/>
              </a:ext>
            </a:extLst>
          </p:cNvPr>
          <p:cNvSpPr>
            <a:spLocks noGrp="1"/>
          </p:cNvSpPr>
          <p:nvPr>
            <p:ph type="title"/>
          </p:nvPr>
        </p:nvSpPr>
        <p:spPr/>
        <p:txBody>
          <a:bodyPr/>
          <a:lstStyle/>
          <a:p>
            <a:r>
              <a:rPr lang="en-US" dirty="0"/>
              <a:t>Reduce BVH Construction Cost</a:t>
            </a:r>
          </a:p>
        </p:txBody>
      </p:sp>
      <p:sp>
        <p:nvSpPr>
          <p:cNvPr id="4" name="Content Placeholder 3">
            <a:extLst>
              <a:ext uri="{FF2B5EF4-FFF2-40B4-BE49-F238E27FC236}">
                <a16:creationId xmlns:a16="http://schemas.microsoft.com/office/drawing/2014/main" id="{DD4FB9A8-27A5-F85C-EEFF-E7ECF30C3A17}"/>
              </a:ext>
            </a:extLst>
          </p:cNvPr>
          <p:cNvSpPr>
            <a:spLocks noGrp="1"/>
          </p:cNvSpPr>
          <p:nvPr>
            <p:ph sz="half" idx="1"/>
          </p:nvPr>
        </p:nvSpPr>
        <p:spPr/>
        <p:txBody>
          <a:bodyPr/>
          <a:lstStyle/>
          <a:p>
            <a:pPr marL="194310" indent="-182880">
              <a:lnSpc>
                <a:spcPct val="110000"/>
              </a:lnSpc>
              <a:spcBef>
                <a:spcPts val="800"/>
              </a:spcBef>
              <a:defRPr sz="1600" b="1" i="0">
                <a:solidFill>
                  <a:srgbClr val="2980B9"/>
                </a:solidFill>
                <a:latin typeface="Arial"/>
              </a:defRPr>
            </a:pPr>
            <a:r>
              <a:rPr lang="en-US" sz="2400" b="1" dirty="0">
                <a:solidFill>
                  <a:srgbClr val="2980B9"/>
                </a:solidFill>
                <a:latin typeface="Arial"/>
                <a:ea typeface="+mn-ea"/>
                <a:cs typeface="+mn-cs"/>
              </a:rPr>
              <a:t>An AABB bounds only one line segment</a:t>
            </a:r>
          </a:p>
          <a:p>
            <a:endParaRPr lang="en-US" dirty="0"/>
          </a:p>
          <a:p>
            <a:endParaRPr lang="en-US" dirty="0"/>
          </a:p>
          <a:p>
            <a:endParaRPr lang="en-US" dirty="0"/>
          </a:p>
          <a:p>
            <a:endParaRPr lang="en-US" dirty="0"/>
          </a:p>
          <a:p>
            <a:pPr marL="194310" indent="-182880">
              <a:lnSpc>
                <a:spcPct val="110000"/>
              </a:lnSpc>
              <a:spcBef>
                <a:spcPts val="800"/>
              </a:spcBef>
              <a:defRPr sz="1600" b="1" i="0">
                <a:solidFill>
                  <a:srgbClr val="2980B9"/>
                </a:solidFill>
                <a:latin typeface="Arial"/>
              </a:defRPr>
            </a:pPr>
            <a:r>
              <a:rPr lang="en-US" sz="2400" b="1" dirty="0">
                <a:solidFill>
                  <a:srgbClr val="2980B9"/>
                </a:solidFill>
                <a:latin typeface="Arial"/>
                <a:ea typeface="+mn-ea"/>
                <a:cs typeface="+mn-cs"/>
              </a:rPr>
              <a:t>Put spatially close line segments together</a:t>
            </a:r>
          </a:p>
          <a:p>
            <a:endParaRPr lang="en-US" dirty="0"/>
          </a:p>
        </p:txBody>
      </p:sp>
      <p:sp>
        <p:nvSpPr>
          <p:cNvPr id="6" name="Content Placeholder 2">
            <a:extLst>
              <a:ext uri="{FF2B5EF4-FFF2-40B4-BE49-F238E27FC236}">
                <a16:creationId xmlns:a16="http://schemas.microsoft.com/office/drawing/2014/main" id="{AE134177-484E-6DFD-D83B-D4FCF3DC221D}"/>
              </a:ext>
            </a:extLst>
          </p:cNvPr>
          <p:cNvSpPr txBox="1">
            <a:spLocks/>
          </p:cNvSpPr>
          <p:nvPr/>
        </p:nvSpPr>
        <p:spPr>
          <a:xfrm>
            <a:off x="706224" y="2152902"/>
            <a:ext cx="10515600" cy="530610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Lato" panose="020F0502020204030203" pitchFamily="34" charset="0"/>
                <a:ea typeface="Lato" panose="020F0502020204030203" pitchFamily="34" charset="0"/>
                <a:cs typeface="Lato" panose="020F050202020403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lvl="1">
              <a:spcBef>
                <a:spcPts val="1000"/>
              </a:spcBef>
            </a:pPr>
            <a:endParaRPr lang="en-US" sz="3600" dirty="0"/>
          </a:p>
          <a:p>
            <a:pPr marL="228600" lvl="1">
              <a:spcBef>
                <a:spcPts val="1000"/>
              </a:spcBef>
            </a:pPr>
            <a:endParaRPr lang="en-US" sz="3600" dirty="0"/>
          </a:p>
          <a:p>
            <a:pPr marL="0" lvl="1" indent="0">
              <a:spcBef>
                <a:spcPts val="1000"/>
              </a:spcBef>
              <a:buFont typeface="Arial" panose="020B0604020202020204" pitchFamily="34" charset="0"/>
              <a:buNone/>
            </a:pPr>
            <a:endParaRPr lang="en-US" sz="3600" dirty="0"/>
          </a:p>
        </p:txBody>
      </p:sp>
      <p:grpSp>
        <p:nvGrpSpPr>
          <p:cNvPr id="7" name="Group 6">
            <a:extLst>
              <a:ext uri="{FF2B5EF4-FFF2-40B4-BE49-F238E27FC236}">
                <a16:creationId xmlns:a16="http://schemas.microsoft.com/office/drawing/2014/main" id="{0CDF2536-1C8C-502A-10E2-AE863AFA2189}"/>
              </a:ext>
            </a:extLst>
          </p:cNvPr>
          <p:cNvGrpSpPr/>
          <p:nvPr/>
        </p:nvGrpSpPr>
        <p:grpSpPr>
          <a:xfrm>
            <a:off x="724295" y="2028240"/>
            <a:ext cx="11335729" cy="1772944"/>
            <a:chOff x="1582132" y="3889467"/>
            <a:chExt cx="10234365" cy="832158"/>
          </a:xfrm>
        </p:grpSpPr>
        <p:cxnSp>
          <p:nvCxnSpPr>
            <p:cNvPr id="8" name="Straight Connector 7">
              <a:extLst>
                <a:ext uri="{FF2B5EF4-FFF2-40B4-BE49-F238E27FC236}">
                  <a16:creationId xmlns:a16="http://schemas.microsoft.com/office/drawing/2014/main" id="{B3C25345-43F3-F616-F804-195A67112A31}"/>
                </a:ext>
              </a:extLst>
            </p:cNvPr>
            <p:cNvCxnSpPr/>
            <p:nvPr/>
          </p:nvCxnSpPr>
          <p:spPr>
            <a:xfrm flipV="1">
              <a:off x="1593285" y="3889467"/>
              <a:ext cx="904568" cy="737419"/>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F3BCAB9F-7383-45A4-3203-2DA6B6E8CF05}"/>
                </a:ext>
              </a:extLst>
            </p:cNvPr>
            <p:cNvCxnSpPr>
              <a:cxnSpLocks/>
            </p:cNvCxnSpPr>
            <p:nvPr/>
          </p:nvCxnSpPr>
          <p:spPr>
            <a:xfrm flipH="1" flipV="1">
              <a:off x="2497853" y="3889467"/>
              <a:ext cx="157316" cy="825909"/>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99143CFB-5355-BB8B-5520-409F88C83728}"/>
                </a:ext>
              </a:extLst>
            </p:cNvPr>
            <p:cNvCxnSpPr>
              <a:cxnSpLocks/>
            </p:cNvCxnSpPr>
            <p:nvPr/>
          </p:nvCxnSpPr>
          <p:spPr>
            <a:xfrm flipV="1">
              <a:off x="2655169" y="3889467"/>
              <a:ext cx="747252" cy="825909"/>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92AC95CA-2A05-5311-7519-DFE43D7B697F}"/>
                </a:ext>
              </a:extLst>
            </p:cNvPr>
            <p:cNvCxnSpPr>
              <a:cxnSpLocks/>
            </p:cNvCxnSpPr>
            <p:nvPr/>
          </p:nvCxnSpPr>
          <p:spPr>
            <a:xfrm flipH="1" flipV="1">
              <a:off x="3402421" y="3889467"/>
              <a:ext cx="334296" cy="737419"/>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5B353D2E-3398-FF84-1958-19F5EEA2D0C7}"/>
                </a:ext>
              </a:extLst>
            </p:cNvPr>
            <p:cNvCxnSpPr>
              <a:cxnSpLocks/>
            </p:cNvCxnSpPr>
            <p:nvPr/>
          </p:nvCxnSpPr>
          <p:spPr>
            <a:xfrm flipV="1">
              <a:off x="3736717" y="4061677"/>
              <a:ext cx="442452" cy="565209"/>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B5BFFB23-2930-4009-047F-2FD6B2A493C4}"/>
                </a:ext>
              </a:extLst>
            </p:cNvPr>
            <p:cNvCxnSpPr>
              <a:cxnSpLocks/>
            </p:cNvCxnSpPr>
            <p:nvPr/>
          </p:nvCxnSpPr>
          <p:spPr>
            <a:xfrm>
              <a:off x="4179169" y="4059256"/>
              <a:ext cx="717755" cy="99281"/>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4" name="Process 13">
              <a:extLst>
                <a:ext uri="{FF2B5EF4-FFF2-40B4-BE49-F238E27FC236}">
                  <a16:creationId xmlns:a16="http://schemas.microsoft.com/office/drawing/2014/main" id="{C17ECC98-9A19-510C-90EF-8141478E7CCE}"/>
                </a:ext>
              </a:extLst>
            </p:cNvPr>
            <p:cNvSpPr/>
            <p:nvPr/>
          </p:nvSpPr>
          <p:spPr>
            <a:xfrm>
              <a:off x="1582132" y="3889467"/>
              <a:ext cx="904569" cy="737419"/>
            </a:xfrm>
            <a:prstGeom prst="flowChartProcess">
              <a:avLst/>
            </a:prstGeom>
            <a:noFill/>
            <a:ln w="15875" cap="flat" cmpd="sng" algn="ctr">
              <a:solidFill>
                <a:schemeClr val="tx1"/>
              </a:solidFill>
              <a:prstDash val="dash"/>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sp>
          <p:nvSpPr>
            <p:cNvPr id="15" name="Process 14">
              <a:extLst>
                <a:ext uri="{FF2B5EF4-FFF2-40B4-BE49-F238E27FC236}">
                  <a16:creationId xmlns:a16="http://schemas.microsoft.com/office/drawing/2014/main" id="{66C46B7D-FFD5-FE8A-E923-10B8890D7078}"/>
                </a:ext>
              </a:extLst>
            </p:cNvPr>
            <p:cNvSpPr/>
            <p:nvPr/>
          </p:nvSpPr>
          <p:spPr>
            <a:xfrm>
              <a:off x="2486702" y="3896841"/>
              <a:ext cx="168468" cy="817410"/>
            </a:xfrm>
            <a:prstGeom prst="flowChartProcess">
              <a:avLst/>
            </a:prstGeom>
            <a:noFill/>
            <a:ln w="15875" cap="flat" cmpd="sng" algn="ctr">
              <a:solidFill>
                <a:schemeClr val="tx1"/>
              </a:solidFill>
              <a:prstDash val="dash"/>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sp>
          <p:nvSpPr>
            <p:cNvPr id="16" name="Process 15">
              <a:extLst>
                <a:ext uri="{FF2B5EF4-FFF2-40B4-BE49-F238E27FC236}">
                  <a16:creationId xmlns:a16="http://schemas.microsoft.com/office/drawing/2014/main" id="{6342CDF4-C3D8-4669-07C1-7034919B2ACC}"/>
                </a:ext>
              </a:extLst>
            </p:cNvPr>
            <p:cNvSpPr/>
            <p:nvPr/>
          </p:nvSpPr>
          <p:spPr>
            <a:xfrm>
              <a:off x="2655168" y="3904215"/>
              <a:ext cx="735529" cy="817410"/>
            </a:xfrm>
            <a:prstGeom prst="flowChartProcess">
              <a:avLst/>
            </a:prstGeom>
            <a:noFill/>
            <a:ln w="15875" cap="flat" cmpd="sng" algn="ctr">
              <a:solidFill>
                <a:schemeClr val="tx1"/>
              </a:solidFill>
              <a:prstDash val="dash"/>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sp>
          <p:nvSpPr>
            <p:cNvPr id="17" name="Process 16">
              <a:extLst>
                <a:ext uri="{FF2B5EF4-FFF2-40B4-BE49-F238E27FC236}">
                  <a16:creationId xmlns:a16="http://schemas.microsoft.com/office/drawing/2014/main" id="{2DC18BCF-B415-DDD7-B6AF-E68EE99D6E1C}"/>
                </a:ext>
              </a:extLst>
            </p:cNvPr>
            <p:cNvSpPr/>
            <p:nvPr/>
          </p:nvSpPr>
          <p:spPr>
            <a:xfrm>
              <a:off x="3389882" y="3898186"/>
              <a:ext cx="350936" cy="718421"/>
            </a:xfrm>
            <a:prstGeom prst="flowChartProcess">
              <a:avLst/>
            </a:prstGeom>
            <a:noFill/>
            <a:ln w="15875" cap="flat" cmpd="sng" algn="ctr">
              <a:solidFill>
                <a:schemeClr val="tx1"/>
              </a:solidFill>
              <a:prstDash val="dash"/>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sp>
          <p:nvSpPr>
            <p:cNvPr id="18" name="Process 17">
              <a:extLst>
                <a:ext uri="{FF2B5EF4-FFF2-40B4-BE49-F238E27FC236}">
                  <a16:creationId xmlns:a16="http://schemas.microsoft.com/office/drawing/2014/main" id="{7F7FF22E-2FC2-EC5C-DC93-CC7DB3C3CBF0}"/>
                </a:ext>
              </a:extLst>
            </p:cNvPr>
            <p:cNvSpPr/>
            <p:nvPr/>
          </p:nvSpPr>
          <p:spPr>
            <a:xfrm>
              <a:off x="3740868" y="4049688"/>
              <a:ext cx="449871" cy="565209"/>
            </a:xfrm>
            <a:prstGeom prst="flowChartProcess">
              <a:avLst/>
            </a:prstGeom>
            <a:noFill/>
            <a:ln w="15875" cap="flat" cmpd="sng" algn="ctr">
              <a:solidFill>
                <a:schemeClr val="tx1"/>
              </a:solidFill>
              <a:prstDash val="dash"/>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sp>
          <p:nvSpPr>
            <p:cNvPr id="19" name="Process 18">
              <a:extLst>
                <a:ext uri="{FF2B5EF4-FFF2-40B4-BE49-F238E27FC236}">
                  <a16:creationId xmlns:a16="http://schemas.microsoft.com/office/drawing/2014/main" id="{8C1AE749-856A-E320-3FBB-521CA166F89C}"/>
                </a:ext>
              </a:extLst>
            </p:cNvPr>
            <p:cNvSpPr/>
            <p:nvPr/>
          </p:nvSpPr>
          <p:spPr>
            <a:xfrm>
              <a:off x="4186637" y="4055003"/>
              <a:ext cx="710287" cy="105890"/>
            </a:xfrm>
            <a:prstGeom prst="flowChartProcess">
              <a:avLst/>
            </a:prstGeom>
            <a:noFill/>
            <a:ln w="15875" cap="flat" cmpd="sng" algn="ctr">
              <a:solidFill>
                <a:schemeClr val="tx1"/>
              </a:solidFill>
              <a:prstDash val="dash"/>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sp>
          <p:nvSpPr>
            <p:cNvPr id="20" name="Right Arrow 19">
              <a:extLst>
                <a:ext uri="{FF2B5EF4-FFF2-40B4-BE49-F238E27FC236}">
                  <a16:creationId xmlns:a16="http://schemas.microsoft.com/office/drawing/2014/main" id="{26A118C1-45C6-128F-0ECA-0B0B137AEEC7}"/>
                </a:ext>
              </a:extLst>
            </p:cNvPr>
            <p:cNvSpPr/>
            <p:nvPr/>
          </p:nvSpPr>
          <p:spPr>
            <a:xfrm>
              <a:off x="5229034" y="4141074"/>
              <a:ext cx="841248" cy="219456"/>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23088F0E-CF80-CAB9-1BDF-DF9D20C21280}"/>
                </a:ext>
              </a:extLst>
            </p:cNvPr>
            <p:cNvSpPr txBox="1"/>
            <p:nvPr/>
          </p:nvSpPr>
          <p:spPr>
            <a:xfrm>
              <a:off x="6253439" y="4024836"/>
              <a:ext cx="5563058" cy="447824"/>
            </a:xfrm>
            <a:prstGeom prst="rect">
              <a:avLst/>
            </a:prstGeom>
            <a:noFill/>
          </p:spPr>
          <p:txBody>
            <a:bodyPr wrap="square" rtlCol="0">
              <a:spAutoFit/>
            </a:bodyPr>
            <a:lstStyle/>
            <a:p>
              <a:r>
                <a:rPr lang="en-US" sz="2000" b="1" dirty="0"/>
                <a:t>Time and space costs</a:t>
              </a:r>
            </a:p>
            <a:p>
              <a:r>
                <a:rPr lang="en-US" dirty="0"/>
                <a:t>Building time is 9.4x ~ 11.8x longer than queries</a:t>
              </a:r>
            </a:p>
            <a:p>
              <a:r>
                <a:rPr lang="en-US" dirty="0"/>
                <a:t>BVH  takes 2.4 GB of device memory for 69M line segments</a:t>
              </a:r>
            </a:p>
          </p:txBody>
        </p:sp>
      </p:grpSp>
      <p:grpSp>
        <p:nvGrpSpPr>
          <p:cNvPr id="22" name="Group 21">
            <a:extLst>
              <a:ext uri="{FF2B5EF4-FFF2-40B4-BE49-F238E27FC236}">
                <a16:creationId xmlns:a16="http://schemas.microsoft.com/office/drawing/2014/main" id="{76F7BAE6-5C76-9120-9ABB-9B1420E4CE46}"/>
              </a:ext>
            </a:extLst>
          </p:cNvPr>
          <p:cNvGrpSpPr/>
          <p:nvPr/>
        </p:nvGrpSpPr>
        <p:grpSpPr>
          <a:xfrm>
            <a:off x="1301784" y="4583103"/>
            <a:ext cx="2570304" cy="2023765"/>
            <a:chOff x="2343877" y="4408853"/>
            <a:chExt cx="2570304" cy="2023765"/>
          </a:xfrm>
        </p:grpSpPr>
        <p:sp>
          <p:nvSpPr>
            <p:cNvPr id="23" name="Process 22">
              <a:extLst>
                <a:ext uri="{FF2B5EF4-FFF2-40B4-BE49-F238E27FC236}">
                  <a16:creationId xmlns:a16="http://schemas.microsoft.com/office/drawing/2014/main" id="{7D29C529-A39B-1AA0-CEE9-C86C1ADDD389}"/>
                </a:ext>
              </a:extLst>
            </p:cNvPr>
            <p:cNvSpPr/>
            <p:nvPr/>
          </p:nvSpPr>
          <p:spPr>
            <a:xfrm>
              <a:off x="2343877" y="4408853"/>
              <a:ext cx="1112094" cy="737419"/>
            </a:xfrm>
            <a:prstGeom prst="flowChartProcess">
              <a:avLst/>
            </a:prstGeom>
            <a:noFill/>
            <a:ln w="15875" cap="flat" cmpd="sng" algn="ctr">
              <a:solidFill>
                <a:schemeClr val="tx1"/>
              </a:solidFill>
              <a:prstDash val="dash"/>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cxnSp>
          <p:nvCxnSpPr>
            <p:cNvPr id="24" name="Straight Connector 23">
              <a:extLst>
                <a:ext uri="{FF2B5EF4-FFF2-40B4-BE49-F238E27FC236}">
                  <a16:creationId xmlns:a16="http://schemas.microsoft.com/office/drawing/2014/main" id="{2D7B6B6B-57F8-6689-A5FD-E2FCAD2AB7E0}"/>
                </a:ext>
              </a:extLst>
            </p:cNvPr>
            <p:cNvCxnSpPr/>
            <p:nvPr/>
          </p:nvCxnSpPr>
          <p:spPr>
            <a:xfrm flipV="1">
              <a:off x="2343877" y="4408854"/>
              <a:ext cx="904568" cy="737419"/>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804F4F47-2F5A-963B-69A3-D49B575EBE84}"/>
                </a:ext>
              </a:extLst>
            </p:cNvPr>
            <p:cNvCxnSpPr>
              <a:cxnSpLocks/>
            </p:cNvCxnSpPr>
            <p:nvPr/>
          </p:nvCxnSpPr>
          <p:spPr>
            <a:xfrm>
              <a:off x="3188272" y="4650285"/>
              <a:ext cx="267700" cy="49598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8C8AD521-1DEA-1857-9B8D-3B8B8509F8B0}"/>
                </a:ext>
              </a:extLst>
            </p:cNvPr>
            <p:cNvCxnSpPr>
              <a:cxnSpLocks/>
            </p:cNvCxnSpPr>
            <p:nvPr/>
          </p:nvCxnSpPr>
          <p:spPr>
            <a:xfrm>
              <a:off x="3986457" y="4898279"/>
              <a:ext cx="343738" cy="923222"/>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B907F0E0-1877-EB91-5BBE-EB55C1DEBCF2}"/>
                </a:ext>
              </a:extLst>
            </p:cNvPr>
            <p:cNvCxnSpPr>
              <a:cxnSpLocks/>
            </p:cNvCxnSpPr>
            <p:nvPr/>
          </p:nvCxnSpPr>
          <p:spPr>
            <a:xfrm flipH="1">
              <a:off x="4330195" y="4919672"/>
              <a:ext cx="582856" cy="495946"/>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28" name="Process 27">
              <a:extLst>
                <a:ext uri="{FF2B5EF4-FFF2-40B4-BE49-F238E27FC236}">
                  <a16:creationId xmlns:a16="http://schemas.microsoft.com/office/drawing/2014/main" id="{0A048C64-5267-AFCA-7C51-38B5D1CA31CD}"/>
                </a:ext>
              </a:extLst>
            </p:cNvPr>
            <p:cNvSpPr/>
            <p:nvPr/>
          </p:nvSpPr>
          <p:spPr>
            <a:xfrm>
              <a:off x="3986458" y="4907621"/>
              <a:ext cx="927723" cy="913880"/>
            </a:xfrm>
            <a:prstGeom prst="flowChartProcess">
              <a:avLst/>
            </a:prstGeom>
            <a:noFill/>
            <a:ln w="15875" cap="flat" cmpd="sng" algn="ctr">
              <a:solidFill>
                <a:schemeClr val="tx1"/>
              </a:solidFill>
              <a:prstDash val="dash"/>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pic>
          <p:nvPicPr>
            <p:cNvPr id="29" name="Graphic 28" descr="Thumbs Down with solid fill">
              <a:extLst>
                <a:ext uri="{FF2B5EF4-FFF2-40B4-BE49-F238E27FC236}">
                  <a16:creationId xmlns:a16="http://schemas.microsoft.com/office/drawing/2014/main" id="{86B95EFA-6087-D180-F70A-3ECD46696A7B}"/>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10800000" flipH="1">
              <a:off x="2941202" y="5858028"/>
              <a:ext cx="551770" cy="574590"/>
            </a:xfrm>
            <a:prstGeom prst="rect">
              <a:avLst/>
            </a:prstGeom>
          </p:spPr>
        </p:pic>
      </p:grpSp>
      <p:grpSp>
        <p:nvGrpSpPr>
          <p:cNvPr id="30" name="Group 29">
            <a:extLst>
              <a:ext uri="{FF2B5EF4-FFF2-40B4-BE49-F238E27FC236}">
                <a16:creationId xmlns:a16="http://schemas.microsoft.com/office/drawing/2014/main" id="{9B4FC12E-944A-1042-6480-4C4A950BA362}"/>
              </a:ext>
            </a:extLst>
          </p:cNvPr>
          <p:cNvGrpSpPr/>
          <p:nvPr/>
        </p:nvGrpSpPr>
        <p:grpSpPr>
          <a:xfrm>
            <a:off x="6096000" y="4558775"/>
            <a:ext cx="2569174" cy="2105963"/>
            <a:chOff x="7138093" y="4384525"/>
            <a:chExt cx="2569174" cy="2105963"/>
          </a:xfrm>
        </p:grpSpPr>
        <p:sp>
          <p:nvSpPr>
            <p:cNvPr id="31" name="Process 30">
              <a:extLst>
                <a:ext uri="{FF2B5EF4-FFF2-40B4-BE49-F238E27FC236}">
                  <a16:creationId xmlns:a16="http://schemas.microsoft.com/office/drawing/2014/main" id="{7D31BFCF-A5A2-E36F-39FF-4CE4C4AA259C}"/>
                </a:ext>
              </a:extLst>
            </p:cNvPr>
            <p:cNvSpPr/>
            <p:nvPr/>
          </p:nvSpPr>
          <p:spPr>
            <a:xfrm>
              <a:off x="7138093" y="4384525"/>
              <a:ext cx="2569174" cy="1031093"/>
            </a:xfrm>
            <a:prstGeom prst="flowChartProcess">
              <a:avLst/>
            </a:prstGeom>
            <a:noFill/>
            <a:ln w="15875" cap="flat" cmpd="sng" algn="ctr">
              <a:solidFill>
                <a:schemeClr val="tx1"/>
              </a:solidFill>
              <a:prstDash val="dash"/>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cxnSp>
          <p:nvCxnSpPr>
            <p:cNvPr id="32" name="Straight Connector 31">
              <a:extLst>
                <a:ext uri="{FF2B5EF4-FFF2-40B4-BE49-F238E27FC236}">
                  <a16:creationId xmlns:a16="http://schemas.microsoft.com/office/drawing/2014/main" id="{A6159ED2-320B-3679-B300-B410E9055975}"/>
                </a:ext>
              </a:extLst>
            </p:cNvPr>
            <p:cNvCxnSpPr/>
            <p:nvPr/>
          </p:nvCxnSpPr>
          <p:spPr>
            <a:xfrm flipV="1">
              <a:off x="7138093" y="4408854"/>
              <a:ext cx="904568" cy="737419"/>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3272A388-BE17-5B49-9F33-4225D4E38C68}"/>
                </a:ext>
              </a:extLst>
            </p:cNvPr>
            <p:cNvCxnSpPr>
              <a:cxnSpLocks/>
            </p:cNvCxnSpPr>
            <p:nvPr/>
          </p:nvCxnSpPr>
          <p:spPr>
            <a:xfrm>
              <a:off x="7982488" y="4650285"/>
              <a:ext cx="267700" cy="49598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378E48F4-2EDD-AE45-6B87-1D2F4F98FCE1}"/>
                </a:ext>
              </a:extLst>
            </p:cNvPr>
            <p:cNvCxnSpPr>
              <a:cxnSpLocks/>
            </p:cNvCxnSpPr>
            <p:nvPr/>
          </p:nvCxnSpPr>
          <p:spPr>
            <a:xfrm>
              <a:off x="8780673" y="4898279"/>
              <a:ext cx="343738" cy="923222"/>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48A8F524-421C-E26E-84D6-13FEC10646C0}"/>
                </a:ext>
              </a:extLst>
            </p:cNvPr>
            <p:cNvCxnSpPr>
              <a:cxnSpLocks/>
            </p:cNvCxnSpPr>
            <p:nvPr/>
          </p:nvCxnSpPr>
          <p:spPr>
            <a:xfrm flipH="1">
              <a:off x="9124411" y="4919672"/>
              <a:ext cx="582856" cy="495946"/>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36" name="Process 35">
              <a:extLst>
                <a:ext uri="{FF2B5EF4-FFF2-40B4-BE49-F238E27FC236}">
                  <a16:creationId xmlns:a16="http://schemas.microsoft.com/office/drawing/2014/main" id="{AA7BF1AA-7F6A-5E48-BE9F-E7324D5E689C}"/>
                </a:ext>
              </a:extLst>
            </p:cNvPr>
            <p:cNvSpPr/>
            <p:nvPr/>
          </p:nvSpPr>
          <p:spPr>
            <a:xfrm>
              <a:off x="7980363" y="4635531"/>
              <a:ext cx="1144048" cy="1185970"/>
            </a:xfrm>
            <a:prstGeom prst="flowChartProcess">
              <a:avLst/>
            </a:prstGeom>
            <a:noFill/>
            <a:ln w="15875" cap="flat" cmpd="sng" algn="ctr">
              <a:solidFill>
                <a:schemeClr val="tx1"/>
              </a:solidFill>
              <a:prstDash val="dash"/>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pic>
          <p:nvPicPr>
            <p:cNvPr id="37" name="Graphic 36" descr="Thumbs Down with solid fill">
              <a:extLst>
                <a:ext uri="{FF2B5EF4-FFF2-40B4-BE49-F238E27FC236}">
                  <a16:creationId xmlns:a16="http://schemas.microsoft.com/office/drawing/2014/main" id="{A5963485-FD2C-AE51-2B2C-11AD7130B60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353049" y="5915898"/>
              <a:ext cx="574590" cy="574590"/>
            </a:xfrm>
            <a:prstGeom prst="rect">
              <a:avLst/>
            </a:prstGeom>
          </p:spPr>
        </p:pic>
      </p:grpSp>
    </p:spTree>
    <p:extLst>
      <p:ext uri="{BB962C8B-B14F-4D97-AF65-F5344CB8AC3E}">
        <p14:creationId xmlns:p14="http://schemas.microsoft.com/office/powerpoint/2010/main" val="2203132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AD1EC9-B246-600A-C278-E23614F9543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299D80A-59B1-6C49-8700-EDBD8E2111B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38</a:t>
            </a:fld>
            <a:endParaRPr lang="en-US"/>
          </a:p>
        </p:txBody>
      </p:sp>
      <p:sp>
        <p:nvSpPr>
          <p:cNvPr id="3" name="Title 2">
            <a:extLst>
              <a:ext uri="{FF2B5EF4-FFF2-40B4-BE49-F238E27FC236}">
                <a16:creationId xmlns:a16="http://schemas.microsoft.com/office/drawing/2014/main" id="{B79B2614-DB6E-EC6C-29B3-26194BA059C1}"/>
              </a:ext>
            </a:extLst>
          </p:cNvPr>
          <p:cNvSpPr>
            <a:spLocks noGrp="1"/>
          </p:cNvSpPr>
          <p:nvPr>
            <p:ph type="title"/>
          </p:nvPr>
        </p:nvSpPr>
        <p:spPr/>
        <p:txBody>
          <a:bodyPr/>
          <a:lstStyle/>
          <a:p>
            <a:r>
              <a:rPr lang="en-US" dirty="0"/>
              <a:t>Experimental Setup</a:t>
            </a:r>
          </a:p>
        </p:txBody>
      </p:sp>
      <p:sp>
        <p:nvSpPr>
          <p:cNvPr id="4" name="Content Placeholder 3">
            <a:extLst>
              <a:ext uri="{FF2B5EF4-FFF2-40B4-BE49-F238E27FC236}">
                <a16:creationId xmlns:a16="http://schemas.microsoft.com/office/drawing/2014/main" id="{464C767D-C2BE-6833-72B6-52A0F2E241F1}"/>
              </a:ext>
            </a:extLst>
          </p:cNvPr>
          <p:cNvSpPr>
            <a:spLocks noGrp="1"/>
          </p:cNvSpPr>
          <p:nvPr>
            <p:ph sz="half" idx="1"/>
          </p:nvPr>
        </p:nvSpPr>
        <p:spPr/>
        <p:txBody>
          <a:bodyPr/>
          <a:lstStyle/>
          <a:p>
            <a:pPr marL="194310" indent="-182880">
              <a:lnSpc>
                <a:spcPct val="110000"/>
              </a:lnSpc>
              <a:spcBef>
                <a:spcPts val="800"/>
              </a:spcBef>
              <a:defRPr sz="1600" b="1" i="0">
                <a:solidFill>
                  <a:srgbClr val="2980B9"/>
                </a:solidFill>
                <a:latin typeface="Arial"/>
              </a:defRPr>
            </a:pPr>
            <a:r>
              <a:rPr lang="en-US" sz="2400" b="1" dirty="0">
                <a:solidFill>
                  <a:srgbClr val="2980B9"/>
                </a:solidFill>
                <a:latin typeface="Arial"/>
                <a:ea typeface="+mn-ea"/>
                <a:cs typeface="+mn-cs"/>
              </a:rPr>
              <a:t>NVIDIA </a:t>
            </a:r>
            <a:r>
              <a:rPr lang="en-US" sz="2400" b="1" dirty="0" err="1">
                <a:solidFill>
                  <a:srgbClr val="2980B9"/>
                </a:solidFill>
                <a:latin typeface="Arial"/>
                <a:ea typeface="+mn-ea"/>
                <a:cs typeface="+mn-cs"/>
              </a:rPr>
              <a:t>OptiX</a:t>
            </a:r>
            <a:r>
              <a:rPr lang="en-US" sz="2400" b="1" dirty="0">
                <a:solidFill>
                  <a:srgbClr val="2980B9"/>
                </a:solidFill>
                <a:latin typeface="Arial"/>
                <a:ea typeface="+mn-ea"/>
                <a:cs typeface="+mn-cs"/>
              </a:rPr>
              <a:t> 8.0, CUDA 12</a:t>
            </a:r>
          </a:p>
          <a:p>
            <a:pPr marL="194310" indent="-182880">
              <a:lnSpc>
                <a:spcPct val="110000"/>
              </a:lnSpc>
              <a:spcBef>
                <a:spcPts val="800"/>
              </a:spcBef>
              <a:defRPr sz="1600" b="1" i="0">
                <a:solidFill>
                  <a:srgbClr val="2980B9"/>
                </a:solidFill>
                <a:latin typeface="Arial"/>
              </a:defRPr>
            </a:pPr>
            <a:r>
              <a:rPr lang="en-US" sz="2400" b="1" dirty="0">
                <a:solidFill>
                  <a:srgbClr val="2980B9"/>
                </a:solidFill>
                <a:latin typeface="Arial"/>
                <a:ea typeface="+mn-ea"/>
                <a:cs typeface="+mn-cs"/>
              </a:rPr>
              <a:t>For GPU baselines: NVIDIA RTX 3090</a:t>
            </a:r>
          </a:p>
          <a:p>
            <a:pPr marL="194310" indent="-182880">
              <a:lnSpc>
                <a:spcPct val="110000"/>
              </a:lnSpc>
              <a:spcBef>
                <a:spcPts val="800"/>
              </a:spcBef>
              <a:defRPr sz="1600" b="1" i="0">
                <a:solidFill>
                  <a:srgbClr val="2980B9"/>
                </a:solidFill>
                <a:latin typeface="Arial"/>
              </a:defRPr>
            </a:pPr>
            <a:r>
              <a:rPr lang="en-US" sz="2400" b="1" dirty="0">
                <a:solidFill>
                  <a:srgbClr val="2980B9"/>
                </a:solidFill>
                <a:latin typeface="Arial"/>
                <a:ea typeface="+mn-ea"/>
                <a:cs typeface="+mn-cs"/>
              </a:rPr>
              <a:t>For CPU baselines: AWS r5.4xlarge,16 Cores, 128 GB Memory</a:t>
            </a:r>
          </a:p>
          <a:p>
            <a:endParaRPr lang="en-US" dirty="0"/>
          </a:p>
          <a:p>
            <a:endParaRPr lang="en-US" dirty="0"/>
          </a:p>
          <a:p>
            <a:endParaRPr lang="en-US" dirty="0"/>
          </a:p>
          <a:p>
            <a:endParaRPr lang="en-US" dirty="0"/>
          </a:p>
          <a:p>
            <a:endParaRPr lang="en-US" dirty="0"/>
          </a:p>
        </p:txBody>
      </p:sp>
      <p:graphicFrame>
        <p:nvGraphicFramePr>
          <p:cNvPr id="5" name="Table 4">
            <a:extLst>
              <a:ext uri="{FF2B5EF4-FFF2-40B4-BE49-F238E27FC236}">
                <a16:creationId xmlns:a16="http://schemas.microsoft.com/office/drawing/2014/main" id="{D6A9EC4D-A813-5024-18E2-8090055FD858}"/>
              </a:ext>
            </a:extLst>
          </p:cNvPr>
          <p:cNvGraphicFramePr>
            <a:graphicFrameLocks noGrp="1"/>
          </p:cNvGraphicFramePr>
          <p:nvPr>
            <p:extLst>
              <p:ext uri="{D42A27DB-BD31-4B8C-83A1-F6EECF244321}">
                <p14:modId xmlns:p14="http://schemas.microsoft.com/office/powerpoint/2010/main" val="4110733751"/>
              </p:ext>
            </p:extLst>
          </p:nvPr>
        </p:nvGraphicFramePr>
        <p:xfrm>
          <a:off x="838199" y="2933103"/>
          <a:ext cx="8127999" cy="3688080"/>
        </p:xfrm>
        <a:graphic>
          <a:graphicData uri="http://schemas.openxmlformats.org/drawingml/2006/table">
            <a:tbl>
              <a:tblPr firstRow="1" bandRow="1">
                <a:tableStyleId>{073A0DAA-6AF3-43AB-8588-CEC1D06C72B9}</a:tableStyleId>
              </a:tblPr>
              <a:tblGrid>
                <a:gridCol w="1999087">
                  <a:extLst>
                    <a:ext uri="{9D8B030D-6E8A-4147-A177-3AD203B41FA5}">
                      <a16:colId xmlns:a16="http://schemas.microsoft.com/office/drawing/2014/main" val="113219364"/>
                    </a:ext>
                  </a:extLst>
                </a:gridCol>
                <a:gridCol w="1004553">
                  <a:extLst>
                    <a:ext uri="{9D8B030D-6E8A-4147-A177-3AD203B41FA5}">
                      <a16:colId xmlns:a16="http://schemas.microsoft.com/office/drawing/2014/main" val="697175810"/>
                    </a:ext>
                  </a:extLst>
                </a:gridCol>
                <a:gridCol w="5124359">
                  <a:extLst>
                    <a:ext uri="{9D8B030D-6E8A-4147-A177-3AD203B41FA5}">
                      <a16:colId xmlns:a16="http://schemas.microsoft.com/office/drawing/2014/main" val="1447598643"/>
                    </a:ext>
                  </a:extLst>
                </a:gridCol>
              </a:tblGrid>
              <a:tr h="294538">
                <a:tc>
                  <a:txBody>
                    <a:bodyPr/>
                    <a:lstStyle/>
                    <a:p>
                      <a:r>
                        <a:rPr lang="en-US" sz="1600" dirty="0"/>
                        <a:t>Artifact</a:t>
                      </a:r>
                    </a:p>
                  </a:txBody>
                  <a:tcPr>
                    <a:solidFill>
                      <a:srgbClr val="991B1B"/>
                    </a:solidFill>
                  </a:tcPr>
                </a:tc>
                <a:tc>
                  <a:txBody>
                    <a:bodyPr/>
                    <a:lstStyle/>
                    <a:p>
                      <a:r>
                        <a:rPr lang="en-US" sz="1600" dirty="0"/>
                        <a:t>Platform</a:t>
                      </a:r>
                    </a:p>
                  </a:txBody>
                  <a:tcPr>
                    <a:solidFill>
                      <a:srgbClr val="991B1B"/>
                    </a:solidFill>
                  </a:tcPr>
                </a:tc>
                <a:tc>
                  <a:txBody>
                    <a:bodyPr/>
                    <a:lstStyle/>
                    <a:p>
                      <a:r>
                        <a:rPr lang="en-US" sz="1600" dirty="0"/>
                        <a:t>Description</a:t>
                      </a:r>
                    </a:p>
                  </a:txBody>
                  <a:tcPr>
                    <a:solidFill>
                      <a:srgbClr val="991B1B"/>
                    </a:solidFill>
                  </a:tcPr>
                </a:tc>
                <a:extLst>
                  <a:ext uri="{0D108BD9-81ED-4DB2-BD59-A6C34878D82A}">
                    <a16:rowId xmlns:a16="http://schemas.microsoft.com/office/drawing/2014/main" val="3851800580"/>
                  </a:ext>
                </a:extLst>
              </a:tr>
              <a:tr h="294538">
                <a:tc>
                  <a:txBody>
                    <a:bodyPr/>
                    <a:lstStyle/>
                    <a:p>
                      <a:r>
                        <a:rPr lang="en-US" sz="1600" dirty="0"/>
                        <a:t>Uniform Grid</a:t>
                      </a:r>
                    </a:p>
                  </a:txBody>
                  <a:tcPr/>
                </a:tc>
                <a:tc>
                  <a:txBody>
                    <a:bodyPr/>
                    <a:lstStyle/>
                    <a:p>
                      <a:r>
                        <a:rPr lang="en-US" sz="1600" dirty="0"/>
                        <a:t>GPU</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grid-based spatial index</a:t>
                      </a:r>
                    </a:p>
                  </a:txBody>
                  <a:tcPr/>
                </a:tc>
                <a:extLst>
                  <a:ext uri="{0D108BD9-81ED-4DB2-BD59-A6C34878D82A}">
                    <a16:rowId xmlns:a16="http://schemas.microsoft.com/office/drawing/2014/main" val="1814384814"/>
                  </a:ext>
                </a:extLst>
              </a:tr>
              <a:tr h="294538">
                <a:tc>
                  <a:txBody>
                    <a:bodyPr/>
                    <a:lstStyle/>
                    <a:p>
                      <a:r>
                        <a:rPr lang="en-US" sz="1600" dirty="0"/>
                        <a:t>LBVH</a:t>
                      </a:r>
                    </a:p>
                  </a:txBody>
                  <a:tcPr/>
                </a:tc>
                <a:tc>
                  <a:txBody>
                    <a:bodyPr/>
                    <a:lstStyle/>
                    <a:p>
                      <a:r>
                        <a:rPr lang="en-US" sz="1600" dirty="0"/>
                        <a:t>GPU</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software emulated BVH</a:t>
                      </a:r>
                    </a:p>
                  </a:txBody>
                  <a:tcPr/>
                </a:tc>
                <a:extLst>
                  <a:ext uri="{0D108BD9-81ED-4DB2-BD59-A6C34878D82A}">
                    <a16:rowId xmlns:a16="http://schemas.microsoft.com/office/drawing/2014/main" val="607425657"/>
                  </a:ext>
                </a:extLst>
              </a:tr>
              <a:tr h="294538">
                <a:tc>
                  <a:txBody>
                    <a:bodyPr/>
                    <a:lstStyle/>
                    <a:p>
                      <a:r>
                        <a:rPr lang="en-US" sz="1600" dirty="0" err="1"/>
                        <a:t>cuSpatial</a:t>
                      </a:r>
                      <a:endParaRPr lang="en-US" sz="1600" dirty="0"/>
                    </a:p>
                  </a:txBody>
                  <a:tcPr/>
                </a:tc>
                <a:tc>
                  <a:txBody>
                    <a:bodyPr/>
                    <a:lstStyle/>
                    <a:p>
                      <a:r>
                        <a:rPr lang="en-US" sz="1600" dirty="0"/>
                        <a:t>GPU</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spatial library from NVIDIA, quad-tree</a:t>
                      </a:r>
                    </a:p>
                  </a:txBody>
                  <a:tcPr/>
                </a:tc>
                <a:extLst>
                  <a:ext uri="{0D108BD9-81ED-4DB2-BD59-A6C34878D82A}">
                    <a16:rowId xmlns:a16="http://schemas.microsoft.com/office/drawing/2014/main" val="372964317"/>
                  </a:ext>
                </a:extLst>
              </a:tr>
              <a:tr h="294538">
                <a:tc>
                  <a:txBody>
                    <a:bodyPr/>
                    <a:lstStyle/>
                    <a:p>
                      <a:r>
                        <a:rPr lang="en-US" sz="1600" dirty="0"/>
                        <a:t>PSSL</a:t>
                      </a:r>
                    </a:p>
                  </a:txBody>
                  <a:tcPr/>
                </a:tc>
                <a:tc>
                  <a:txBody>
                    <a:bodyPr/>
                    <a:lstStyle/>
                    <a:p>
                      <a:r>
                        <a:rPr lang="en-US" sz="1600" dirty="0"/>
                        <a:t>GPU</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plane-sweep in CUDA</a:t>
                      </a:r>
                    </a:p>
                  </a:txBody>
                  <a:tcPr/>
                </a:tc>
                <a:extLst>
                  <a:ext uri="{0D108BD9-81ED-4DB2-BD59-A6C34878D82A}">
                    <a16:rowId xmlns:a16="http://schemas.microsoft.com/office/drawing/2014/main" val="3498199154"/>
                  </a:ext>
                </a:extLst>
              </a:tr>
              <a:tr h="294538">
                <a:tc>
                  <a:txBody>
                    <a:bodyPr/>
                    <a:lstStyle/>
                    <a:p>
                      <a:r>
                        <a:rPr lang="en-US" sz="1600" dirty="0" err="1"/>
                        <a:t>RasterJoin</a:t>
                      </a:r>
                      <a:endParaRPr lang="en-US" sz="1600" dirty="0"/>
                    </a:p>
                  </a:txBody>
                  <a:tcPr/>
                </a:tc>
                <a:tc>
                  <a:txBody>
                    <a:bodyPr/>
                    <a:lstStyle/>
                    <a:p>
                      <a:r>
                        <a:rPr lang="en-US" sz="1600" dirty="0"/>
                        <a:t>GPU</a:t>
                      </a:r>
                    </a:p>
                  </a:txBody>
                  <a:tcPr/>
                </a:tc>
                <a:tc>
                  <a:txBody>
                    <a:bodyPr/>
                    <a:lstStyle/>
                    <a:p>
                      <a:r>
                        <a:rPr lang="en-US" sz="1600" dirty="0"/>
                        <a:t>rasterization-based PIP in OpenGL</a:t>
                      </a:r>
                    </a:p>
                  </a:txBody>
                  <a:tcPr/>
                </a:tc>
                <a:extLst>
                  <a:ext uri="{0D108BD9-81ED-4DB2-BD59-A6C34878D82A}">
                    <a16:rowId xmlns:a16="http://schemas.microsoft.com/office/drawing/2014/main" val="2405169142"/>
                  </a:ext>
                </a:extLst>
              </a:tr>
              <a:tr h="294538">
                <a:tc>
                  <a:txBody>
                    <a:bodyPr/>
                    <a:lstStyle/>
                    <a:p>
                      <a:r>
                        <a:rPr lang="en-US" sz="1600" dirty="0"/>
                        <a:t>GLIN</a:t>
                      </a:r>
                    </a:p>
                  </a:txBody>
                  <a:tcPr/>
                </a:tc>
                <a:tc>
                  <a:txBody>
                    <a:bodyPr/>
                    <a:lstStyle/>
                    <a:p>
                      <a:r>
                        <a:rPr lang="en-US" sz="1600" dirty="0"/>
                        <a:t>CPU</a:t>
                      </a:r>
                    </a:p>
                  </a:txBody>
                  <a:tcPr/>
                </a:tc>
                <a:tc>
                  <a:txBody>
                    <a:bodyPr/>
                    <a:lstStyle/>
                    <a:p>
                      <a:r>
                        <a:rPr lang="en-US" sz="1600" dirty="0"/>
                        <a:t>Learned index</a:t>
                      </a:r>
                    </a:p>
                  </a:txBody>
                  <a:tcPr/>
                </a:tc>
                <a:extLst>
                  <a:ext uri="{0D108BD9-81ED-4DB2-BD59-A6C34878D82A}">
                    <a16:rowId xmlns:a16="http://schemas.microsoft.com/office/drawing/2014/main" val="573850860"/>
                  </a:ext>
                </a:extLst>
              </a:tr>
              <a:tr h="294538">
                <a:tc>
                  <a:txBody>
                    <a:bodyPr/>
                    <a:lstStyle/>
                    <a:p>
                      <a:r>
                        <a:rPr lang="en-US" sz="1600" dirty="0"/>
                        <a:t>EPUG-Overlay</a:t>
                      </a:r>
                    </a:p>
                  </a:txBody>
                  <a:tcPr/>
                </a:tc>
                <a:tc>
                  <a:txBody>
                    <a:bodyPr/>
                    <a:lstStyle/>
                    <a:p>
                      <a:r>
                        <a:rPr lang="en-US" sz="1600" dirty="0"/>
                        <a:t>CPU</a:t>
                      </a:r>
                    </a:p>
                  </a:txBody>
                  <a:tcPr/>
                </a:tc>
                <a:tc>
                  <a:txBody>
                    <a:bodyPr/>
                    <a:lstStyle/>
                    <a:p>
                      <a:r>
                        <a:rPr lang="en-US" sz="1600" dirty="0"/>
                        <a:t>two-level uniform grid</a:t>
                      </a:r>
                    </a:p>
                  </a:txBody>
                  <a:tcPr/>
                </a:tc>
                <a:extLst>
                  <a:ext uri="{0D108BD9-81ED-4DB2-BD59-A6C34878D82A}">
                    <a16:rowId xmlns:a16="http://schemas.microsoft.com/office/drawing/2014/main" val="3529821303"/>
                  </a:ext>
                </a:extLst>
              </a:tr>
              <a:tr h="294538">
                <a:tc>
                  <a:txBody>
                    <a:bodyPr/>
                    <a:lstStyle/>
                    <a:p>
                      <a:r>
                        <a:rPr lang="en-US" sz="1600" dirty="0" err="1"/>
                        <a:t>Kinetica</a:t>
                      </a:r>
                      <a:endParaRPr lang="en-US" sz="1600" dirty="0"/>
                    </a:p>
                  </a:txBody>
                  <a:tcPr/>
                </a:tc>
                <a:tc>
                  <a:txBody>
                    <a:bodyPr/>
                    <a:lstStyle/>
                    <a:p>
                      <a:r>
                        <a:rPr lang="en-US" sz="1600" dirty="0"/>
                        <a:t>CPU</a:t>
                      </a:r>
                    </a:p>
                  </a:txBody>
                  <a:tcPr/>
                </a:tc>
                <a:tc>
                  <a:txBody>
                    <a:bodyPr/>
                    <a:lstStyle/>
                    <a:p>
                      <a:r>
                        <a:rPr lang="en-US" sz="1600" dirty="0"/>
                        <a:t>in-memory spatial database</a:t>
                      </a:r>
                    </a:p>
                  </a:txBody>
                  <a:tcPr/>
                </a:tc>
                <a:extLst>
                  <a:ext uri="{0D108BD9-81ED-4DB2-BD59-A6C34878D82A}">
                    <a16:rowId xmlns:a16="http://schemas.microsoft.com/office/drawing/2014/main" val="802289804"/>
                  </a:ext>
                </a:extLst>
              </a:tr>
              <a:tr h="294538">
                <a:tc>
                  <a:txBody>
                    <a:bodyPr/>
                    <a:lstStyle/>
                    <a:p>
                      <a:r>
                        <a:rPr lang="en-US" sz="1600" dirty="0" err="1"/>
                        <a:t>PostGIS</a:t>
                      </a:r>
                      <a:endParaRPr lang="en-US" sz="1600" dirty="0"/>
                    </a:p>
                  </a:txBody>
                  <a:tcPr/>
                </a:tc>
                <a:tc>
                  <a:txBody>
                    <a:bodyPr/>
                    <a:lstStyle/>
                    <a:p>
                      <a:r>
                        <a:rPr lang="en-US" sz="1600" dirty="0"/>
                        <a:t>CPU</a:t>
                      </a:r>
                    </a:p>
                  </a:txBody>
                  <a:tcPr/>
                </a:tc>
                <a:tc>
                  <a:txBody>
                    <a:bodyPr/>
                    <a:lstStyle/>
                    <a:p>
                      <a:r>
                        <a:rPr lang="en-US" sz="1600" dirty="0"/>
                        <a:t>disk-based spatial database</a:t>
                      </a:r>
                    </a:p>
                  </a:txBody>
                  <a:tcPr/>
                </a:tc>
                <a:extLst>
                  <a:ext uri="{0D108BD9-81ED-4DB2-BD59-A6C34878D82A}">
                    <a16:rowId xmlns:a16="http://schemas.microsoft.com/office/drawing/2014/main" val="2208654336"/>
                  </a:ext>
                </a:extLst>
              </a:tr>
              <a:tr h="294538">
                <a:tc>
                  <a:txBody>
                    <a:bodyPr/>
                    <a:lstStyle/>
                    <a:p>
                      <a:r>
                        <a:rPr lang="en-US" sz="1600" dirty="0" err="1"/>
                        <a:t>RasterIntervals</a:t>
                      </a:r>
                      <a:endParaRPr lang="en-US" sz="1600" dirty="0"/>
                    </a:p>
                  </a:txBody>
                  <a:tcPr/>
                </a:tc>
                <a:tc>
                  <a:txBody>
                    <a:bodyPr/>
                    <a:lstStyle/>
                    <a:p>
                      <a:r>
                        <a:rPr lang="en-US" sz="1600" dirty="0"/>
                        <a:t>CPU</a:t>
                      </a:r>
                    </a:p>
                  </a:txBody>
                  <a:tcPr/>
                </a:tc>
                <a:tc>
                  <a:txBody>
                    <a:bodyPr/>
                    <a:lstStyle/>
                    <a:p>
                      <a:r>
                        <a:rPr lang="en-US" sz="1600" dirty="0"/>
                        <a:t>rasterization-based</a:t>
                      </a:r>
                    </a:p>
                  </a:txBody>
                  <a:tcPr/>
                </a:tc>
                <a:extLst>
                  <a:ext uri="{0D108BD9-81ED-4DB2-BD59-A6C34878D82A}">
                    <a16:rowId xmlns:a16="http://schemas.microsoft.com/office/drawing/2014/main" val="4123374913"/>
                  </a:ext>
                </a:extLst>
              </a:tr>
            </a:tbl>
          </a:graphicData>
        </a:graphic>
      </p:graphicFrame>
    </p:spTree>
    <p:extLst>
      <p:ext uri="{BB962C8B-B14F-4D97-AF65-F5344CB8AC3E}">
        <p14:creationId xmlns:p14="http://schemas.microsoft.com/office/powerpoint/2010/main" val="13512959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CD166-6464-A75A-C552-C88D0927C8E2}"/>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DB8D4AF-E22B-ED96-B7AA-B715868136A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39</a:t>
            </a:fld>
            <a:endParaRPr lang="en-US"/>
          </a:p>
        </p:txBody>
      </p:sp>
      <p:sp>
        <p:nvSpPr>
          <p:cNvPr id="3" name="Title 2">
            <a:extLst>
              <a:ext uri="{FF2B5EF4-FFF2-40B4-BE49-F238E27FC236}">
                <a16:creationId xmlns:a16="http://schemas.microsoft.com/office/drawing/2014/main" id="{84BDC0EA-116F-2DE6-14C7-6AE46F480A56}"/>
              </a:ext>
            </a:extLst>
          </p:cNvPr>
          <p:cNvSpPr>
            <a:spLocks noGrp="1"/>
          </p:cNvSpPr>
          <p:nvPr>
            <p:ph type="title"/>
          </p:nvPr>
        </p:nvSpPr>
        <p:spPr/>
        <p:txBody>
          <a:bodyPr/>
          <a:lstStyle/>
          <a:p>
            <a:r>
              <a:rPr lang="en-US" dirty="0"/>
              <a:t>Real-world Datasets Worldwide</a:t>
            </a:r>
          </a:p>
        </p:txBody>
      </p:sp>
      <p:graphicFrame>
        <p:nvGraphicFramePr>
          <p:cNvPr id="5" name="Table 4">
            <a:extLst>
              <a:ext uri="{FF2B5EF4-FFF2-40B4-BE49-F238E27FC236}">
                <a16:creationId xmlns:a16="http://schemas.microsoft.com/office/drawing/2014/main" id="{8F7550B4-828F-2454-7223-334AE1AA7310}"/>
              </a:ext>
            </a:extLst>
          </p:cNvPr>
          <p:cNvGraphicFramePr>
            <a:graphicFrameLocks noGrp="1"/>
          </p:cNvGraphicFramePr>
          <p:nvPr>
            <p:extLst>
              <p:ext uri="{D42A27DB-BD31-4B8C-83A1-F6EECF244321}">
                <p14:modId xmlns:p14="http://schemas.microsoft.com/office/powerpoint/2010/main" val="2122473149"/>
              </p:ext>
            </p:extLst>
          </p:nvPr>
        </p:nvGraphicFramePr>
        <p:xfrm>
          <a:off x="865520" y="1805343"/>
          <a:ext cx="9177469" cy="1854200"/>
        </p:xfrm>
        <a:graphic>
          <a:graphicData uri="http://schemas.openxmlformats.org/drawingml/2006/table">
            <a:tbl>
              <a:tblPr firstRow="1" bandRow="1">
                <a:tableStyleId>{073A0DAA-6AF3-43AB-8588-CEC1D06C72B9}</a:tableStyleId>
              </a:tblPr>
              <a:tblGrid>
                <a:gridCol w="1249083">
                  <a:extLst>
                    <a:ext uri="{9D8B030D-6E8A-4147-A177-3AD203B41FA5}">
                      <a16:colId xmlns:a16="http://schemas.microsoft.com/office/drawing/2014/main" val="110957319"/>
                    </a:ext>
                  </a:extLst>
                </a:gridCol>
                <a:gridCol w="1269402">
                  <a:extLst>
                    <a:ext uri="{9D8B030D-6E8A-4147-A177-3AD203B41FA5}">
                      <a16:colId xmlns:a16="http://schemas.microsoft.com/office/drawing/2014/main" val="958746181"/>
                    </a:ext>
                  </a:extLst>
                </a:gridCol>
                <a:gridCol w="1484555">
                  <a:extLst>
                    <a:ext uri="{9D8B030D-6E8A-4147-A177-3AD203B41FA5}">
                      <a16:colId xmlns:a16="http://schemas.microsoft.com/office/drawing/2014/main" val="507012655"/>
                    </a:ext>
                  </a:extLst>
                </a:gridCol>
                <a:gridCol w="5174429">
                  <a:extLst>
                    <a:ext uri="{9D8B030D-6E8A-4147-A177-3AD203B41FA5}">
                      <a16:colId xmlns:a16="http://schemas.microsoft.com/office/drawing/2014/main" val="2045748325"/>
                    </a:ext>
                  </a:extLst>
                </a:gridCol>
              </a:tblGrid>
              <a:tr h="370840">
                <a:tc>
                  <a:txBody>
                    <a:bodyPr/>
                    <a:lstStyle/>
                    <a:p>
                      <a:pPr algn="ctr"/>
                      <a:r>
                        <a:rPr lang="en-US" dirty="0"/>
                        <a:t>Dataset</a:t>
                      </a:r>
                    </a:p>
                  </a:txBody>
                  <a:tcPr>
                    <a:solidFill>
                      <a:srgbClr val="991B1B"/>
                    </a:solidFill>
                  </a:tcPr>
                </a:tc>
                <a:tc>
                  <a:txBody>
                    <a:bodyPr/>
                    <a:lstStyle/>
                    <a:p>
                      <a:pPr algn="ctr"/>
                      <a:r>
                        <a:rPr lang="en-US" dirty="0"/>
                        <a:t>Line Segs</a:t>
                      </a:r>
                    </a:p>
                  </a:txBody>
                  <a:tcPr>
                    <a:solidFill>
                      <a:srgbClr val="991B1B"/>
                    </a:solidFill>
                  </a:tcPr>
                </a:tc>
                <a:tc>
                  <a:txBody>
                    <a:bodyPr/>
                    <a:lstStyle/>
                    <a:p>
                      <a:pPr algn="ctr"/>
                      <a:r>
                        <a:rPr lang="en-US" dirty="0"/>
                        <a:t>Polygons</a:t>
                      </a:r>
                    </a:p>
                  </a:txBody>
                  <a:tcPr>
                    <a:solidFill>
                      <a:srgbClr val="991B1B"/>
                    </a:solidFill>
                  </a:tcPr>
                </a:tc>
                <a:tc>
                  <a:txBody>
                    <a:bodyPr/>
                    <a:lstStyle/>
                    <a:p>
                      <a:pPr algn="ctr"/>
                      <a:r>
                        <a:rPr lang="en-US" dirty="0"/>
                        <a:t>Description</a:t>
                      </a:r>
                    </a:p>
                  </a:txBody>
                  <a:tcPr>
                    <a:solidFill>
                      <a:srgbClr val="991B1B"/>
                    </a:solidFill>
                  </a:tcPr>
                </a:tc>
                <a:extLst>
                  <a:ext uri="{0D108BD9-81ED-4DB2-BD59-A6C34878D82A}">
                    <a16:rowId xmlns:a16="http://schemas.microsoft.com/office/drawing/2014/main" val="4142958142"/>
                  </a:ext>
                </a:extLst>
              </a:tr>
              <a:tr h="370840">
                <a:tc>
                  <a:txBody>
                    <a:bodyPr/>
                    <a:lstStyle/>
                    <a:p>
                      <a:pPr algn="ctr"/>
                      <a:r>
                        <a:rPr lang="en-US" dirty="0"/>
                        <a:t>County</a:t>
                      </a:r>
                    </a:p>
                  </a:txBody>
                  <a:tcPr/>
                </a:tc>
                <a:tc>
                  <a:txBody>
                    <a:bodyPr/>
                    <a:lstStyle/>
                    <a:p>
                      <a:pPr algn="ctr"/>
                      <a:r>
                        <a:rPr lang="en-US" dirty="0"/>
                        <a:t>1.0M</a:t>
                      </a:r>
                    </a:p>
                  </a:txBody>
                  <a:tcPr/>
                </a:tc>
                <a:tc>
                  <a:txBody>
                    <a:bodyPr/>
                    <a:lstStyle/>
                    <a:p>
                      <a:pPr algn="ctr"/>
                      <a:r>
                        <a:rPr lang="en-US" dirty="0"/>
                        <a:t>3.1K</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tx1"/>
                          </a:solidFill>
                          <a:effectLst/>
                        </a:rPr>
                        <a:t>Boundaries of the U.S. Counties</a:t>
                      </a:r>
                      <a:endParaRPr lang="en-US" sz="1800" kern="1200" dirty="0">
                        <a:solidFill>
                          <a:schemeClr val="tx1"/>
                        </a:solidFill>
                        <a:effectLst/>
                        <a:latin typeface="+mn-lt"/>
                        <a:ea typeface="+mn-ea"/>
                        <a:cs typeface="+mn-cs"/>
                      </a:endParaRPr>
                    </a:p>
                  </a:txBody>
                  <a:tcPr/>
                </a:tc>
                <a:extLst>
                  <a:ext uri="{0D108BD9-81ED-4DB2-BD59-A6C34878D82A}">
                    <a16:rowId xmlns:a16="http://schemas.microsoft.com/office/drawing/2014/main" val="186807679"/>
                  </a:ext>
                </a:extLst>
              </a:tr>
              <a:tr h="370840">
                <a:tc>
                  <a:txBody>
                    <a:bodyPr/>
                    <a:lstStyle/>
                    <a:p>
                      <a:pPr algn="ctr"/>
                      <a:r>
                        <a:rPr lang="en-US" dirty="0" err="1"/>
                        <a:t>Zipcode</a:t>
                      </a:r>
                      <a:endParaRPr lang="en-US" dirty="0"/>
                    </a:p>
                  </a:txBody>
                  <a:tcPr/>
                </a:tc>
                <a:tc>
                  <a:txBody>
                    <a:bodyPr/>
                    <a:lstStyle/>
                    <a:p>
                      <a:pPr algn="ctr"/>
                      <a:r>
                        <a:rPr lang="en-US" dirty="0"/>
                        <a:t>23.9M</a:t>
                      </a:r>
                    </a:p>
                  </a:txBody>
                  <a:tcPr/>
                </a:tc>
                <a:tc>
                  <a:txBody>
                    <a:bodyPr/>
                    <a:lstStyle/>
                    <a:p>
                      <a:pPr algn="ctr"/>
                      <a:r>
                        <a:rPr lang="en-US" dirty="0"/>
                        <a:t>32.2K</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tx1"/>
                          </a:solidFill>
                          <a:effectLst/>
                        </a:rPr>
                        <a:t>ZIP Code areas for the USPS</a:t>
                      </a:r>
                      <a:endParaRPr lang="en-US" sz="1800" kern="1200" dirty="0">
                        <a:solidFill>
                          <a:schemeClr val="tx1"/>
                        </a:solidFill>
                        <a:effectLst/>
                        <a:latin typeface="+mn-lt"/>
                        <a:ea typeface="+mn-ea"/>
                        <a:cs typeface="+mn-cs"/>
                      </a:endParaRPr>
                    </a:p>
                  </a:txBody>
                  <a:tcPr/>
                </a:tc>
                <a:extLst>
                  <a:ext uri="{0D108BD9-81ED-4DB2-BD59-A6C34878D82A}">
                    <a16:rowId xmlns:a16="http://schemas.microsoft.com/office/drawing/2014/main" val="228518376"/>
                  </a:ext>
                </a:extLst>
              </a:tr>
              <a:tr h="370840">
                <a:tc>
                  <a:txBody>
                    <a:bodyPr/>
                    <a:lstStyle/>
                    <a:p>
                      <a:pPr algn="ctr"/>
                      <a:r>
                        <a:rPr lang="en-US" dirty="0"/>
                        <a:t>Block</a:t>
                      </a:r>
                    </a:p>
                  </a:txBody>
                  <a:tcPr/>
                </a:tc>
                <a:tc>
                  <a:txBody>
                    <a:bodyPr/>
                    <a:lstStyle/>
                    <a:p>
                      <a:pPr algn="ctr"/>
                      <a:r>
                        <a:rPr lang="en-US" dirty="0"/>
                        <a:t>29.3M</a:t>
                      </a:r>
                    </a:p>
                  </a:txBody>
                  <a:tcPr/>
                </a:tc>
                <a:tc>
                  <a:txBody>
                    <a:bodyPr/>
                    <a:lstStyle/>
                    <a:p>
                      <a:pPr algn="ctr"/>
                      <a:r>
                        <a:rPr lang="en-US" dirty="0"/>
                        <a:t>239.2K</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tx1"/>
                          </a:solidFill>
                          <a:effectLst/>
                        </a:rPr>
                        <a:t>Census block groups in the U.S.</a:t>
                      </a:r>
                      <a:endParaRPr lang="en-US" sz="1800" kern="1200" dirty="0">
                        <a:solidFill>
                          <a:schemeClr val="tx1"/>
                        </a:solidFill>
                        <a:effectLst/>
                        <a:latin typeface="+mn-lt"/>
                        <a:ea typeface="+mn-ea"/>
                        <a:cs typeface="+mn-cs"/>
                      </a:endParaRPr>
                    </a:p>
                  </a:txBody>
                  <a:tcPr/>
                </a:tc>
                <a:extLst>
                  <a:ext uri="{0D108BD9-81ED-4DB2-BD59-A6C34878D82A}">
                    <a16:rowId xmlns:a16="http://schemas.microsoft.com/office/drawing/2014/main" val="1336375518"/>
                  </a:ext>
                </a:extLst>
              </a:tr>
              <a:tr h="370840">
                <a:tc>
                  <a:txBody>
                    <a:bodyPr/>
                    <a:lstStyle/>
                    <a:p>
                      <a:pPr algn="ctr"/>
                      <a:r>
                        <a:rPr lang="en-US" dirty="0"/>
                        <a:t>Water</a:t>
                      </a:r>
                    </a:p>
                  </a:txBody>
                  <a:tcPr/>
                </a:tc>
                <a:tc>
                  <a:txBody>
                    <a:bodyPr/>
                    <a:lstStyle/>
                    <a:p>
                      <a:pPr algn="ctr"/>
                      <a:r>
                        <a:rPr lang="en-US" dirty="0"/>
                        <a:t>25.6M</a:t>
                      </a:r>
                    </a:p>
                  </a:txBody>
                  <a:tcPr/>
                </a:tc>
                <a:tc>
                  <a:txBody>
                    <a:bodyPr/>
                    <a:lstStyle/>
                    <a:p>
                      <a:pPr algn="ctr"/>
                      <a:r>
                        <a:rPr lang="en-US" dirty="0"/>
                        <a:t>463.6K</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tx1"/>
                          </a:solidFill>
                          <a:effectLst/>
                        </a:rPr>
                        <a:t>Major water features in the U.S.</a:t>
                      </a:r>
                      <a:endParaRPr lang="en-US" sz="1800" kern="1200" dirty="0">
                        <a:solidFill>
                          <a:schemeClr val="tx1"/>
                        </a:solidFill>
                        <a:effectLst/>
                        <a:latin typeface="+mn-lt"/>
                        <a:ea typeface="+mn-ea"/>
                        <a:cs typeface="+mn-cs"/>
                      </a:endParaRPr>
                    </a:p>
                  </a:txBody>
                  <a:tcPr/>
                </a:tc>
                <a:extLst>
                  <a:ext uri="{0D108BD9-81ED-4DB2-BD59-A6C34878D82A}">
                    <a16:rowId xmlns:a16="http://schemas.microsoft.com/office/drawing/2014/main" val="4268821924"/>
                  </a:ext>
                </a:extLst>
              </a:tr>
            </a:tbl>
          </a:graphicData>
        </a:graphic>
      </p:graphicFrame>
      <p:graphicFrame>
        <p:nvGraphicFramePr>
          <p:cNvPr id="6" name="Table 5">
            <a:extLst>
              <a:ext uri="{FF2B5EF4-FFF2-40B4-BE49-F238E27FC236}">
                <a16:creationId xmlns:a16="http://schemas.microsoft.com/office/drawing/2014/main" id="{F350B3C1-99CA-9333-8FD7-7CA973FA2EAB}"/>
              </a:ext>
            </a:extLst>
          </p:cNvPr>
          <p:cNvGraphicFramePr>
            <a:graphicFrameLocks noGrp="1"/>
          </p:cNvGraphicFramePr>
          <p:nvPr>
            <p:extLst>
              <p:ext uri="{D42A27DB-BD31-4B8C-83A1-F6EECF244321}">
                <p14:modId xmlns:p14="http://schemas.microsoft.com/office/powerpoint/2010/main" val="3557815001"/>
              </p:ext>
            </p:extLst>
          </p:nvPr>
        </p:nvGraphicFramePr>
        <p:xfrm>
          <a:off x="865520" y="1805343"/>
          <a:ext cx="9317320" cy="4815840"/>
        </p:xfrm>
        <a:graphic>
          <a:graphicData uri="http://schemas.openxmlformats.org/drawingml/2006/table">
            <a:tbl>
              <a:tblPr firstRow="1" bandRow="1">
                <a:tableStyleId>{073A0DAA-6AF3-43AB-8588-CEC1D06C72B9}</a:tableStyleId>
              </a:tblPr>
              <a:tblGrid>
                <a:gridCol w="1711033">
                  <a:extLst>
                    <a:ext uri="{9D8B030D-6E8A-4147-A177-3AD203B41FA5}">
                      <a16:colId xmlns:a16="http://schemas.microsoft.com/office/drawing/2014/main" val="4061213205"/>
                    </a:ext>
                  </a:extLst>
                </a:gridCol>
                <a:gridCol w="1670632">
                  <a:extLst>
                    <a:ext uri="{9D8B030D-6E8A-4147-A177-3AD203B41FA5}">
                      <a16:colId xmlns:a16="http://schemas.microsoft.com/office/drawing/2014/main" val="2909846214"/>
                    </a:ext>
                  </a:extLst>
                </a:gridCol>
                <a:gridCol w="1877003">
                  <a:extLst>
                    <a:ext uri="{9D8B030D-6E8A-4147-A177-3AD203B41FA5}">
                      <a16:colId xmlns:a16="http://schemas.microsoft.com/office/drawing/2014/main" val="1458070461"/>
                    </a:ext>
                  </a:extLst>
                </a:gridCol>
                <a:gridCol w="4058652">
                  <a:extLst>
                    <a:ext uri="{9D8B030D-6E8A-4147-A177-3AD203B41FA5}">
                      <a16:colId xmlns:a16="http://schemas.microsoft.com/office/drawing/2014/main" val="3553320057"/>
                    </a:ext>
                  </a:extLst>
                </a:gridCol>
              </a:tblGrid>
              <a:tr h="0">
                <a:tc>
                  <a:txBody>
                    <a:bodyPr/>
                    <a:lstStyle/>
                    <a:p>
                      <a:pPr algn="ctr"/>
                      <a:r>
                        <a:rPr lang="en-US" dirty="0"/>
                        <a:t>Dataset</a:t>
                      </a:r>
                    </a:p>
                  </a:txBody>
                  <a:tcPr>
                    <a:solidFill>
                      <a:srgbClr val="991B1B"/>
                    </a:solidFill>
                  </a:tcPr>
                </a:tc>
                <a:tc>
                  <a:txBody>
                    <a:bodyPr/>
                    <a:lstStyle/>
                    <a:p>
                      <a:pPr algn="ctr"/>
                      <a:r>
                        <a:rPr lang="en-US" dirty="0"/>
                        <a:t>Line Segs</a:t>
                      </a:r>
                    </a:p>
                  </a:txBody>
                  <a:tcPr>
                    <a:solidFill>
                      <a:srgbClr val="991B1B"/>
                    </a:solidFill>
                  </a:tcPr>
                </a:tc>
                <a:tc>
                  <a:txBody>
                    <a:bodyPr/>
                    <a:lstStyle/>
                    <a:p>
                      <a:pPr algn="ctr"/>
                      <a:r>
                        <a:rPr lang="en-US" dirty="0"/>
                        <a:t>Polygons</a:t>
                      </a:r>
                    </a:p>
                  </a:txBody>
                  <a:tcPr>
                    <a:solidFill>
                      <a:srgbClr val="991B1B"/>
                    </a:solidFill>
                  </a:tcPr>
                </a:tc>
                <a:tc>
                  <a:txBody>
                    <a:bodyPr/>
                    <a:lstStyle/>
                    <a:p>
                      <a:pPr algn="ctr"/>
                      <a:r>
                        <a:rPr lang="en-US" dirty="0"/>
                        <a:t>Description</a:t>
                      </a:r>
                    </a:p>
                  </a:txBody>
                  <a:tcPr>
                    <a:solidFill>
                      <a:srgbClr val="991B1B"/>
                    </a:solidFill>
                  </a:tcPr>
                </a:tc>
                <a:extLst>
                  <a:ext uri="{0D108BD9-81ED-4DB2-BD59-A6C34878D82A}">
                    <a16:rowId xmlns:a16="http://schemas.microsoft.com/office/drawing/2014/main" val="2001275318"/>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rPr>
                        <a:t>LKAF</a:t>
                      </a:r>
                      <a:endParaRPr lang="en-US" sz="1800" kern="1200" dirty="0">
                        <a:solidFill>
                          <a:schemeClr val="dk1"/>
                        </a:solidFill>
                        <a:latin typeface="+mn-lt"/>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rPr>
                        <a:t>1.8M</a:t>
                      </a:r>
                      <a:endParaRPr lang="en-US" sz="1800" kern="1200" dirty="0">
                        <a:solidFill>
                          <a:schemeClr val="dk1"/>
                        </a:solidFill>
                        <a:latin typeface="+mn-lt"/>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rPr>
                        <a:t>18.2K</a:t>
                      </a:r>
                      <a:endParaRPr lang="en-US" sz="1800" kern="1200" dirty="0">
                        <a:solidFill>
                          <a:schemeClr val="dk1"/>
                        </a:solidFill>
                        <a:latin typeface="+mn-lt"/>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rPr>
                        <a:t>Water areas in Africa</a:t>
                      </a:r>
                      <a:endParaRPr lang="en-US" sz="1800" kern="1200" dirty="0">
                        <a:solidFill>
                          <a:schemeClr val="dk1"/>
                        </a:solidFill>
                        <a:latin typeface="+mn-lt"/>
                        <a:ea typeface="+mn-ea"/>
                        <a:cs typeface="+mn-cs"/>
                      </a:endParaRPr>
                    </a:p>
                  </a:txBody>
                  <a:tcPr/>
                </a:tc>
                <a:extLst>
                  <a:ext uri="{0D108BD9-81ED-4DB2-BD59-A6C34878D82A}">
                    <a16:rowId xmlns:a16="http://schemas.microsoft.com/office/drawing/2014/main" val="3645461668"/>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rPr>
                        <a:t>PKAF</a:t>
                      </a:r>
                      <a:endParaRPr lang="en-US" sz="1800" kern="1200" dirty="0">
                        <a:solidFill>
                          <a:schemeClr val="dk1"/>
                        </a:solidFill>
                        <a:latin typeface="+mn-lt"/>
                        <a:ea typeface="+mn-ea"/>
                        <a:cs typeface="+mn-cs"/>
                      </a:endParaRPr>
                    </a:p>
                  </a:txBody>
                  <a:tcPr marL="9525" marR="9525" marT="9525" marB="0" anchor="b"/>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kern="1200">
                          <a:solidFill>
                            <a:schemeClr val="dk1"/>
                          </a:solidFill>
                        </a:rPr>
                        <a:t>1.3M</a:t>
                      </a:r>
                      <a:endParaRPr lang="en-US" sz="1800" kern="1200">
                        <a:solidFill>
                          <a:schemeClr val="dk1"/>
                        </a:solidFill>
                        <a:latin typeface="+mn-lt"/>
                        <a:ea typeface="+mn-ea"/>
                        <a:cs typeface="+mn-cs"/>
                      </a:endParaRPr>
                    </a:p>
                  </a:txBody>
                  <a:tcPr marL="9525" marR="9525" marT="9525" marB="0" anchor="b"/>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rPr>
                        <a:t>25.7K</a:t>
                      </a:r>
                      <a:endParaRPr lang="en-US" sz="1800" kern="1200" dirty="0">
                        <a:solidFill>
                          <a:schemeClr val="dk1"/>
                        </a:solidFill>
                        <a:latin typeface="+mn-lt"/>
                        <a:ea typeface="+mn-ea"/>
                        <a:cs typeface="+mn-cs"/>
                      </a:endParaRPr>
                    </a:p>
                  </a:txBody>
                  <a:tcPr marL="9525" marR="9525" marT="9525" marB="0" anchor="b"/>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rPr>
                        <a:t>Parks or green areas in Africa</a:t>
                      </a:r>
                      <a:endParaRPr lang="en-US" sz="1800" kern="1200" dirty="0">
                        <a:solidFill>
                          <a:schemeClr val="dk1"/>
                        </a:solidFill>
                        <a:latin typeface="+mn-lt"/>
                        <a:ea typeface="+mn-ea"/>
                        <a:cs typeface="+mn-cs"/>
                      </a:endParaRPr>
                    </a:p>
                  </a:txBody>
                  <a:tcPr/>
                </a:tc>
                <a:extLst>
                  <a:ext uri="{0D108BD9-81ED-4DB2-BD59-A6C34878D82A}">
                    <a16:rowId xmlns:a16="http://schemas.microsoft.com/office/drawing/2014/main" val="3856839643"/>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kern="1200">
                          <a:solidFill>
                            <a:schemeClr val="dk1"/>
                          </a:solidFill>
                        </a:rPr>
                        <a:t>LKAS</a:t>
                      </a:r>
                      <a:endParaRPr lang="en-US" sz="1800" kern="1200">
                        <a:solidFill>
                          <a:schemeClr val="dk1"/>
                        </a:solidFill>
                        <a:latin typeface="+mn-lt"/>
                        <a:ea typeface="+mn-ea"/>
                        <a:cs typeface="+mn-cs"/>
                      </a:endParaRPr>
                    </a:p>
                  </a:txBody>
                  <a:tcPr marL="9525" marR="9525" marT="9525" marB="0" anchor="b"/>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rPr>
                        <a:t>10.3M</a:t>
                      </a:r>
                      <a:endParaRPr lang="en-US" sz="1800" kern="1200" dirty="0">
                        <a:solidFill>
                          <a:schemeClr val="dk1"/>
                        </a:solidFill>
                        <a:latin typeface="+mn-lt"/>
                        <a:ea typeface="+mn-ea"/>
                        <a:cs typeface="+mn-cs"/>
                      </a:endParaRPr>
                    </a:p>
                  </a:txBody>
                  <a:tcPr marL="9525" marR="9525" marT="9525" marB="0" anchor="b"/>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kern="1200">
                          <a:solidFill>
                            <a:schemeClr val="dk1"/>
                          </a:solidFill>
                        </a:rPr>
                        <a:t>151.6K</a:t>
                      </a:r>
                      <a:endParaRPr lang="en-US" sz="1800" kern="1200">
                        <a:solidFill>
                          <a:schemeClr val="dk1"/>
                        </a:solidFill>
                        <a:latin typeface="+mn-lt"/>
                        <a:ea typeface="+mn-ea"/>
                        <a:cs typeface="+mn-cs"/>
                      </a:endParaRPr>
                    </a:p>
                  </a:txBody>
                  <a:tcPr marL="9525" marR="9525" marT="9525" marB="0" anchor="b"/>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rPr>
                        <a:t>Water areas in Asia</a:t>
                      </a:r>
                      <a:endParaRPr lang="en-US" sz="1800" kern="1200" dirty="0">
                        <a:solidFill>
                          <a:schemeClr val="dk1"/>
                        </a:solidFill>
                        <a:latin typeface="+mn-lt"/>
                        <a:ea typeface="+mn-ea"/>
                        <a:cs typeface="+mn-cs"/>
                      </a:endParaRPr>
                    </a:p>
                  </a:txBody>
                  <a:tcPr/>
                </a:tc>
                <a:extLst>
                  <a:ext uri="{0D108BD9-81ED-4DB2-BD59-A6C34878D82A}">
                    <a16:rowId xmlns:a16="http://schemas.microsoft.com/office/drawing/2014/main" val="724691884"/>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kern="1200">
                          <a:solidFill>
                            <a:schemeClr val="dk1"/>
                          </a:solidFill>
                        </a:rPr>
                        <a:t>PKAS</a:t>
                      </a:r>
                      <a:endParaRPr lang="en-US" sz="1800" kern="1200">
                        <a:solidFill>
                          <a:schemeClr val="dk1"/>
                        </a:solidFill>
                        <a:latin typeface="+mn-lt"/>
                        <a:ea typeface="+mn-ea"/>
                        <a:cs typeface="+mn-cs"/>
                      </a:endParaRPr>
                    </a:p>
                  </a:txBody>
                  <a:tcPr marL="9525" marR="9525" marT="9525" marB="0" anchor="b"/>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rPr>
                        <a:t>11.9M</a:t>
                      </a:r>
                      <a:endParaRPr lang="en-US" sz="1800" kern="1200" dirty="0">
                        <a:solidFill>
                          <a:schemeClr val="dk1"/>
                        </a:solidFill>
                        <a:latin typeface="+mn-lt"/>
                        <a:ea typeface="+mn-ea"/>
                        <a:cs typeface="+mn-cs"/>
                      </a:endParaRPr>
                    </a:p>
                  </a:txBody>
                  <a:tcPr marL="9525" marR="9525" marT="9525" marB="0" anchor="b"/>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kern="1200">
                          <a:solidFill>
                            <a:schemeClr val="dk1"/>
                          </a:solidFill>
                        </a:rPr>
                        <a:t>172.6K</a:t>
                      </a:r>
                      <a:endParaRPr lang="en-US" sz="1800" kern="1200">
                        <a:solidFill>
                          <a:schemeClr val="dk1"/>
                        </a:solidFill>
                        <a:latin typeface="+mn-lt"/>
                        <a:ea typeface="+mn-ea"/>
                        <a:cs typeface="+mn-cs"/>
                      </a:endParaRPr>
                    </a:p>
                  </a:txBody>
                  <a:tcPr marL="9525" marR="9525" marT="9525" marB="0" anchor="b"/>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rPr>
                        <a:t>Parks or green areas in Asia</a:t>
                      </a:r>
                      <a:endParaRPr lang="en-US" sz="1800" kern="1200" dirty="0">
                        <a:solidFill>
                          <a:schemeClr val="dk1"/>
                        </a:solidFill>
                        <a:latin typeface="+mn-lt"/>
                        <a:ea typeface="+mn-ea"/>
                        <a:cs typeface="+mn-cs"/>
                      </a:endParaRPr>
                    </a:p>
                  </a:txBody>
                  <a:tcPr/>
                </a:tc>
                <a:extLst>
                  <a:ext uri="{0D108BD9-81ED-4DB2-BD59-A6C34878D82A}">
                    <a16:rowId xmlns:a16="http://schemas.microsoft.com/office/drawing/2014/main" val="3027964422"/>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kern="1200">
                          <a:solidFill>
                            <a:schemeClr val="dk1"/>
                          </a:solidFill>
                        </a:rPr>
                        <a:t>LKAU</a:t>
                      </a:r>
                      <a:endParaRPr lang="en-US" sz="1800" kern="1200">
                        <a:solidFill>
                          <a:schemeClr val="dk1"/>
                        </a:solidFill>
                        <a:latin typeface="+mn-lt"/>
                        <a:ea typeface="+mn-ea"/>
                        <a:cs typeface="+mn-cs"/>
                      </a:endParaRPr>
                    </a:p>
                  </a:txBody>
                  <a:tcPr marL="9525" marR="9525" marT="9525" marB="0" anchor="b"/>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kern="1200">
                          <a:solidFill>
                            <a:schemeClr val="dk1"/>
                          </a:solidFill>
                        </a:rPr>
                        <a:t>1.2M</a:t>
                      </a:r>
                      <a:endParaRPr lang="en-US" sz="1800" kern="1200">
                        <a:solidFill>
                          <a:schemeClr val="dk1"/>
                        </a:solidFill>
                        <a:latin typeface="+mn-lt"/>
                        <a:ea typeface="+mn-ea"/>
                        <a:cs typeface="+mn-cs"/>
                      </a:endParaRPr>
                    </a:p>
                  </a:txBody>
                  <a:tcPr marL="9525" marR="9525" marT="9525" marB="0" anchor="b"/>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kern="1200">
                          <a:solidFill>
                            <a:schemeClr val="dk1"/>
                          </a:solidFill>
                        </a:rPr>
                        <a:t>14.5K</a:t>
                      </a:r>
                      <a:endParaRPr lang="en-US" sz="1800" kern="1200">
                        <a:solidFill>
                          <a:schemeClr val="dk1"/>
                        </a:solidFill>
                        <a:latin typeface="+mn-lt"/>
                        <a:ea typeface="+mn-ea"/>
                        <a:cs typeface="+mn-cs"/>
                      </a:endParaRPr>
                    </a:p>
                  </a:txBody>
                  <a:tcPr marL="9525" marR="9525" marT="9525" marB="0" anchor="b"/>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rPr>
                        <a:t>Water areas in Australia</a:t>
                      </a:r>
                      <a:endParaRPr lang="en-US" sz="1800" kern="1200" dirty="0">
                        <a:solidFill>
                          <a:schemeClr val="dk1"/>
                        </a:solidFill>
                        <a:latin typeface="+mn-lt"/>
                        <a:ea typeface="+mn-ea"/>
                        <a:cs typeface="+mn-cs"/>
                      </a:endParaRPr>
                    </a:p>
                  </a:txBody>
                  <a:tcPr/>
                </a:tc>
                <a:extLst>
                  <a:ext uri="{0D108BD9-81ED-4DB2-BD59-A6C34878D82A}">
                    <a16:rowId xmlns:a16="http://schemas.microsoft.com/office/drawing/2014/main" val="2610233591"/>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kern="1200">
                          <a:solidFill>
                            <a:schemeClr val="dk1"/>
                          </a:solidFill>
                        </a:rPr>
                        <a:t>PKAU</a:t>
                      </a:r>
                      <a:endParaRPr lang="en-US" sz="1800" kern="1200">
                        <a:solidFill>
                          <a:schemeClr val="dk1"/>
                        </a:solidFill>
                        <a:latin typeface="+mn-lt"/>
                        <a:ea typeface="+mn-ea"/>
                        <a:cs typeface="+mn-cs"/>
                      </a:endParaRPr>
                    </a:p>
                  </a:txBody>
                  <a:tcPr marL="9525" marR="9525" marT="9525" marB="0" anchor="b"/>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kern="1200">
                          <a:solidFill>
                            <a:schemeClr val="dk1"/>
                          </a:solidFill>
                        </a:rPr>
                        <a:t>567.1K</a:t>
                      </a:r>
                      <a:endParaRPr lang="en-US" sz="1800" kern="1200">
                        <a:solidFill>
                          <a:schemeClr val="dk1"/>
                        </a:solidFill>
                        <a:latin typeface="+mn-lt"/>
                        <a:ea typeface="+mn-ea"/>
                        <a:cs typeface="+mn-cs"/>
                      </a:endParaRPr>
                    </a:p>
                  </a:txBody>
                  <a:tcPr marL="9525" marR="9525" marT="9525" marB="0" anchor="b"/>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kern="1200">
                          <a:solidFill>
                            <a:schemeClr val="dk1"/>
                          </a:solidFill>
                        </a:rPr>
                        <a:t>12.8K</a:t>
                      </a:r>
                      <a:endParaRPr lang="en-US" sz="1800" kern="1200">
                        <a:solidFill>
                          <a:schemeClr val="dk1"/>
                        </a:solidFill>
                        <a:latin typeface="+mn-lt"/>
                        <a:ea typeface="+mn-ea"/>
                        <a:cs typeface="+mn-cs"/>
                      </a:endParaRPr>
                    </a:p>
                  </a:txBody>
                  <a:tcPr marL="9525" marR="9525" marT="9525" marB="0" anchor="b"/>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rPr>
                        <a:t>Parks or green areas in Australia</a:t>
                      </a:r>
                      <a:endParaRPr lang="en-US" sz="1800" kern="1200" dirty="0">
                        <a:solidFill>
                          <a:schemeClr val="dk1"/>
                        </a:solidFill>
                        <a:latin typeface="+mn-lt"/>
                        <a:ea typeface="+mn-ea"/>
                        <a:cs typeface="+mn-cs"/>
                      </a:endParaRPr>
                    </a:p>
                  </a:txBody>
                  <a:tcPr/>
                </a:tc>
                <a:extLst>
                  <a:ext uri="{0D108BD9-81ED-4DB2-BD59-A6C34878D82A}">
                    <a16:rowId xmlns:a16="http://schemas.microsoft.com/office/drawing/2014/main" val="1089968767"/>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kern="1200">
                          <a:solidFill>
                            <a:schemeClr val="dk1"/>
                          </a:solidFill>
                        </a:rPr>
                        <a:t>LKEU</a:t>
                      </a:r>
                      <a:endParaRPr lang="en-US" sz="1800" kern="1200">
                        <a:solidFill>
                          <a:schemeClr val="dk1"/>
                        </a:solidFill>
                        <a:latin typeface="+mn-lt"/>
                        <a:ea typeface="+mn-ea"/>
                        <a:cs typeface="+mn-cs"/>
                      </a:endParaRPr>
                    </a:p>
                  </a:txBody>
                  <a:tcPr marL="9525" marR="9525" marT="9525" marB="0" anchor="b"/>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rPr>
                        <a:t>27.9M</a:t>
                      </a:r>
                      <a:endParaRPr lang="en-US" sz="1800" kern="1200" dirty="0">
                        <a:solidFill>
                          <a:schemeClr val="dk1"/>
                        </a:solidFill>
                        <a:latin typeface="+mn-lt"/>
                        <a:ea typeface="+mn-ea"/>
                        <a:cs typeface="+mn-cs"/>
                      </a:endParaRPr>
                    </a:p>
                  </a:txBody>
                  <a:tcPr marL="9525" marR="9525" marT="9525" marB="0" anchor="b"/>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kern="1200">
                          <a:solidFill>
                            <a:schemeClr val="dk1"/>
                          </a:solidFill>
                        </a:rPr>
                        <a:t>654.8K</a:t>
                      </a:r>
                      <a:endParaRPr lang="en-US" sz="1800" kern="1200">
                        <a:solidFill>
                          <a:schemeClr val="dk1"/>
                        </a:solidFill>
                        <a:latin typeface="+mn-lt"/>
                        <a:ea typeface="+mn-ea"/>
                        <a:cs typeface="+mn-cs"/>
                      </a:endParaRPr>
                    </a:p>
                  </a:txBody>
                  <a:tcPr marL="9525" marR="9525" marT="9525" marB="0" anchor="b"/>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rPr>
                        <a:t>Water areas in Europe</a:t>
                      </a:r>
                      <a:endParaRPr lang="en-US" sz="1800" kern="1200" dirty="0">
                        <a:solidFill>
                          <a:schemeClr val="dk1"/>
                        </a:solidFill>
                        <a:latin typeface="+mn-lt"/>
                        <a:ea typeface="+mn-ea"/>
                        <a:cs typeface="+mn-cs"/>
                      </a:endParaRPr>
                    </a:p>
                  </a:txBody>
                  <a:tcPr/>
                </a:tc>
                <a:extLst>
                  <a:ext uri="{0D108BD9-81ED-4DB2-BD59-A6C34878D82A}">
                    <a16:rowId xmlns:a16="http://schemas.microsoft.com/office/drawing/2014/main" val="2847951769"/>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kern="1200">
                          <a:solidFill>
                            <a:schemeClr val="dk1"/>
                          </a:solidFill>
                        </a:rPr>
                        <a:t>PKEU</a:t>
                      </a:r>
                      <a:endParaRPr lang="en-US" sz="1800" kern="1200">
                        <a:solidFill>
                          <a:schemeClr val="dk1"/>
                        </a:solidFill>
                        <a:latin typeface="+mn-lt"/>
                        <a:ea typeface="+mn-ea"/>
                        <a:cs typeface="+mn-cs"/>
                      </a:endParaRPr>
                    </a:p>
                  </a:txBody>
                  <a:tcPr marL="9525" marR="9525" marT="9525" marB="0" anchor="b"/>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kern="1200">
                          <a:solidFill>
                            <a:schemeClr val="dk1"/>
                          </a:solidFill>
                        </a:rPr>
                        <a:t>65.9M</a:t>
                      </a:r>
                      <a:endParaRPr lang="en-US" sz="1800" kern="1200">
                        <a:solidFill>
                          <a:schemeClr val="dk1"/>
                        </a:solidFill>
                        <a:latin typeface="+mn-lt"/>
                        <a:ea typeface="+mn-ea"/>
                        <a:cs typeface="+mn-cs"/>
                      </a:endParaRPr>
                    </a:p>
                  </a:txBody>
                  <a:tcPr marL="9525" marR="9525" marT="9525" marB="0" anchor="b"/>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kern="1200">
                          <a:solidFill>
                            <a:schemeClr val="dk1"/>
                          </a:solidFill>
                        </a:rPr>
                        <a:t>1.9M</a:t>
                      </a:r>
                      <a:endParaRPr lang="en-US" sz="1800" kern="1200">
                        <a:solidFill>
                          <a:schemeClr val="dk1"/>
                        </a:solidFill>
                        <a:latin typeface="+mn-lt"/>
                        <a:ea typeface="+mn-ea"/>
                        <a:cs typeface="+mn-cs"/>
                      </a:endParaRPr>
                    </a:p>
                  </a:txBody>
                  <a:tcPr marL="9525" marR="9525" marT="9525" marB="0" anchor="b"/>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rPr>
                        <a:t>Parks or green areas in Europe</a:t>
                      </a:r>
                      <a:endParaRPr lang="en-US" sz="1800" kern="1200" dirty="0">
                        <a:solidFill>
                          <a:schemeClr val="dk1"/>
                        </a:solidFill>
                        <a:latin typeface="+mn-lt"/>
                        <a:ea typeface="+mn-ea"/>
                        <a:cs typeface="+mn-cs"/>
                      </a:endParaRPr>
                    </a:p>
                  </a:txBody>
                  <a:tcPr/>
                </a:tc>
                <a:extLst>
                  <a:ext uri="{0D108BD9-81ED-4DB2-BD59-A6C34878D82A}">
                    <a16:rowId xmlns:a16="http://schemas.microsoft.com/office/drawing/2014/main" val="2654861052"/>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kern="1200">
                          <a:solidFill>
                            <a:schemeClr val="dk1"/>
                          </a:solidFill>
                        </a:rPr>
                        <a:t>LKNA</a:t>
                      </a:r>
                      <a:endParaRPr lang="en-US" sz="1800" kern="1200">
                        <a:solidFill>
                          <a:schemeClr val="dk1"/>
                        </a:solidFill>
                        <a:latin typeface="+mn-lt"/>
                        <a:ea typeface="+mn-ea"/>
                        <a:cs typeface="+mn-cs"/>
                      </a:endParaRPr>
                    </a:p>
                  </a:txBody>
                  <a:tcPr marL="9525" marR="9525" marT="9525" marB="0" anchor="b"/>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kern="1200">
                          <a:solidFill>
                            <a:schemeClr val="dk1"/>
                          </a:solidFill>
                        </a:rPr>
                        <a:t>69.3M</a:t>
                      </a:r>
                      <a:endParaRPr lang="en-US" sz="1800" kern="1200">
                        <a:solidFill>
                          <a:schemeClr val="dk1"/>
                        </a:solidFill>
                        <a:latin typeface="+mn-lt"/>
                        <a:ea typeface="+mn-ea"/>
                        <a:cs typeface="+mn-cs"/>
                      </a:endParaRPr>
                    </a:p>
                  </a:txBody>
                  <a:tcPr marL="9525" marR="9525" marT="9525" marB="0" anchor="b"/>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rPr>
                        <a:t>1.6M</a:t>
                      </a:r>
                      <a:endParaRPr lang="en-US" sz="1800" kern="1200" dirty="0">
                        <a:solidFill>
                          <a:schemeClr val="dk1"/>
                        </a:solidFill>
                        <a:latin typeface="+mn-lt"/>
                        <a:ea typeface="+mn-ea"/>
                        <a:cs typeface="+mn-cs"/>
                      </a:endParaRPr>
                    </a:p>
                  </a:txBody>
                  <a:tcPr marL="9525" marR="9525" marT="9525" marB="0" anchor="b"/>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rPr>
                        <a:t>Water areas in North America</a:t>
                      </a:r>
                      <a:endParaRPr lang="en-US" sz="1800" kern="1200" dirty="0">
                        <a:solidFill>
                          <a:schemeClr val="dk1"/>
                        </a:solidFill>
                        <a:latin typeface="+mn-lt"/>
                        <a:ea typeface="+mn-ea"/>
                        <a:cs typeface="+mn-cs"/>
                      </a:endParaRPr>
                    </a:p>
                  </a:txBody>
                  <a:tcPr/>
                </a:tc>
                <a:extLst>
                  <a:ext uri="{0D108BD9-81ED-4DB2-BD59-A6C34878D82A}">
                    <a16:rowId xmlns:a16="http://schemas.microsoft.com/office/drawing/2014/main" val="748180694"/>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kern="1200">
                          <a:solidFill>
                            <a:schemeClr val="dk1"/>
                          </a:solidFill>
                        </a:rPr>
                        <a:t>PKNA</a:t>
                      </a:r>
                      <a:endParaRPr lang="en-US" sz="1800" kern="1200">
                        <a:solidFill>
                          <a:schemeClr val="dk1"/>
                        </a:solidFill>
                        <a:latin typeface="+mn-lt"/>
                        <a:ea typeface="+mn-ea"/>
                        <a:cs typeface="+mn-cs"/>
                      </a:endParaRPr>
                    </a:p>
                  </a:txBody>
                  <a:tcPr marL="9525" marR="9525" marT="9525" marB="0" anchor="b"/>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kern="1200">
                          <a:solidFill>
                            <a:schemeClr val="dk1"/>
                          </a:solidFill>
                        </a:rPr>
                        <a:t>26.9M</a:t>
                      </a:r>
                      <a:endParaRPr lang="en-US" sz="1800" kern="1200">
                        <a:solidFill>
                          <a:schemeClr val="dk1"/>
                        </a:solidFill>
                        <a:latin typeface="+mn-lt"/>
                        <a:ea typeface="+mn-ea"/>
                        <a:cs typeface="+mn-cs"/>
                      </a:endParaRPr>
                    </a:p>
                  </a:txBody>
                  <a:tcPr marL="9525" marR="9525" marT="9525" marB="0" anchor="b"/>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rPr>
                        <a:t>303.0K</a:t>
                      </a:r>
                      <a:endParaRPr lang="en-US" sz="1800" kern="1200" dirty="0">
                        <a:solidFill>
                          <a:schemeClr val="dk1"/>
                        </a:solidFill>
                        <a:latin typeface="+mn-lt"/>
                        <a:ea typeface="+mn-ea"/>
                        <a:cs typeface="+mn-cs"/>
                      </a:endParaRPr>
                    </a:p>
                  </a:txBody>
                  <a:tcPr marL="9525" marR="9525" marT="9525" marB="0" anchor="b"/>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rPr>
                        <a:t>Parks or green areas North America</a:t>
                      </a:r>
                      <a:endParaRPr lang="en-US" sz="1800" kern="1200" dirty="0">
                        <a:solidFill>
                          <a:schemeClr val="dk1"/>
                        </a:solidFill>
                        <a:latin typeface="+mn-lt"/>
                        <a:ea typeface="+mn-ea"/>
                        <a:cs typeface="+mn-cs"/>
                      </a:endParaRPr>
                    </a:p>
                  </a:txBody>
                  <a:tcPr/>
                </a:tc>
                <a:extLst>
                  <a:ext uri="{0D108BD9-81ED-4DB2-BD59-A6C34878D82A}">
                    <a16:rowId xmlns:a16="http://schemas.microsoft.com/office/drawing/2014/main" val="3417018624"/>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rPr>
                        <a:t>LKSA</a:t>
                      </a:r>
                      <a:endParaRPr lang="en-US" sz="1800" kern="1200" dirty="0">
                        <a:solidFill>
                          <a:schemeClr val="dk1"/>
                        </a:solidFill>
                        <a:latin typeface="+mn-lt"/>
                        <a:ea typeface="+mn-ea"/>
                        <a:cs typeface="+mn-cs"/>
                      </a:endParaRPr>
                    </a:p>
                  </a:txBody>
                  <a:tcPr marL="9525" marR="9525" marT="9525" marB="0" anchor="b"/>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kern="1200">
                          <a:solidFill>
                            <a:schemeClr val="dk1"/>
                          </a:solidFill>
                        </a:rPr>
                        <a:t>2.4M</a:t>
                      </a:r>
                      <a:endParaRPr lang="en-US" sz="1800" kern="1200">
                        <a:solidFill>
                          <a:schemeClr val="dk1"/>
                        </a:solidFill>
                        <a:latin typeface="+mn-lt"/>
                        <a:ea typeface="+mn-ea"/>
                        <a:cs typeface="+mn-cs"/>
                      </a:endParaRPr>
                    </a:p>
                  </a:txBody>
                  <a:tcPr marL="9525" marR="9525" marT="9525" marB="0" anchor="b"/>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kern="1200">
                          <a:solidFill>
                            <a:schemeClr val="dk1"/>
                          </a:solidFill>
                        </a:rPr>
                        <a:t>32.6K</a:t>
                      </a:r>
                      <a:endParaRPr lang="en-US" sz="1800" kern="1200">
                        <a:solidFill>
                          <a:schemeClr val="dk1"/>
                        </a:solidFill>
                        <a:latin typeface="+mn-lt"/>
                        <a:ea typeface="+mn-ea"/>
                        <a:cs typeface="+mn-cs"/>
                      </a:endParaRPr>
                    </a:p>
                  </a:txBody>
                  <a:tcPr marL="9525" marR="9525" marT="9525" marB="0" anchor="b"/>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rPr>
                        <a:t>Water areas in South America</a:t>
                      </a:r>
                      <a:endParaRPr lang="en-US" sz="1800" kern="1200" dirty="0">
                        <a:solidFill>
                          <a:schemeClr val="dk1"/>
                        </a:solidFill>
                        <a:latin typeface="+mn-lt"/>
                        <a:ea typeface="+mn-ea"/>
                        <a:cs typeface="+mn-cs"/>
                      </a:endParaRPr>
                    </a:p>
                  </a:txBody>
                  <a:tcPr/>
                </a:tc>
                <a:extLst>
                  <a:ext uri="{0D108BD9-81ED-4DB2-BD59-A6C34878D82A}">
                    <a16:rowId xmlns:a16="http://schemas.microsoft.com/office/drawing/2014/main" val="2343941038"/>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rPr>
                        <a:t>PKSA</a:t>
                      </a:r>
                      <a:endParaRPr lang="en-US" sz="1800" kern="1200" dirty="0">
                        <a:solidFill>
                          <a:schemeClr val="dk1"/>
                        </a:solidFill>
                        <a:latin typeface="+mn-lt"/>
                        <a:ea typeface="+mn-ea"/>
                        <a:cs typeface="+mn-cs"/>
                      </a:endParaRPr>
                    </a:p>
                  </a:txBody>
                  <a:tcPr marL="9525" marR="9525" marT="9525" marB="0" anchor="b"/>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kern="1200">
                          <a:solidFill>
                            <a:schemeClr val="dk1"/>
                          </a:solidFill>
                        </a:rPr>
                        <a:t>3.2M</a:t>
                      </a:r>
                      <a:endParaRPr lang="en-US" sz="1800" kern="1200">
                        <a:solidFill>
                          <a:schemeClr val="dk1"/>
                        </a:solidFill>
                        <a:latin typeface="+mn-lt"/>
                        <a:ea typeface="+mn-ea"/>
                        <a:cs typeface="+mn-cs"/>
                      </a:endParaRPr>
                    </a:p>
                  </a:txBody>
                  <a:tcPr marL="9525" marR="9525" marT="9525" marB="0" anchor="b"/>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rPr>
                        <a:t>49.5K</a:t>
                      </a:r>
                      <a:endParaRPr lang="en-US" sz="1800" kern="1200" dirty="0">
                        <a:solidFill>
                          <a:schemeClr val="dk1"/>
                        </a:solidFill>
                        <a:latin typeface="+mn-lt"/>
                        <a:ea typeface="+mn-ea"/>
                        <a:cs typeface="+mn-cs"/>
                      </a:endParaRPr>
                    </a:p>
                  </a:txBody>
                  <a:tcPr marL="9525" marR="9525" marT="9525" marB="0" anchor="b"/>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rPr>
                        <a:t>Parks or green areas in South America</a:t>
                      </a:r>
                      <a:endParaRPr lang="en-US" sz="1800" kern="1200" dirty="0">
                        <a:solidFill>
                          <a:schemeClr val="dk1"/>
                        </a:solidFill>
                        <a:latin typeface="+mn-lt"/>
                        <a:ea typeface="+mn-ea"/>
                        <a:cs typeface="+mn-cs"/>
                      </a:endParaRPr>
                    </a:p>
                  </a:txBody>
                  <a:tcPr/>
                </a:tc>
                <a:extLst>
                  <a:ext uri="{0D108BD9-81ED-4DB2-BD59-A6C34878D82A}">
                    <a16:rowId xmlns:a16="http://schemas.microsoft.com/office/drawing/2014/main" val="3523270959"/>
                  </a:ext>
                </a:extLst>
              </a:tr>
            </a:tbl>
          </a:graphicData>
        </a:graphic>
      </p:graphicFrame>
      <p:sp>
        <p:nvSpPr>
          <p:cNvPr id="8" name="Content Placeholder 7">
            <a:extLst>
              <a:ext uri="{FF2B5EF4-FFF2-40B4-BE49-F238E27FC236}">
                <a16:creationId xmlns:a16="http://schemas.microsoft.com/office/drawing/2014/main" id="{EEBD08B8-DE33-E0E7-6CC0-29B7F0484054}"/>
              </a:ext>
            </a:extLst>
          </p:cNvPr>
          <p:cNvSpPr>
            <a:spLocks noGrp="1"/>
          </p:cNvSpPr>
          <p:nvPr>
            <p:ph sz="half" idx="1"/>
          </p:nvPr>
        </p:nvSpPr>
        <p:spPr/>
        <p:txBody>
          <a:bodyPr/>
          <a:lstStyle/>
          <a:p>
            <a:endParaRPr lang="en-US" dirty="0"/>
          </a:p>
        </p:txBody>
      </p:sp>
    </p:spTree>
    <p:extLst>
      <p:ext uri="{BB962C8B-B14F-4D97-AF65-F5344CB8AC3E}">
        <p14:creationId xmlns:p14="http://schemas.microsoft.com/office/powerpoint/2010/main" val="1813474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nodeType="clickEffect">
                                  <p:stCondLst>
                                    <p:cond delay="0"/>
                                  </p:stCondLst>
                                  <p:childTnLst>
                                    <p:animEffect transition="out" filter="blinds(horizontal)">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par>
                                <p:cTn id="8" presetID="1"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94A115-D96B-600A-080C-362F433FAD62}"/>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09A1677-B3A6-5A48-3274-41661E3A70A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4</a:t>
            </a:fld>
            <a:endParaRPr lang="en-US"/>
          </a:p>
        </p:txBody>
      </p:sp>
      <p:sp>
        <p:nvSpPr>
          <p:cNvPr id="3" name="Title 2">
            <a:extLst>
              <a:ext uri="{FF2B5EF4-FFF2-40B4-BE49-F238E27FC236}">
                <a16:creationId xmlns:a16="http://schemas.microsoft.com/office/drawing/2014/main" id="{4A7BA0E7-A185-F7F9-4C1A-62A18C7DC564}"/>
              </a:ext>
            </a:extLst>
          </p:cNvPr>
          <p:cNvSpPr>
            <a:spLocks noGrp="1"/>
          </p:cNvSpPr>
          <p:nvPr>
            <p:ph type="title"/>
          </p:nvPr>
        </p:nvSpPr>
        <p:spPr/>
        <p:txBody>
          <a:bodyPr/>
          <a:lstStyle/>
          <a:p>
            <a:r>
              <a:rPr lang="en-US" dirty="0"/>
              <a:t>CPU Speed Growth Driven by the Two Laws Stopped  </a:t>
            </a:r>
          </a:p>
        </p:txBody>
      </p:sp>
      <p:pic>
        <p:nvPicPr>
          <p:cNvPr id="5" name="Picture 3">
            <a:extLst>
              <a:ext uri="{FF2B5EF4-FFF2-40B4-BE49-F238E27FC236}">
                <a16:creationId xmlns:a16="http://schemas.microsoft.com/office/drawing/2014/main" id="{D2D059C6-40A2-7C36-31F0-CA8B1FAD7E60}"/>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86587" y="1379538"/>
            <a:ext cx="7426040" cy="5281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ontent Placeholder 3">
            <a:extLst>
              <a:ext uri="{FF2B5EF4-FFF2-40B4-BE49-F238E27FC236}">
                <a16:creationId xmlns:a16="http://schemas.microsoft.com/office/drawing/2014/main" id="{1CD46064-03F2-2EB7-6D38-D23257FF7562}"/>
              </a:ext>
            </a:extLst>
          </p:cNvPr>
          <p:cNvSpPr txBox="1">
            <a:spLocks/>
          </p:cNvSpPr>
          <p:nvPr/>
        </p:nvSpPr>
        <p:spPr>
          <a:xfrm>
            <a:off x="7512627" y="3426202"/>
            <a:ext cx="4592786" cy="118770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Lato" panose="020F0502020204030203" pitchFamily="34" charset="0"/>
                <a:ea typeface="Lato" panose="020F0502020204030203" pitchFamily="34" charset="0"/>
                <a:cs typeface="Lato" panose="020F050202020403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sz="1600" b="1" i="0">
                <a:solidFill>
                  <a:srgbClr val="2980B9"/>
                </a:solidFill>
                <a:latin typeface="Arial"/>
              </a:defRPr>
            </a:pPr>
            <a:r>
              <a:rPr lang="en-US" sz="2600" b="1" dirty="0">
                <a:solidFill>
                  <a:srgbClr val="0070C0"/>
                </a:solidFill>
                <a:latin typeface="Arial"/>
              </a:rPr>
              <a:t> Since 2015, the growth rate has been almost 0.  </a:t>
            </a:r>
          </a:p>
        </p:txBody>
      </p:sp>
    </p:spTree>
    <p:extLst>
      <p:ext uri="{BB962C8B-B14F-4D97-AF65-F5344CB8AC3E}">
        <p14:creationId xmlns:p14="http://schemas.microsoft.com/office/powerpoint/2010/main" val="651757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6DB3FC-B1B4-E53C-5F7A-BBE1E60FA89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C01D457-E423-C409-7E7C-215EA6C7BC1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40</a:t>
            </a:fld>
            <a:endParaRPr lang="en-US"/>
          </a:p>
        </p:txBody>
      </p:sp>
      <p:sp>
        <p:nvSpPr>
          <p:cNvPr id="3" name="Title 2">
            <a:extLst>
              <a:ext uri="{FF2B5EF4-FFF2-40B4-BE49-F238E27FC236}">
                <a16:creationId xmlns:a16="http://schemas.microsoft.com/office/drawing/2014/main" id="{8AA4A2E0-E540-F6FC-1667-00BA881451ED}"/>
              </a:ext>
            </a:extLst>
          </p:cNvPr>
          <p:cNvSpPr>
            <a:spLocks noGrp="1"/>
          </p:cNvSpPr>
          <p:nvPr>
            <p:ph type="title"/>
          </p:nvPr>
        </p:nvSpPr>
        <p:spPr/>
        <p:txBody>
          <a:bodyPr/>
          <a:lstStyle/>
          <a:p>
            <a:r>
              <a:rPr lang="en-US" dirty="0"/>
              <a:t>LSI Performance</a:t>
            </a:r>
          </a:p>
        </p:txBody>
      </p:sp>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4E52D001-9D79-26B3-9CDC-39DE4D416B22}"/>
                  </a:ext>
                </a:extLst>
              </p:cNvPr>
              <p:cNvSpPr>
                <a:spLocks noGrp="1"/>
              </p:cNvSpPr>
              <p:nvPr>
                <p:ph sz="half" idx="1"/>
              </p:nvPr>
            </p:nvSpPr>
            <p:spPr/>
            <p:txBody>
              <a:bodyPr/>
              <a:lstStyle/>
              <a:p>
                <a:pPr marL="194310" indent="-182880">
                  <a:lnSpc>
                    <a:spcPct val="110000"/>
                  </a:lnSpc>
                  <a:spcBef>
                    <a:spcPts val="800"/>
                  </a:spcBef>
                  <a:defRPr sz="1600" b="1" i="0">
                    <a:solidFill>
                      <a:srgbClr val="2980B9"/>
                    </a:solidFill>
                    <a:latin typeface="Arial"/>
                  </a:defRPr>
                </a:pPr>
                <a:r>
                  <a:rPr lang="en-US" sz="2400" b="1" dirty="0">
                    <a:solidFill>
                      <a:srgbClr val="2980B9"/>
                    </a:solidFill>
                    <a:latin typeface="Arial"/>
                    <a:ea typeface="+mn-ea"/>
                    <a:cs typeface="+mn-cs"/>
                  </a:rPr>
                  <a:t>Speedups over the baseline</a:t>
                </a:r>
              </a:p>
              <a:p>
                <a:pPr marL="411480" lvl="1">
                  <a:lnSpc>
                    <a:spcPct val="140000"/>
                  </a:lnSpc>
                  <a:buFont typeface="Wingdings" pitchFamily="2" charset="2"/>
                  <a:buChar char="§"/>
                  <a:defRPr sz="1400" b="0" i="0">
                    <a:solidFill>
                      <a:srgbClr val="34495E"/>
                    </a:solidFill>
                    <a:latin typeface="Arial"/>
                  </a:defRPr>
                </a:pPr>
                <a:r>
                  <a:rPr lang="en-US" sz="1800" dirty="0">
                    <a:solidFill>
                      <a:srgbClr val="4B5563"/>
                    </a:solidFill>
                    <a:latin typeface="Arial"/>
                  </a:rPr>
                  <a:t>End to end: H2D, BVH Construction, and Query</a:t>
                </a:r>
              </a:p>
              <a:p>
                <a:pPr marL="411480" lvl="1">
                  <a:lnSpc>
                    <a:spcPct val="140000"/>
                  </a:lnSpc>
                  <a:buFont typeface="Wingdings" pitchFamily="2" charset="2"/>
                  <a:buChar char="§"/>
                  <a:defRPr sz="1400" b="0" i="0">
                    <a:solidFill>
                      <a:srgbClr val="34495E"/>
                    </a:solidFill>
                    <a:latin typeface="Arial"/>
                  </a:defRPr>
                </a:pPr>
                <a:r>
                  <a:rPr lang="en-US" sz="1800" dirty="0">
                    <a:solidFill>
                      <a:srgbClr val="4B5563"/>
                    </a:solidFill>
                    <a:latin typeface="Arial"/>
                  </a:rPr>
                  <a:t>Speedups: 1.5x </a:t>
                </a:r>
                <a14:m>
                  <m:oMath xmlns:m="http://schemas.openxmlformats.org/officeDocument/2006/math">
                    <m:r>
                      <a:rPr lang="en-US" sz="1800">
                        <a:solidFill>
                          <a:srgbClr val="4B5563"/>
                        </a:solidFill>
                        <a:latin typeface="Cambria Math" panose="02040503050406030204" pitchFamily="18" charset="0"/>
                      </a:rPr>
                      <m:t>~</m:t>
                    </m:r>
                  </m:oMath>
                </a14:m>
                <a:r>
                  <a:rPr lang="en-US" sz="1800" dirty="0">
                    <a:solidFill>
                      <a:srgbClr val="4B5563"/>
                    </a:solidFill>
                    <a:latin typeface="Arial"/>
                  </a:rPr>
                  <a:t> 2.4x over the </a:t>
                </a:r>
                <a:r>
                  <a:rPr lang="en-US" sz="1800" b="1" u="sng" dirty="0">
                    <a:solidFill>
                      <a:srgbClr val="FF0000"/>
                    </a:solidFill>
                    <a:latin typeface="Arial"/>
                  </a:rPr>
                  <a:t>best</a:t>
                </a:r>
                <a:r>
                  <a:rPr lang="en-US" sz="1800" dirty="0">
                    <a:solidFill>
                      <a:srgbClr val="4B5563"/>
                    </a:solidFill>
                    <a:latin typeface="Arial"/>
                  </a:rPr>
                  <a:t> baseline</a:t>
                </a:r>
              </a:p>
              <a:p>
                <a:pPr marL="411480" lvl="1">
                  <a:lnSpc>
                    <a:spcPct val="140000"/>
                  </a:lnSpc>
                  <a:buFont typeface="Wingdings" pitchFamily="2" charset="2"/>
                  <a:buChar char="§"/>
                  <a:defRPr sz="1400" b="0" i="0">
                    <a:solidFill>
                      <a:srgbClr val="34495E"/>
                    </a:solidFill>
                    <a:latin typeface="Arial"/>
                  </a:defRPr>
                </a:pPr>
                <a:r>
                  <a:rPr lang="en-US" sz="1800" dirty="0">
                    <a:solidFill>
                      <a:srgbClr val="4B5563"/>
                    </a:solidFill>
                    <a:latin typeface="Arial"/>
                  </a:rPr>
                  <a:t>Longest execution time: </a:t>
                </a:r>
                <a:r>
                  <a:rPr lang="en-US" sz="1800" b="1" u="sng" dirty="0">
                    <a:solidFill>
                      <a:srgbClr val="FF0000"/>
                    </a:solidFill>
                    <a:latin typeface="Arial"/>
                  </a:rPr>
                  <a:t>208ms </a:t>
                </a:r>
              </a:p>
              <a:p>
                <a:endParaRPr lang="en-US" dirty="0"/>
              </a:p>
            </p:txBody>
          </p:sp>
        </mc:Choice>
        <mc:Fallback xmlns="">
          <p:sp>
            <p:nvSpPr>
              <p:cNvPr id="4" name="Content Placeholder 3">
                <a:extLst>
                  <a:ext uri="{FF2B5EF4-FFF2-40B4-BE49-F238E27FC236}">
                    <a16:creationId xmlns:a16="http://schemas.microsoft.com/office/drawing/2014/main" id="{4E52D001-9D79-26B3-9CDC-39DE4D416B22}"/>
                  </a:ext>
                </a:extLst>
              </p:cNvPr>
              <p:cNvSpPr>
                <a:spLocks noGrp="1" noRot="1" noChangeAspect="1" noMove="1" noResize="1" noEditPoints="1" noAdjustHandles="1" noChangeArrowheads="1" noChangeShapeType="1" noTextEdit="1"/>
              </p:cNvSpPr>
              <p:nvPr>
                <p:ph sz="half" idx="1"/>
              </p:nvPr>
            </p:nvSpPr>
            <p:spPr>
              <a:blipFill>
                <a:blip r:embed="rId2"/>
                <a:stretch>
                  <a:fillRect l="-690" t="-767"/>
                </a:stretch>
              </a:blipFill>
            </p:spPr>
            <p:txBody>
              <a:bodyPr/>
              <a:lstStyle/>
              <a:p>
                <a:r>
                  <a:rPr lang="en-US">
                    <a:noFill/>
                  </a:rPr>
                  <a:t> </a:t>
                </a:r>
              </a:p>
            </p:txBody>
          </p:sp>
        </mc:Fallback>
      </mc:AlternateContent>
      <p:pic>
        <p:nvPicPr>
          <p:cNvPr id="5" name="Picture 4" descr="A graph of different levels of water&#10;&#10;Description automatically generated with medium confidence">
            <a:extLst>
              <a:ext uri="{FF2B5EF4-FFF2-40B4-BE49-F238E27FC236}">
                <a16:creationId xmlns:a16="http://schemas.microsoft.com/office/drawing/2014/main" id="{87A4F93F-7B4E-CB48-68AA-AAF6C485346E}"/>
              </a:ext>
            </a:extLst>
          </p:cNvPr>
          <p:cNvPicPr>
            <a:picLocks noChangeAspect="1"/>
          </p:cNvPicPr>
          <p:nvPr/>
        </p:nvPicPr>
        <p:blipFill>
          <a:blip r:embed="rId3"/>
          <a:stretch>
            <a:fillRect/>
          </a:stretch>
        </p:blipFill>
        <p:spPr>
          <a:xfrm>
            <a:off x="1088136" y="3300984"/>
            <a:ext cx="7697470" cy="3157220"/>
          </a:xfrm>
          <a:prstGeom prst="rect">
            <a:avLst/>
          </a:prstGeom>
        </p:spPr>
      </p:pic>
      <p:pic>
        <p:nvPicPr>
          <p:cNvPr id="6" name="Picture 5" descr="A graph of different colored bars&#10;&#10;Description automatically generated with medium confidence">
            <a:extLst>
              <a:ext uri="{FF2B5EF4-FFF2-40B4-BE49-F238E27FC236}">
                <a16:creationId xmlns:a16="http://schemas.microsoft.com/office/drawing/2014/main" id="{A3C23CE9-692A-90E8-AD7C-B8A778DE4CA0}"/>
              </a:ext>
            </a:extLst>
          </p:cNvPr>
          <p:cNvPicPr>
            <a:picLocks noChangeAspect="1"/>
          </p:cNvPicPr>
          <p:nvPr/>
        </p:nvPicPr>
        <p:blipFill>
          <a:blip r:embed="rId4"/>
          <a:stretch>
            <a:fillRect/>
          </a:stretch>
        </p:blipFill>
        <p:spPr>
          <a:xfrm>
            <a:off x="1088136" y="3300984"/>
            <a:ext cx="7683500" cy="3157220"/>
          </a:xfrm>
          <a:prstGeom prst="rect">
            <a:avLst/>
          </a:prstGeom>
        </p:spPr>
      </p:pic>
      <p:pic>
        <p:nvPicPr>
          <p:cNvPr id="7" name="Picture 6" descr="A graph of different colored bars&#10;&#10;Description automatically generated">
            <a:extLst>
              <a:ext uri="{FF2B5EF4-FFF2-40B4-BE49-F238E27FC236}">
                <a16:creationId xmlns:a16="http://schemas.microsoft.com/office/drawing/2014/main" id="{DBC3FA2D-A94A-BB44-7A1E-C344F6C4E641}"/>
              </a:ext>
            </a:extLst>
          </p:cNvPr>
          <p:cNvPicPr>
            <a:picLocks noChangeAspect="1"/>
          </p:cNvPicPr>
          <p:nvPr/>
        </p:nvPicPr>
        <p:blipFill>
          <a:blip r:embed="rId5"/>
          <a:stretch>
            <a:fillRect/>
          </a:stretch>
        </p:blipFill>
        <p:spPr>
          <a:xfrm>
            <a:off x="1088136" y="3300984"/>
            <a:ext cx="7655560" cy="3157220"/>
          </a:xfrm>
          <a:prstGeom prst="rect">
            <a:avLst/>
          </a:prstGeom>
        </p:spPr>
      </p:pic>
      <p:pic>
        <p:nvPicPr>
          <p:cNvPr id="8" name="Picture 7" descr="A graph of different colored bars&#10;&#10;Description automatically generated">
            <a:extLst>
              <a:ext uri="{FF2B5EF4-FFF2-40B4-BE49-F238E27FC236}">
                <a16:creationId xmlns:a16="http://schemas.microsoft.com/office/drawing/2014/main" id="{95AB847C-0027-CF7B-67D4-6456E8E7C84A}"/>
              </a:ext>
            </a:extLst>
          </p:cNvPr>
          <p:cNvPicPr>
            <a:picLocks noChangeAspect="1"/>
          </p:cNvPicPr>
          <p:nvPr/>
        </p:nvPicPr>
        <p:blipFill>
          <a:blip r:embed="rId6"/>
          <a:stretch>
            <a:fillRect/>
          </a:stretch>
        </p:blipFill>
        <p:spPr>
          <a:xfrm>
            <a:off x="1088136" y="3300984"/>
            <a:ext cx="7627620" cy="3157220"/>
          </a:xfrm>
          <a:prstGeom prst="rect">
            <a:avLst/>
          </a:prstGeom>
        </p:spPr>
      </p:pic>
      <p:grpSp>
        <p:nvGrpSpPr>
          <p:cNvPr id="9" name="Group 8">
            <a:extLst>
              <a:ext uri="{FF2B5EF4-FFF2-40B4-BE49-F238E27FC236}">
                <a16:creationId xmlns:a16="http://schemas.microsoft.com/office/drawing/2014/main" id="{363D10FD-561A-E659-04AC-7E987B49A455}"/>
              </a:ext>
            </a:extLst>
          </p:cNvPr>
          <p:cNvGrpSpPr/>
          <p:nvPr/>
        </p:nvGrpSpPr>
        <p:grpSpPr>
          <a:xfrm>
            <a:off x="1719005" y="2988017"/>
            <a:ext cx="4591215" cy="839654"/>
            <a:chOff x="1761673" y="2977011"/>
            <a:chExt cx="4591215" cy="839654"/>
          </a:xfrm>
        </p:grpSpPr>
        <p:sp>
          <p:nvSpPr>
            <p:cNvPr id="10" name="TextBox 9">
              <a:extLst>
                <a:ext uri="{FF2B5EF4-FFF2-40B4-BE49-F238E27FC236}">
                  <a16:creationId xmlns:a16="http://schemas.microsoft.com/office/drawing/2014/main" id="{69693657-61FA-03C2-86BA-CD628F9DAF6B}"/>
                </a:ext>
              </a:extLst>
            </p:cNvPr>
            <p:cNvSpPr txBox="1"/>
            <p:nvPr/>
          </p:nvSpPr>
          <p:spPr>
            <a:xfrm>
              <a:off x="5018868" y="2977011"/>
              <a:ext cx="1334020" cy="369332"/>
            </a:xfrm>
            <a:prstGeom prst="rect">
              <a:avLst/>
            </a:prstGeom>
            <a:noFill/>
          </p:spPr>
          <p:txBody>
            <a:bodyPr wrap="none" rtlCol="0">
              <a:spAutoFit/>
            </a:bodyPr>
            <a:lstStyle/>
            <a:p>
              <a:r>
                <a:rPr lang="en-US" dirty="0">
                  <a:solidFill>
                    <a:srgbClr val="C00000"/>
                  </a:solidFill>
                </a:rPr>
                <a:t>GPU-based</a:t>
              </a:r>
            </a:p>
          </p:txBody>
        </p:sp>
        <p:sp>
          <p:nvSpPr>
            <p:cNvPr id="11" name="Oval 10">
              <a:extLst>
                <a:ext uri="{FF2B5EF4-FFF2-40B4-BE49-F238E27FC236}">
                  <a16:creationId xmlns:a16="http://schemas.microsoft.com/office/drawing/2014/main" id="{8AF00FFB-7A42-D21E-A6D6-F9F706A899C3}"/>
                </a:ext>
              </a:extLst>
            </p:cNvPr>
            <p:cNvSpPr/>
            <p:nvPr/>
          </p:nvSpPr>
          <p:spPr>
            <a:xfrm>
              <a:off x="1761673" y="3369625"/>
              <a:ext cx="3641624" cy="447040"/>
            </a:xfrm>
            <a:prstGeom prst="ellipse">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 name="Group 11">
            <a:extLst>
              <a:ext uri="{FF2B5EF4-FFF2-40B4-BE49-F238E27FC236}">
                <a16:creationId xmlns:a16="http://schemas.microsoft.com/office/drawing/2014/main" id="{74A98339-5B37-E1A9-DEC3-EFF706EE0EB7}"/>
              </a:ext>
            </a:extLst>
          </p:cNvPr>
          <p:cNvGrpSpPr/>
          <p:nvPr/>
        </p:nvGrpSpPr>
        <p:grpSpPr>
          <a:xfrm>
            <a:off x="7189102" y="2491511"/>
            <a:ext cx="4119569" cy="2722406"/>
            <a:chOff x="7189102" y="2491511"/>
            <a:chExt cx="4119569" cy="2722406"/>
          </a:xfrm>
        </p:grpSpPr>
        <p:sp>
          <p:nvSpPr>
            <p:cNvPr id="13" name="Rounded Rectangle 12">
              <a:extLst>
                <a:ext uri="{FF2B5EF4-FFF2-40B4-BE49-F238E27FC236}">
                  <a16:creationId xmlns:a16="http://schemas.microsoft.com/office/drawing/2014/main" id="{DAE7F10E-9742-7D08-9891-6A25A96FE708}"/>
                </a:ext>
              </a:extLst>
            </p:cNvPr>
            <p:cNvSpPr/>
            <p:nvPr/>
          </p:nvSpPr>
          <p:spPr>
            <a:xfrm>
              <a:off x="8668077" y="2491511"/>
              <a:ext cx="2640594" cy="993011"/>
            </a:xfrm>
            <a:prstGeom prst="round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2200" dirty="0"/>
                <a:t>The </a:t>
              </a:r>
              <a:r>
                <a:rPr lang="en-US" sz="2200" b="1" u="sng" dirty="0"/>
                <a:t>best</a:t>
              </a:r>
              <a:r>
                <a:rPr lang="en-US" sz="2200" dirty="0"/>
                <a:t> baseline </a:t>
              </a:r>
              <a:r>
                <a:rPr lang="en-US" sz="2200" b="1" dirty="0">
                  <a:solidFill>
                    <a:srgbClr val="FF0000"/>
                  </a:solidFill>
                </a:rPr>
                <a:t>409 </a:t>
              </a:r>
              <a:r>
                <a:rPr lang="en-US" sz="2200" b="1" dirty="0" err="1">
                  <a:solidFill>
                    <a:srgbClr val="FF0000"/>
                  </a:solidFill>
                </a:rPr>
                <a:t>ms</a:t>
              </a:r>
              <a:endParaRPr lang="en-US" sz="2200" b="1" dirty="0">
                <a:solidFill>
                  <a:srgbClr val="FF0000"/>
                </a:solidFill>
              </a:endParaRPr>
            </a:p>
          </p:txBody>
        </p:sp>
        <p:cxnSp>
          <p:nvCxnSpPr>
            <p:cNvPr id="14" name="Straight Arrow Connector 13">
              <a:extLst>
                <a:ext uri="{FF2B5EF4-FFF2-40B4-BE49-F238E27FC236}">
                  <a16:creationId xmlns:a16="http://schemas.microsoft.com/office/drawing/2014/main" id="{B56D9871-7CD7-2EA8-6EA7-7E63D73BA94F}"/>
                </a:ext>
              </a:extLst>
            </p:cNvPr>
            <p:cNvCxnSpPr>
              <a:cxnSpLocks/>
            </p:cNvCxnSpPr>
            <p:nvPr/>
          </p:nvCxnSpPr>
          <p:spPr>
            <a:xfrm flipV="1">
              <a:off x="7189102" y="3484522"/>
              <a:ext cx="2157523" cy="1729395"/>
            </a:xfrm>
            <a:prstGeom prst="straightConnector1">
              <a:avLst/>
            </a:prstGeom>
            <a:ln w="38100"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3155791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B7E802B-629F-047E-2DD0-0A94C30B9BC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41</a:t>
            </a:fld>
            <a:endParaRPr lang="en-US"/>
          </a:p>
        </p:txBody>
      </p:sp>
      <p:sp>
        <p:nvSpPr>
          <p:cNvPr id="3" name="Title 2">
            <a:extLst>
              <a:ext uri="{FF2B5EF4-FFF2-40B4-BE49-F238E27FC236}">
                <a16:creationId xmlns:a16="http://schemas.microsoft.com/office/drawing/2014/main" id="{09062B6E-DC2C-6F62-FFAF-6975AE375D18}"/>
              </a:ext>
            </a:extLst>
          </p:cNvPr>
          <p:cNvSpPr>
            <a:spLocks noGrp="1"/>
          </p:cNvSpPr>
          <p:nvPr>
            <p:ph type="title"/>
          </p:nvPr>
        </p:nvSpPr>
        <p:spPr/>
        <p:txBody>
          <a:bodyPr/>
          <a:lstStyle/>
          <a:p>
            <a:r>
              <a:rPr lang="en-US" dirty="0"/>
              <a:t>PIP Performance</a:t>
            </a:r>
          </a:p>
        </p:txBody>
      </p:sp>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47517DFB-4CE9-DB3E-971C-5CA8287143EF}"/>
                  </a:ext>
                </a:extLst>
              </p:cNvPr>
              <p:cNvSpPr>
                <a:spLocks noGrp="1"/>
              </p:cNvSpPr>
              <p:nvPr>
                <p:ph sz="half" idx="1"/>
              </p:nvPr>
            </p:nvSpPr>
            <p:spPr/>
            <p:txBody>
              <a:bodyPr/>
              <a:lstStyle/>
              <a:p>
                <a:pPr marL="194310" indent="-182880">
                  <a:lnSpc>
                    <a:spcPct val="110000"/>
                  </a:lnSpc>
                  <a:spcBef>
                    <a:spcPts val="800"/>
                  </a:spcBef>
                  <a:defRPr sz="1600" b="1" i="0">
                    <a:solidFill>
                      <a:srgbClr val="2980B9"/>
                    </a:solidFill>
                    <a:latin typeface="Arial"/>
                  </a:defRPr>
                </a:pPr>
                <a:r>
                  <a:rPr lang="en-US" sz="2400" b="1" dirty="0">
                    <a:solidFill>
                      <a:srgbClr val="2980B9"/>
                    </a:solidFill>
                    <a:latin typeface="Arial"/>
                    <a:ea typeface="+mn-ea"/>
                    <a:cs typeface="+mn-cs"/>
                  </a:rPr>
                  <a:t>Speedups over the best baseline</a:t>
                </a:r>
              </a:p>
              <a:p>
                <a:pPr marL="411480" lvl="1">
                  <a:lnSpc>
                    <a:spcPct val="100000"/>
                  </a:lnSpc>
                  <a:buFont typeface="Wingdings" pitchFamily="2" charset="2"/>
                  <a:buChar char="§"/>
                  <a:defRPr sz="1400" b="0" i="0">
                    <a:solidFill>
                      <a:srgbClr val="34495E"/>
                    </a:solidFill>
                    <a:latin typeface="Arial"/>
                  </a:defRPr>
                </a:pPr>
                <a:r>
                  <a:rPr lang="en-US" sz="2000" dirty="0">
                    <a:solidFill>
                      <a:srgbClr val="4B5563"/>
                    </a:solidFill>
                    <a:latin typeface="Arial"/>
                  </a:rPr>
                  <a:t>All baselines are GPU-based</a:t>
                </a:r>
              </a:p>
              <a:p>
                <a:pPr marL="411480" lvl="1">
                  <a:lnSpc>
                    <a:spcPct val="100000"/>
                  </a:lnSpc>
                  <a:buFont typeface="Wingdings" pitchFamily="2" charset="2"/>
                  <a:buChar char="§"/>
                  <a:defRPr sz="1400" b="0" i="0">
                    <a:solidFill>
                      <a:srgbClr val="34495E"/>
                    </a:solidFill>
                    <a:latin typeface="Arial"/>
                  </a:defRPr>
                </a:pPr>
                <a:r>
                  <a:rPr lang="en-US" sz="2000" dirty="0">
                    <a:solidFill>
                      <a:srgbClr val="4B5563"/>
                    </a:solidFill>
                    <a:latin typeface="Arial"/>
                  </a:rPr>
                  <a:t>End-to-end: 2.1x </a:t>
                </a:r>
                <a14:m>
                  <m:oMath xmlns:m="http://schemas.openxmlformats.org/officeDocument/2006/math">
                    <m:r>
                      <a:rPr lang="en-US" sz="2000">
                        <a:solidFill>
                          <a:srgbClr val="4B5563"/>
                        </a:solidFill>
                        <a:latin typeface="Cambria Math" panose="02040503050406030204" pitchFamily="18" charset="0"/>
                      </a:rPr>
                      <m:t>~</m:t>
                    </m:r>
                  </m:oMath>
                </a14:m>
                <a:r>
                  <a:rPr lang="en-US" sz="2000" dirty="0">
                    <a:solidFill>
                      <a:srgbClr val="4B5563"/>
                    </a:solidFill>
                    <a:latin typeface="Arial"/>
                  </a:rPr>
                  <a:t> 22.2x</a:t>
                </a:r>
              </a:p>
              <a:p>
                <a:pPr marL="411480" lvl="1">
                  <a:lnSpc>
                    <a:spcPct val="100000"/>
                  </a:lnSpc>
                  <a:buFont typeface="Wingdings" pitchFamily="2" charset="2"/>
                  <a:buChar char="§"/>
                  <a:defRPr sz="1400" b="0" i="0">
                    <a:solidFill>
                      <a:srgbClr val="34495E"/>
                    </a:solidFill>
                    <a:latin typeface="Arial"/>
                  </a:defRPr>
                </a:pPr>
                <a:r>
                  <a:rPr lang="en-US" sz="2000" dirty="0">
                    <a:solidFill>
                      <a:srgbClr val="4B5563"/>
                    </a:solidFill>
                    <a:latin typeface="Arial"/>
                  </a:rPr>
                  <a:t>Longest execution time: </a:t>
                </a:r>
                <a:r>
                  <a:rPr lang="en-US" sz="2000" b="1" u="sng" dirty="0">
                    <a:solidFill>
                      <a:srgbClr val="FF0000"/>
                    </a:solidFill>
                    <a:latin typeface="Arial"/>
                  </a:rPr>
                  <a:t>253 </a:t>
                </a:r>
                <a:r>
                  <a:rPr lang="en-US" sz="2000" b="1" u="sng" dirty="0" err="1">
                    <a:solidFill>
                      <a:srgbClr val="FF0000"/>
                    </a:solidFill>
                    <a:latin typeface="Arial"/>
                  </a:rPr>
                  <a:t>ms</a:t>
                </a:r>
                <a:endParaRPr lang="en-US" sz="2000" b="1" u="sng" dirty="0">
                  <a:solidFill>
                    <a:srgbClr val="FF0000"/>
                  </a:solidFill>
                  <a:latin typeface="Arial"/>
                </a:endParaRPr>
              </a:p>
            </p:txBody>
          </p:sp>
        </mc:Choice>
        <mc:Fallback xmlns="">
          <p:sp>
            <p:nvSpPr>
              <p:cNvPr id="4" name="Content Placeholder 3">
                <a:extLst>
                  <a:ext uri="{FF2B5EF4-FFF2-40B4-BE49-F238E27FC236}">
                    <a16:creationId xmlns:a16="http://schemas.microsoft.com/office/drawing/2014/main" id="{47517DFB-4CE9-DB3E-971C-5CA8287143EF}"/>
                  </a:ext>
                </a:extLst>
              </p:cNvPr>
              <p:cNvSpPr>
                <a:spLocks noGrp="1" noRot="1" noChangeAspect="1" noMove="1" noResize="1" noEditPoints="1" noAdjustHandles="1" noChangeArrowheads="1" noChangeShapeType="1" noTextEdit="1"/>
              </p:cNvSpPr>
              <p:nvPr>
                <p:ph sz="half" idx="1"/>
              </p:nvPr>
            </p:nvSpPr>
            <p:spPr>
              <a:blipFill>
                <a:blip r:embed="rId2"/>
                <a:stretch>
                  <a:fillRect l="-690" t="-767"/>
                </a:stretch>
              </a:blipFill>
            </p:spPr>
            <p:txBody>
              <a:bodyPr/>
              <a:lstStyle/>
              <a:p>
                <a:r>
                  <a:rPr lang="en-US">
                    <a:noFill/>
                  </a:rPr>
                  <a:t> </a:t>
                </a:r>
              </a:p>
            </p:txBody>
          </p:sp>
        </mc:Fallback>
      </mc:AlternateContent>
      <p:pic>
        <p:nvPicPr>
          <p:cNvPr id="5" name="Picture 4" descr="A graph of different levels of water&#10;&#10;Description automatically generated with medium confidence">
            <a:extLst>
              <a:ext uri="{FF2B5EF4-FFF2-40B4-BE49-F238E27FC236}">
                <a16:creationId xmlns:a16="http://schemas.microsoft.com/office/drawing/2014/main" id="{A3D17AD8-CA26-7A0D-FEEC-6676926D96BF}"/>
              </a:ext>
            </a:extLst>
          </p:cNvPr>
          <p:cNvPicPr>
            <a:picLocks noChangeAspect="1"/>
          </p:cNvPicPr>
          <p:nvPr/>
        </p:nvPicPr>
        <p:blipFill>
          <a:blip r:embed="rId3"/>
          <a:stretch>
            <a:fillRect/>
          </a:stretch>
        </p:blipFill>
        <p:spPr>
          <a:xfrm>
            <a:off x="1088136" y="3300984"/>
            <a:ext cx="7697470" cy="3157220"/>
          </a:xfrm>
          <a:prstGeom prst="rect">
            <a:avLst/>
          </a:prstGeom>
        </p:spPr>
      </p:pic>
      <p:pic>
        <p:nvPicPr>
          <p:cNvPr id="6" name="Picture 5" descr="A graph of different colored bars&#10;&#10;Description automatically generated">
            <a:extLst>
              <a:ext uri="{FF2B5EF4-FFF2-40B4-BE49-F238E27FC236}">
                <a16:creationId xmlns:a16="http://schemas.microsoft.com/office/drawing/2014/main" id="{CC72C6F2-C910-DD10-B718-9E3142FDF535}"/>
              </a:ext>
            </a:extLst>
          </p:cNvPr>
          <p:cNvPicPr>
            <a:picLocks noChangeAspect="1"/>
          </p:cNvPicPr>
          <p:nvPr/>
        </p:nvPicPr>
        <p:blipFill>
          <a:blip r:embed="rId4"/>
          <a:stretch>
            <a:fillRect/>
          </a:stretch>
        </p:blipFill>
        <p:spPr>
          <a:xfrm>
            <a:off x="1088136" y="3300984"/>
            <a:ext cx="7683500" cy="3157220"/>
          </a:xfrm>
          <a:prstGeom prst="rect">
            <a:avLst/>
          </a:prstGeom>
        </p:spPr>
      </p:pic>
      <p:pic>
        <p:nvPicPr>
          <p:cNvPr id="7" name="Picture 6" descr="A graph of different colored bars&#10;&#10;Description automatically generated">
            <a:extLst>
              <a:ext uri="{FF2B5EF4-FFF2-40B4-BE49-F238E27FC236}">
                <a16:creationId xmlns:a16="http://schemas.microsoft.com/office/drawing/2014/main" id="{32A9A8A1-53E2-00A3-B76F-3390713C35DE}"/>
              </a:ext>
            </a:extLst>
          </p:cNvPr>
          <p:cNvPicPr>
            <a:picLocks noChangeAspect="1"/>
          </p:cNvPicPr>
          <p:nvPr/>
        </p:nvPicPr>
        <p:blipFill>
          <a:blip r:embed="rId5"/>
          <a:stretch>
            <a:fillRect/>
          </a:stretch>
        </p:blipFill>
        <p:spPr>
          <a:xfrm>
            <a:off x="1088136" y="3300984"/>
            <a:ext cx="7655560" cy="3157220"/>
          </a:xfrm>
          <a:prstGeom prst="rect">
            <a:avLst/>
          </a:prstGeom>
        </p:spPr>
      </p:pic>
      <p:pic>
        <p:nvPicPr>
          <p:cNvPr id="8" name="Picture 7" descr="A graph of different colored bars&#10;&#10;Description automatically generated">
            <a:extLst>
              <a:ext uri="{FF2B5EF4-FFF2-40B4-BE49-F238E27FC236}">
                <a16:creationId xmlns:a16="http://schemas.microsoft.com/office/drawing/2014/main" id="{A858A38F-59F5-3D6B-FDE1-B071C23B0886}"/>
              </a:ext>
            </a:extLst>
          </p:cNvPr>
          <p:cNvPicPr>
            <a:picLocks noChangeAspect="1"/>
          </p:cNvPicPr>
          <p:nvPr/>
        </p:nvPicPr>
        <p:blipFill>
          <a:blip r:embed="rId6"/>
          <a:stretch>
            <a:fillRect/>
          </a:stretch>
        </p:blipFill>
        <p:spPr>
          <a:xfrm>
            <a:off x="1088136" y="3300984"/>
            <a:ext cx="7627620" cy="3157220"/>
          </a:xfrm>
          <a:prstGeom prst="rect">
            <a:avLst/>
          </a:prstGeom>
        </p:spPr>
      </p:pic>
      <p:grpSp>
        <p:nvGrpSpPr>
          <p:cNvPr id="9" name="Group 8">
            <a:extLst>
              <a:ext uri="{FF2B5EF4-FFF2-40B4-BE49-F238E27FC236}">
                <a16:creationId xmlns:a16="http://schemas.microsoft.com/office/drawing/2014/main" id="{02936927-2BDC-8880-95F5-8431A2838F09}"/>
              </a:ext>
            </a:extLst>
          </p:cNvPr>
          <p:cNvGrpSpPr/>
          <p:nvPr/>
        </p:nvGrpSpPr>
        <p:grpSpPr>
          <a:xfrm>
            <a:off x="6143499" y="2103745"/>
            <a:ext cx="5606540" cy="2824520"/>
            <a:chOff x="6143499" y="2103745"/>
            <a:chExt cx="5606540" cy="2824520"/>
          </a:xfrm>
        </p:grpSpPr>
        <p:sp>
          <p:nvSpPr>
            <p:cNvPr id="10" name="Rounded Rectangle 9">
              <a:extLst>
                <a:ext uri="{FF2B5EF4-FFF2-40B4-BE49-F238E27FC236}">
                  <a16:creationId xmlns:a16="http://schemas.microsoft.com/office/drawing/2014/main" id="{C30C5D7E-08A1-5F55-9F96-B8C31C80CA27}"/>
                </a:ext>
              </a:extLst>
            </p:cNvPr>
            <p:cNvSpPr/>
            <p:nvPr/>
          </p:nvSpPr>
          <p:spPr>
            <a:xfrm>
              <a:off x="8193975" y="2103745"/>
              <a:ext cx="3556064" cy="993011"/>
            </a:xfrm>
            <a:prstGeom prst="round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2200" dirty="0"/>
                <a:t>The best </a:t>
              </a:r>
              <a:r>
                <a:rPr lang="en-US" sz="2200" b="1" u="sng" dirty="0"/>
                <a:t>baseline</a:t>
              </a:r>
              <a:r>
                <a:rPr lang="en-US" sz="2200" dirty="0"/>
                <a:t> </a:t>
              </a:r>
              <a:r>
                <a:rPr lang="en-US" sz="2200" b="1" dirty="0">
                  <a:solidFill>
                    <a:srgbClr val="FF0000"/>
                  </a:solidFill>
                </a:rPr>
                <a:t>2942 </a:t>
              </a:r>
              <a:r>
                <a:rPr lang="en-US" sz="2200" b="1" dirty="0" err="1">
                  <a:solidFill>
                    <a:srgbClr val="FF0000"/>
                  </a:solidFill>
                </a:rPr>
                <a:t>ms</a:t>
              </a:r>
              <a:endParaRPr lang="en-US" sz="2200" b="1" dirty="0">
                <a:solidFill>
                  <a:srgbClr val="FF0000"/>
                </a:solidFill>
              </a:endParaRPr>
            </a:p>
            <a:p>
              <a:pPr algn="ctr"/>
              <a:r>
                <a:rPr lang="en-US" sz="2200" b="1" dirty="0">
                  <a:solidFill>
                    <a:srgbClr val="FF0000"/>
                  </a:solidFill>
                </a:rPr>
                <a:t>Not real time</a:t>
              </a:r>
            </a:p>
          </p:txBody>
        </p:sp>
        <p:cxnSp>
          <p:nvCxnSpPr>
            <p:cNvPr id="11" name="Straight Arrow Connector 10">
              <a:extLst>
                <a:ext uri="{FF2B5EF4-FFF2-40B4-BE49-F238E27FC236}">
                  <a16:creationId xmlns:a16="http://schemas.microsoft.com/office/drawing/2014/main" id="{45DB810A-6F62-18DA-2A0B-1DEAE5EB54F6}"/>
                </a:ext>
              </a:extLst>
            </p:cNvPr>
            <p:cNvCxnSpPr>
              <a:cxnSpLocks/>
            </p:cNvCxnSpPr>
            <p:nvPr/>
          </p:nvCxnSpPr>
          <p:spPr>
            <a:xfrm flipV="1">
              <a:off x="6143499" y="3198870"/>
              <a:ext cx="2157523" cy="1729395"/>
            </a:xfrm>
            <a:prstGeom prst="straightConnector1">
              <a:avLst/>
            </a:prstGeom>
            <a:ln w="38100"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2247020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36C622-45A7-F4D1-69A2-C46DD80254C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0991D3A-AF96-E952-1F37-30A473C9888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42</a:t>
            </a:fld>
            <a:endParaRPr lang="en-US"/>
          </a:p>
        </p:txBody>
      </p:sp>
      <p:sp>
        <p:nvSpPr>
          <p:cNvPr id="3" name="Title 2">
            <a:extLst>
              <a:ext uri="{FF2B5EF4-FFF2-40B4-BE49-F238E27FC236}">
                <a16:creationId xmlns:a16="http://schemas.microsoft.com/office/drawing/2014/main" id="{3CD810A5-C126-FA31-D964-40D018DDA0D6}"/>
              </a:ext>
            </a:extLst>
          </p:cNvPr>
          <p:cNvSpPr>
            <a:spLocks noGrp="1"/>
          </p:cNvSpPr>
          <p:nvPr>
            <p:ph type="title"/>
          </p:nvPr>
        </p:nvSpPr>
        <p:spPr/>
        <p:txBody>
          <a:bodyPr/>
          <a:lstStyle/>
          <a:p>
            <a:r>
              <a:rPr lang="en-US" dirty="0"/>
              <a:t>Takeaways on Spatial Join by RT Cores</a:t>
            </a:r>
          </a:p>
        </p:txBody>
      </p:sp>
      <p:sp>
        <p:nvSpPr>
          <p:cNvPr id="4" name="Content Placeholder 3">
            <a:extLst>
              <a:ext uri="{FF2B5EF4-FFF2-40B4-BE49-F238E27FC236}">
                <a16:creationId xmlns:a16="http://schemas.microsoft.com/office/drawing/2014/main" id="{6D086338-03D0-2F7F-5944-FFCFED1FE1CC}"/>
              </a:ext>
            </a:extLst>
          </p:cNvPr>
          <p:cNvSpPr>
            <a:spLocks noGrp="1"/>
          </p:cNvSpPr>
          <p:nvPr>
            <p:ph sz="half" idx="1"/>
          </p:nvPr>
        </p:nvSpPr>
        <p:spPr>
          <a:xfrm>
            <a:off x="571500" y="1379601"/>
            <a:ext cx="11049000" cy="5461142"/>
          </a:xfrm>
        </p:spPr>
        <p:txBody>
          <a:bodyPr>
            <a:normAutofit/>
          </a:bodyPr>
          <a:lstStyle/>
          <a:p>
            <a:pPr marL="194310" indent="-182880">
              <a:lnSpc>
                <a:spcPct val="110000"/>
              </a:lnSpc>
              <a:spcBef>
                <a:spcPts val="800"/>
              </a:spcBef>
              <a:defRPr sz="1600" b="1" i="0">
                <a:solidFill>
                  <a:srgbClr val="2980B9"/>
                </a:solidFill>
                <a:latin typeface="Arial"/>
              </a:defRPr>
            </a:pPr>
            <a:r>
              <a:rPr lang="en-US" sz="2400" b="1" dirty="0">
                <a:solidFill>
                  <a:srgbClr val="2980B9"/>
                </a:solidFill>
                <a:latin typeface="Arial"/>
                <a:ea typeface="+mn-ea"/>
                <a:cs typeface="+mn-cs"/>
              </a:rPr>
              <a:t>RT Core has huge potential for spatial joins because r</a:t>
            </a:r>
            <a:r>
              <a:rPr lang="en-US" sz="2400" b="1" dirty="0">
                <a:solidFill>
                  <a:srgbClr val="2980B9"/>
                </a:solidFill>
                <a:latin typeface="Arial"/>
              </a:rPr>
              <a:t>ay-tracing and spatial workloads share many similarities.</a:t>
            </a:r>
            <a:endParaRPr lang="en-US" sz="2400" b="1" dirty="0">
              <a:solidFill>
                <a:srgbClr val="2980B9"/>
              </a:solidFill>
              <a:latin typeface="Arial"/>
              <a:ea typeface="+mn-ea"/>
              <a:cs typeface="+mn-cs"/>
            </a:endParaRPr>
          </a:p>
          <a:p>
            <a:endParaRPr lang="en-US" sz="3200" dirty="0"/>
          </a:p>
          <a:p>
            <a:pPr marL="194310" indent="-182880">
              <a:lnSpc>
                <a:spcPct val="110000"/>
              </a:lnSpc>
              <a:spcBef>
                <a:spcPts val="800"/>
              </a:spcBef>
              <a:defRPr sz="1600" b="1" i="0">
                <a:solidFill>
                  <a:srgbClr val="2980B9"/>
                </a:solidFill>
                <a:latin typeface="Arial"/>
              </a:defRPr>
            </a:pPr>
            <a:r>
              <a:rPr lang="en-US" sz="2400" b="1" dirty="0">
                <a:solidFill>
                  <a:srgbClr val="2980B9"/>
                </a:solidFill>
                <a:latin typeface="Arial"/>
                <a:ea typeface="+mn-ea"/>
                <a:cs typeface="+mn-cs"/>
              </a:rPr>
              <a:t>Must formulate the problem as an RT problem to exploit the hardware.</a:t>
            </a:r>
          </a:p>
          <a:p>
            <a:endParaRPr lang="en-US" sz="3200" dirty="0"/>
          </a:p>
          <a:p>
            <a:pPr marL="194310" indent="-182880">
              <a:lnSpc>
                <a:spcPct val="110000"/>
              </a:lnSpc>
              <a:spcBef>
                <a:spcPts val="800"/>
              </a:spcBef>
              <a:defRPr sz="1600" b="1" i="0">
                <a:solidFill>
                  <a:srgbClr val="2980B9"/>
                </a:solidFill>
                <a:latin typeface="Arial"/>
              </a:defRPr>
            </a:pPr>
            <a:r>
              <a:rPr lang="en-US" sz="2400" b="1" dirty="0">
                <a:solidFill>
                  <a:srgbClr val="2980B9"/>
                </a:solidFill>
                <a:latin typeface="Arial"/>
                <a:ea typeface="+mn-ea"/>
                <a:cs typeface="+mn-cs"/>
              </a:rPr>
              <a:t>Precision limitation can be overcome by using the conservative bounding box.</a:t>
            </a:r>
          </a:p>
          <a:p>
            <a:endParaRPr lang="en-US" sz="3200" dirty="0"/>
          </a:p>
          <a:p>
            <a:pPr marL="194310" indent="-182880">
              <a:lnSpc>
                <a:spcPct val="110000"/>
              </a:lnSpc>
              <a:spcBef>
                <a:spcPts val="800"/>
              </a:spcBef>
              <a:defRPr sz="1600" b="1" i="0">
                <a:solidFill>
                  <a:srgbClr val="2980B9"/>
                </a:solidFill>
                <a:latin typeface="Arial"/>
              </a:defRPr>
            </a:pPr>
            <a:r>
              <a:rPr lang="en-US" sz="2400" b="1" dirty="0">
                <a:solidFill>
                  <a:srgbClr val="2980B9"/>
                </a:solidFill>
                <a:latin typeface="Arial"/>
                <a:ea typeface="+mn-ea"/>
                <a:cs typeface="+mn-cs"/>
              </a:rPr>
              <a:t>With RT cores, we can join millions of polygon less than one second</a:t>
            </a:r>
          </a:p>
        </p:txBody>
      </p:sp>
    </p:spTree>
    <p:extLst>
      <p:ext uri="{BB962C8B-B14F-4D97-AF65-F5344CB8AC3E}">
        <p14:creationId xmlns:p14="http://schemas.microsoft.com/office/powerpoint/2010/main" val="333091735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3A6631-4450-F552-D42D-5B52205EDEBE}"/>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479F042-A9C4-7B9B-0271-D8EDCB6CCB7B}"/>
              </a:ext>
            </a:extLst>
          </p:cNvPr>
          <p:cNvSpPr>
            <a:spLocks noGrp="1"/>
          </p:cNvSpPr>
          <p:nvPr>
            <p:ph type="sldNum" sz="quarter" idx="12"/>
          </p:nvPr>
        </p:nvSpPr>
        <p:spPr>
          <a:xfrm>
            <a:off x="9448800" y="6492875"/>
            <a:ext cx="2743200" cy="365125"/>
          </a:xfrm>
        </p:spPr>
        <p:txBody>
          <a:bodyPr/>
          <a:lstStyle/>
          <a:p>
            <a:fld id="{C1D43E19-8CA0-9445-BFC5-15EE585FF4A3}" type="slidenum">
              <a:rPr lang="en-US" smtClean="0"/>
              <a:t>43</a:t>
            </a:fld>
            <a:endParaRPr lang="en-US"/>
          </a:p>
        </p:txBody>
      </p:sp>
      <p:sp>
        <p:nvSpPr>
          <p:cNvPr id="3" name="TextBox 2">
            <a:extLst>
              <a:ext uri="{FF2B5EF4-FFF2-40B4-BE49-F238E27FC236}">
                <a16:creationId xmlns:a16="http://schemas.microsoft.com/office/drawing/2014/main" id="{49C01EDC-6D52-3471-EC59-CC2CA1F1B4B7}"/>
              </a:ext>
            </a:extLst>
          </p:cNvPr>
          <p:cNvSpPr txBox="1"/>
          <p:nvPr/>
        </p:nvSpPr>
        <p:spPr>
          <a:xfrm>
            <a:off x="469006" y="2816587"/>
            <a:ext cx="2512226" cy="830997"/>
          </a:xfrm>
          <a:prstGeom prst="rect">
            <a:avLst/>
          </a:prstGeom>
          <a:noFill/>
        </p:spPr>
        <p:txBody>
          <a:bodyPr wrap="none" rtlCol="0">
            <a:spAutoFit/>
          </a:bodyPr>
          <a:lstStyle/>
          <a:p>
            <a:r>
              <a:rPr lang="en-US" sz="4800" b="1" dirty="0">
                <a:solidFill>
                  <a:srgbClr val="BA0C2F"/>
                </a:solidFill>
                <a:latin typeface="Arial"/>
                <a:ea typeface="+mj-ea"/>
                <a:cs typeface="+mj-cs"/>
              </a:rPr>
              <a:t>Content</a:t>
            </a:r>
          </a:p>
        </p:txBody>
      </p:sp>
      <p:sp>
        <p:nvSpPr>
          <p:cNvPr id="5" name="TextBox 4">
            <a:extLst>
              <a:ext uri="{FF2B5EF4-FFF2-40B4-BE49-F238E27FC236}">
                <a16:creationId xmlns:a16="http://schemas.microsoft.com/office/drawing/2014/main" id="{9D05D13C-A410-0644-6742-3D482E1F9E01}"/>
              </a:ext>
            </a:extLst>
          </p:cNvPr>
          <p:cNvSpPr txBox="1"/>
          <p:nvPr/>
        </p:nvSpPr>
        <p:spPr>
          <a:xfrm>
            <a:off x="3880624" y="354707"/>
            <a:ext cx="8311376" cy="6001643"/>
          </a:xfrm>
          <a:prstGeom prst="rect">
            <a:avLst/>
          </a:prstGeom>
          <a:noFill/>
        </p:spPr>
        <p:txBody>
          <a:bodyPr wrap="square">
            <a:spAutoFit/>
          </a:bodyPr>
          <a:lstStyle/>
          <a:p>
            <a:r>
              <a:rPr lang="en-US" sz="2400" b="1" dirty="0">
                <a:solidFill>
                  <a:schemeClr val="bg1">
                    <a:lumMod val="65000"/>
                  </a:schemeClr>
                </a:solidFill>
                <a:latin typeface="Arial"/>
                <a:ea typeface="+mj-ea"/>
                <a:cs typeface="+mj-cs"/>
              </a:rPr>
              <a:t>Chapter 0: Introduction</a:t>
            </a:r>
          </a:p>
          <a:p>
            <a:endParaRPr lang="en-US" sz="2400" b="1" dirty="0">
              <a:solidFill>
                <a:schemeClr val="bg1">
                  <a:lumMod val="65000"/>
                </a:schemeClr>
              </a:solidFill>
              <a:latin typeface="Arial"/>
              <a:ea typeface="+mj-ea"/>
              <a:cs typeface="+mj-cs"/>
            </a:endParaRPr>
          </a:p>
          <a:p>
            <a:r>
              <a:rPr lang="en-US" sz="2400" b="1" dirty="0">
                <a:solidFill>
                  <a:schemeClr val="bg1">
                    <a:lumMod val="65000"/>
                  </a:schemeClr>
                </a:solidFill>
                <a:latin typeface="Arial"/>
                <a:ea typeface="+mj-ea"/>
                <a:cs typeface="+mj-cs"/>
              </a:rPr>
              <a:t>Chapter 1: Ray-tracing Meets Spatial Databases</a:t>
            </a:r>
          </a:p>
          <a:p>
            <a:endParaRPr lang="en-US" sz="2400" b="1" dirty="0">
              <a:solidFill>
                <a:schemeClr val="bg1">
                  <a:lumMod val="65000"/>
                </a:schemeClr>
              </a:solidFill>
              <a:latin typeface="Arial"/>
              <a:ea typeface="+mj-ea"/>
              <a:cs typeface="+mj-cs"/>
            </a:endParaRPr>
          </a:p>
          <a:p>
            <a:r>
              <a:rPr lang="en-US" sz="2400" b="1" dirty="0">
                <a:solidFill>
                  <a:schemeClr val="bg1">
                    <a:lumMod val="65000"/>
                  </a:schemeClr>
                </a:solidFill>
                <a:latin typeface="Arial"/>
                <a:ea typeface="+mj-ea"/>
                <a:cs typeface="+mj-cs"/>
              </a:rPr>
              <a:t>Chapter 2: Ray-tracing Fundamentals</a:t>
            </a:r>
          </a:p>
          <a:p>
            <a:endParaRPr lang="en-US" sz="2400" b="1" dirty="0">
              <a:solidFill>
                <a:schemeClr val="bg1">
                  <a:lumMod val="65000"/>
                </a:schemeClr>
              </a:solidFill>
              <a:latin typeface="Arial"/>
              <a:ea typeface="+mj-ea"/>
              <a:cs typeface="+mj-cs"/>
            </a:endParaRPr>
          </a:p>
          <a:p>
            <a:r>
              <a:rPr lang="en-US" sz="2400" b="1" dirty="0">
                <a:solidFill>
                  <a:schemeClr val="bg1">
                    <a:lumMod val="65000"/>
                  </a:schemeClr>
                </a:solidFill>
                <a:latin typeface="Arial"/>
                <a:ea typeface="+mj-ea"/>
                <a:cs typeface="+mj-cs"/>
              </a:rPr>
              <a:t>Chapter 3: RT for Spatial Join</a:t>
            </a:r>
          </a:p>
          <a:p>
            <a:endParaRPr lang="en-US" sz="2400" b="1" dirty="0">
              <a:solidFill>
                <a:schemeClr val="bg1">
                  <a:lumMod val="65000"/>
                </a:schemeClr>
              </a:solidFill>
              <a:latin typeface="Arial"/>
              <a:ea typeface="+mj-ea"/>
              <a:cs typeface="+mj-cs"/>
            </a:endParaRPr>
          </a:p>
          <a:p>
            <a:r>
              <a:rPr lang="en-US" sz="2400" b="1" dirty="0">
                <a:solidFill>
                  <a:srgbClr val="BA0C2F"/>
                </a:solidFill>
                <a:latin typeface="Arial"/>
              </a:rPr>
              <a:t>Chapter 4: RT for Spatial Indexing</a:t>
            </a:r>
          </a:p>
          <a:p>
            <a:endParaRPr lang="en-US" sz="2400" b="1" dirty="0">
              <a:solidFill>
                <a:schemeClr val="bg1">
                  <a:lumMod val="65000"/>
                </a:schemeClr>
              </a:solidFill>
              <a:latin typeface="Arial"/>
              <a:ea typeface="+mj-ea"/>
              <a:cs typeface="+mj-cs"/>
            </a:endParaRPr>
          </a:p>
          <a:p>
            <a:r>
              <a:rPr lang="en-US" sz="2400" b="1" dirty="0">
                <a:solidFill>
                  <a:schemeClr val="bg1">
                    <a:lumMod val="65000"/>
                  </a:schemeClr>
                </a:solidFill>
                <a:latin typeface="Arial"/>
                <a:ea typeface="+mj-ea"/>
                <a:cs typeface="+mj-cs"/>
              </a:rPr>
              <a:t>Chapter 5: RT for Spatial Functions (Case Study: </a:t>
            </a:r>
            <a:r>
              <a:rPr lang="en-US" sz="2400" b="1" dirty="0" err="1">
                <a:solidFill>
                  <a:schemeClr val="bg1">
                    <a:lumMod val="65000"/>
                  </a:schemeClr>
                </a:solidFill>
                <a:latin typeface="Arial"/>
                <a:ea typeface="+mj-ea"/>
                <a:cs typeface="+mj-cs"/>
              </a:rPr>
              <a:t>Hausdorff</a:t>
            </a:r>
            <a:r>
              <a:rPr lang="en-US" sz="2400" b="1" dirty="0">
                <a:solidFill>
                  <a:schemeClr val="bg1">
                    <a:lumMod val="65000"/>
                  </a:schemeClr>
                </a:solidFill>
                <a:latin typeface="Arial"/>
                <a:ea typeface="+mj-ea"/>
                <a:cs typeface="+mj-cs"/>
              </a:rPr>
              <a:t> Distance)</a:t>
            </a:r>
          </a:p>
          <a:p>
            <a:endParaRPr lang="en-US" sz="2400" b="1" dirty="0">
              <a:solidFill>
                <a:schemeClr val="bg1">
                  <a:lumMod val="65000"/>
                </a:schemeClr>
              </a:solidFill>
              <a:latin typeface="Arial"/>
              <a:ea typeface="+mj-ea"/>
              <a:cs typeface="+mj-cs"/>
            </a:endParaRPr>
          </a:p>
          <a:p>
            <a:r>
              <a:rPr lang="en-US" sz="2400" b="1" dirty="0">
                <a:solidFill>
                  <a:schemeClr val="bg1">
                    <a:lumMod val="65000"/>
                  </a:schemeClr>
                </a:solidFill>
                <a:latin typeface="Arial"/>
                <a:ea typeface="+mj-ea"/>
                <a:cs typeface="+mj-cs"/>
              </a:rPr>
              <a:t>Chapter 6: RT in Action: Integrating RT into </a:t>
            </a:r>
            <a:r>
              <a:rPr lang="en-US" sz="2400" b="1" dirty="0" err="1">
                <a:solidFill>
                  <a:schemeClr val="bg1">
                    <a:lumMod val="65000"/>
                  </a:schemeClr>
                </a:solidFill>
                <a:latin typeface="Arial"/>
                <a:ea typeface="+mj-ea"/>
                <a:cs typeface="+mj-cs"/>
              </a:rPr>
              <a:t>SedonaDB</a:t>
            </a:r>
            <a:endParaRPr lang="en-US" sz="2400" b="1" dirty="0">
              <a:solidFill>
                <a:schemeClr val="bg1">
                  <a:lumMod val="65000"/>
                </a:schemeClr>
              </a:solidFill>
              <a:latin typeface="Arial"/>
              <a:ea typeface="+mj-ea"/>
              <a:cs typeface="+mj-cs"/>
            </a:endParaRPr>
          </a:p>
          <a:p>
            <a:endParaRPr lang="en-US" sz="2400" b="1" dirty="0">
              <a:solidFill>
                <a:schemeClr val="bg1">
                  <a:lumMod val="65000"/>
                </a:schemeClr>
              </a:solidFill>
              <a:latin typeface="Arial"/>
              <a:ea typeface="+mj-ea"/>
              <a:cs typeface="+mj-cs"/>
            </a:endParaRPr>
          </a:p>
          <a:p>
            <a:r>
              <a:rPr lang="en-US" sz="2400" b="1" dirty="0">
                <a:solidFill>
                  <a:schemeClr val="bg1">
                    <a:lumMod val="65000"/>
                  </a:schemeClr>
                </a:solidFill>
                <a:latin typeface="Arial"/>
                <a:ea typeface="+mj-ea"/>
                <a:cs typeface="+mj-cs"/>
              </a:rPr>
              <a:t>Conclusion: Summary &amp; Key Takeaways</a:t>
            </a:r>
          </a:p>
        </p:txBody>
      </p:sp>
    </p:spTree>
    <p:extLst>
      <p:ext uri="{BB962C8B-B14F-4D97-AF65-F5344CB8AC3E}">
        <p14:creationId xmlns:p14="http://schemas.microsoft.com/office/powerpoint/2010/main" val="1481256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withEffect">
                                  <p:stCondLst>
                                    <p:cond delay="0"/>
                                  </p:stCondLst>
                                  <p:childTnLst>
                                    <p:animEffect transition="out" filter="fade">
                                      <p:cBhvr>
                                        <p:cTn id="6" dur="500" tmFilter="0, 0; .2, .5; .8, .5; 1, 0"/>
                                        <p:tgtEl>
                                          <p:spTgt spid="5">
                                            <p:txEl>
                                              <p:pRg st="8" end="8"/>
                                            </p:txEl>
                                          </p:spTgt>
                                        </p:tgtEl>
                                      </p:cBhvr>
                                    </p:animEffect>
                                    <p:animScale>
                                      <p:cBhvr>
                                        <p:cTn id="7" dur="250" autoRev="1" fill="hold"/>
                                        <p:tgtEl>
                                          <p:spTgt spid="5">
                                            <p:txEl>
                                              <p:pRg st="8" end="8"/>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7B8AE6-27A6-ABA2-F123-27264356DB6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B72241E-8D75-07F0-2A9A-87592C06E6D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44</a:t>
            </a:fld>
            <a:endParaRPr lang="en-US"/>
          </a:p>
        </p:txBody>
      </p:sp>
      <p:sp>
        <p:nvSpPr>
          <p:cNvPr id="3" name="Title 2">
            <a:extLst>
              <a:ext uri="{FF2B5EF4-FFF2-40B4-BE49-F238E27FC236}">
                <a16:creationId xmlns:a16="http://schemas.microsoft.com/office/drawing/2014/main" id="{A93825C0-135A-6054-0E99-AB87408F3DAB}"/>
              </a:ext>
            </a:extLst>
          </p:cNvPr>
          <p:cNvSpPr>
            <a:spLocks noGrp="1"/>
          </p:cNvSpPr>
          <p:nvPr>
            <p:ph type="title"/>
          </p:nvPr>
        </p:nvSpPr>
        <p:spPr/>
        <p:txBody>
          <a:bodyPr/>
          <a:lstStyle/>
          <a:p>
            <a:r>
              <a:rPr lang="en-US" dirty="0"/>
              <a:t>A Comparison between RT cores and A Spatial Index</a:t>
            </a:r>
          </a:p>
        </p:txBody>
      </p:sp>
      <p:sp>
        <p:nvSpPr>
          <p:cNvPr id="4" name="Content Placeholder 3">
            <a:extLst>
              <a:ext uri="{FF2B5EF4-FFF2-40B4-BE49-F238E27FC236}">
                <a16:creationId xmlns:a16="http://schemas.microsoft.com/office/drawing/2014/main" id="{76632FDE-1061-5905-1121-5ACE42D61E60}"/>
              </a:ext>
            </a:extLst>
          </p:cNvPr>
          <p:cNvSpPr>
            <a:spLocks noGrp="1"/>
          </p:cNvSpPr>
          <p:nvPr>
            <p:ph sz="half" idx="1"/>
          </p:nvPr>
        </p:nvSpPr>
        <p:spPr/>
        <p:txBody>
          <a:bodyPr/>
          <a:lstStyle/>
          <a:p>
            <a:endParaRPr lang="en-US" dirty="0"/>
          </a:p>
        </p:txBody>
      </p:sp>
      <p:sp>
        <p:nvSpPr>
          <p:cNvPr id="5" name="Content Placeholder 2">
            <a:extLst>
              <a:ext uri="{FF2B5EF4-FFF2-40B4-BE49-F238E27FC236}">
                <a16:creationId xmlns:a16="http://schemas.microsoft.com/office/drawing/2014/main" id="{89BE7BFD-2D2F-C950-5116-ACA3E059B96B}"/>
              </a:ext>
            </a:extLst>
          </p:cNvPr>
          <p:cNvSpPr txBox="1">
            <a:spLocks/>
          </p:cNvSpPr>
          <p:nvPr/>
        </p:nvSpPr>
        <p:spPr>
          <a:xfrm>
            <a:off x="553995" y="1288473"/>
            <a:ext cx="5079467" cy="3680779"/>
          </a:xfrm>
          <a:prstGeom prst="rect">
            <a:avLst/>
          </a:prstGeom>
          <a:solidFill>
            <a:srgbClr val="BDD7EE"/>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Lato" panose="020F0502020204030203" pitchFamily="34" charset="0"/>
                <a:ea typeface="Lato" panose="020F0502020204030203" pitchFamily="34" charset="0"/>
                <a:cs typeface="Lato" panose="020F050202020403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What are available?</a:t>
            </a:r>
          </a:p>
          <a:p>
            <a:pPr lvl="1">
              <a:buFontTx/>
              <a:buChar char="-"/>
            </a:pPr>
            <a:r>
              <a:rPr lang="en-US" dirty="0"/>
              <a:t>A Ray Tracing Accelerator</a:t>
            </a:r>
          </a:p>
          <a:p>
            <a:pPr lvl="1">
              <a:buFontTx/>
              <a:buChar char="-"/>
            </a:pPr>
            <a:r>
              <a:rPr lang="en-US" dirty="0"/>
              <a:t>Ray-Primitive Intersection</a:t>
            </a:r>
          </a:p>
          <a:p>
            <a:pPr lvl="1">
              <a:buFontTx/>
              <a:buChar char="-"/>
            </a:pPr>
            <a:r>
              <a:rPr lang="en-US" dirty="0"/>
              <a:t>High-performance (10 </a:t>
            </a:r>
            <a:r>
              <a:rPr lang="en-US" dirty="0" err="1"/>
              <a:t>GRays</a:t>
            </a:r>
            <a:r>
              <a:rPr lang="en-US" dirty="0"/>
              <a:t>/s)</a:t>
            </a:r>
          </a:p>
          <a:p>
            <a:pPr lvl="1">
              <a:buFontTx/>
              <a:buChar char="-"/>
            </a:pPr>
            <a:r>
              <a:rPr lang="en-US" dirty="0"/>
              <a:t>Only supports coordinate updates.</a:t>
            </a:r>
          </a:p>
          <a:p>
            <a:pPr lvl="1">
              <a:buFontTx/>
              <a:buChar char="-"/>
            </a:pPr>
            <a:r>
              <a:rPr lang="en-US" dirty="0"/>
              <a:t>Customized programming interface (</a:t>
            </a:r>
            <a:r>
              <a:rPr lang="en-US" dirty="0" err="1"/>
              <a:t>OptiX</a:t>
            </a:r>
            <a:r>
              <a:rPr lang="en-US" dirty="0"/>
              <a:t>, Vulkan…)</a:t>
            </a:r>
          </a:p>
        </p:txBody>
      </p:sp>
      <p:sp>
        <p:nvSpPr>
          <p:cNvPr id="6" name="TextBox 5">
            <a:extLst>
              <a:ext uri="{FF2B5EF4-FFF2-40B4-BE49-F238E27FC236}">
                <a16:creationId xmlns:a16="http://schemas.microsoft.com/office/drawing/2014/main" id="{356DF593-7F26-79AB-8DA5-AAF9FAD4F380}"/>
              </a:ext>
            </a:extLst>
          </p:cNvPr>
          <p:cNvSpPr txBox="1"/>
          <p:nvPr/>
        </p:nvSpPr>
        <p:spPr>
          <a:xfrm>
            <a:off x="1424848" y="4969252"/>
            <a:ext cx="9342304" cy="1569660"/>
          </a:xfrm>
          <a:prstGeom prst="rect">
            <a:avLst/>
          </a:prstGeom>
          <a:noFill/>
        </p:spPr>
        <p:txBody>
          <a:bodyPr wrap="square">
            <a:spAutoFit/>
          </a:bodyPr>
          <a:lstStyle/>
          <a:p>
            <a:r>
              <a:rPr lang="en-US" sz="3200" dirty="0"/>
              <a:t>We develop </a:t>
            </a:r>
            <a:r>
              <a:rPr lang="en-US" sz="3200" b="1" dirty="0" err="1">
                <a:solidFill>
                  <a:srgbClr val="0432FF"/>
                </a:solidFill>
              </a:rPr>
              <a:t>LibRTS</a:t>
            </a:r>
            <a:r>
              <a:rPr lang="en-US" sz="3200" dirty="0"/>
              <a:t>  for the following two purposes</a:t>
            </a:r>
          </a:p>
          <a:p>
            <a:pPr marL="457200" indent="-457200">
              <a:buFontTx/>
              <a:buChar char="-"/>
            </a:pPr>
            <a:r>
              <a:rPr lang="en-US" sz="3200" dirty="0"/>
              <a:t>To </a:t>
            </a:r>
            <a:r>
              <a:rPr lang="en-US" sz="3200" u="sng" dirty="0">
                <a:solidFill>
                  <a:srgbClr val="FF0000"/>
                </a:solidFill>
              </a:rPr>
              <a:t>repurpose</a:t>
            </a:r>
            <a:r>
              <a:rPr lang="en-US" sz="3200" dirty="0"/>
              <a:t> RT core as a general spatial index</a:t>
            </a:r>
          </a:p>
          <a:p>
            <a:pPr marL="457200" indent="-457200">
              <a:buFontTx/>
              <a:buChar char="-"/>
            </a:pPr>
            <a:r>
              <a:rPr lang="en-US" sz="3200" dirty="0"/>
              <a:t>A library for </a:t>
            </a:r>
            <a:r>
              <a:rPr lang="en-US" sz="3200" u="sng" dirty="0">
                <a:solidFill>
                  <a:srgbClr val="FF0000"/>
                </a:solidFill>
              </a:rPr>
              <a:t>non-RT programmers</a:t>
            </a:r>
            <a:r>
              <a:rPr lang="en-US" sz="3200" dirty="0"/>
              <a:t> to use</a:t>
            </a:r>
          </a:p>
        </p:txBody>
      </p:sp>
      <p:sp>
        <p:nvSpPr>
          <p:cNvPr id="7" name="TextBox 6">
            <a:extLst>
              <a:ext uri="{FF2B5EF4-FFF2-40B4-BE49-F238E27FC236}">
                <a16:creationId xmlns:a16="http://schemas.microsoft.com/office/drawing/2014/main" id="{83082ED1-6308-87BC-D026-6F4DAF97DB30}"/>
              </a:ext>
            </a:extLst>
          </p:cNvPr>
          <p:cNvSpPr txBox="1"/>
          <p:nvPr/>
        </p:nvSpPr>
        <p:spPr>
          <a:xfrm>
            <a:off x="6220111" y="1329651"/>
            <a:ext cx="5417893" cy="3598421"/>
          </a:xfrm>
          <a:prstGeom prst="rect">
            <a:avLst/>
          </a:prstGeom>
          <a:solidFill>
            <a:srgbClr val="F8CBAD"/>
          </a:solidFill>
        </p:spPr>
        <p:txBody>
          <a:bodyPr wrap="square" rtlCol="0">
            <a:spAutoFit/>
          </a:bodyPr>
          <a:lstStyle/>
          <a:p>
            <a:pPr marL="228600" indent="-228600" defTabSz="914400">
              <a:lnSpc>
                <a:spcPct val="90000"/>
              </a:lnSpc>
              <a:spcBef>
                <a:spcPts val="1000"/>
              </a:spcBef>
              <a:buFont typeface="Arial" panose="020B0604020202020204" pitchFamily="34" charset="0"/>
              <a:buChar char="•"/>
            </a:pPr>
            <a:r>
              <a:rPr lang="en-US" sz="2800" dirty="0"/>
              <a:t>What we want to deliver</a:t>
            </a:r>
          </a:p>
          <a:p>
            <a:pPr marL="685800" lvl="1" indent="-228600" defTabSz="914400">
              <a:lnSpc>
                <a:spcPct val="90000"/>
              </a:lnSpc>
              <a:spcBef>
                <a:spcPts val="500"/>
              </a:spcBef>
              <a:buFontTx/>
              <a:buChar char="-"/>
            </a:pPr>
            <a:r>
              <a:rPr lang="en-US" sz="2600" dirty="0"/>
              <a:t>A Spatial Index Library</a:t>
            </a:r>
          </a:p>
          <a:p>
            <a:pPr marL="685800" lvl="1" indent="-228600" defTabSz="914400">
              <a:lnSpc>
                <a:spcPct val="90000"/>
              </a:lnSpc>
              <a:spcBef>
                <a:spcPts val="500"/>
              </a:spcBef>
              <a:buFontTx/>
              <a:buChar char="-"/>
            </a:pPr>
            <a:r>
              <a:rPr lang="en-US" sz="2600" dirty="0"/>
              <a:t>Support Point &amp; Range Queries</a:t>
            </a:r>
          </a:p>
          <a:p>
            <a:pPr marL="685800" lvl="1" indent="-228600" defTabSz="914400">
              <a:lnSpc>
                <a:spcPct val="90000"/>
              </a:lnSpc>
              <a:spcBef>
                <a:spcPts val="500"/>
              </a:spcBef>
              <a:buFontTx/>
              <a:buChar char="-"/>
            </a:pPr>
            <a:r>
              <a:rPr lang="en-US" sz="2600" dirty="0"/>
              <a:t>Need quick response</a:t>
            </a:r>
          </a:p>
          <a:p>
            <a:pPr marL="685800" lvl="1" indent="-228600" defTabSz="914400">
              <a:lnSpc>
                <a:spcPct val="90000"/>
              </a:lnSpc>
              <a:spcBef>
                <a:spcPts val="500"/>
              </a:spcBef>
              <a:buFontTx/>
              <a:buChar char="-"/>
            </a:pPr>
            <a:r>
              <a:rPr lang="en-US" sz="2600" dirty="0"/>
              <a:t>Mutable, e.g., insert, delete </a:t>
            </a:r>
            <a:r>
              <a:rPr lang="en-US" sz="2600" dirty="0" err="1"/>
              <a:t>geoms</a:t>
            </a:r>
            <a:r>
              <a:rPr lang="en-US" sz="2600" dirty="0"/>
              <a:t>.</a:t>
            </a:r>
          </a:p>
          <a:p>
            <a:pPr marL="685800" lvl="1" indent="-228600" defTabSz="914400">
              <a:lnSpc>
                <a:spcPct val="90000"/>
              </a:lnSpc>
              <a:spcBef>
                <a:spcPts val="500"/>
              </a:spcBef>
              <a:buFontTx/>
              <a:buChar char="-"/>
            </a:pPr>
            <a:r>
              <a:rPr lang="en-US" sz="2600" dirty="0"/>
              <a:t>An easy interface for programming</a:t>
            </a:r>
          </a:p>
          <a:p>
            <a:endParaRPr lang="en-US" dirty="0"/>
          </a:p>
        </p:txBody>
      </p:sp>
    </p:spTree>
    <p:extLst>
      <p:ext uri="{BB962C8B-B14F-4D97-AF65-F5344CB8AC3E}">
        <p14:creationId xmlns:p14="http://schemas.microsoft.com/office/powerpoint/2010/main" val="3893138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9" presetClass="entr" presetSubtype="0" fill="hold" grpId="0" nodeType="clickEffect">
                                  <p:stCondLst>
                                    <p:cond delay="0"/>
                                  </p:stCondLst>
                                  <p:childTnLst>
                                    <p:set>
                                      <p:cBhvr>
                                        <p:cTn id="54" dur="1" fill="hold">
                                          <p:stCondLst>
                                            <p:cond delay="0"/>
                                          </p:stCondLst>
                                        </p:cTn>
                                        <p:tgtEl>
                                          <p:spTgt spid="6"/>
                                        </p:tgtEl>
                                        <p:attrNameLst>
                                          <p:attrName>style.visibility</p:attrName>
                                        </p:attrNameLst>
                                      </p:cBhvr>
                                      <p:to>
                                        <p:strVal val="visible"/>
                                      </p:to>
                                    </p:set>
                                    <p:animEffect transition="in" filter="dissolve">
                                      <p:cBhvr>
                                        <p:cTn id="5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59C4B6D-38C8-2A4E-8AB4-624ECF937F5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45</a:t>
            </a:fld>
            <a:endParaRPr lang="en-US"/>
          </a:p>
        </p:txBody>
      </p:sp>
      <p:sp>
        <p:nvSpPr>
          <p:cNvPr id="3" name="Title 2">
            <a:extLst>
              <a:ext uri="{FF2B5EF4-FFF2-40B4-BE49-F238E27FC236}">
                <a16:creationId xmlns:a16="http://schemas.microsoft.com/office/drawing/2014/main" id="{219A2405-A536-0303-C8EA-44027118DF60}"/>
              </a:ext>
            </a:extLst>
          </p:cNvPr>
          <p:cNvSpPr>
            <a:spLocks noGrp="1"/>
          </p:cNvSpPr>
          <p:nvPr>
            <p:ph type="title"/>
          </p:nvPr>
        </p:nvSpPr>
        <p:spPr/>
        <p:txBody>
          <a:bodyPr/>
          <a:lstStyle/>
          <a:p>
            <a:r>
              <a:rPr lang="en-US" dirty="0"/>
              <a:t>Query Scope</a:t>
            </a:r>
          </a:p>
        </p:txBody>
      </p:sp>
      <p:sp>
        <p:nvSpPr>
          <p:cNvPr id="6" name="Content Placeholder 5">
            <a:extLst>
              <a:ext uri="{FF2B5EF4-FFF2-40B4-BE49-F238E27FC236}">
                <a16:creationId xmlns:a16="http://schemas.microsoft.com/office/drawing/2014/main" id="{EE96EE52-1C46-6DB9-857A-225521D0DE4C}"/>
              </a:ext>
            </a:extLst>
          </p:cNvPr>
          <p:cNvSpPr>
            <a:spLocks noGrp="1"/>
          </p:cNvSpPr>
          <p:nvPr>
            <p:ph sz="half" idx="1"/>
          </p:nvPr>
        </p:nvSpPr>
        <p:spPr>
          <a:xfrm>
            <a:off x="571500" y="1379601"/>
            <a:ext cx="11049000" cy="5478399"/>
          </a:xfrm>
        </p:spPr>
        <p:txBody>
          <a:bodyPr>
            <a:normAutofit/>
          </a:bodyPr>
          <a:lstStyle/>
          <a:p>
            <a:pPr marL="194310" indent="-182880">
              <a:lnSpc>
                <a:spcPct val="120000"/>
              </a:lnSpc>
              <a:spcBef>
                <a:spcPts val="800"/>
              </a:spcBef>
              <a:defRPr sz="1600" b="1" i="0">
                <a:solidFill>
                  <a:srgbClr val="2980B9"/>
                </a:solidFill>
                <a:latin typeface="Arial"/>
              </a:defRPr>
            </a:pPr>
            <a:r>
              <a:rPr lang="en-US" sz="2600" b="1" dirty="0">
                <a:solidFill>
                  <a:srgbClr val="2980B9"/>
                </a:solidFill>
                <a:latin typeface="Arial"/>
                <a:ea typeface="+mn-ea"/>
                <a:cs typeface="+mn-cs"/>
              </a:rPr>
              <a:t>Point Query</a:t>
            </a:r>
          </a:p>
          <a:p>
            <a:pPr marL="411480" lvl="1">
              <a:lnSpc>
                <a:spcPct val="110000"/>
              </a:lnSpc>
              <a:buFont typeface="Wingdings" pitchFamily="2" charset="2"/>
              <a:buChar char="§"/>
              <a:defRPr sz="1400" b="0" i="0">
                <a:solidFill>
                  <a:srgbClr val="34495E"/>
                </a:solidFill>
                <a:latin typeface="Arial"/>
              </a:defRPr>
            </a:pPr>
            <a:r>
              <a:rPr lang="en-US" sz="1700" dirty="0">
                <a:solidFill>
                  <a:srgbClr val="4B5563"/>
                </a:solidFill>
                <a:latin typeface="Arial"/>
              </a:rPr>
              <a:t>Given a set of MBRs and points</a:t>
            </a:r>
          </a:p>
          <a:p>
            <a:pPr marL="411480" lvl="1">
              <a:lnSpc>
                <a:spcPct val="110000"/>
              </a:lnSpc>
              <a:buFont typeface="Wingdings" pitchFamily="2" charset="2"/>
              <a:buChar char="§"/>
              <a:defRPr sz="1400" b="0" i="0">
                <a:solidFill>
                  <a:srgbClr val="34495E"/>
                </a:solidFill>
                <a:latin typeface="Arial"/>
              </a:defRPr>
            </a:pPr>
            <a:r>
              <a:rPr lang="en-US" sz="1700" dirty="0">
                <a:solidFill>
                  <a:srgbClr val="4B5563"/>
                </a:solidFill>
                <a:latin typeface="Arial"/>
              </a:rPr>
              <a:t>Return all </a:t>
            </a:r>
            <a:r>
              <a:rPr lang="en-US" sz="1700" dirty="0">
                <a:solidFill>
                  <a:srgbClr val="FF0000"/>
                </a:solidFill>
                <a:latin typeface="Arial"/>
              </a:rPr>
              <a:t>MBR-point</a:t>
            </a:r>
            <a:r>
              <a:rPr lang="en-US" sz="1700" dirty="0">
                <a:solidFill>
                  <a:srgbClr val="4B5563"/>
                </a:solidFill>
                <a:latin typeface="Arial"/>
              </a:rPr>
              <a:t> pairs satisfying the </a:t>
            </a:r>
            <a:r>
              <a:rPr lang="en-US" sz="1700" dirty="0">
                <a:solidFill>
                  <a:srgbClr val="FF0000"/>
                </a:solidFill>
                <a:latin typeface="Arial"/>
              </a:rPr>
              <a:t>containment</a:t>
            </a:r>
            <a:r>
              <a:rPr lang="en-US" sz="1700" dirty="0">
                <a:solidFill>
                  <a:srgbClr val="4B5563"/>
                </a:solidFill>
                <a:latin typeface="Arial"/>
              </a:rPr>
              <a:t> test</a:t>
            </a:r>
          </a:p>
          <a:p>
            <a:endParaRPr lang="en-US" dirty="0"/>
          </a:p>
          <a:p>
            <a:r>
              <a:rPr lang="en-US" sz="2600" b="1" dirty="0">
                <a:solidFill>
                  <a:srgbClr val="2980B9"/>
                </a:solidFill>
                <a:latin typeface="Arial"/>
                <a:ea typeface="+mn-ea"/>
                <a:cs typeface="+mn-cs"/>
              </a:rPr>
              <a:t>MBR Containment Query</a:t>
            </a:r>
          </a:p>
          <a:p>
            <a:pPr marL="411480" lvl="1">
              <a:lnSpc>
                <a:spcPct val="110000"/>
              </a:lnSpc>
              <a:buFont typeface="Wingdings" pitchFamily="2" charset="2"/>
              <a:buChar char="§"/>
              <a:defRPr sz="1400" b="0" i="0">
                <a:solidFill>
                  <a:srgbClr val="34495E"/>
                </a:solidFill>
                <a:latin typeface="Arial"/>
              </a:defRPr>
            </a:pPr>
            <a:r>
              <a:rPr lang="en-US" sz="1700" dirty="0">
                <a:solidFill>
                  <a:srgbClr val="4B5563"/>
                </a:solidFill>
                <a:latin typeface="Arial"/>
              </a:rPr>
              <a:t>Given two sets of MBRs</a:t>
            </a:r>
          </a:p>
          <a:p>
            <a:pPr marL="411480" lvl="1">
              <a:lnSpc>
                <a:spcPct val="110000"/>
              </a:lnSpc>
              <a:buFont typeface="Wingdings" pitchFamily="2" charset="2"/>
              <a:buChar char="§"/>
              <a:defRPr sz="1400" b="0" i="0">
                <a:solidFill>
                  <a:srgbClr val="34495E"/>
                </a:solidFill>
                <a:latin typeface="Arial"/>
              </a:defRPr>
            </a:pPr>
            <a:r>
              <a:rPr lang="en-US" sz="1700" dirty="0">
                <a:solidFill>
                  <a:srgbClr val="4B5563"/>
                </a:solidFill>
                <a:latin typeface="Arial"/>
              </a:rPr>
              <a:t>Return all </a:t>
            </a:r>
            <a:r>
              <a:rPr lang="en-US" sz="1700" dirty="0">
                <a:solidFill>
                  <a:srgbClr val="FF0000"/>
                </a:solidFill>
                <a:latin typeface="Arial"/>
              </a:rPr>
              <a:t>MBR-MBR</a:t>
            </a:r>
            <a:r>
              <a:rPr lang="en-US" sz="1700" dirty="0">
                <a:solidFill>
                  <a:srgbClr val="4B5563"/>
                </a:solidFill>
                <a:latin typeface="Arial"/>
              </a:rPr>
              <a:t> </a:t>
            </a:r>
            <a:r>
              <a:rPr lang="en-US" sz="1700" dirty="0">
                <a:solidFill>
                  <a:srgbClr val="FF0000"/>
                </a:solidFill>
                <a:latin typeface="Arial"/>
              </a:rPr>
              <a:t>pairs</a:t>
            </a:r>
            <a:r>
              <a:rPr lang="en-US" sz="1700" dirty="0">
                <a:solidFill>
                  <a:srgbClr val="4B5563"/>
                </a:solidFill>
                <a:latin typeface="Arial"/>
              </a:rPr>
              <a:t> satisfying the </a:t>
            </a:r>
            <a:r>
              <a:rPr lang="en-US" sz="1700" dirty="0">
                <a:solidFill>
                  <a:srgbClr val="FF0000"/>
                </a:solidFill>
                <a:latin typeface="Arial"/>
              </a:rPr>
              <a:t>containment</a:t>
            </a:r>
            <a:r>
              <a:rPr lang="en-US" sz="1700" dirty="0">
                <a:solidFill>
                  <a:srgbClr val="4B5563"/>
                </a:solidFill>
                <a:latin typeface="Arial"/>
              </a:rPr>
              <a:t> test</a:t>
            </a:r>
          </a:p>
          <a:p>
            <a:endParaRPr lang="en-US" dirty="0"/>
          </a:p>
          <a:p>
            <a:pPr marL="194310" indent="-182880">
              <a:lnSpc>
                <a:spcPct val="120000"/>
              </a:lnSpc>
              <a:spcBef>
                <a:spcPts val="800"/>
              </a:spcBef>
              <a:defRPr sz="1600" b="1" i="0">
                <a:solidFill>
                  <a:srgbClr val="2980B9"/>
                </a:solidFill>
                <a:latin typeface="Arial"/>
              </a:defRPr>
            </a:pPr>
            <a:r>
              <a:rPr lang="en-US" sz="2600" b="1" dirty="0">
                <a:solidFill>
                  <a:srgbClr val="2980B9"/>
                </a:solidFill>
                <a:latin typeface="Arial"/>
                <a:ea typeface="+mn-ea"/>
                <a:cs typeface="+mn-cs"/>
              </a:rPr>
              <a:t>MBR Intersection Query</a:t>
            </a:r>
          </a:p>
          <a:p>
            <a:pPr marL="411480" lvl="1">
              <a:lnSpc>
                <a:spcPct val="110000"/>
              </a:lnSpc>
              <a:buFont typeface="Wingdings" pitchFamily="2" charset="2"/>
              <a:buChar char="§"/>
              <a:defRPr sz="1400" b="0" i="0">
                <a:solidFill>
                  <a:srgbClr val="34495E"/>
                </a:solidFill>
                <a:latin typeface="Arial"/>
              </a:defRPr>
            </a:pPr>
            <a:r>
              <a:rPr lang="en-US" sz="1600" dirty="0">
                <a:solidFill>
                  <a:srgbClr val="4B5563"/>
                </a:solidFill>
                <a:latin typeface="Arial"/>
              </a:rPr>
              <a:t>Given two sets of MBRs</a:t>
            </a:r>
          </a:p>
          <a:p>
            <a:pPr marL="411480" lvl="1">
              <a:lnSpc>
                <a:spcPct val="110000"/>
              </a:lnSpc>
              <a:buFont typeface="Wingdings" pitchFamily="2" charset="2"/>
              <a:buChar char="§"/>
              <a:defRPr sz="1400" b="0" i="0">
                <a:solidFill>
                  <a:srgbClr val="34495E"/>
                </a:solidFill>
                <a:latin typeface="Arial"/>
              </a:defRPr>
            </a:pPr>
            <a:r>
              <a:rPr lang="en-US" sz="1600" dirty="0">
                <a:solidFill>
                  <a:srgbClr val="4B5563"/>
                </a:solidFill>
                <a:latin typeface="Arial"/>
              </a:rPr>
              <a:t>Return all </a:t>
            </a:r>
            <a:r>
              <a:rPr lang="en-US" sz="1600" dirty="0">
                <a:solidFill>
                  <a:srgbClr val="FF0000"/>
                </a:solidFill>
                <a:latin typeface="Arial"/>
              </a:rPr>
              <a:t>MBR-MBR</a:t>
            </a:r>
            <a:r>
              <a:rPr lang="en-US" sz="1600" dirty="0">
                <a:solidFill>
                  <a:srgbClr val="4B5563"/>
                </a:solidFill>
                <a:latin typeface="Arial"/>
              </a:rPr>
              <a:t> pairs satisfying the </a:t>
            </a:r>
            <a:r>
              <a:rPr lang="en-US" sz="1600" dirty="0">
                <a:solidFill>
                  <a:srgbClr val="FF0000"/>
                </a:solidFill>
                <a:latin typeface="Arial"/>
              </a:rPr>
              <a:t>intersection</a:t>
            </a:r>
            <a:r>
              <a:rPr lang="en-US" sz="1600" dirty="0">
                <a:solidFill>
                  <a:srgbClr val="4B5563"/>
                </a:solidFill>
                <a:latin typeface="Arial"/>
              </a:rPr>
              <a:t> test</a:t>
            </a:r>
          </a:p>
          <a:p>
            <a:endParaRPr lang="en-US" dirty="0"/>
          </a:p>
        </p:txBody>
      </p:sp>
      <p:grpSp>
        <p:nvGrpSpPr>
          <p:cNvPr id="7" name="Group 6">
            <a:extLst>
              <a:ext uri="{FF2B5EF4-FFF2-40B4-BE49-F238E27FC236}">
                <a16:creationId xmlns:a16="http://schemas.microsoft.com/office/drawing/2014/main" id="{8954CF09-BC79-7CDE-5E6B-0B1B939CC2E8}"/>
              </a:ext>
            </a:extLst>
          </p:cNvPr>
          <p:cNvGrpSpPr/>
          <p:nvPr/>
        </p:nvGrpSpPr>
        <p:grpSpPr>
          <a:xfrm>
            <a:off x="7894620" y="1534627"/>
            <a:ext cx="1686410" cy="1299056"/>
            <a:chOff x="8189438" y="2746596"/>
            <a:chExt cx="1686410" cy="1299056"/>
          </a:xfrm>
        </p:grpSpPr>
        <p:sp>
          <p:nvSpPr>
            <p:cNvPr id="8" name="Rectangle 7">
              <a:extLst>
                <a:ext uri="{FF2B5EF4-FFF2-40B4-BE49-F238E27FC236}">
                  <a16:creationId xmlns:a16="http://schemas.microsoft.com/office/drawing/2014/main" id="{CF44F9B8-214F-9A11-F375-DE524938B4F8}"/>
                </a:ext>
              </a:extLst>
            </p:cNvPr>
            <p:cNvSpPr/>
            <p:nvPr/>
          </p:nvSpPr>
          <p:spPr>
            <a:xfrm>
              <a:off x="8508262" y="2746596"/>
              <a:ext cx="1115256" cy="700710"/>
            </a:xfrm>
            <a:prstGeom prst="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22340D00-3611-FEE9-ED88-76B8383DFC60}"/>
                </a:ext>
              </a:extLst>
            </p:cNvPr>
            <p:cNvSpPr/>
            <p:nvPr/>
          </p:nvSpPr>
          <p:spPr>
            <a:xfrm>
              <a:off x="8935853" y="3029240"/>
              <a:ext cx="168814" cy="168814"/>
            </a:xfrm>
            <a:prstGeom prst="ellipse">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6A82E87D-EA73-2E06-1F6C-FECF1782D315}"/>
                </a:ext>
              </a:extLst>
            </p:cNvPr>
            <p:cNvSpPr txBox="1"/>
            <p:nvPr/>
          </p:nvSpPr>
          <p:spPr>
            <a:xfrm>
              <a:off x="8189438" y="3522432"/>
              <a:ext cx="1686410" cy="523220"/>
            </a:xfrm>
            <a:prstGeom prst="rect">
              <a:avLst/>
            </a:prstGeom>
            <a:noFill/>
          </p:spPr>
          <p:txBody>
            <a:bodyPr wrap="square" rtlCol="0">
              <a:spAutoFit/>
            </a:bodyPr>
            <a:lstStyle/>
            <a:p>
              <a:pPr algn="ctr"/>
              <a:r>
                <a:rPr lang="en-US" sz="1400" dirty="0"/>
                <a:t>Point-MBR Containment Test</a:t>
              </a:r>
            </a:p>
          </p:txBody>
        </p:sp>
      </p:grpSp>
      <p:grpSp>
        <p:nvGrpSpPr>
          <p:cNvPr id="11" name="Group 10">
            <a:extLst>
              <a:ext uri="{FF2B5EF4-FFF2-40B4-BE49-F238E27FC236}">
                <a16:creationId xmlns:a16="http://schemas.microsoft.com/office/drawing/2014/main" id="{4BB8A925-4C7B-496B-EC82-15C7E2A3AD8C}"/>
              </a:ext>
            </a:extLst>
          </p:cNvPr>
          <p:cNvGrpSpPr/>
          <p:nvPr/>
        </p:nvGrpSpPr>
        <p:grpSpPr>
          <a:xfrm>
            <a:off x="8014170" y="3305556"/>
            <a:ext cx="1686410" cy="1282769"/>
            <a:chOff x="10336737" y="2701362"/>
            <a:chExt cx="1686410" cy="1282769"/>
          </a:xfrm>
        </p:grpSpPr>
        <p:sp>
          <p:nvSpPr>
            <p:cNvPr id="12" name="Rectangle 11">
              <a:extLst>
                <a:ext uri="{FF2B5EF4-FFF2-40B4-BE49-F238E27FC236}">
                  <a16:creationId xmlns:a16="http://schemas.microsoft.com/office/drawing/2014/main" id="{DA77DAF2-8868-C62B-A9C8-7AD1B71A7070}"/>
                </a:ext>
              </a:extLst>
            </p:cNvPr>
            <p:cNvSpPr/>
            <p:nvPr/>
          </p:nvSpPr>
          <p:spPr>
            <a:xfrm>
              <a:off x="10409177" y="2908851"/>
              <a:ext cx="894148" cy="459932"/>
            </a:xfrm>
            <a:prstGeom prst="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5EA19C28-8E14-A1D3-EA04-EB79055E9B7D}"/>
                </a:ext>
              </a:extLst>
            </p:cNvPr>
            <p:cNvSpPr/>
            <p:nvPr/>
          </p:nvSpPr>
          <p:spPr>
            <a:xfrm>
              <a:off x="10845833" y="2701362"/>
              <a:ext cx="1115256" cy="573749"/>
            </a:xfrm>
            <a:prstGeom prst="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7D52358C-FD22-1D80-1465-8E61EC6C7A4F}"/>
                </a:ext>
              </a:extLst>
            </p:cNvPr>
            <p:cNvSpPr txBox="1"/>
            <p:nvPr/>
          </p:nvSpPr>
          <p:spPr>
            <a:xfrm>
              <a:off x="10336737" y="3460911"/>
              <a:ext cx="1686410" cy="523220"/>
            </a:xfrm>
            <a:prstGeom prst="rect">
              <a:avLst/>
            </a:prstGeom>
            <a:noFill/>
          </p:spPr>
          <p:txBody>
            <a:bodyPr wrap="square" rtlCol="0">
              <a:spAutoFit/>
            </a:bodyPr>
            <a:lstStyle/>
            <a:p>
              <a:pPr algn="ctr"/>
              <a:r>
                <a:rPr lang="en-US" sz="1400" dirty="0"/>
                <a:t>MBR-MBR Containment Test</a:t>
              </a:r>
            </a:p>
          </p:txBody>
        </p:sp>
      </p:grpSp>
      <p:grpSp>
        <p:nvGrpSpPr>
          <p:cNvPr id="15" name="Group 14">
            <a:extLst>
              <a:ext uri="{FF2B5EF4-FFF2-40B4-BE49-F238E27FC236}">
                <a16:creationId xmlns:a16="http://schemas.microsoft.com/office/drawing/2014/main" id="{E5D5C0E1-2FEF-3B18-F62A-ECD8AC6C0BD2}"/>
              </a:ext>
            </a:extLst>
          </p:cNvPr>
          <p:cNvGrpSpPr/>
          <p:nvPr/>
        </p:nvGrpSpPr>
        <p:grpSpPr>
          <a:xfrm>
            <a:off x="8064261" y="5060198"/>
            <a:ext cx="1551912" cy="1269164"/>
            <a:chOff x="10409177" y="2701362"/>
            <a:chExt cx="1551912" cy="1269164"/>
          </a:xfrm>
        </p:grpSpPr>
        <p:sp>
          <p:nvSpPr>
            <p:cNvPr id="16" name="Rectangle 15">
              <a:extLst>
                <a:ext uri="{FF2B5EF4-FFF2-40B4-BE49-F238E27FC236}">
                  <a16:creationId xmlns:a16="http://schemas.microsoft.com/office/drawing/2014/main" id="{55C4C2BB-E6D9-422E-1194-B01829AAB30E}"/>
                </a:ext>
              </a:extLst>
            </p:cNvPr>
            <p:cNvSpPr/>
            <p:nvPr/>
          </p:nvSpPr>
          <p:spPr>
            <a:xfrm>
              <a:off x="10409177" y="2908851"/>
              <a:ext cx="894148" cy="459932"/>
            </a:xfrm>
            <a:prstGeom prst="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94B29771-9EC8-7A6B-EC5C-4ABF15881ECA}"/>
                </a:ext>
              </a:extLst>
            </p:cNvPr>
            <p:cNvSpPr/>
            <p:nvPr/>
          </p:nvSpPr>
          <p:spPr>
            <a:xfrm>
              <a:off x="10845833" y="2701362"/>
              <a:ext cx="1115256" cy="573749"/>
            </a:xfrm>
            <a:prstGeom prst="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D47ABD81-D20F-A52F-D9E6-E23C9B11CE09}"/>
                </a:ext>
              </a:extLst>
            </p:cNvPr>
            <p:cNvSpPr txBox="1"/>
            <p:nvPr/>
          </p:nvSpPr>
          <p:spPr>
            <a:xfrm>
              <a:off x="10474643" y="3447306"/>
              <a:ext cx="1451303" cy="523220"/>
            </a:xfrm>
            <a:prstGeom prst="rect">
              <a:avLst/>
            </a:prstGeom>
            <a:noFill/>
          </p:spPr>
          <p:txBody>
            <a:bodyPr wrap="square" rtlCol="0">
              <a:spAutoFit/>
            </a:bodyPr>
            <a:lstStyle/>
            <a:p>
              <a:pPr algn="ctr"/>
              <a:r>
                <a:rPr lang="en-US" sz="1400" dirty="0"/>
                <a:t>MBR-MBR Intersection Test</a:t>
              </a:r>
            </a:p>
          </p:txBody>
        </p:sp>
      </p:grpSp>
    </p:spTree>
    <p:extLst>
      <p:ext uri="{BB962C8B-B14F-4D97-AF65-F5344CB8AC3E}">
        <p14:creationId xmlns:p14="http://schemas.microsoft.com/office/powerpoint/2010/main" val="41252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childTnLst>
                                </p:cTn>
                              </p:par>
                              <p:par>
                                <p:cTn id="13" presetID="3" presetClass="entr" presetSubtype="1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linds(horizontal)">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6">
                                            <p:txEl>
                                              <p:pRg st="5" end="5"/>
                                            </p:txEl>
                                          </p:spTgt>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6">
                                            <p:txEl>
                                              <p:pRg st="6" end="6"/>
                                            </p:txEl>
                                          </p:spTgt>
                                        </p:tgtEl>
                                        <p:attrNameLst>
                                          <p:attrName>style.visibility</p:attrName>
                                        </p:attrNameLst>
                                      </p:cBhvr>
                                      <p:to>
                                        <p:strVal val="visible"/>
                                      </p:to>
                                    </p:set>
                                  </p:childTnLst>
                                </p:cTn>
                              </p:par>
                              <p:par>
                                <p:cTn id="26" presetID="9" presetClass="entr" presetSubtype="0" fill="hold"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dissolve">
                                      <p:cBhvr>
                                        <p:cTn id="28" dur="500"/>
                                        <p:tgtEl>
                                          <p:spTgt spid="11"/>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6">
                                            <p:txEl>
                                              <p:pRg st="9" end="9"/>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6">
                                            <p:txEl>
                                              <p:pRg st="10" end="10"/>
                                            </p:txEl>
                                          </p:spTgt>
                                        </p:tgtEl>
                                        <p:attrNameLst>
                                          <p:attrName>style.visibility</p:attrName>
                                        </p:attrNameLst>
                                      </p:cBhvr>
                                      <p:to>
                                        <p:strVal val="visible"/>
                                      </p:to>
                                    </p:set>
                                  </p:childTnLst>
                                </p:cTn>
                              </p:par>
                              <p:par>
                                <p:cTn id="39" presetID="9" presetClass="entr" presetSubtype="0" fill="hold" nodeType="with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dissolve">
                                      <p:cBhvr>
                                        <p:cTn id="4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2E92EFA-284B-439C-8710-EB18D68BEA7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46</a:t>
            </a:fld>
            <a:endParaRPr lang="en-US"/>
          </a:p>
        </p:txBody>
      </p:sp>
      <p:sp>
        <p:nvSpPr>
          <p:cNvPr id="3" name="Title 2">
            <a:extLst>
              <a:ext uri="{FF2B5EF4-FFF2-40B4-BE49-F238E27FC236}">
                <a16:creationId xmlns:a16="http://schemas.microsoft.com/office/drawing/2014/main" id="{A799601B-BAC0-26EE-E506-B0525FD43677}"/>
              </a:ext>
            </a:extLst>
          </p:cNvPr>
          <p:cNvSpPr>
            <a:spLocks noGrp="1"/>
          </p:cNvSpPr>
          <p:nvPr>
            <p:ph type="title"/>
          </p:nvPr>
        </p:nvSpPr>
        <p:spPr/>
        <p:txBody>
          <a:bodyPr/>
          <a:lstStyle/>
          <a:p>
            <a:r>
              <a:rPr lang="en-US" dirty="0"/>
              <a:t>MBR-Point and MBR-MBR Containment Query</a:t>
            </a:r>
          </a:p>
        </p:txBody>
      </p:sp>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95A6BD18-8E90-511A-37A0-A58842F91E51}"/>
                  </a:ext>
                </a:extLst>
              </p:cNvPr>
              <p:cNvSpPr>
                <a:spLocks noGrp="1"/>
              </p:cNvSpPr>
              <p:nvPr>
                <p:ph sz="half" idx="1"/>
              </p:nvPr>
            </p:nvSpPr>
            <p:spPr>
              <a:xfrm>
                <a:off x="571500" y="1106467"/>
                <a:ext cx="11049000" cy="5478399"/>
              </a:xfrm>
            </p:spPr>
            <p:txBody>
              <a:bodyPr>
                <a:normAutofit/>
              </a:bodyPr>
              <a:lstStyle/>
              <a:p>
                <a:pPr marL="194310" indent="-182880">
                  <a:lnSpc>
                    <a:spcPct val="120000"/>
                  </a:lnSpc>
                  <a:spcBef>
                    <a:spcPts val="800"/>
                  </a:spcBef>
                  <a:defRPr sz="1600" b="1" i="0">
                    <a:solidFill>
                      <a:srgbClr val="2980B9"/>
                    </a:solidFill>
                    <a:latin typeface="Arial"/>
                  </a:defRPr>
                </a:pPr>
                <a:r>
                  <a:rPr lang="en-US" sz="2600" b="1" dirty="0">
                    <a:solidFill>
                      <a:srgbClr val="2980B9"/>
                    </a:solidFill>
                    <a:latin typeface="Arial"/>
                    <a:ea typeface="+mn-ea"/>
                    <a:cs typeface="+mn-cs"/>
                  </a:rPr>
                  <a:t>Use a short ray to simulate a point</a:t>
                </a:r>
              </a:p>
              <a:p>
                <a:pPr marL="411480" lvl="1">
                  <a:lnSpc>
                    <a:spcPct val="110000"/>
                  </a:lnSpc>
                  <a:buFont typeface="Wingdings" pitchFamily="2" charset="2"/>
                  <a:buChar char="§"/>
                  <a:defRPr sz="1400" b="0" i="0">
                    <a:solidFill>
                      <a:srgbClr val="34495E"/>
                    </a:solidFill>
                    <a:latin typeface="Arial"/>
                  </a:defRPr>
                </a:pPr>
                <a:r>
                  <a:rPr lang="en-US" sz="1600" dirty="0">
                    <a:solidFill>
                      <a:srgbClr val="4B5563"/>
                    </a:solidFill>
                  </a:rPr>
                  <a:t>Setting </a:t>
                </a:r>
                <a14:m>
                  <m:oMath xmlns:m="http://schemas.openxmlformats.org/officeDocument/2006/math">
                    <m:sSub>
                      <m:sSubPr>
                        <m:ctrlPr>
                          <a:rPr lang="en-US" sz="1600">
                            <a:solidFill>
                              <a:srgbClr val="4B5563"/>
                            </a:solidFill>
                            <a:latin typeface="Cambria Math" panose="02040503050406030204" pitchFamily="18" charset="0"/>
                          </a:rPr>
                        </m:ctrlPr>
                      </m:sSubPr>
                      <m:e>
                        <m:r>
                          <a:rPr lang="en-US" sz="1600">
                            <a:solidFill>
                              <a:srgbClr val="4B5563"/>
                            </a:solidFill>
                            <a:latin typeface="Cambria Math" panose="02040503050406030204" pitchFamily="18" charset="0"/>
                          </a:rPr>
                          <m:t>𝑡</m:t>
                        </m:r>
                      </m:e>
                      <m:sub>
                        <m:r>
                          <a:rPr lang="en-US" sz="1600">
                            <a:solidFill>
                              <a:srgbClr val="4B5563"/>
                            </a:solidFill>
                            <a:latin typeface="Cambria Math" panose="02040503050406030204" pitchFamily="18" charset="0"/>
                          </a:rPr>
                          <m:t>𝑚𝑖𝑛</m:t>
                        </m:r>
                      </m:sub>
                    </m:sSub>
                    <m:r>
                      <a:rPr lang="en-US" sz="1600">
                        <a:solidFill>
                          <a:srgbClr val="4B5563"/>
                        </a:solidFill>
                        <a:latin typeface="Cambria Math" panose="02040503050406030204" pitchFamily="18" charset="0"/>
                      </a:rPr>
                      <m:t>=0, </m:t>
                    </m:r>
                    <m:sSub>
                      <m:sSubPr>
                        <m:ctrlPr>
                          <a:rPr lang="en-US" sz="1600">
                            <a:solidFill>
                              <a:srgbClr val="4B5563"/>
                            </a:solidFill>
                            <a:latin typeface="Cambria Math" panose="02040503050406030204" pitchFamily="18" charset="0"/>
                          </a:rPr>
                        </m:ctrlPr>
                      </m:sSubPr>
                      <m:e>
                        <m:r>
                          <a:rPr lang="en-US" sz="1600">
                            <a:solidFill>
                              <a:srgbClr val="4B5563"/>
                            </a:solidFill>
                            <a:latin typeface="Cambria Math" panose="02040503050406030204" pitchFamily="18" charset="0"/>
                          </a:rPr>
                          <m:t>𝑡</m:t>
                        </m:r>
                      </m:e>
                      <m:sub>
                        <m:r>
                          <a:rPr lang="en-US" sz="1600">
                            <a:solidFill>
                              <a:srgbClr val="4B5563"/>
                            </a:solidFill>
                            <a:latin typeface="Cambria Math" panose="02040503050406030204" pitchFamily="18" charset="0"/>
                          </a:rPr>
                          <m:t>𝑚𝑎𝑥</m:t>
                        </m:r>
                      </m:sub>
                    </m:sSub>
                    <m:r>
                      <a:rPr lang="en-US" sz="1600">
                        <a:solidFill>
                          <a:srgbClr val="4B5563"/>
                        </a:solidFill>
                        <a:latin typeface="Cambria Math" panose="02040503050406030204" pitchFamily="18" charset="0"/>
                      </a:rPr>
                      <m:t>=</m:t>
                    </m:r>
                    <m:r>
                      <a:rPr lang="en-US" sz="1600">
                        <a:solidFill>
                          <a:srgbClr val="4B5563"/>
                        </a:solidFill>
                        <a:latin typeface="Cambria Math" panose="02040503050406030204" pitchFamily="18" charset="0"/>
                      </a:rPr>
                      <m:t>𝐹𝐿𝑇</m:t>
                    </m:r>
                    <m:r>
                      <a:rPr lang="en-US" sz="1600">
                        <a:solidFill>
                          <a:srgbClr val="4B5563"/>
                        </a:solidFill>
                        <a:latin typeface="Cambria Math" panose="02040503050406030204" pitchFamily="18" charset="0"/>
                      </a:rPr>
                      <m:t>_</m:t>
                    </m:r>
                    <m:r>
                      <a:rPr lang="en-US" sz="1600">
                        <a:solidFill>
                          <a:srgbClr val="4B5563"/>
                        </a:solidFill>
                        <a:latin typeface="Cambria Math" panose="02040503050406030204" pitchFamily="18" charset="0"/>
                      </a:rPr>
                      <m:t>𝑀𝐼𝑁</m:t>
                    </m:r>
                  </m:oMath>
                </a14:m>
                <a:endParaRPr lang="en-US" sz="1600" dirty="0">
                  <a:solidFill>
                    <a:srgbClr val="4B5563"/>
                  </a:solidFill>
                  <a:latin typeface="Arial"/>
                </a:endParaRPr>
              </a:p>
              <a:p>
                <a:pPr marL="411480" lvl="1">
                  <a:lnSpc>
                    <a:spcPct val="110000"/>
                  </a:lnSpc>
                  <a:buFont typeface="Wingdings" pitchFamily="2" charset="2"/>
                  <a:buChar char="§"/>
                  <a:defRPr sz="1400" b="0" i="0">
                    <a:solidFill>
                      <a:srgbClr val="34495E"/>
                    </a:solidFill>
                    <a:latin typeface="Arial"/>
                  </a:defRPr>
                </a:pPr>
                <a:r>
                  <a:rPr lang="en-US" sz="1600" dirty="0">
                    <a:solidFill>
                      <a:srgbClr val="4B5563"/>
                    </a:solidFill>
                    <a:latin typeface="Arial"/>
                  </a:rPr>
                  <a:t>For each hit, evaluate the containment test</a:t>
                </a:r>
              </a:p>
              <a:p>
                <a:pPr marL="194310" indent="-182880">
                  <a:lnSpc>
                    <a:spcPct val="120000"/>
                  </a:lnSpc>
                  <a:spcBef>
                    <a:spcPts val="800"/>
                  </a:spcBef>
                  <a:defRPr sz="1600" b="1" i="0">
                    <a:solidFill>
                      <a:srgbClr val="2980B9"/>
                    </a:solidFill>
                    <a:latin typeface="Arial"/>
                  </a:defRPr>
                </a:pPr>
                <a:endParaRPr lang="en-US" sz="2600" b="1" dirty="0">
                  <a:solidFill>
                    <a:srgbClr val="2980B9"/>
                  </a:solidFill>
                  <a:latin typeface="Arial"/>
                  <a:ea typeface="+mn-ea"/>
                  <a:cs typeface="+mn-cs"/>
                </a:endParaRPr>
              </a:p>
              <a:p>
                <a:endParaRPr lang="en-US" dirty="0"/>
              </a:p>
              <a:p>
                <a:endParaRPr lang="en-US" dirty="0"/>
              </a:p>
              <a:p>
                <a:endParaRPr lang="en-US" dirty="0"/>
              </a:p>
              <a:p>
                <a:pPr marL="0" indent="0">
                  <a:buNone/>
                </a:pPr>
                <a:endParaRPr lang="en-US" dirty="0"/>
              </a:p>
              <a:p>
                <a:pPr marL="194310" indent="-182880">
                  <a:lnSpc>
                    <a:spcPct val="120000"/>
                  </a:lnSpc>
                  <a:spcBef>
                    <a:spcPts val="800"/>
                  </a:spcBef>
                  <a:defRPr sz="1600" b="1" i="0">
                    <a:solidFill>
                      <a:srgbClr val="2980B9"/>
                    </a:solidFill>
                    <a:latin typeface="Arial"/>
                  </a:defRPr>
                </a:pPr>
                <a:r>
                  <a:rPr lang="en-US" sz="2600" b="1" dirty="0">
                    <a:solidFill>
                      <a:srgbClr val="2980B9"/>
                    </a:solidFill>
                    <a:latin typeface="Arial"/>
                    <a:ea typeface="+mn-ea"/>
                    <a:cs typeface="+mn-cs"/>
                  </a:rPr>
                  <a:t>Reduce MBR-MBR to Point-MBR query</a:t>
                </a:r>
              </a:p>
              <a:p>
                <a:pPr marL="411480" lvl="1">
                  <a:lnSpc>
                    <a:spcPct val="110000"/>
                  </a:lnSpc>
                  <a:buFont typeface="Wingdings" pitchFamily="2" charset="2"/>
                  <a:buChar char="§"/>
                  <a:defRPr sz="1400" b="0" i="0">
                    <a:solidFill>
                      <a:srgbClr val="34495E"/>
                    </a:solidFill>
                    <a:latin typeface="Arial"/>
                  </a:defRPr>
                </a:pPr>
                <a:r>
                  <a:rPr lang="en-US" sz="1600" dirty="0">
                    <a:solidFill>
                      <a:srgbClr val="4B5563"/>
                    </a:solidFill>
                    <a:latin typeface="Arial"/>
                  </a:rPr>
                  <a:t>If an MBR contains another one, its center point must also be contained</a:t>
                </a:r>
              </a:p>
            </p:txBody>
          </p:sp>
        </mc:Choice>
        <mc:Fallback xmlns="">
          <p:sp>
            <p:nvSpPr>
              <p:cNvPr id="4" name="Content Placeholder 3">
                <a:extLst>
                  <a:ext uri="{FF2B5EF4-FFF2-40B4-BE49-F238E27FC236}">
                    <a16:creationId xmlns:a16="http://schemas.microsoft.com/office/drawing/2014/main" id="{95A6BD18-8E90-511A-37A0-A58842F91E51}"/>
                  </a:ext>
                </a:extLst>
              </p:cNvPr>
              <p:cNvSpPr>
                <a:spLocks noGrp="1" noRot="1" noChangeAspect="1" noMove="1" noResize="1" noEditPoints="1" noAdjustHandles="1" noChangeArrowheads="1" noChangeShapeType="1" noTextEdit="1"/>
              </p:cNvSpPr>
              <p:nvPr>
                <p:ph sz="half" idx="1"/>
              </p:nvPr>
            </p:nvSpPr>
            <p:spPr>
              <a:xfrm>
                <a:off x="571500" y="1106467"/>
                <a:ext cx="11049000" cy="5478399"/>
              </a:xfrm>
              <a:blipFill>
                <a:blip r:embed="rId3"/>
                <a:stretch>
                  <a:fillRect l="-805" t="-463"/>
                </a:stretch>
              </a:blipFill>
            </p:spPr>
            <p:txBody>
              <a:bodyPr/>
              <a:lstStyle/>
              <a:p>
                <a:r>
                  <a:rPr lang="en-US">
                    <a:noFill/>
                  </a:rPr>
                  <a:t> </a:t>
                </a:r>
              </a:p>
            </p:txBody>
          </p:sp>
        </mc:Fallback>
      </mc:AlternateContent>
      <p:sp>
        <p:nvSpPr>
          <p:cNvPr id="5" name="Right Arrow 4">
            <a:extLst>
              <a:ext uri="{FF2B5EF4-FFF2-40B4-BE49-F238E27FC236}">
                <a16:creationId xmlns:a16="http://schemas.microsoft.com/office/drawing/2014/main" id="{C79BBA8A-5C6D-7B3A-C811-D12FE2EF774E}"/>
              </a:ext>
            </a:extLst>
          </p:cNvPr>
          <p:cNvSpPr/>
          <p:nvPr/>
        </p:nvSpPr>
        <p:spPr>
          <a:xfrm>
            <a:off x="3693660" y="3678867"/>
            <a:ext cx="2198300" cy="708551"/>
          </a:xfrm>
          <a:prstGeom prst="rightArrow">
            <a:avLst/>
          </a:prstGeom>
          <a:noFill/>
          <a:ln w="19050"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r>
              <a:rPr lang="en-US" dirty="0"/>
              <a:t>Cast Rays</a:t>
            </a:r>
          </a:p>
        </p:txBody>
      </p:sp>
      <p:grpSp>
        <p:nvGrpSpPr>
          <p:cNvPr id="6" name="Group 5">
            <a:extLst>
              <a:ext uri="{FF2B5EF4-FFF2-40B4-BE49-F238E27FC236}">
                <a16:creationId xmlns:a16="http://schemas.microsoft.com/office/drawing/2014/main" id="{26D0F337-A15B-5909-50EF-E6A1AC215B79}"/>
              </a:ext>
            </a:extLst>
          </p:cNvPr>
          <p:cNvGrpSpPr/>
          <p:nvPr/>
        </p:nvGrpSpPr>
        <p:grpSpPr>
          <a:xfrm>
            <a:off x="6044649" y="2390161"/>
            <a:ext cx="2648197" cy="2561301"/>
            <a:chOff x="6625277" y="3331280"/>
            <a:chExt cx="2648197" cy="2561301"/>
          </a:xfrm>
        </p:grpSpPr>
        <p:sp>
          <p:nvSpPr>
            <p:cNvPr id="7" name="Rectangle 6">
              <a:extLst>
                <a:ext uri="{FF2B5EF4-FFF2-40B4-BE49-F238E27FC236}">
                  <a16:creationId xmlns:a16="http://schemas.microsoft.com/office/drawing/2014/main" id="{1424355C-C9FE-04C9-BA8D-483F98C6D628}"/>
                </a:ext>
              </a:extLst>
            </p:cNvPr>
            <p:cNvSpPr/>
            <p:nvPr/>
          </p:nvSpPr>
          <p:spPr>
            <a:xfrm>
              <a:off x="6625277" y="3331280"/>
              <a:ext cx="2648197" cy="2561301"/>
            </a:xfrm>
            <a:prstGeom prst="rect">
              <a:avLst/>
            </a:prstGeom>
            <a:noFill/>
            <a:ln>
              <a:solidFill>
                <a:schemeClr val="accent1">
                  <a:shade val="15000"/>
                </a:schemeClr>
              </a:solidFill>
              <a:prstDash val="dash"/>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sp>
          <p:nvSpPr>
            <p:cNvPr id="8" name="Rectangle 7">
              <a:extLst>
                <a:ext uri="{FF2B5EF4-FFF2-40B4-BE49-F238E27FC236}">
                  <a16:creationId xmlns:a16="http://schemas.microsoft.com/office/drawing/2014/main" id="{DBD3461F-AD46-776A-CB34-36C3411C44B3}"/>
                </a:ext>
              </a:extLst>
            </p:cNvPr>
            <p:cNvSpPr/>
            <p:nvPr/>
          </p:nvSpPr>
          <p:spPr>
            <a:xfrm>
              <a:off x="7080392" y="3500884"/>
              <a:ext cx="1484414" cy="1000496"/>
            </a:xfrm>
            <a:prstGeom prst="rect">
              <a:avLst/>
            </a:prstGeom>
            <a:noFill/>
            <a:ln w="25400" cap="flat" cmpd="sng" algn="ctr">
              <a:solidFill>
                <a:srgbClr val="C00000"/>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sp>
          <p:nvSpPr>
            <p:cNvPr id="9" name="Rectangle 8">
              <a:extLst>
                <a:ext uri="{FF2B5EF4-FFF2-40B4-BE49-F238E27FC236}">
                  <a16:creationId xmlns:a16="http://schemas.microsoft.com/office/drawing/2014/main" id="{2FC23E48-1D22-C999-914F-342BBE264C06}"/>
                </a:ext>
              </a:extLst>
            </p:cNvPr>
            <p:cNvSpPr/>
            <p:nvPr/>
          </p:nvSpPr>
          <p:spPr>
            <a:xfrm>
              <a:off x="8087860" y="3671867"/>
              <a:ext cx="893897" cy="1184303"/>
            </a:xfrm>
            <a:prstGeom prst="rect">
              <a:avLst/>
            </a:prstGeom>
            <a:noFill/>
            <a:ln w="25400" cap="flat" cmpd="sng" algn="ctr">
              <a:solidFill>
                <a:srgbClr val="C00000"/>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sp>
          <p:nvSpPr>
            <p:cNvPr id="10" name="Rectangle 9">
              <a:extLst>
                <a:ext uri="{FF2B5EF4-FFF2-40B4-BE49-F238E27FC236}">
                  <a16:creationId xmlns:a16="http://schemas.microsoft.com/office/drawing/2014/main" id="{B698EA15-303F-A7E9-5250-878A603F3D04}"/>
                </a:ext>
              </a:extLst>
            </p:cNvPr>
            <p:cNvSpPr/>
            <p:nvPr/>
          </p:nvSpPr>
          <p:spPr>
            <a:xfrm>
              <a:off x="7552530" y="5111728"/>
              <a:ext cx="893897" cy="541250"/>
            </a:xfrm>
            <a:prstGeom prst="rect">
              <a:avLst/>
            </a:prstGeom>
            <a:noFill/>
            <a:ln w="25400" cap="flat" cmpd="sng" algn="ctr">
              <a:solidFill>
                <a:srgbClr val="C00000"/>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dirty="0"/>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F7E44B23-562E-BE41-9CE3-3B50CDD60D10}"/>
                    </a:ext>
                  </a:extLst>
                </p:cNvPr>
                <p:cNvSpPr txBox="1"/>
                <p:nvPr/>
              </p:nvSpPr>
              <p:spPr>
                <a:xfrm>
                  <a:off x="7044882" y="3478900"/>
                  <a:ext cx="423193" cy="369332"/>
                </a:xfrm>
                <a:prstGeom prst="rect">
                  <a:avLst/>
                </a:prstGeom>
                <a:noFill/>
              </p:spPr>
              <p:txBody>
                <a:bodyPr wrap="none" rtlCol="0">
                  <a:spAutoFit/>
                </a:bodyPr>
                <a:lstStyle/>
                <a:p>
                  <a:pPr/>
                  <a14:m>
                    <m:oMathPara xmlns:m="http://schemas.openxmlformats.org/officeDocument/2006/math">
                      <m:oMath>
                        <m:sSub>
                          <m:sSubPr>
                            <m:ctrlPr>
                              <a:rPr lang="en-US" b="0" i="1" smtClean="0">
                                <a:solidFill>
                                  <a:srgbClr val="C00000"/>
                                </a:solidFill>
                                <a:latin typeface="Cambria Math" panose="02040503050406030204" pitchFamily="18" charset="0"/>
                              </a:rPr>
                            </m:ctrlPr>
                          </m:sSubPr>
                          <m:e>
                            <m:r>
                              <a:rPr lang="en-US" b="0" i="1" smtClean="0">
                                <a:solidFill>
                                  <a:srgbClr val="C00000"/>
                                </a:solidFill>
                                <a:latin typeface="Cambria Math" panose="02040503050406030204" pitchFamily="18" charset="0"/>
                              </a:rPr>
                              <m:t>𝑟</m:t>
                            </m:r>
                          </m:e>
                          <m:sub>
                            <m:r>
                              <a:rPr lang="en-US" b="0" i="1" smtClean="0">
                                <a:solidFill>
                                  <a:srgbClr val="C00000"/>
                                </a:solidFill>
                                <a:latin typeface="Cambria Math" panose="02040503050406030204" pitchFamily="18" charset="0"/>
                              </a:rPr>
                              <m:t>1</m:t>
                            </m:r>
                          </m:sub>
                        </m:sSub>
                      </m:oMath>
                    </m:oMathPara>
                  </a14:m>
                  <a:endParaRPr lang="en-US" dirty="0">
                    <a:solidFill>
                      <a:srgbClr val="C00000"/>
                    </a:solidFill>
                  </a:endParaRPr>
                </a:p>
              </p:txBody>
            </p:sp>
          </mc:Choice>
          <mc:Fallback xmlns="">
            <p:sp>
              <p:nvSpPr>
                <p:cNvPr id="11" name="TextBox 10">
                  <a:extLst>
                    <a:ext uri="{FF2B5EF4-FFF2-40B4-BE49-F238E27FC236}">
                      <a16:creationId xmlns:a16="http://schemas.microsoft.com/office/drawing/2014/main" id="{F7E44B23-562E-BE41-9CE3-3B50CDD60D10}"/>
                    </a:ext>
                  </a:extLst>
                </p:cNvPr>
                <p:cNvSpPr txBox="1">
                  <a:spLocks noRot="1" noChangeAspect="1" noMove="1" noResize="1" noEditPoints="1" noAdjustHandles="1" noChangeArrowheads="1" noChangeShapeType="1" noTextEdit="1"/>
                </p:cNvSpPr>
                <p:nvPr/>
              </p:nvSpPr>
              <p:spPr>
                <a:xfrm>
                  <a:off x="7044882" y="3478900"/>
                  <a:ext cx="423193" cy="369332"/>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38440D8E-A6D9-7ED9-FD31-92B86B4DE3D3}"/>
                    </a:ext>
                  </a:extLst>
                </p:cNvPr>
                <p:cNvSpPr txBox="1"/>
                <p:nvPr/>
              </p:nvSpPr>
              <p:spPr>
                <a:xfrm>
                  <a:off x="8613521" y="4445463"/>
                  <a:ext cx="428515" cy="369332"/>
                </a:xfrm>
                <a:prstGeom prst="rect">
                  <a:avLst/>
                </a:prstGeom>
                <a:noFill/>
              </p:spPr>
              <p:txBody>
                <a:bodyPr wrap="none" rtlCol="0">
                  <a:spAutoFit/>
                </a:bodyPr>
                <a:lstStyle/>
                <a:p>
                  <a:pPr/>
                  <a14:m>
                    <m:oMathPara xmlns:m="http://schemas.openxmlformats.org/officeDocument/2006/math">
                      <m:oMath>
                        <m:sSub>
                          <m:sSubPr>
                            <m:ctrlPr>
                              <a:rPr lang="en-US" b="0" i="1" smtClean="0">
                                <a:solidFill>
                                  <a:srgbClr val="C00000"/>
                                </a:solidFill>
                                <a:latin typeface="Cambria Math" panose="02040503050406030204" pitchFamily="18" charset="0"/>
                              </a:rPr>
                            </m:ctrlPr>
                          </m:sSubPr>
                          <m:e>
                            <m:r>
                              <a:rPr lang="en-US" b="0" i="1" smtClean="0">
                                <a:solidFill>
                                  <a:srgbClr val="C00000"/>
                                </a:solidFill>
                                <a:latin typeface="Cambria Math" panose="02040503050406030204" pitchFamily="18" charset="0"/>
                              </a:rPr>
                              <m:t>𝑟</m:t>
                            </m:r>
                          </m:e>
                          <m:sub>
                            <m:r>
                              <a:rPr lang="en-US" b="0" i="1" smtClean="0">
                                <a:solidFill>
                                  <a:srgbClr val="C00000"/>
                                </a:solidFill>
                                <a:latin typeface="Cambria Math" panose="02040503050406030204" pitchFamily="18" charset="0"/>
                              </a:rPr>
                              <m:t>2</m:t>
                            </m:r>
                          </m:sub>
                        </m:sSub>
                      </m:oMath>
                    </m:oMathPara>
                  </a14:m>
                  <a:endParaRPr lang="en-US" dirty="0">
                    <a:solidFill>
                      <a:srgbClr val="C00000"/>
                    </a:solidFill>
                  </a:endParaRPr>
                </a:p>
              </p:txBody>
            </p:sp>
          </mc:Choice>
          <mc:Fallback xmlns="">
            <p:sp>
              <p:nvSpPr>
                <p:cNvPr id="12" name="TextBox 11">
                  <a:extLst>
                    <a:ext uri="{FF2B5EF4-FFF2-40B4-BE49-F238E27FC236}">
                      <a16:creationId xmlns:a16="http://schemas.microsoft.com/office/drawing/2014/main" id="{38440D8E-A6D9-7ED9-FD31-92B86B4DE3D3}"/>
                    </a:ext>
                  </a:extLst>
                </p:cNvPr>
                <p:cNvSpPr txBox="1">
                  <a:spLocks noRot="1" noChangeAspect="1" noMove="1" noResize="1" noEditPoints="1" noAdjustHandles="1" noChangeArrowheads="1" noChangeShapeType="1" noTextEdit="1"/>
                </p:cNvSpPr>
                <p:nvPr/>
              </p:nvSpPr>
              <p:spPr>
                <a:xfrm>
                  <a:off x="8613521" y="4445463"/>
                  <a:ext cx="428515" cy="369332"/>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75197340-76B8-ECA0-C0DD-A969C1E6A5EA}"/>
                    </a:ext>
                  </a:extLst>
                </p:cNvPr>
                <p:cNvSpPr txBox="1"/>
                <p:nvPr/>
              </p:nvSpPr>
              <p:spPr>
                <a:xfrm>
                  <a:off x="7486226" y="5038810"/>
                  <a:ext cx="428515" cy="369332"/>
                </a:xfrm>
                <a:prstGeom prst="rect">
                  <a:avLst/>
                </a:prstGeom>
                <a:noFill/>
              </p:spPr>
              <p:txBody>
                <a:bodyPr wrap="none" rtlCol="0">
                  <a:spAutoFit/>
                </a:bodyPr>
                <a:lstStyle/>
                <a:p>
                  <a:pPr/>
                  <a14:m>
                    <m:oMathPara xmlns:m="http://schemas.openxmlformats.org/officeDocument/2006/math">
                      <m:oMath>
                        <m:sSub>
                          <m:sSubPr>
                            <m:ctrlPr>
                              <a:rPr lang="en-US" b="0" i="1" smtClean="0">
                                <a:solidFill>
                                  <a:srgbClr val="C00000"/>
                                </a:solidFill>
                                <a:latin typeface="Cambria Math" panose="02040503050406030204" pitchFamily="18" charset="0"/>
                              </a:rPr>
                            </m:ctrlPr>
                          </m:sSubPr>
                          <m:e>
                            <m:r>
                              <a:rPr lang="en-US" b="0" i="1" smtClean="0">
                                <a:solidFill>
                                  <a:srgbClr val="C00000"/>
                                </a:solidFill>
                                <a:latin typeface="Cambria Math" panose="02040503050406030204" pitchFamily="18" charset="0"/>
                              </a:rPr>
                              <m:t>𝑟</m:t>
                            </m:r>
                          </m:e>
                          <m:sub>
                            <m:r>
                              <a:rPr lang="en-US" b="0" i="1" smtClean="0">
                                <a:solidFill>
                                  <a:srgbClr val="C00000"/>
                                </a:solidFill>
                                <a:latin typeface="Cambria Math" panose="02040503050406030204" pitchFamily="18" charset="0"/>
                              </a:rPr>
                              <m:t>3</m:t>
                            </m:r>
                          </m:sub>
                        </m:sSub>
                      </m:oMath>
                    </m:oMathPara>
                  </a14:m>
                  <a:endParaRPr lang="en-US" dirty="0">
                    <a:solidFill>
                      <a:srgbClr val="C00000"/>
                    </a:solidFill>
                  </a:endParaRPr>
                </a:p>
              </p:txBody>
            </p:sp>
          </mc:Choice>
          <mc:Fallback xmlns="">
            <p:sp>
              <p:nvSpPr>
                <p:cNvPr id="13" name="TextBox 12">
                  <a:extLst>
                    <a:ext uri="{FF2B5EF4-FFF2-40B4-BE49-F238E27FC236}">
                      <a16:creationId xmlns:a16="http://schemas.microsoft.com/office/drawing/2014/main" id="{75197340-76B8-ECA0-C0DD-A969C1E6A5EA}"/>
                    </a:ext>
                  </a:extLst>
                </p:cNvPr>
                <p:cNvSpPr txBox="1">
                  <a:spLocks noRot="1" noChangeAspect="1" noMove="1" noResize="1" noEditPoints="1" noAdjustHandles="1" noChangeArrowheads="1" noChangeShapeType="1" noTextEdit="1"/>
                </p:cNvSpPr>
                <p:nvPr/>
              </p:nvSpPr>
              <p:spPr>
                <a:xfrm>
                  <a:off x="7486226" y="5038810"/>
                  <a:ext cx="428515" cy="369332"/>
                </a:xfrm>
                <a:prstGeom prst="rect">
                  <a:avLst/>
                </a:prstGeom>
                <a:blipFill>
                  <a:blip r:embed="rId6"/>
                  <a:stretch>
                    <a:fillRect/>
                  </a:stretch>
                </a:blipFill>
              </p:spPr>
              <p:txBody>
                <a:bodyPr/>
                <a:lstStyle/>
                <a:p>
                  <a:r>
                    <a:rPr lang="en-US">
                      <a:noFill/>
                    </a:rPr>
                    <a:t> </a:t>
                  </a:r>
                </a:p>
              </p:txBody>
            </p:sp>
          </mc:Fallback>
        </mc:AlternateContent>
      </p:grpSp>
      <p:grpSp>
        <p:nvGrpSpPr>
          <p:cNvPr id="32" name="Group 31">
            <a:extLst>
              <a:ext uri="{FF2B5EF4-FFF2-40B4-BE49-F238E27FC236}">
                <a16:creationId xmlns:a16="http://schemas.microsoft.com/office/drawing/2014/main" id="{0E390379-2B0D-FD45-7D79-578AFD99F18F}"/>
              </a:ext>
            </a:extLst>
          </p:cNvPr>
          <p:cNvGrpSpPr/>
          <p:nvPr/>
        </p:nvGrpSpPr>
        <p:grpSpPr>
          <a:xfrm>
            <a:off x="833623" y="2390161"/>
            <a:ext cx="2689889" cy="2445192"/>
            <a:chOff x="1414251" y="3331280"/>
            <a:chExt cx="2689889" cy="2445192"/>
          </a:xfrm>
        </p:grpSpPr>
        <p:sp>
          <p:nvSpPr>
            <p:cNvPr id="33" name="Oval 32">
              <a:extLst>
                <a:ext uri="{FF2B5EF4-FFF2-40B4-BE49-F238E27FC236}">
                  <a16:creationId xmlns:a16="http://schemas.microsoft.com/office/drawing/2014/main" id="{F3B32EF0-7EA2-A8C6-8194-8345A539BF1F}"/>
                </a:ext>
              </a:extLst>
            </p:cNvPr>
            <p:cNvSpPr/>
            <p:nvPr/>
          </p:nvSpPr>
          <p:spPr>
            <a:xfrm>
              <a:off x="1740559" y="4058679"/>
              <a:ext cx="120523" cy="120523"/>
            </a:xfrm>
            <a:prstGeom prst="ellipse">
              <a:avLst/>
            </a:prstGeom>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8D9AB9C8-BCD1-5AC7-14BA-EF900B02F386}"/>
                </a:ext>
              </a:extLst>
            </p:cNvPr>
            <p:cNvSpPr/>
            <p:nvPr/>
          </p:nvSpPr>
          <p:spPr>
            <a:xfrm>
              <a:off x="1455943" y="3331280"/>
              <a:ext cx="2648197" cy="2445192"/>
            </a:xfrm>
            <a:prstGeom prst="rect">
              <a:avLst/>
            </a:prstGeom>
            <a:noFill/>
            <a:ln>
              <a:solidFill>
                <a:schemeClr val="accent1">
                  <a:shade val="15000"/>
                </a:schemeClr>
              </a:solidFill>
              <a:prstDash val="dash"/>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sp>
          <p:nvSpPr>
            <p:cNvPr id="35" name="Rectangle 34">
              <a:extLst>
                <a:ext uri="{FF2B5EF4-FFF2-40B4-BE49-F238E27FC236}">
                  <a16:creationId xmlns:a16="http://schemas.microsoft.com/office/drawing/2014/main" id="{3EBAC54F-9BF1-44E8-4471-2BE74D9E5526}"/>
                </a:ext>
              </a:extLst>
            </p:cNvPr>
            <p:cNvSpPr/>
            <p:nvPr/>
          </p:nvSpPr>
          <p:spPr>
            <a:xfrm>
              <a:off x="1911058" y="3500884"/>
              <a:ext cx="1484414" cy="1000496"/>
            </a:xfrm>
            <a:prstGeom prst="rect">
              <a:avLst/>
            </a:prstGeom>
            <a:noFill/>
            <a:ln w="25400" cap="flat" cmpd="sng" algn="ctr">
              <a:solidFill>
                <a:srgbClr val="C00000"/>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sp>
          <p:nvSpPr>
            <p:cNvPr id="36" name="Oval 35">
              <a:extLst>
                <a:ext uri="{FF2B5EF4-FFF2-40B4-BE49-F238E27FC236}">
                  <a16:creationId xmlns:a16="http://schemas.microsoft.com/office/drawing/2014/main" id="{72D43C37-D339-33CB-74F8-5C3B54556FDB}"/>
                </a:ext>
              </a:extLst>
            </p:cNvPr>
            <p:cNvSpPr/>
            <p:nvPr/>
          </p:nvSpPr>
          <p:spPr>
            <a:xfrm>
              <a:off x="3008670" y="3834045"/>
              <a:ext cx="120523" cy="120523"/>
            </a:xfrm>
            <a:prstGeom prst="ellipse">
              <a:avLst/>
            </a:prstGeom>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635C0CF9-D171-1EA3-A0FA-9D6CEE4854D1}"/>
                </a:ext>
              </a:extLst>
            </p:cNvPr>
            <p:cNvSpPr/>
            <p:nvPr/>
          </p:nvSpPr>
          <p:spPr>
            <a:xfrm>
              <a:off x="2918526" y="3671867"/>
              <a:ext cx="893897" cy="1184303"/>
            </a:xfrm>
            <a:prstGeom prst="rect">
              <a:avLst/>
            </a:prstGeom>
            <a:noFill/>
            <a:ln w="25400" cap="flat" cmpd="sng" algn="ctr">
              <a:solidFill>
                <a:srgbClr val="C00000"/>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sp>
          <p:nvSpPr>
            <p:cNvPr id="38" name="Oval 37">
              <a:extLst>
                <a:ext uri="{FF2B5EF4-FFF2-40B4-BE49-F238E27FC236}">
                  <a16:creationId xmlns:a16="http://schemas.microsoft.com/office/drawing/2014/main" id="{BCDF8347-C3E9-FA9C-5CA1-155B11E254F0}"/>
                </a:ext>
              </a:extLst>
            </p:cNvPr>
            <p:cNvSpPr/>
            <p:nvPr/>
          </p:nvSpPr>
          <p:spPr>
            <a:xfrm>
              <a:off x="1749264" y="5328537"/>
              <a:ext cx="120523" cy="120523"/>
            </a:xfrm>
            <a:prstGeom prst="ellipse">
              <a:avLst/>
            </a:prstGeom>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ABA232A8-A405-1C0D-D152-5A3FEA27E546}"/>
                </a:ext>
              </a:extLst>
            </p:cNvPr>
            <p:cNvSpPr/>
            <p:nvPr/>
          </p:nvSpPr>
          <p:spPr>
            <a:xfrm>
              <a:off x="2383196" y="5109830"/>
              <a:ext cx="893897" cy="541250"/>
            </a:xfrm>
            <a:prstGeom prst="rect">
              <a:avLst/>
            </a:prstGeom>
            <a:noFill/>
            <a:ln w="25400" cap="flat" cmpd="sng" algn="ctr">
              <a:solidFill>
                <a:srgbClr val="C00000"/>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sp>
          <p:nvSpPr>
            <p:cNvPr id="40" name="Oval 39">
              <a:extLst>
                <a:ext uri="{FF2B5EF4-FFF2-40B4-BE49-F238E27FC236}">
                  <a16:creationId xmlns:a16="http://schemas.microsoft.com/office/drawing/2014/main" id="{41FD9785-0681-0C31-9C05-3F18F8964428}"/>
                </a:ext>
              </a:extLst>
            </p:cNvPr>
            <p:cNvSpPr/>
            <p:nvPr/>
          </p:nvSpPr>
          <p:spPr>
            <a:xfrm>
              <a:off x="2750465" y="5347880"/>
              <a:ext cx="120523" cy="120523"/>
            </a:xfrm>
            <a:prstGeom prst="ellipse">
              <a:avLst/>
            </a:prstGeom>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41" name="TextBox 40">
                  <a:extLst>
                    <a:ext uri="{FF2B5EF4-FFF2-40B4-BE49-F238E27FC236}">
                      <a16:creationId xmlns:a16="http://schemas.microsoft.com/office/drawing/2014/main" id="{BB6F39D9-0339-1B48-D873-938210D6FE45}"/>
                    </a:ext>
                  </a:extLst>
                </p:cNvPr>
                <p:cNvSpPr txBox="1"/>
                <p:nvPr/>
              </p:nvSpPr>
              <p:spPr>
                <a:xfrm>
                  <a:off x="1414251" y="3725789"/>
                  <a:ext cx="441339" cy="369332"/>
                </a:xfrm>
                <a:prstGeom prst="rect">
                  <a:avLst/>
                </a:prstGeom>
                <a:noFill/>
              </p:spPr>
              <p:txBody>
                <a:bodyPr wrap="none" rtlCol="0">
                  <a:spAutoFit/>
                </a:bodyPr>
                <a:lstStyle/>
                <a:p>
                  <a:pPr/>
                  <a14:m>
                    <m:oMathPara xmlns:m="http://schemas.openxmlformats.org/officeDocument/2006/math">
                      <m:o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𝑠</m:t>
                            </m:r>
                          </m:e>
                          <m:sub>
                            <m:r>
                              <a:rPr lang="en-US" b="0" i="1" smtClean="0">
                                <a:latin typeface="Cambria Math" panose="02040503050406030204" pitchFamily="18" charset="0"/>
                              </a:rPr>
                              <m:t>1</m:t>
                            </m:r>
                          </m:sub>
                        </m:sSub>
                      </m:oMath>
                    </m:oMathPara>
                  </a14:m>
                  <a:endParaRPr lang="en-US" dirty="0"/>
                </a:p>
              </p:txBody>
            </p:sp>
          </mc:Choice>
          <mc:Fallback xmlns="">
            <p:sp>
              <p:nvSpPr>
                <p:cNvPr id="32" name="TextBox 31">
                  <a:extLst>
                    <a:ext uri="{FF2B5EF4-FFF2-40B4-BE49-F238E27FC236}">
                      <a16:creationId xmlns:a16="http://schemas.microsoft.com/office/drawing/2014/main" id="{2A838442-82E4-0F9B-1ECF-7B4BB22BB48F}"/>
                    </a:ext>
                  </a:extLst>
                </p:cNvPr>
                <p:cNvSpPr txBox="1">
                  <a:spLocks noRot="1" noChangeAspect="1" noMove="1" noResize="1" noEditPoints="1" noAdjustHandles="1" noChangeArrowheads="1" noChangeShapeType="1" noTextEdit="1"/>
                </p:cNvSpPr>
                <p:nvPr/>
              </p:nvSpPr>
              <p:spPr>
                <a:xfrm>
                  <a:off x="1414251" y="3725789"/>
                  <a:ext cx="441339" cy="369332"/>
                </a:xfrm>
                <a:prstGeom prst="rect">
                  <a:avLst/>
                </a:prstGeom>
                <a:blipFill>
                  <a:blip r:embed="rId1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2" name="TextBox 41">
                  <a:extLst>
                    <a:ext uri="{FF2B5EF4-FFF2-40B4-BE49-F238E27FC236}">
                      <a16:creationId xmlns:a16="http://schemas.microsoft.com/office/drawing/2014/main" id="{D104CEDC-DE6E-87BE-8E5D-805A842B0B68}"/>
                    </a:ext>
                  </a:extLst>
                </p:cNvPr>
                <p:cNvSpPr txBox="1"/>
                <p:nvPr/>
              </p:nvSpPr>
              <p:spPr>
                <a:xfrm>
                  <a:off x="2940141" y="3932080"/>
                  <a:ext cx="446661" cy="369332"/>
                </a:xfrm>
                <a:prstGeom prst="rect">
                  <a:avLst/>
                </a:prstGeom>
                <a:noFill/>
              </p:spPr>
              <p:txBody>
                <a:bodyPr wrap="none" rtlCol="0">
                  <a:spAutoFit/>
                </a:bodyPr>
                <a:lstStyle/>
                <a:p>
                  <a:pPr/>
                  <a14:m>
                    <m:oMathPara xmlns:m="http://schemas.openxmlformats.org/officeDocument/2006/math">
                      <m:o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𝑠</m:t>
                            </m:r>
                          </m:e>
                          <m:sub>
                            <m:r>
                              <a:rPr lang="en-US" b="0" i="1" smtClean="0">
                                <a:latin typeface="Cambria Math" panose="02040503050406030204" pitchFamily="18" charset="0"/>
                              </a:rPr>
                              <m:t>2</m:t>
                            </m:r>
                          </m:sub>
                        </m:sSub>
                      </m:oMath>
                    </m:oMathPara>
                  </a14:m>
                  <a:endParaRPr lang="en-US" dirty="0"/>
                </a:p>
              </p:txBody>
            </p:sp>
          </mc:Choice>
          <mc:Fallback xmlns="">
            <p:sp>
              <p:nvSpPr>
                <p:cNvPr id="33" name="TextBox 32">
                  <a:extLst>
                    <a:ext uri="{FF2B5EF4-FFF2-40B4-BE49-F238E27FC236}">
                      <a16:creationId xmlns:a16="http://schemas.microsoft.com/office/drawing/2014/main" id="{15D334C5-6765-FBE8-18AD-365B1960F5DF}"/>
                    </a:ext>
                  </a:extLst>
                </p:cNvPr>
                <p:cNvSpPr txBox="1">
                  <a:spLocks noRot="1" noChangeAspect="1" noMove="1" noResize="1" noEditPoints="1" noAdjustHandles="1" noChangeArrowheads="1" noChangeShapeType="1" noTextEdit="1"/>
                </p:cNvSpPr>
                <p:nvPr/>
              </p:nvSpPr>
              <p:spPr>
                <a:xfrm>
                  <a:off x="2940141" y="3932080"/>
                  <a:ext cx="446661" cy="369332"/>
                </a:xfrm>
                <a:prstGeom prst="rect">
                  <a:avLst/>
                </a:prstGeom>
                <a:blipFill>
                  <a:blip r:embed="rId1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3" name="TextBox 42">
                  <a:extLst>
                    <a:ext uri="{FF2B5EF4-FFF2-40B4-BE49-F238E27FC236}">
                      <a16:creationId xmlns:a16="http://schemas.microsoft.com/office/drawing/2014/main" id="{10C8E626-5B77-6983-B5DA-26B339DC5413}"/>
                    </a:ext>
                  </a:extLst>
                </p:cNvPr>
                <p:cNvSpPr txBox="1"/>
                <p:nvPr/>
              </p:nvSpPr>
              <p:spPr>
                <a:xfrm>
                  <a:off x="1438196" y="4935626"/>
                  <a:ext cx="446661" cy="369332"/>
                </a:xfrm>
                <a:prstGeom prst="rect">
                  <a:avLst/>
                </a:prstGeom>
                <a:noFill/>
              </p:spPr>
              <p:txBody>
                <a:bodyPr wrap="none" rtlCol="0">
                  <a:spAutoFit/>
                </a:bodyPr>
                <a:lstStyle/>
                <a:p>
                  <a:pPr/>
                  <a14:m>
                    <m:oMathPara xmlns:m="http://schemas.openxmlformats.org/officeDocument/2006/math">
                      <m:o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𝑠</m:t>
                            </m:r>
                          </m:e>
                          <m:sub>
                            <m:r>
                              <a:rPr lang="en-US" b="0" i="1" smtClean="0">
                                <a:latin typeface="Cambria Math" panose="02040503050406030204" pitchFamily="18" charset="0"/>
                              </a:rPr>
                              <m:t>3</m:t>
                            </m:r>
                          </m:sub>
                        </m:sSub>
                      </m:oMath>
                    </m:oMathPara>
                  </a14:m>
                  <a:endParaRPr lang="en-US" dirty="0"/>
                </a:p>
              </p:txBody>
            </p:sp>
          </mc:Choice>
          <mc:Fallback xmlns="">
            <p:sp>
              <p:nvSpPr>
                <p:cNvPr id="34" name="TextBox 33">
                  <a:extLst>
                    <a:ext uri="{FF2B5EF4-FFF2-40B4-BE49-F238E27FC236}">
                      <a16:creationId xmlns:a16="http://schemas.microsoft.com/office/drawing/2014/main" id="{C77C4C24-61FE-0E2E-2E6F-AC9AAE6B8797}"/>
                    </a:ext>
                  </a:extLst>
                </p:cNvPr>
                <p:cNvSpPr txBox="1">
                  <a:spLocks noRot="1" noChangeAspect="1" noMove="1" noResize="1" noEditPoints="1" noAdjustHandles="1" noChangeArrowheads="1" noChangeShapeType="1" noTextEdit="1"/>
                </p:cNvSpPr>
                <p:nvPr/>
              </p:nvSpPr>
              <p:spPr>
                <a:xfrm>
                  <a:off x="1438196" y="4935626"/>
                  <a:ext cx="446661" cy="369332"/>
                </a:xfrm>
                <a:prstGeom prst="rect">
                  <a:avLst/>
                </a:prstGeom>
                <a:blipFill>
                  <a:blip r:embed="rId1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4" name="TextBox 43">
                  <a:extLst>
                    <a:ext uri="{FF2B5EF4-FFF2-40B4-BE49-F238E27FC236}">
                      <a16:creationId xmlns:a16="http://schemas.microsoft.com/office/drawing/2014/main" id="{DE7CD37F-EC4C-D584-6C58-6AF998E54721}"/>
                    </a:ext>
                  </a:extLst>
                </p:cNvPr>
                <p:cNvSpPr txBox="1"/>
                <p:nvPr/>
              </p:nvSpPr>
              <p:spPr>
                <a:xfrm>
                  <a:off x="1876809" y="3487201"/>
                  <a:ext cx="423193" cy="369332"/>
                </a:xfrm>
                <a:prstGeom prst="rect">
                  <a:avLst/>
                </a:prstGeom>
                <a:noFill/>
              </p:spPr>
              <p:txBody>
                <a:bodyPr wrap="none" rtlCol="0">
                  <a:spAutoFit/>
                </a:bodyPr>
                <a:lstStyle/>
                <a:p>
                  <a:pPr/>
                  <a14:m>
                    <m:oMathPara xmlns:m="http://schemas.openxmlformats.org/officeDocument/2006/math">
                      <m:oMath>
                        <m:sSub>
                          <m:sSubPr>
                            <m:ctrlPr>
                              <a:rPr lang="en-US" b="0" i="1" smtClean="0">
                                <a:solidFill>
                                  <a:srgbClr val="C00000"/>
                                </a:solidFill>
                                <a:latin typeface="Cambria Math" panose="02040503050406030204" pitchFamily="18" charset="0"/>
                              </a:rPr>
                            </m:ctrlPr>
                          </m:sSubPr>
                          <m:e>
                            <m:r>
                              <a:rPr lang="en-US" b="0" i="1" smtClean="0">
                                <a:solidFill>
                                  <a:srgbClr val="C00000"/>
                                </a:solidFill>
                                <a:latin typeface="Cambria Math" panose="02040503050406030204" pitchFamily="18" charset="0"/>
                              </a:rPr>
                              <m:t>𝑟</m:t>
                            </m:r>
                          </m:e>
                          <m:sub>
                            <m:r>
                              <a:rPr lang="en-US" b="0" i="1" smtClean="0">
                                <a:solidFill>
                                  <a:srgbClr val="C00000"/>
                                </a:solidFill>
                                <a:latin typeface="Cambria Math" panose="02040503050406030204" pitchFamily="18" charset="0"/>
                              </a:rPr>
                              <m:t>1</m:t>
                            </m:r>
                          </m:sub>
                        </m:sSub>
                      </m:oMath>
                    </m:oMathPara>
                  </a14:m>
                  <a:endParaRPr lang="en-US" dirty="0">
                    <a:solidFill>
                      <a:srgbClr val="C00000"/>
                    </a:solidFill>
                  </a:endParaRPr>
                </a:p>
              </p:txBody>
            </p:sp>
          </mc:Choice>
          <mc:Fallback xmlns="">
            <p:sp>
              <p:nvSpPr>
                <p:cNvPr id="44" name="TextBox 43">
                  <a:extLst>
                    <a:ext uri="{FF2B5EF4-FFF2-40B4-BE49-F238E27FC236}">
                      <a16:creationId xmlns:a16="http://schemas.microsoft.com/office/drawing/2014/main" id="{DE7CD37F-EC4C-D584-6C58-6AF998E54721}"/>
                    </a:ext>
                  </a:extLst>
                </p:cNvPr>
                <p:cNvSpPr txBox="1">
                  <a:spLocks noRot="1" noChangeAspect="1" noMove="1" noResize="1" noEditPoints="1" noAdjustHandles="1" noChangeArrowheads="1" noChangeShapeType="1" noTextEdit="1"/>
                </p:cNvSpPr>
                <p:nvPr/>
              </p:nvSpPr>
              <p:spPr>
                <a:xfrm>
                  <a:off x="1876809" y="3487201"/>
                  <a:ext cx="423193" cy="369332"/>
                </a:xfrm>
                <a:prstGeom prst="rect">
                  <a:avLst/>
                </a:prstGeom>
                <a:blipFill>
                  <a:blip r:embed="rId1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5" name="TextBox 44">
                  <a:extLst>
                    <a:ext uri="{FF2B5EF4-FFF2-40B4-BE49-F238E27FC236}">
                      <a16:creationId xmlns:a16="http://schemas.microsoft.com/office/drawing/2014/main" id="{303C9760-1407-E84D-2445-D14B2ADF0B91}"/>
                    </a:ext>
                  </a:extLst>
                </p:cNvPr>
                <p:cNvSpPr txBox="1"/>
                <p:nvPr/>
              </p:nvSpPr>
              <p:spPr>
                <a:xfrm>
                  <a:off x="3445448" y="4453764"/>
                  <a:ext cx="428515" cy="369332"/>
                </a:xfrm>
                <a:prstGeom prst="rect">
                  <a:avLst/>
                </a:prstGeom>
                <a:noFill/>
              </p:spPr>
              <p:txBody>
                <a:bodyPr wrap="none" rtlCol="0">
                  <a:spAutoFit/>
                </a:bodyPr>
                <a:lstStyle/>
                <a:p>
                  <a:pPr/>
                  <a14:m>
                    <m:oMathPara xmlns:m="http://schemas.openxmlformats.org/officeDocument/2006/math">
                      <m:oMath>
                        <m:sSub>
                          <m:sSubPr>
                            <m:ctrlPr>
                              <a:rPr lang="en-US" b="0" i="1" smtClean="0">
                                <a:solidFill>
                                  <a:srgbClr val="C00000"/>
                                </a:solidFill>
                                <a:latin typeface="Cambria Math" panose="02040503050406030204" pitchFamily="18" charset="0"/>
                              </a:rPr>
                            </m:ctrlPr>
                          </m:sSubPr>
                          <m:e>
                            <m:r>
                              <a:rPr lang="en-US" b="0" i="1" smtClean="0">
                                <a:solidFill>
                                  <a:srgbClr val="C00000"/>
                                </a:solidFill>
                                <a:latin typeface="Cambria Math" panose="02040503050406030204" pitchFamily="18" charset="0"/>
                              </a:rPr>
                              <m:t>𝑟</m:t>
                            </m:r>
                          </m:e>
                          <m:sub>
                            <m:r>
                              <a:rPr lang="en-US" b="0" i="1" smtClean="0">
                                <a:solidFill>
                                  <a:srgbClr val="C00000"/>
                                </a:solidFill>
                                <a:latin typeface="Cambria Math" panose="02040503050406030204" pitchFamily="18" charset="0"/>
                              </a:rPr>
                              <m:t>2</m:t>
                            </m:r>
                          </m:sub>
                        </m:sSub>
                      </m:oMath>
                    </m:oMathPara>
                  </a14:m>
                  <a:endParaRPr lang="en-US" dirty="0">
                    <a:solidFill>
                      <a:srgbClr val="C00000"/>
                    </a:solidFill>
                  </a:endParaRPr>
                </a:p>
              </p:txBody>
            </p:sp>
          </mc:Choice>
          <mc:Fallback xmlns="">
            <p:sp>
              <p:nvSpPr>
                <p:cNvPr id="45" name="TextBox 44">
                  <a:extLst>
                    <a:ext uri="{FF2B5EF4-FFF2-40B4-BE49-F238E27FC236}">
                      <a16:creationId xmlns:a16="http://schemas.microsoft.com/office/drawing/2014/main" id="{303C9760-1407-E84D-2445-D14B2ADF0B91}"/>
                    </a:ext>
                  </a:extLst>
                </p:cNvPr>
                <p:cNvSpPr txBox="1">
                  <a:spLocks noRot="1" noChangeAspect="1" noMove="1" noResize="1" noEditPoints="1" noAdjustHandles="1" noChangeArrowheads="1" noChangeShapeType="1" noTextEdit="1"/>
                </p:cNvSpPr>
                <p:nvPr/>
              </p:nvSpPr>
              <p:spPr>
                <a:xfrm>
                  <a:off x="3445448" y="4453764"/>
                  <a:ext cx="428515" cy="369332"/>
                </a:xfrm>
                <a:prstGeom prst="rect">
                  <a:avLst/>
                </a:prstGeom>
                <a:blipFill>
                  <a:blip r:embed="rId1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6" name="TextBox 45">
                  <a:extLst>
                    <a:ext uri="{FF2B5EF4-FFF2-40B4-BE49-F238E27FC236}">
                      <a16:creationId xmlns:a16="http://schemas.microsoft.com/office/drawing/2014/main" id="{8404E697-3E04-5AF0-FD89-88F740F115DA}"/>
                    </a:ext>
                  </a:extLst>
                </p:cNvPr>
                <p:cNvSpPr txBox="1"/>
                <p:nvPr/>
              </p:nvSpPr>
              <p:spPr>
                <a:xfrm>
                  <a:off x="2318153" y="5045213"/>
                  <a:ext cx="428515" cy="369332"/>
                </a:xfrm>
                <a:prstGeom prst="rect">
                  <a:avLst/>
                </a:prstGeom>
                <a:noFill/>
              </p:spPr>
              <p:txBody>
                <a:bodyPr wrap="none" rtlCol="0">
                  <a:spAutoFit/>
                </a:bodyPr>
                <a:lstStyle/>
                <a:p>
                  <a:pPr/>
                  <a14:m>
                    <m:oMathPara xmlns:m="http://schemas.openxmlformats.org/officeDocument/2006/math">
                      <m:oMath>
                        <m:sSub>
                          <m:sSubPr>
                            <m:ctrlPr>
                              <a:rPr lang="en-US" b="0" i="1" smtClean="0">
                                <a:solidFill>
                                  <a:srgbClr val="C00000"/>
                                </a:solidFill>
                                <a:latin typeface="Cambria Math" panose="02040503050406030204" pitchFamily="18" charset="0"/>
                              </a:rPr>
                            </m:ctrlPr>
                          </m:sSubPr>
                          <m:e>
                            <m:r>
                              <a:rPr lang="en-US" b="0" i="1" smtClean="0">
                                <a:solidFill>
                                  <a:srgbClr val="C00000"/>
                                </a:solidFill>
                                <a:latin typeface="Cambria Math" panose="02040503050406030204" pitchFamily="18" charset="0"/>
                              </a:rPr>
                              <m:t>𝑟</m:t>
                            </m:r>
                          </m:e>
                          <m:sub>
                            <m:r>
                              <a:rPr lang="en-US" b="0" i="1" smtClean="0">
                                <a:solidFill>
                                  <a:srgbClr val="C00000"/>
                                </a:solidFill>
                                <a:latin typeface="Cambria Math" panose="02040503050406030204" pitchFamily="18" charset="0"/>
                              </a:rPr>
                              <m:t>3</m:t>
                            </m:r>
                          </m:sub>
                        </m:sSub>
                      </m:oMath>
                    </m:oMathPara>
                  </a14:m>
                  <a:endParaRPr lang="en-US" dirty="0">
                    <a:solidFill>
                      <a:srgbClr val="C00000"/>
                    </a:solidFill>
                  </a:endParaRPr>
                </a:p>
              </p:txBody>
            </p:sp>
          </mc:Choice>
          <mc:Fallback xmlns="">
            <p:sp>
              <p:nvSpPr>
                <p:cNvPr id="46" name="TextBox 45">
                  <a:extLst>
                    <a:ext uri="{FF2B5EF4-FFF2-40B4-BE49-F238E27FC236}">
                      <a16:creationId xmlns:a16="http://schemas.microsoft.com/office/drawing/2014/main" id="{8404E697-3E04-5AF0-FD89-88F740F115DA}"/>
                    </a:ext>
                  </a:extLst>
                </p:cNvPr>
                <p:cNvSpPr txBox="1">
                  <a:spLocks noRot="1" noChangeAspect="1" noMove="1" noResize="1" noEditPoints="1" noAdjustHandles="1" noChangeArrowheads="1" noChangeShapeType="1" noTextEdit="1"/>
                </p:cNvSpPr>
                <p:nvPr/>
              </p:nvSpPr>
              <p:spPr>
                <a:xfrm>
                  <a:off x="2318153" y="5045213"/>
                  <a:ext cx="428515" cy="369332"/>
                </a:xfrm>
                <a:prstGeom prst="rect">
                  <a:avLst/>
                </a:prstGeom>
                <a:blipFill>
                  <a:blip r:embed="rId1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7" name="TextBox 46">
                  <a:extLst>
                    <a:ext uri="{FF2B5EF4-FFF2-40B4-BE49-F238E27FC236}">
                      <a16:creationId xmlns:a16="http://schemas.microsoft.com/office/drawing/2014/main" id="{5E494982-383E-8592-3A5D-D1E4E78226F9}"/>
                    </a:ext>
                  </a:extLst>
                </p:cNvPr>
                <p:cNvSpPr txBox="1"/>
                <p:nvPr/>
              </p:nvSpPr>
              <p:spPr>
                <a:xfrm>
                  <a:off x="2816095" y="5156866"/>
                  <a:ext cx="442172" cy="369332"/>
                </a:xfrm>
                <a:prstGeom prst="rect">
                  <a:avLst/>
                </a:prstGeom>
                <a:noFill/>
              </p:spPr>
              <p:txBody>
                <a:bodyPr wrap="none" rtlCol="0">
                  <a:spAutoFit/>
                </a:bodyPr>
                <a:lstStyle/>
                <a:p>
                  <a:pPr/>
                  <a14:m>
                    <m:oMathPara xmlns:m="http://schemas.openxmlformats.org/officeDocument/2006/math">
                      <m:o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𝑠</m:t>
                            </m:r>
                          </m:e>
                          <m:sub>
                            <m:r>
                              <a:rPr lang="en-US" b="0" i="1" smtClean="0">
                                <a:latin typeface="Cambria Math" panose="02040503050406030204" pitchFamily="18" charset="0"/>
                              </a:rPr>
                              <m:t>4</m:t>
                            </m:r>
                          </m:sub>
                        </m:sSub>
                      </m:oMath>
                    </m:oMathPara>
                  </a14:m>
                  <a:endParaRPr lang="en-US" dirty="0"/>
                </a:p>
              </p:txBody>
            </p:sp>
          </mc:Choice>
          <mc:Fallback xmlns="">
            <p:sp>
              <p:nvSpPr>
                <p:cNvPr id="47" name="TextBox 46">
                  <a:extLst>
                    <a:ext uri="{FF2B5EF4-FFF2-40B4-BE49-F238E27FC236}">
                      <a16:creationId xmlns:a16="http://schemas.microsoft.com/office/drawing/2014/main" id="{5E494982-383E-8592-3A5D-D1E4E78226F9}"/>
                    </a:ext>
                  </a:extLst>
                </p:cNvPr>
                <p:cNvSpPr txBox="1">
                  <a:spLocks noRot="1" noChangeAspect="1" noMove="1" noResize="1" noEditPoints="1" noAdjustHandles="1" noChangeArrowheads="1" noChangeShapeType="1" noTextEdit="1"/>
                </p:cNvSpPr>
                <p:nvPr/>
              </p:nvSpPr>
              <p:spPr>
                <a:xfrm>
                  <a:off x="2816095" y="5156866"/>
                  <a:ext cx="442172" cy="369332"/>
                </a:xfrm>
                <a:prstGeom prst="rect">
                  <a:avLst/>
                </a:prstGeom>
                <a:blipFill>
                  <a:blip r:embed="rId18"/>
                  <a:stretch>
                    <a:fillRect/>
                  </a:stretch>
                </a:blipFill>
              </p:spPr>
              <p:txBody>
                <a:bodyPr/>
                <a:lstStyle/>
                <a:p>
                  <a:r>
                    <a:rPr lang="en-US">
                      <a:noFill/>
                    </a:rPr>
                    <a:t> </a:t>
                  </a:r>
                </a:p>
              </p:txBody>
            </p:sp>
          </mc:Fallback>
        </mc:AlternateContent>
      </p:grpSp>
      <p:grpSp>
        <p:nvGrpSpPr>
          <p:cNvPr id="48" name="Group 47">
            <a:extLst>
              <a:ext uri="{FF2B5EF4-FFF2-40B4-BE49-F238E27FC236}">
                <a16:creationId xmlns:a16="http://schemas.microsoft.com/office/drawing/2014/main" id="{695F4F40-DD26-E999-A932-E29077ABB3BD}"/>
              </a:ext>
            </a:extLst>
          </p:cNvPr>
          <p:cNvGrpSpPr/>
          <p:nvPr/>
        </p:nvGrpSpPr>
        <p:grpSpPr>
          <a:xfrm>
            <a:off x="2249517" y="3146444"/>
            <a:ext cx="2696136" cy="1022267"/>
            <a:chOff x="2249517" y="3188965"/>
            <a:chExt cx="2696136" cy="1022267"/>
          </a:xfrm>
        </p:grpSpPr>
        <p:cxnSp>
          <p:nvCxnSpPr>
            <p:cNvPr id="49" name="Straight Arrow Connector 48">
              <a:extLst>
                <a:ext uri="{FF2B5EF4-FFF2-40B4-BE49-F238E27FC236}">
                  <a16:creationId xmlns:a16="http://schemas.microsoft.com/office/drawing/2014/main" id="{C908D227-8BE2-9926-CC95-A0723F28F162}"/>
                </a:ext>
              </a:extLst>
            </p:cNvPr>
            <p:cNvCxnSpPr>
              <a:cxnSpLocks/>
              <a:stCxn id="42" idx="3"/>
            </p:cNvCxnSpPr>
            <p:nvPr/>
          </p:nvCxnSpPr>
          <p:spPr>
            <a:xfrm>
              <a:off x="2806174" y="3218148"/>
              <a:ext cx="1210942" cy="55023"/>
            </a:xfrm>
            <a:prstGeom prst="straightConnector1">
              <a:avLst/>
            </a:prstGeom>
            <a:ln>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a:extLst>
                <a:ext uri="{FF2B5EF4-FFF2-40B4-BE49-F238E27FC236}">
                  <a16:creationId xmlns:a16="http://schemas.microsoft.com/office/drawing/2014/main" id="{15B8496D-845D-7817-3F90-BC933BF448A6}"/>
                </a:ext>
              </a:extLst>
            </p:cNvPr>
            <p:cNvCxnSpPr>
              <a:cxnSpLocks/>
              <a:stCxn id="37" idx="3"/>
            </p:cNvCxnSpPr>
            <p:nvPr/>
          </p:nvCxnSpPr>
          <p:spPr>
            <a:xfrm flipV="1">
              <a:off x="3231795" y="3342854"/>
              <a:ext cx="776417" cy="22567"/>
            </a:xfrm>
            <a:prstGeom prst="straightConnector1">
              <a:avLst/>
            </a:prstGeom>
            <a:ln>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a:extLst>
                <a:ext uri="{FF2B5EF4-FFF2-40B4-BE49-F238E27FC236}">
                  <a16:creationId xmlns:a16="http://schemas.microsoft.com/office/drawing/2014/main" id="{63CF3E93-05E2-7E7E-8716-D2771C082DD1}"/>
                </a:ext>
              </a:extLst>
            </p:cNvPr>
            <p:cNvCxnSpPr>
              <a:cxnSpLocks/>
              <a:stCxn id="39" idx="0"/>
            </p:cNvCxnSpPr>
            <p:nvPr/>
          </p:nvCxnSpPr>
          <p:spPr>
            <a:xfrm flipV="1">
              <a:off x="2249517" y="3389890"/>
              <a:ext cx="1764987" cy="821342"/>
            </a:xfrm>
            <a:prstGeom prst="straightConnector1">
              <a:avLst/>
            </a:prstGeom>
            <a:ln>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2" name="TextBox 51">
              <a:extLst>
                <a:ext uri="{FF2B5EF4-FFF2-40B4-BE49-F238E27FC236}">
                  <a16:creationId xmlns:a16="http://schemas.microsoft.com/office/drawing/2014/main" id="{173D288C-0AC7-EAEB-ABD5-D94F0715DF32}"/>
                </a:ext>
              </a:extLst>
            </p:cNvPr>
            <p:cNvSpPr txBox="1"/>
            <p:nvPr/>
          </p:nvSpPr>
          <p:spPr>
            <a:xfrm>
              <a:off x="4040212" y="3188965"/>
              <a:ext cx="905441" cy="307777"/>
            </a:xfrm>
            <a:prstGeom prst="rect">
              <a:avLst/>
            </a:prstGeom>
            <a:noFill/>
          </p:spPr>
          <p:txBody>
            <a:bodyPr wrap="none" rtlCol="0">
              <a:spAutoFit/>
            </a:bodyPr>
            <a:lstStyle/>
            <a:p>
              <a:r>
                <a:rPr lang="en-US" sz="1400" dirty="0">
                  <a:solidFill>
                    <a:schemeClr val="bg1">
                      <a:lumMod val="50000"/>
                    </a:schemeClr>
                  </a:solidFill>
                </a:rPr>
                <a:t>Build BVH</a:t>
              </a:r>
            </a:p>
          </p:txBody>
        </p:sp>
      </p:grpSp>
      <p:grpSp>
        <p:nvGrpSpPr>
          <p:cNvPr id="53" name="Group 52">
            <a:extLst>
              <a:ext uri="{FF2B5EF4-FFF2-40B4-BE49-F238E27FC236}">
                <a16:creationId xmlns:a16="http://schemas.microsoft.com/office/drawing/2014/main" id="{ACB65FA5-A6D0-5FE9-622A-21D23AD9FBF1}"/>
              </a:ext>
            </a:extLst>
          </p:cNvPr>
          <p:cNvGrpSpPr/>
          <p:nvPr/>
        </p:nvGrpSpPr>
        <p:grpSpPr>
          <a:xfrm>
            <a:off x="9020914" y="3715934"/>
            <a:ext cx="2044149" cy="1881859"/>
            <a:chOff x="6210880" y="4439178"/>
            <a:chExt cx="3713698" cy="3353298"/>
          </a:xfrm>
        </p:grpSpPr>
        <p:sp>
          <p:nvSpPr>
            <p:cNvPr id="54" name="Rectangle 53">
              <a:extLst>
                <a:ext uri="{FF2B5EF4-FFF2-40B4-BE49-F238E27FC236}">
                  <a16:creationId xmlns:a16="http://schemas.microsoft.com/office/drawing/2014/main" id="{093EB9D6-A597-0D4E-51DF-5D837D365D01}"/>
                </a:ext>
              </a:extLst>
            </p:cNvPr>
            <p:cNvSpPr/>
            <p:nvPr/>
          </p:nvSpPr>
          <p:spPr>
            <a:xfrm>
              <a:off x="6806820" y="4669264"/>
              <a:ext cx="2291630" cy="1544560"/>
            </a:xfrm>
            <a:prstGeom prst="rect">
              <a:avLst/>
            </a:prstGeom>
            <a:noFill/>
            <a:ln w="19050"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sp>
          <p:nvSpPr>
            <p:cNvPr id="55" name="TextBox 54">
              <a:extLst>
                <a:ext uri="{FF2B5EF4-FFF2-40B4-BE49-F238E27FC236}">
                  <a16:creationId xmlns:a16="http://schemas.microsoft.com/office/drawing/2014/main" id="{BF21769D-92A3-B291-5968-EED5BBAF86CB}"/>
                </a:ext>
              </a:extLst>
            </p:cNvPr>
            <p:cNvSpPr txBox="1"/>
            <p:nvPr/>
          </p:nvSpPr>
          <p:spPr>
            <a:xfrm>
              <a:off x="6410588" y="6160863"/>
              <a:ext cx="562975" cy="369332"/>
            </a:xfrm>
            <a:prstGeom prst="rect">
              <a:avLst/>
            </a:prstGeom>
            <a:noFill/>
          </p:spPr>
          <p:txBody>
            <a:bodyPr wrap="none" rtlCol="0">
              <a:spAutoFit/>
            </a:bodyPr>
            <a:lstStyle/>
            <a:p>
              <a:r>
                <a:rPr lang="en-US" dirty="0"/>
                <a:t>min</a:t>
              </a:r>
            </a:p>
          </p:txBody>
        </p:sp>
        <p:sp>
          <p:nvSpPr>
            <p:cNvPr id="56" name="TextBox 55">
              <a:extLst>
                <a:ext uri="{FF2B5EF4-FFF2-40B4-BE49-F238E27FC236}">
                  <a16:creationId xmlns:a16="http://schemas.microsoft.com/office/drawing/2014/main" id="{0B8AA851-C28F-7BCA-7026-B1D3F5F4F131}"/>
                </a:ext>
              </a:extLst>
            </p:cNvPr>
            <p:cNvSpPr txBox="1"/>
            <p:nvPr/>
          </p:nvSpPr>
          <p:spPr>
            <a:xfrm>
              <a:off x="9069333" y="4439178"/>
              <a:ext cx="607859" cy="369332"/>
            </a:xfrm>
            <a:prstGeom prst="rect">
              <a:avLst/>
            </a:prstGeom>
            <a:noFill/>
          </p:spPr>
          <p:txBody>
            <a:bodyPr wrap="none" rtlCol="0">
              <a:spAutoFit/>
            </a:bodyPr>
            <a:lstStyle/>
            <a:p>
              <a:r>
                <a:rPr lang="en-US" dirty="0"/>
                <a:t>max</a:t>
              </a:r>
            </a:p>
          </p:txBody>
        </p:sp>
        <p:cxnSp>
          <p:nvCxnSpPr>
            <p:cNvPr id="57" name="Straight Arrow Connector 56">
              <a:extLst>
                <a:ext uri="{FF2B5EF4-FFF2-40B4-BE49-F238E27FC236}">
                  <a16:creationId xmlns:a16="http://schemas.microsoft.com/office/drawing/2014/main" id="{76044BC7-819E-810B-D2F5-21F98CDE5199}"/>
                </a:ext>
              </a:extLst>
            </p:cNvPr>
            <p:cNvCxnSpPr>
              <a:cxnSpLocks/>
            </p:cNvCxnSpPr>
            <p:nvPr/>
          </p:nvCxnSpPr>
          <p:spPr>
            <a:xfrm>
              <a:off x="7161573" y="5096214"/>
              <a:ext cx="1596788" cy="900752"/>
            </a:xfrm>
            <a:prstGeom prst="straightConnector1">
              <a:avLst/>
            </a:prstGeom>
            <a:ln w="38100">
              <a:solidFill>
                <a:srgbClr val="00B050"/>
              </a:solidFill>
              <a:headEnd type="oval" w="lg" len="lg"/>
              <a:tailEnd type="triangle" w="lg" len="lg"/>
            </a:ln>
          </p:spPr>
          <p:style>
            <a:lnRef idx="2">
              <a:schemeClr val="accent1"/>
            </a:lnRef>
            <a:fillRef idx="0">
              <a:schemeClr val="accent1"/>
            </a:fillRef>
            <a:effectRef idx="1">
              <a:schemeClr val="accent1"/>
            </a:effectRef>
            <a:fontRef idx="minor">
              <a:schemeClr val="tx1"/>
            </a:fontRef>
          </p:style>
        </p:cxnSp>
        <p:sp>
          <p:nvSpPr>
            <p:cNvPr id="58" name="TextBox 57">
              <a:extLst>
                <a:ext uri="{FF2B5EF4-FFF2-40B4-BE49-F238E27FC236}">
                  <a16:creationId xmlns:a16="http://schemas.microsoft.com/office/drawing/2014/main" id="{AF637A24-7019-D16D-D5B0-1F8EDC14F827}"/>
                </a:ext>
              </a:extLst>
            </p:cNvPr>
            <p:cNvSpPr txBox="1"/>
            <p:nvPr/>
          </p:nvSpPr>
          <p:spPr>
            <a:xfrm>
              <a:off x="6210880" y="6640774"/>
              <a:ext cx="3713698" cy="1151702"/>
            </a:xfrm>
            <a:prstGeom prst="rect">
              <a:avLst/>
            </a:prstGeom>
            <a:noFill/>
          </p:spPr>
          <p:txBody>
            <a:bodyPr wrap="none" rtlCol="0">
              <a:spAutoFit/>
            </a:bodyPr>
            <a:lstStyle/>
            <a:p>
              <a:r>
                <a:rPr lang="en-US" i="1" dirty="0">
                  <a:solidFill>
                    <a:schemeClr val="bg2">
                      <a:lumMod val="50000"/>
                    </a:schemeClr>
                  </a:solidFill>
                </a:rPr>
                <a:t>Case 2: Ray origin is</a:t>
              </a:r>
            </a:p>
            <a:p>
              <a:r>
                <a:rPr lang="en-US" i="1" dirty="0">
                  <a:solidFill>
                    <a:schemeClr val="bg2">
                      <a:lumMod val="50000"/>
                    </a:schemeClr>
                  </a:solidFill>
                </a:rPr>
                <a:t> within an AABB</a:t>
              </a:r>
            </a:p>
          </p:txBody>
        </p:sp>
      </p:grpSp>
      <p:sp>
        <p:nvSpPr>
          <p:cNvPr id="59" name="TextBox 58">
            <a:extLst>
              <a:ext uri="{FF2B5EF4-FFF2-40B4-BE49-F238E27FC236}">
                <a16:creationId xmlns:a16="http://schemas.microsoft.com/office/drawing/2014/main" id="{5831B282-EDE2-CB5E-5328-600A1E138C30}"/>
              </a:ext>
            </a:extLst>
          </p:cNvPr>
          <p:cNvSpPr txBox="1"/>
          <p:nvPr/>
        </p:nvSpPr>
        <p:spPr>
          <a:xfrm>
            <a:off x="12638314" y="4176158"/>
            <a:ext cx="184731" cy="369332"/>
          </a:xfrm>
          <a:prstGeom prst="rect">
            <a:avLst/>
          </a:prstGeom>
          <a:noFill/>
        </p:spPr>
        <p:txBody>
          <a:bodyPr wrap="none" rtlCol="0">
            <a:spAutoFit/>
          </a:bodyPr>
          <a:lstStyle/>
          <a:p>
            <a:endParaRPr lang="en-US" dirty="0"/>
          </a:p>
        </p:txBody>
      </p:sp>
      <p:grpSp>
        <p:nvGrpSpPr>
          <p:cNvPr id="76" name="Group 75">
            <a:extLst>
              <a:ext uri="{FF2B5EF4-FFF2-40B4-BE49-F238E27FC236}">
                <a16:creationId xmlns:a16="http://schemas.microsoft.com/office/drawing/2014/main" id="{CDBF2B03-B944-20BF-B4BA-FD94BE234FE9}"/>
              </a:ext>
            </a:extLst>
          </p:cNvPr>
          <p:cNvGrpSpPr/>
          <p:nvPr/>
        </p:nvGrpSpPr>
        <p:grpSpPr>
          <a:xfrm>
            <a:off x="6004438" y="2666610"/>
            <a:ext cx="5167438" cy="572835"/>
            <a:chOff x="6004438" y="3117872"/>
            <a:chExt cx="5167438" cy="572835"/>
          </a:xfrm>
        </p:grpSpPr>
        <p:grpSp>
          <p:nvGrpSpPr>
            <p:cNvPr id="16" name="Group 15">
              <a:extLst>
                <a:ext uri="{FF2B5EF4-FFF2-40B4-BE49-F238E27FC236}">
                  <a16:creationId xmlns:a16="http://schemas.microsoft.com/office/drawing/2014/main" id="{2244AE4A-E0D0-AA39-EAA5-3A98F713603F}"/>
                </a:ext>
              </a:extLst>
            </p:cNvPr>
            <p:cNvGrpSpPr/>
            <p:nvPr/>
          </p:nvGrpSpPr>
          <p:grpSpPr>
            <a:xfrm>
              <a:off x="8843380" y="3117872"/>
              <a:ext cx="2328496" cy="369332"/>
              <a:chOff x="9424008" y="3607729"/>
              <a:chExt cx="2328496" cy="369332"/>
            </a:xfrm>
          </p:grpSpPr>
          <p:sp>
            <p:nvSpPr>
              <p:cNvPr id="19" name="Rectangle 18">
                <a:extLst>
                  <a:ext uri="{FF2B5EF4-FFF2-40B4-BE49-F238E27FC236}">
                    <a16:creationId xmlns:a16="http://schemas.microsoft.com/office/drawing/2014/main" id="{3B94F9D8-C629-5BC6-26A4-52E3EEF6B0E1}"/>
                  </a:ext>
                </a:extLst>
              </p:cNvPr>
              <p:cNvSpPr/>
              <p:nvPr/>
            </p:nvSpPr>
            <p:spPr>
              <a:xfrm>
                <a:off x="9424008" y="3707593"/>
                <a:ext cx="495759" cy="169604"/>
              </a:xfrm>
              <a:prstGeom prst="rect">
                <a:avLst/>
              </a:prstGeom>
              <a:solidFill>
                <a:srgbClr val="FFC000">
                  <a:alpha val="49661"/>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52E73D62-9BBC-3CED-827A-8091E4620DEC}"/>
                  </a:ext>
                </a:extLst>
              </p:cNvPr>
              <p:cNvSpPr txBox="1"/>
              <p:nvPr/>
            </p:nvSpPr>
            <p:spPr>
              <a:xfrm>
                <a:off x="9936238" y="3607729"/>
                <a:ext cx="1816266" cy="369332"/>
              </a:xfrm>
              <a:prstGeom prst="rect">
                <a:avLst/>
              </a:prstGeom>
              <a:noFill/>
            </p:spPr>
            <p:txBody>
              <a:bodyPr wrap="none" rtlCol="0">
                <a:spAutoFit/>
              </a:bodyPr>
              <a:lstStyle/>
              <a:p>
                <a:r>
                  <a:rPr lang="en-US" dirty="0"/>
                  <a:t>Hit, False Positive</a:t>
                </a:r>
              </a:p>
            </p:txBody>
          </p:sp>
        </p:grpSp>
        <p:cxnSp>
          <p:nvCxnSpPr>
            <p:cNvPr id="69" name="Straight Arrow Connector 68">
              <a:extLst>
                <a:ext uri="{FF2B5EF4-FFF2-40B4-BE49-F238E27FC236}">
                  <a16:creationId xmlns:a16="http://schemas.microsoft.com/office/drawing/2014/main" id="{C747BC14-A87F-F91A-6EC2-2E6928883045}"/>
                </a:ext>
              </a:extLst>
            </p:cNvPr>
            <p:cNvCxnSpPr/>
            <p:nvPr/>
          </p:nvCxnSpPr>
          <p:spPr>
            <a:xfrm>
              <a:off x="6401636" y="3646153"/>
              <a:ext cx="476518" cy="0"/>
            </a:xfrm>
            <a:prstGeom prst="straightConnector1">
              <a:avLst/>
            </a:prstGeom>
            <a:ln w="25400">
              <a:solidFill>
                <a:srgbClr val="FFC000">
                  <a:alpha val="50052"/>
                </a:srgbClr>
              </a:solidFill>
              <a:headEnd type="oval" w="lg" len="lg"/>
              <a:tailEnd type="triangle" w="lg"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70" name="TextBox 69">
                  <a:extLst>
                    <a:ext uri="{FF2B5EF4-FFF2-40B4-BE49-F238E27FC236}">
                      <a16:creationId xmlns:a16="http://schemas.microsoft.com/office/drawing/2014/main" id="{C6C7F7E1-62EA-1972-8B09-9B10F6E42A34}"/>
                    </a:ext>
                  </a:extLst>
                </p:cNvPr>
                <p:cNvSpPr txBox="1"/>
                <p:nvPr/>
              </p:nvSpPr>
              <p:spPr>
                <a:xfrm>
                  <a:off x="6004438" y="3321375"/>
                  <a:ext cx="441339" cy="369332"/>
                </a:xfrm>
                <a:prstGeom prst="rect">
                  <a:avLst/>
                </a:prstGeom>
                <a:noFill/>
              </p:spPr>
              <p:txBody>
                <a:bodyPr wrap="none" rtlCol="0">
                  <a:spAutoFit/>
                </a:bodyPr>
                <a:lstStyle/>
                <a:p>
                  <a:pPr/>
                  <a14:m>
                    <m:oMathPara xmlns:m="http://schemas.openxmlformats.org/officeDocument/2006/math">
                      <m:o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𝑠</m:t>
                            </m:r>
                          </m:e>
                          <m:sub>
                            <m:r>
                              <a:rPr lang="en-US" b="0" i="1" smtClean="0">
                                <a:latin typeface="Cambria Math" panose="02040503050406030204" pitchFamily="18" charset="0"/>
                              </a:rPr>
                              <m:t>1</m:t>
                            </m:r>
                          </m:sub>
                        </m:sSub>
                      </m:oMath>
                    </m:oMathPara>
                  </a14:m>
                  <a:endParaRPr lang="en-US" dirty="0"/>
                </a:p>
              </p:txBody>
            </p:sp>
          </mc:Choice>
          <mc:Fallback xmlns="">
            <p:sp>
              <p:nvSpPr>
                <p:cNvPr id="70" name="TextBox 69">
                  <a:extLst>
                    <a:ext uri="{FF2B5EF4-FFF2-40B4-BE49-F238E27FC236}">
                      <a16:creationId xmlns:a16="http://schemas.microsoft.com/office/drawing/2014/main" id="{C6C7F7E1-62EA-1972-8B09-9B10F6E42A34}"/>
                    </a:ext>
                  </a:extLst>
                </p:cNvPr>
                <p:cNvSpPr txBox="1">
                  <a:spLocks noRot="1" noChangeAspect="1" noMove="1" noResize="1" noEditPoints="1" noAdjustHandles="1" noChangeArrowheads="1" noChangeShapeType="1" noTextEdit="1"/>
                </p:cNvSpPr>
                <p:nvPr/>
              </p:nvSpPr>
              <p:spPr>
                <a:xfrm>
                  <a:off x="6004438" y="3321375"/>
                  <a:ext cx="441339" cy="369332"/>
                </a:xfrm>
                <a:prstGeom prst="rect">
                  <a:avLst/>
                </a:prstGeom>
                <a:blipFill>
                  <a:blip r:embed="rId19"/>
                  <a:stretch>
                    <a:fillRect/>
                  </a:stretch>
                </a:blipFill>
              </p:spPr>
              <p:txBody>
                <a:bodyPr/>
                <a:lstStyle/>
                <a:p>
                  <a:r>
                    <a:rPr lang="en-US">
                      <a:noFill/>
                    </a:rPr>
                    <a:t> </a:t>
                  </a:r>
                </a:p>
              </p:txBody>
            </p:sp>
          </mc:Fallback>
        </mc:AlternateContent>
      </p:grpSp>
      <p:grpSp>
        <p:nvGrpSpPr>
          <p:cNvPr id="75" name="Group 74">
            <a:extLst>
              <a:ext uri="{FF2B5EF4-FFF2-40B4-BE49-F238E27FC236}">
                <a16:creationId xmlns:a16="http://schemas.microsoft.com/office/drawing/2014/main" id="{4038C38C-5922-C22C-7AED-C66194DAA510}"/>
              </a:ext>
            </a:extLst>
          </p:cNvPr>
          <p:cNvGrpSpPr/>
          <p:nvPr/>
        </p:nvGrpSpPr>
        <p:grpSpPr>
          <a:xfrm>
            <a:off x="7462231" y="2297278"/>
            <a:ext cx="2352159" cy="2357331"/>
            <a:chOff x="7462231" y="2748540"/>
            <a:chExt cx="2352159" cy="2357331"/>
          </a:xfrm>
        </p:grpSpPr>
        <mc:AlternateContent xmlns:mc="http://schemas.openxmlformats.org/markup-compatibility/2006" xmlns:a14="http://schemas.microsoft.com/office/drawing/2010/main">
          <mc:Choice Requires="a14">
            <p:sp>
              <p:nvSpPr>
                <p:cNvPr id="65" name="TextBox 64">
                  <a:extLst>
                    <a:ext uri="{FF2B5EF4-FFF2-40B4-BE49-F238E27FC236}">
                      <a16:creationId xmlns:a16="http://schemas.microsoft.com/office/drawing/2014/main" id="{1977FFD0-D5AD-EC1B-4F62-3D5BC243B1E2}"/>
                    </a:ext>
                  </a:extLst>
                </p:cNvPr>
                <p:cNvSpPr txBox="1"/>
                <p:nvPr/>
              </p:nvSpPr>
              <p:spPr>
                <a:xfrm>
                  <a:off x="7923521" y="4736539"/>
                  <a:ext cx="442172" cy="369332"/>
                </a:xfrm>
                <a:prstGeom prst="rect">
                  <a:avLst/>
                </a:prstGeom>
                <a:noFill/>
              </p:spPr>
              <p:txBody>
                <a:bodyPr wrap="none" rtlCol="0">
                  <a:spAutoFit/>
                </a:bodyPr>
                <a:lstStyle/>
                <a:p>
                  <a:pPr/>
                  <a14:m>
                    <m:oMathPara xmlns:m="http://schemas.openxmlformats.org/officeDocument/2006/math">
                      <m:o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𝑠</m:t>
                            </m:r>
                          </m:e>
                          <m:sub>
                            <m:r>
                              <a:rPr lang="en-US" b="0" i="1" smtClean="0">
                                <a:latin typeface="Cambria Math" panose="02040503050406030204" pitchFamily="18" charset="0"/>
                              </a:rPr>
                              <m:t>4</m:t>
                            </m:r>
                          </m:sub>
                        </m:sSub>
                      </m:oMath>
                    </m:oMathPara>
                  </a14:m>
                  <a:endParaRPr lang="en-US" dirty="0"/>
                </a:p>
              </p:txBody>
            </p:sp>
          </mc:Choice>
          <mc:Fallback xmlns="">
            <p:sp>
              <p:nvSpPr>
                <p:cNvPr id="65" name="TextBox 64">
                  <a:extLst>
                    <a:ext uri="{FF2B5EF4-FFF2-40B4-BE49-F238E27FC236}">
                      <a16:creationId xmlns:a16="http://schemas.microsoft.com/office/drawing/2014/main" id="{1977FFD0-D5AD-EC1B-4F62-3D5BC243B1E2}"/>
                    </a:ext>
                  </a:extLst>
                </p:cNvPr>
                <p:cNvSpPr txBox="1">
                  <a:spLocks noRot="1" noChangeAspect="1" noMove="1" noResize="1" noEditPoints="1" noAdjustHandles="1" noChangeArrowheads="1" noChangeShapeType="1" noTextEdit="1"/>
                </p:cNvSpPr>
                <p:nvPr/>
              </p:nvSpPr>
              <p:spPr>
                <a:xfrm>
                  <a:off x="7923521" y="4736539"/>
                  <a:ext cx="442172" cy="369332"/>
                </a:xfrm>
                <a:prstGeom prst="rect">
                  <a:avLst/>
                </a:prstGeom>
                <a:blipFill>
                  <a:blip r:embed="rId20"/>
                  <a:stretch>
                    <a:fillRect/>
                  </a:stretch>
                </a:blipFill>
              </p:spPr>
              <p:txBody>
                <a:bodyPr/>
                <a:lstStyle/>
                <a:p>
                  <a:r>
                    <a:rPr lang="en-US">
                      <a:noFill/>
                    </a:rPr>
                    <a:t> </a:t>
                  </a:r>
                </a:p>
              </p:txBody>
            </p:sp>
          </mc:Fallback>
        </mc:AlternateContent>
        <p:cxnSp>
          <p:nvCxnSpPr>
            <p:cNvPr id="66" name="Straight Arrow Connector 65">
              <a:extLst>
                <a:ext uri="{FF2B5EF4-FFF2-40B4-BE49-F238E27FC236}">
                  <a16:creationId xmlns:a16="http://schemas.microsoft.com/office/drawing/2014/main" id="{3BEBB2B7-E14A-BE49-FF75-A71939252A13}"/>
                </a:ext>
              </a:extLst>
            </p:cNvPr>
            <p:cNvCxnSpPr/>
            <p:nvPr/>
          </p:nvCxnSpPr>
          <p:spPr>
            <a:xfrm>
              <a:off x="7462231" y="4895323"/>
              <a:ext cx="476518" cy="0"/>
            </a:xfrm>
            <a:prstGeom prst="straightConnector1">
              <a:avLst/>
            </a:prstGeom>
            <a:ln w="25400">
              <a:solidFill>
                <a:srgbClr val="FF0000"/>
              </a:solidFill>
              <a:headEnd type="oval"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67" name="Straight Arrow Connector 66">
              <a:extLst>
                <a:ext uri="{FF2B5EF4-FFF2-40B4-BE49-F238E27FC236}">
                  <a16:creationId xmlns:a16="http://schemas.microsoft.com/office/drawing/2014/main" id="{36327C38-42B0-FF65-2166-CDABB22D79EF}"/>
                </a:ext>
              </a:extLst>
            </p:cNvPr>
            <p:cNvCxnSpPr/>
            <p:nvPr/>
          </p:nvCxnSpPr>
          <p:spPr>
            <a:xfrm>
              <a:off x="7657766" y="3408114"/>
              <a:ext cx="476518" cy="0"/>
            </a:xfrm>
            <a:prstGeom prst="straightConnector1">
              <a:avLst/>
            </a:prstGeom>
            <a:ln w="25400">
              <a:solidFill>
                <a:srgbClr val="FF0000"/>
              </a:solidFill>
              <a:headEnd type="oval" w="lg" len="lg"/>
              <a:tailEnd type="triangle" w="lg"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68" name="TextBox 67">
                  <a:extLst>
                    <a:ext uri="{FF2B5EF4-FFF2-40B4-BE49-F238E27FC236}">
                      <a16:creationId xmlns:a16="http://schemas.microsoft.com/office/drawing/2014/main" id="{9A611E60-35BF-7406-B6CC-D028CACBEFB9}"/>
                    </a:ext>
                  </a:extLst>
                </p:cNvPr>
                <p:cNvSpPr txBox="1"/>
                <p:nvPr/>
              </p:nvSpPr>
              <p:spPr>
                <a:xfrm>
                  <a:off x="7530328" y="3527666"/>
                  <a:ext cx="446661" cy="369332"/>
                </a:xfrm>
                <a:prstGeom prst="rect">
                  <a:avLst/>
                </a:prstGeom>
                <a:noFill/>
              </p:spPr>
              <p:txBody>
                <a:bodyPr wrap="none" rtlCol="0">
                  <a:spAutoFit/>
                </a:bodyPr>
                <a:lstStyle/>
                <a:p>
                  <a:pPr/>
                  <a14:m>
                    <m:oMathPara xmlns:m="http://schemas.openxmlformats.org/officeDocument/2006/math">
                      <m:o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𝑠</m:t>
                            </m:r>
                          </m:e>
                          <m:sub>
                            <m:r>
                              <a:rPr lang="en-US" b="0" i="1" smtClean="0">
                                <a:latin typeface="Cambria Math" panose="02040503050406030204" pitchFamily="18" charset="0"/>
                              </a:rPr>
                              <m:t>2</m:t>
                            </m:r>
                          </m:sub>
                        </m:sSub>
                      </m:oMath>
                    </m:oMathPara>
                  </a14:m>
                  <a:endParaRPr lang="en-US" dirty="0"/>
                </a:p>
              </p:txBody>
            </p:sp>
          </mc:Choice>
          <mc:Fallback xmlns="">
            <p:sp>
              <p:nvSpPr>
                <p:cNvPr id="68" name="TextBox 67">
                  <a:extLst>
                    <a:ext uri="{FF2B5EF4-FFF2-40B4-BE49-F238E27FC236}">
                      <a16:creationId xmlns:a16="http://schemas.microsoft.com/office/drawing/2014/main" id="{9A611E60-35BF-7406-B6CC-D028CACBEFB9}"/>
                    </a:ext>
                  </a:extLst>
                </p:cNvPr>
                <p:cNvSpPr txBox="1">
                  <a:spLocks noRot="1" noChangeAspect="1" noMove="1" noResize="1" noEditPoints="1" noAdjustHandles="1" noChangeArrowheads="1" noChangeShapeType="1" noTextEdit="1"/>
                </p:cNvSpPr>
                <p:nvPr/>
              </p:nvSpPr>
              <p:spPr>
                <a:xfrm>
                  <a:off x="7530328" y="3527666"/>
                  <a:ext cx="446661" cy="369332"/>
                </a:xfrm>
                <a:prstGeom prst="rect">
                  <a:avLst/>
                </a:prstGeom>
                <a:blipFill>
                  <a:blip r:embed="rId21"/>
                  <a:stretch>
                    <a:fillRect/>
                  </a:stretch>
                </a:blipFill>
              </p:spPr>
              <p:txBody>
                <a:bodyPr/>
                <a:lstStyle/>
                <a:p>
                  <a:r>
                    <a:rPr lang="en-US">
                      <a:noFill/>
                    </a:rPr>
                    <a:t> </a:t>
                  </a:r>
                </a:p>
              </p:txBody>
            </p:sp>
          </mc:Fallback>
        </mc:AlternateContent>
        <p:sp>
          <p:nvSpPr>
            <p:cNvPr id="71" name="Rectangle 70">
              <a:extLst>
                <a:ext uri="{FF2B5EF4-FFF2-40B4-BE49-F238E27FC236}">
                  <a16:creationId xmlns:a16="http://schemas.microsoft.com/office/drawing/2014/main" id="{0B4DDF9F-38F9-12CC-431A-135B2A69FD7F}"/>
                </a:ext>
              </a:extLst>
            </p:cNvPr>
            <p:cNvSpPr/>
            <p:nvPr/>
          </p:nvSpPr>
          <p:spPr>
            <a:xfrm>
              <a:off x="8843379" y="2850267"/>
              <a:ext cx="495759" cy="169604"/>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TextBox 71">
              <a:extLst>
                <a:ext uri="{FF2B5EF4-FFF2-40B4-BE49-F238E27FC236}">
                  <a16:creationId xmlns:a16="http://schemas.microsoft.com/office/drawing/2014/main" id="{B63E66A5-EE54-DC4D-EBC2-7FABB0B39AE0}"/>
                </a:ext>
              </a:extLst>
            </p:cNvPr>
            <p:cNvSpPr txBox="1"/>
            <p:nvPr/>
          </p:nvSpPr>
          <p:spPr>
            <a:xfrm>
              <a:off x="9355610" y="2748540"/>
              <a:ext cx="458780" cy="369332"/>
            </a:xfrm>
            <a:prstGeom prst="rect">
              <a:avLst/>
            </a:prstGeom>
            <a:noFill/>
          </p:spPr>
          <p:txBody>
            <a:bodyPr wrap="none" rtlCol="0">
              <a:spAutoFit/>
            </a:bodyPr>
            <a:lstStyle/>
            <a:p>
              <a:r>
                <a:rPr lang="en-US" dirty="0"/>
                <a:t>Hit</a:t>
              </a:r>
            </a:p>
          </p:txBody>
        </p:sp>
      </p:grpSp>
      <p:grpSp>
        <p:nvGrpSpPr>
          <p:cNvPr id="77" name="Group 76">
            <a:extLst>
              <a:ext uri="{FF2B5EF4-FFF2-40B4-BE49-F238E27FC236}">
                <a16:creationId xmlns:a16="http://schemas.microsoft.com/office/drawing/2014/main" id="{DE796C4A-2818-1143-79BB-B8DB3204E4FF}"/>
              </a:ext>
            </a:extLst>
          </p:cNvPr>
          <p:cNvGrpSpPr/>
          <p:nvPr/>
        </p:nvGrpSpPr>
        <p:grpSpPr>
          <a:xfrm>
            <a:off x="6028383" y="3053417"/>
            <a:ext cx="3925027" cy="1399176"/>
            <a:chOff x="6028383" y="3504679"/>
            <a:chExt cx="3925027" cy="1399176"/>
          </a:xfrm>
        </p:grpSpPr>
        <p:grpSp>
          <p:nvGrpSpPr>
            <p:cNvPr id="64" name="Group 63">
              <a:extLst>
                <a:ext uri="{FF2B5EF4-FFF2-40B4-BE49-F238E27FC236}">
                  <a16:creationId xmlns:a16="http://schemas.microsoft.com/office/drawing/2014/main" id="{252C17E2-B05C-E566-4FC2-BD76816E89F5}"/>
                </a:ext>
              </a:extLst>
            </p:cNvPr>
            <p:cNvGrpSpPr/>
            <p:nvPr/>
          </p:nvGrpSpPr>
          <p:grpSpPr>
            <a:xfrm>
              <a:off x="8845535" y="3504679"/>
              <a:ext cx="1107875" cy="369332"/>
              <a:chOff x="8845535" y="3504679"/>
              <a:chExt cx="1107875" cy="369332"/>
            </a:xfrm>
          </p:grpSpPr>
          <p:sp>
            <p:nvSpPr>
              <p:cNvPr id="60" name="Rectangle 59">
                <a:extLst>
                  <a:ext uri="{FF2B5EF4-FFF2-40B4-BE49-F238E27FC236}">
                    <a16:creationId xmlns:a16="http://schemas.microsoft.com/office/drawing/2014/main" id="{D00B3A26-0241-0B69-AD46-22482D9E16D3}"/>
                  </a:ext>
                </a:extLst>
              </p:cNvPr>
              <p:cNvSpPr/>
              <p:nvPr/>
            </p:nvSpPr>
            <p:spPr>
              <a:xfrm>
                <a:off x="8845535" y="3604543"/>
                <a:ext cx="495759" cy="169604"/>
              </a:xfrm>
              <a:prstGeom prst="rect">
                <a:avLst/>
              </a:prstGeom>
              <a:solidFill>
                <a:schemeClr val="tx2">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TextBox 60">
                <a:extLst>
                  <a:ext uri="{FF2B5EF4-FFF2-40B4-BE49-F238E27FC236}">
                    <a16:creationId xmlns:a16="http://schemas.microsoft.com/office/drawing/2014/main" id="{E301585B-885E-149A-B5C6-9EDCA165C43B}"/>
                  </a:ext>
                </a:extLst>
              </p:cNvPr>
              <p:cNvSpPr txBox="1"/>
              <p:nvPr/>
            </p:nvSpPr>
            <p:spPr>
              <a:xfrm>
                <a:off x="9339139" y="3504679"/>
                <a:ext cx="614271" cy="369332"/>
              </a:xfrm>
              <a:prstGeom prst="rect">
                <a:avLst/>
              </a:prstGeom>
              <a:noFill/>
            </p:spPr>
            <p:txBody>
              <a:bodyPr wrap="none" rtlCol="0">
                <a:spAutoFit/>
              </a:bodyPr>
              <a:lstStyle/>
              <a:p>
                <a:r>
                  <a:rPr lang="en-US" dirty="0"/>
                  <a:t>Miss</a:t>
                </a:r>
              </a:p>
            </p:txBody>
          </p:sp>
        </p:grpSp>
        <p:cxnSp>
          <p:nvCxnSpPr>
            <p:cNvPr id="73" name="Straight Arrow Connector 72">
              <a:extLst>
                <a:ext uri="{FF2B5EF4-FFF2-40B4-BE49-F238E27FC236}">
                  <a16:creationId xmlns:a16="http://schemas.microsoft.com/office/drawing/2014/main" id="{AFEF95DC-7856-03BB-60F7-FCC058137FB8}"/>
                </a:ext>
              </a:extLst>
            </p:cNvPr>
            <p:cNvCxnSpPr/>
            <p:nvPr/>
          </p:nvCxnSpPr>
          <p:spPr>
            <a:xfrm>
              <a:off x="6401636" y="4903855"/>
              <a:ext cx="476518" cy="0"/>
            </a:xfrm>
            <a:prstGeom prst="straightConnector1">
              <a:avLst/>
            </a:prstGeom>
            <a:ln w="25400">
              <a:solidFill>
                <a:schemeClr val="tx2">
                  <a:lumMod val="50000"/>
                  <a:lumOff val="50000"/>
                </a:schemeClr>
              </a:solidFill>
              <a:headEnd type="oval" w="lg" len="lg"/>
              <a:tailEnd type="triangle" w="lg"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74" name="TextBox 73">
                  <a:extLst>
                    <a:ext uri="{FF2B5EF4-FFF2-40B4-BE49-F238E27FC236}">
                      <a16:creationId xmlns:a16="http://schemas.microsoft.com/office/drawing/2014/main" id="{0349C258-1085-DFC4-F291-EA1A6F83D1FC}"/>
                    </a:ext>
                  </a:extLst>
                </p:cNvPr>
                <p:cNvSpPr txBox="1"/>
                <p:nvPr/>
              </p:nvSpPr>
              <p:spPr>
                <a:xfrm>
                  <a:off x="6028383" y="4531212"/>
                  <a:ext cx="446661" cy="369332"/>
                </a:xfrm>
                <a:prstGeom prst="rect">
                  <a:avLst/>
                </a:prstGeom>
                <a:noFill/>
              </p:spPr>
              <p:txBody>
                <a:bodyPr wrap="none" rtlCol="0">
                  <a:spAutoFit/>
                </a:bodyPr>
                <a:lstStyle/>
                <a:p>
                  <a:pPr/>
                  <a14:m>
                    <m:oMathPara xmlns:m="http://schemas.openxmlformats.org/officeDocument/2006/math">
                      <m:o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𝑠</m:t>
                            </m:r>
                          </m:e>
                          <m:sub>
                            <m:r>
                              <a:rPr lang="en-US" b="0" i="1" smtClean="0">
                                <a:latin typeface="Cambria Math" panose="02040503050406030204" pitchFamily="18" charset="0"/>
                              </a:rPr>
                              <m:t>3</m:t>
                            </m:r>
                          </m:sub>
                        </m:sSub>
                      </m:oMath>
                    </m:oMathPara>
                  </a14:m>
                  <a:endParaRPr lang="en-US" dirty="0"/>
                </a:p>
              </p:txBody>
            </p:sp>
          </mc:Choice>
          <mc:Fallback xmlns="">
            <p:sp>
              <p:nvSpPr>
                <p:cNvPr id="74" name="TextBox 73">
                  <a:extLst>
                    <a:ext uri="{FF2B5EF4-FFF2-40B4-BE49-F238E27FC236}">
                      <a16:creationId xmlns:a16="http://schemas.microsoft.com/office/drawing/2014/main" id="{0349C258-1085-DFC4-F291-EA1A6F83D1FC}"/>
                    </a:ext>
                  </a:extLst>
                </p:cNvPr>
                <p:cNvSpPr txBox="1">
                  <a:spLocks noRot="1" noChangeAspect="1" noMove="1" noResize="1" noEditPoints="1" noAdjustHandles="1" noChangeArrowheads="1" noChangeShapeType="1" noTextEdit="1"/>
                </p:cNvSpPr>
                <p:nvPr/>
              </p:nvSpPr>
              <p:spPr>
                <a:xfrm>
                  <a:off x="6028383" y="4531212"/>
                  <a:ext cx="446661" cy="369332"/>
                </a:xfrm>
                <a:prstGeom prst="rect">
                  <a:avLst/>
                </a:prstGeom>
                <a:blipFill>
                  <a:blip r:embed="rId22"/>
                  <a:stretch>
                    <a:fillRect/>
                  </a:stretch>
                </a:blipFill>
              </p:spPr>
              <p:txBody>
                <a:bodyPr/>
                <a:lstStyle/>
                <a:p>
                  <a:r>
                    <a:rPr lang="en-US">
                      <a:noFill/>
                    </a:rPr>
                    <a:t> </a:t>
                  </a:r>
                </a:p>
              </p:txBody>
            </p:sp>
          </mc:Fallback>
        </mc:AlternateContent>
      </p:grpSp>
      <p:grpSp>
        <p:nvGrpSpPr>
          <p:cNvPr id="95" name="Group 94">
            <a:extLst>
              <a:ext uri="{FF2B5EF4-FFF2-40B4-BE49-F238E27FC236}">
                <a16:creationId xmlns:a16="http://schemas.microsoft.com/office/drawing/2014/main" id="{0742EC96-ABBA-4078-48DA-88E7712BABCB}"/>
              </a:ext>
            </a:extLst>
          </p:cNvPr>
          <p:cNvGrpSpPr/>
          <p:nvPr/>
        </p:nvGrpSpPr>
        <p:grpSpPr>
          <a:xfrm>
            <a:off x="1944679" y="5922508"/>
            <a:ext cx="1722989" cy="853372"/>
            <a:chOff x="1944679" y="5922508"/>
            <a:chExt cx="1722989" cy="853372"/>
          </a:xfrm>
        </p:grpSpPr>
        <p:sp>
          <p:nvSpPr>
            <p:cNvPr id="81" name="Rectangle 80">
              <a:extLst>
                <a:ext uri="{FF2B5EF4-FFF2-40B4-BE49-F238E27FC236}">
                  <a16:creationId xmlns:a16="http://schemas.microsoft.com/office/drawing/2014/main" id="{B45C775F-D5BA-F5CC-B277-6164E4D798ED}"/>
                </a:ext>
              </a:extLst>
            </p:cNvPr>
            <p:cNvSpPr/>
            <p:nvPr/>
          </p:nvSpPr>
          <p:spPr>
            <a:xfrm>
              <a:off x="1944679" y="5922508"/>
              <a:ext cx="1722989" cy="853372"/>
            </a:xfrm>
            <a:prstGeom prst="rect">
              <a:avLst/>
            </a:prstGeom>
            <a:noFill/>
            <a:ln w="254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a:extLst>
                <a:ext uri="{FF2B5EF4-FFF2-40B4-BE49-F238E27FC236}">
                  <a16:creationId xmlns:a16="http://schemas.microsoft.com/office/drawing/2014/main" id="{559B003D-16C3-5513-6826-90E475649F8F}"/>
                </a:ext>
              </a:extLst>
            </p:cNvPr>
            <p:cNvSpPr/>
            <p:nvPr/>
          </p:nvSpPr>
          <p:spPr>
            <a:xfrm>
              <a:off x="2301842" y="6041357"/>
              <a:ext cx="974019" cy="573749"/>
            </a:xfrm>
            <a:prstGeom prst="rect">
              <a:avLst/>
            </a:prstGeom>
            <a:noFill/>
            <a:ln w="254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84" name="Straight Connector 83">
            <a:extLst>
              <a:ext uri="{FF2B5EF4-FFF2-40B4-BE49-F238E27FC236}">
                <a16:creationId xmlns:a16="http://schemas.microsoft.com/office/drawing/2014/main" id="{2DB2528B-03D6-04EC-FFFD-DEF6CB853854}"/>
              </a:ext>
            </a:extLst>
          </p:cNvPr>
          <p:cNvCxnSpPr>
            <a:stCxn id="82" idx="1"/>
            <a:endCxn id="82" idx="3"/>
          </p:cNvCxnSpPr>
          <p:nvPr/>
        </p:nvCxnSpPr>
        <p:spPr>
          <a:xfrm>
            <a:off x="2301842" y="6328232"/>
            <a:ext cx="974019" cy="0"/>
          </a:xfrm>
          <a:prstGeom prst="line">
            <a:avLst/>
          </a:prstGeom>
          <a:ln w="12700">
            <a:solidFill>
              <a:schemeClr val="tx1"/>
            </a:solidFill>
            <a:prstDash val="dash"/>
          </a:ln>
        </p:spPr>
        <p:style>
          <a:lnRef idx="2">
            <a:schemeClr val="accent1"/>
          </a:lnRef>
          <a:fillRef idx="0">
            <a:schemeClr val="accent1"/>
          </a:fillRef>
          <a:effectRef idx="1">
            <a:schemeClr val="accent1"/>
          </a:effectRef>
          <a:fontRef idx="minor">
            <a:schemeClr val="tx1"/>
          </a:fontRef>
        </p:style>
      </p:cxnSp>
      <p:cxnSp>
        <p:nvCxnSpPr>
          <p:cNvPr id="85" name="Straight Connector 84">
            <a:extLst>
              <a:ext uri="{FF2B5EF4-FFF2-40B4-BE49-F238E27FC236}">
                <a16:creationId xmlns:a16="http://schemas.microsoft.com/office/drawing/2014/main" id="{2AFC269F-C17A-F9FF-0E83-F499D4909E52}"/>
              </a:ext>
            </a:extLst>
          </p:cNvPr>
          <p:cNvCxnSpPr>
            <a:cxnSpLocks/>
            <a:stCxn id="82" idx="0"/>
            <a:endCxn id="82" idx="2"/>
          </p:cNvCxnSpPr>
          <p:nvPr/>
        </p:nvCxnSpPr>
        <p:spPr>
          <a:xfrm>
            <a:off x="2788852" y="6041357"/>
            <a:ext cx="0" cy="573749"/>
          </a:xfrm>
          <a:prstGeom prst="line">
            <a:avLst/>
          </a:prstGeom>
          <a:ln w="12700">
            <a:solidFill>
              <a:schemeClr val="tx1"/>
            </a:solidFill>
            <a:prstDash val="dash"/>
          </a:ln>
        </p:spPr>
        <p:style>
          <a:lnRef idx="2">
            <a:schemeClr val="accent1"/>
          </a:lnRef>
          <a:fillRef idx="0">
            <a:schemeClr val="accent1"/>
          </a:fillRef>
          <a:effectRef idx="1">
            <a:schemeClr val="accent1"/>
          </a:effectRef>
          <a:fontRef idx="minor">
            <a:schemeClr val="tx1"/>
          </a:fontRef>
        </p:style>
      </p:cxnSp>
      <p:sp>
        <p:nvSpPr>
          <p:cNvPr id="88" name="Oval 87">
            <a:extLst>
              <a:ext uri="{FF2B5EF4-FFF2-40B4-BE49-F238E27FC236}">
                <a16:creationId xmlns:a16="http://schemas.microsoft.com/office/drawing/2014/main" id="{D8981831-F4E7-2547-768D-777996367D46}"/>
              </a:ext>
            </a:extLst>
          </p:cNvPr>
          <p:cNvSpPr/>
          <p:nvPr/>
        </p:nvSpPr>
        <p:spPr>
          <a:xfrm>
            <a:off x="2716481" y="6259866"/>
            <a:ext cx="136729" cy="136729"/>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ight Arrow 88">
            <a:extLst>
              <a:ext uri="{FF2B5EF4-FFF2-40B4-BE49-F238E27FC236}">
                <a16:creationId xmlns:a16="http://schemas.microsoft.com/office/drawing/2014/main" id="{08A86149-8345-7859-F4D1-55AF5740CEA1}"/>
              </a:ext>
            </a:extLst>
          </p:cNvPr>
          <p:cNvSpPr/>
          <p:nvPr/>
        </p:nvSpPr>
        <p:spPr>
          <a:xfrm>
            <a:off x="3721751" y="6015333"/>
            <a:ext cx="2198300" cy="708551"/>
          </a:xfrm>
          <a:prstGeom prst="rightArrow">
            <a:avLst/>
          </a:prstGeom>
          <a:noFill/>
          <a:ln w="19050"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r>
              <a:rPr lang="en-US" dirty="0"/>
              <a:t>Reduce</a:t>
            </a:r>
          </a:p>
        </p:txBody>
      </p:sp>
      <p:sp>
        <p:nvSpPr>
          <p:cNvPr id="90" name="Rectangle 89">
            <a:extLst>
              <a:ext uri="{FF2B5EF4-FFF2-40B4-BE49-F238E27FC236}">
                <a16:creationId xmlns:a16="http://schemas.microsoft.com/office/drawing/2014/main" id="{E11715F8-74DC-710F-3A59-EC1EB9D61E16}"/>
              </a:ext>
            </a:extLst>
          </p:cNvPr>
          <p:cNvSpPr/>
          <p:nvPr/>
        </p:nvSpPr>
        <p:spPr>
          <a:xfrm>
            <a:off x="6044649" y="5933658"/>
            <a:ext cx="1722989" cy="853372"/>
          </a:xfrm>
          <a:prstGeom prst="rect">
            <a:avLst/>
          </a:prstGeom>
          <a:noFill/>
          <a:ln w="254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Oval 93">
            <a:extLst>
              <a:ext uri="{FF2B5EF4-FFF2-40B4-BE49-F238E27FC236}">
                <a16:creationId xmlns:a16="http://schemas.microsoft.com/office/drawing/2014/main" id="{842610EE-AE6A-61AD-224C-A3530D46F79F}"/>
              </a:ext>
            </a:extLst>
          </p:cNvPr>
          <p:cNvSpPr/>
          <p:nvPr/>
        </p:nvSpPr>
        <p:spPr>
          <a:xfrm>
            <a:off x="6816451" y="6271016"/>
            <a:ext cx="136729" cy="136729"/>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22259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par>
                          <p:cTn id="7" fill="hold">
                            <p:stCondLst>
                              <p:cond delay="0"/>
                            </p:stCondLst>
                            <p:childTnLst>
                              <p:par>
                                <p:cTn id="8" presetID="3" presetClass="entr" presetSubtype="10" fill="hold" nodeType="after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blinds(horizontal)">
                                      <p:cBhvr>
                                        <p:cTn id="10" dur="500"/>
                                        <p:tgtEl>
                                          <p:spTgt spid="4">
                                            <p:txEl>
                                              <p:pRg st="1" end="1"/>
                                            </p:txEl>
                                          </p:spTgt>
                                        </p:tgtEl>
                                      </p:cBhvr>
                                    </p:animEffect>
                                  </p:childTnLst>
                                </p:cTn>
                              </p:par>
                            </p:childTnLst>
                          </p:cTn>
                        </p:par>
                        <p:par>
                          <p:cTn id="11" fill="hold">
                            <p:stCondLst>
                              <p:cond delay="500"/>
                            </p:stCondLst>
                            <p:childTnLst>
                              <p:par>
                                <p:cTn id="12" presetID="3" presetClass="entr" presetSubtype="10" fill="hold" nodeType="afterEffect">
                                  <p:stCondLst>
                                    <p:cond delay="0"/>
                                  </p:stCondLst>
                                  <p:childTnLst>
                                    <p:set>
                                      <p:cBhvr>
                                        <p:cTn id="13" dur="1" fill="hold">
                                          <p:stCondLst>
                                            <p:cond delay="0"/>
                                          </p:stCondLst>
                                        </p:cTn>
                                        <p:tgtEl>
                                          <p:spTgt spid="4">
                                            <p:txEl>
                                              <p:pRg st="2" end="2"/>
                                            </p:txEl>
                                          </p:spTgt>
                                        </p:tgtEl>
                                        <p:attrNameLst>
                                          <p:attrName>style.visibility</p:attrName>
                                        </p:attrNameLst>
                                      </p:cBhvr>
                                      <p:to>
                                        <p:strVal val="visible"/>
                                      </p:to>
                                    </p:set>
                                    <p:animEffect transition="in" filter="blinds(horizontal)">
                                      <p:cBhvr>
                                        <p:cTn id="14" dur="500"/>
                                        <p:tgtEl>
                                          <p:spTgt spid="4">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nodeType="clickEffect">
                                  <p:stCondLst>
                                    <p:cond delay="0"/>
                                  </p:stCondLst>
                                  <p:childTnLst>
                                    <p:set>
                                      <p:cBhvr>
                                        <p:cTn id="22" dur="1" fill="hold">
                                          <p:stCondLst>
                                            <p:cond delay="0"/>
                                          </p:stCondLst>
                                        </p:cTn>
                                        <p:tgtEl>
                                          <p:spTgt spid="48"/>
                                        </p:tgtEl>
                                        <p:attrNameLst>
                                          <p:attrName>style.visibility</p:attrName>
                                        </p:attrNameLst>
                                      </p:cBhvr>
                                      <p:to>
                                        <p:strVal val="visible"/>
                                      </p:to>
                                    </p:set>
                                    <p:animEffect transition="in" filter="dissolve">
                                      <p:cBhvr>
                                        <p:cTn id="23" dur="500"/>
                                        <p:tgtEl>
                                          <p:spTgt spid="48"/>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8"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 calcmode="lin" valueType="num">
                                      <p:cBhvr additive="base">
                                        <p:cTn id="28" dur="500" fill="hold"/>
                                        <p:tgtEl>
                                          <p:spTgt spid="5"/>
                                        </p:tgtEl>
                                        <p:attrNameLst>
                                          <p:attrName>ppt_x</p:attrName>
                                        </p:attrNameLst>
                                      </p:cBhvr>
                                      <p:tavLst>
                                        <p:tav tm="0">
                                          <p:val>
                                            <p:strVal val="0-#ppt_w/2"/>
                                          </p:val>
                                        </p:tav>
                                        <p:tav tm="100000">
                                          <p:val>
                                            <p:strVal val="#ppt_x"/>
                                          </p:val>
                                        </p:tav>
                                      </p:tavLst>
                                    </p:anim>
                                    <p:anim calcmode="lin" valueType="num">
                                      <p:cBhvr additive="base">
                                        <p:cTn id="29"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9" presetClass="entr" presetSubtype="0" fill="hold" nodeType="click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dissolve">
                                      <p:cBhvr>
                                        <p:cTn id="34" dur="5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9" presetClass="entr" presetSubtype="0" fill="hold" nodeType="clickEffect">
                                  <p:stCondLst>
                                    <p:cond delay="0"/>
                                  </p:stCondLst>
                                  <p:childTnLst>
                                    <p:set>
                                      <p:cBhvr>
                                        <p:cTn id="38" dur="1" fill="hold">
                                          <p:stCondLst>
                                            <p:cond delay="0"/>
                                          </p:stCondLst>
                                        </p:cTn>
                                        <p:tgtEl>
                                          <p:spTgt spid="53"/>
                                        </p:tgtEl>
                                        <p:attrNameLst>
                                          <p:attrName>style.visibility</p:attrName>
                                        </p:attrNameLst>
                                      </p:cBhvr>
                                      <p:to>
                                        <p:strVal val="visible"/>
                                      </p:to>
                                    </p:set>
                                    <p:animEffect transition="in" filter="dissolve">
                                      <p:cBhvr>
                                        <p:cTn id="39" dur="500"/>
                                        <p:tgtEl>
                                          <p:spTgt spid="53"/>
                                        </p:tgtEl>
                                      </p:cBhvr>
                                    </p:animEffect>
                                  </p:childTnLst>
                                </p:cTn>
                              </p:par>
                            </p:childTnLst>
                          </p:cTn>
                        </p:par>
                      </p:childTnLst>
                    </p:cTn>
                  </p:par>
                  <p:par>
                    <p:cTn id="40" fill="hold">
                      <p:stCondLst>
                        <p:cond delay="indefinite"/>
                      </p:stCondLst>
                      <p:childTnLst>
                        <p:par>
                          <p:cTn id="41" fill="hold">
                            <p:stCondLst>
                              <p:cond delay="0"/>
                            </p:stCondLst>
                            <p:childTnLst>
                              <p:par>
                                <p:cTn id="42" presetID="9" presetClass="entr" presetSubtype="0" fill="hold" nodeType="clickEffect">
                                  <p:stCondLst>
                                    <p:cond delay="0"/>
                                  </p:stCondLst>
                                  <p:childTnLst>
                                    <p:set>
                                      <p:cBhvr>
                                        <p:cTn id="43" dur="1" fill="hold">
                                          <p:stCondLst>
                                            <p:cond delay="0"/>
                                          </p:stCondLst>
                                        </p:cTn>
                                        <p:tgtEl>
                                          <p:spTgt spid="75"/>
                                        </p:tgtEl>
                                        <p:attrNameLst>
                                          <p:attrName>style.visibility</p:attrName>
                                        </p:attrNameLst>
                                      </p:cBhvr>
                                      <p:to>
                                        <p:strVal val="visible"/>
                                      </p:to>
                                    </p:set>
                                    <p:animEffect transition="in" filter="dissolve">
                                      <p:cBhvr>
                                        <p:cTn id="44" dur="500"/>
                                        <p:tgtEl>
                                          <p:spTgt spid="75"/>
                                        </p:tgtEl>
                                      </p:cBhvr>
                                    </p:animEffect>
                                  </p:childTnLst>
                                </p:cTn>
                              </p:par>
                            </p:childTnLst>
                          </p:cTn>
                        </p:par>
                      </p:childTnLst>
                    </p:cTn>
                  </p:par>
                  <p:par>
                    <p:cTn id="45" fill="hold">
                      <p:stCondLst>
                        <p:cond delay="indefinite"/>
                      </p:stCondLst>
                      <p:childTnLst>
                        <p:par>
                          <p:cTn id="46" fill="hold">
                            <p:stCondLst>
                              <p:cond delay="0"/>
                            </p:stCondLst>
                            <p:childTnLst>
                              <p:par>
                                <p:cTn id="47" presetID="9" presetClass="entr" presetSubtype="0" fill="hold" nodeType="clickEffect">
                                  <p:stCondLst>
                                    <p:cond delay="0"/>
                                  </p:stCondLst>
                                  <p:childTnLst>
                                    <p:set>
                                      <p:cBhvr>
                                        <p:cTn id="48" dur="1" fill="hold">
                                          <p:stCondLst>
                                            <p:cond delay="0"/>
                                          </p:stCondLst>
                                        </p:cTn>
                                        <p:tgtEl>
                                          <p:spTgt spid="76"/>
                                        </p:tgtEl>
                                        <p:attrNameLst>
                                          <p:attrName>style.visibility</p:attrName>
                                        </p:attrNameLst>
                                      </p:cBhvr>
                                      <p:to>
                                        <p:strVal val="visible"/>
                                      </p:to>
                                    </p:set>
                                    <p:animEffect transition="in" filter="dissolve">
                                      <p:cBhvr>
                                        <p:cTn id="49" dur="500"/>
                                        <p:tgtEl>
                                          <p:spTgt spid="76"/>
                                        </p:tgtEl>
                                      </p:cBhvr>
                                    </p:animEffect>
                                  </p:childTnLst>
                                </p:cTn>
                              </p:par>
                            </p:childTnLst>
                          </p:cTn>
                        </p:par>
                      </p:childTnLst>
                    </p:cTn>
                  </p:par>
                  <p:par>
                    <p:cTn id="50" fill="hold">
                      <p:stCondLst>
                        <p:cond delay="indefinite"/>
                      </p:stCondLst>
                      <p:childTnLst>
                        <p:par>
                          <p:cTn id="51" fill="hold">
                            <p:stCondLst>
                              <p:cond delay="0"/>
                            </p:stCondLst>
                            <p:childTnLst>
                              <p:par>
                                <p:cTn id="52" presetID="9" presetClass="entr" presetSubtype="0" fill="hold" nodeType="clickEffect">
                                  <p:stCondLst>
                                    <p:cond delay="0"/>
                                  </p:stCondLst>
                                  <p:childTnLst>
                                    <p:set>
                                      <p:cBhvr>
                                        <p:cTn id="53" dur="1" fill="hold">
                                          <p:stCondLst>
                                            <p:cond delay="0"/>
                                          </p:stCondLst>
                                        </p:cTn>
                                        <p:tgtEl>
                                          <p:spTgt spid="77"/>
                                        </p:tgtEl>
                                        <p:attrNameLst>
                                          <p:attrName>style.visibility</p:attrName>
                                        </p:attrNameLst>
                                      </p:cBhvr>
                                      <p:to>
                                        <p:strVal val="visible"/>
                                      </p:to>
                                    </p:set>
                                    <p:animEffect transition="in" filter="dissolve">
                                      <p:cBhvr>
                                        <p:cTn id="54" dur="500"/>
                                        <p:tgtEl>
                                          <p:spTgt spid="77"/>
                                        </p:tgtEl>
                                      </p:cBhvr>
                                    </p:animEffect>
                                  </p:childTnLst>
                                </p:cTn>
                              </p:par>
                            </p:childTnLst>
                          </p:cTn>
                        </p:par>
                      </p:childTnLst>
                    </p:cTn>
                  </p:par>
                  <p:par>
                    <p:cTn id="55" fill="hold">
                      <p:stCondLst>
                        <p:cond delay="indefinite"/>
                      </p:stCondLst>
                      <p:childTnLst>
                        <p:par>
                          <p:cTn id="56" fill="hold">
                            <p:stCondLst>
                              <p:cond delay="0"/>
                            </p:stCondLst>
                            <p:childTnLst>
                              <p:par>
                                <p:cTn id="57" presetID="3" presetClass="entr" presetSubtype="10" fill="hold" nodeType="clickEffect">
                                  <p:stCondLst>
                                    <p:cond delay="0"/>
                                  </p:stCondLst>
                                  <p:childTnLst>
                                    <p:set>
                                      <p:cBhvr>
                                        <p:cTn id="58" dur="1" fill="hold">
                                          <p:stCondLst>
                                            <p:cond delay="0"/>
                                          </p:stCondLst>
                                        </p:cTn>
                                        <p:tgtEl>
                                          <p:spTgt spid="4">
                                            <p:txEl>
                                              <p:pRg st="8" end="8"/>
                                            </p:txEl>
                                          </p:spTgt>
                                        </p:tgtEl>
                                        <p:attrNameLst>
                                          <p:attrName>style.visibility</p:attrName>
                                        </p:attrNameLst>
                                      </p:cBhvr>
                                      <p:to>
                                        <p:strVal val="visible"/>
                                      </p:to>
                                    </p:set>
                                    <p:animEffect transition="in" filter="blinds(horizontal)">
                                      <p:cBhvr>
                                        <p:cTn id="59" dur="500"/>
                                        <p:tgtEl>
                                          <p:spTgt spid="4">
                                            <p:txEl>
                                              <p:pRg st="8" end="8"/>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3" presetClass="entr" presetSubtype="10" fill="hold" nodeType="clickEffect">
                                  <p:stCondLst>
                                    <p:cond delay="0"/>
                                  </p:stCondLst>
                                  <p:childTnLst>
                                    <p:set>
                                      <p:cBhvr>
                                        <p:cTn id="63" dur="1" fill="hold">
                                          <p:stCondLst>
                                            <p:cond delay="0"/>
                                          </p:stCondLst>
                                        </p:cTn>
                                        <p:tgtEl>
                                          <p:spTgt spid="4">
                                            <p:txEl>
                                              <p:pRg st="9" end="9"/>
                                            </p:txEl>
                                          </p:spTgt>
                                        </p:tgtEl>
                                        <p:attrNameLst>
                                          <p:attrName>style.visibility</p:attrName>
                                        </p:attrNameLst>
                                      </p:cBhvr>
                                      <p:to>
                                        <p:strVal val="visible"/>
                                      </p:to>
                                    </p:set>
                                    <p:animEffect transition="in" filter="blinds(horizontal)">
                                      <p:cBhvr>
                                        <p:cTn id="64" dur="500"/>
                                        <p:tgtEl>
                                          <p:spTgt spid="4">
                                            <p:txEl>
                                              <p:pRg st="9" end="9"/>
                                            </p:txEl>
                                          </p:spTgt>
                                        </p:tgtEl>
                                      </p:cBhvr>
                                    </p:animEffect>
                                  </p:childTnLst>
                                </p:cTn>
                              </p:par>
                            </p:childTnLst>
                          </p:cTn>
                        </p:par>
                      </p:childTnLst>
                    </p:cTn>
                  </p:par>
                  <p:par>
                    <p:cTn id="65" fill="hold">
                      <p:stCondLst>
                        <p:cond delay="indefinite"/>
                      </p:stCondLst>
                      <p:childTnLst>
                        <p:par>
                          <p:cTn id="66" fill="hold">
                            <p:stCondLst>
                              <p:cond delay="0"/>
                            </p:stCondLst>
                            <p:childTnLst>
                              <p:par>
                                <p:cTn id="67" presetID="9" presetClass="entr" presetSubtype="0" fill="hold" nodeType="clickEffect">
                                  <p:stCondLst>
                                    <p:cond delay="0"/>
                                  </p:stCondLst>
                                  <p:childTnLst>
                                    <p:set>
                                      <p:cBhvr>
                                        <p:cTn id="68" dur="1" fill="hold">
                                          <p:stCondLst>
                                            <p:cond delay="0"/>
                                          </p:stCondLst>
                                        </p:cTn>
                                        <p:tgtEl>
                                          <p:spTgt spid="95"/>
                                        </p:tgtEl>
                                        <p:attrNameLst>
                                          <p:attrName>style.visibility</p:attrName>
                                        </p:attrNameLst>
                                      </p:cBhvr>
                                      <p:to>
                                        <p:strVal val="visible"/>
                                      </p:to>
                                    </p:set>
                                    <p:animEffect transition="in" filter="dissolve">
                                      <p:cBhvr>
                                        <p:cTn id="69" dur="500"/>
                                        <p:tgtEl>
                                          <p:spTgt spid="95"/>
                                        </p:tgtEl>
                                      </p:cBhvr>
                                    </p:animEffect>
                                  </p:childTnLst>
                                </p:cTn>
                              </p:par>
                            </p:childTnLst>
                          </p:cTn>
                        </p:par>
                        <p:par>
                          <p:cTn id="70" fill="hold">
                            <p:stCondLst>
                              <p:cond delay="500"/>
                            </p:stCondLst>
                            <p:childTnLst>
                              <p:par>
                                <p:cTn id="71" presetID="9" presetClass="entr" presetSubtype="0" fill="hold" nodeType="afterEffect">
                                  <p:stCondLst>
                                    <p:cond delay="0"/>
                                  </p:stCondLst>
                                  <p:childTnLst>
                                    <p:set>
                                      <p:cBhvr>
                                        <p:cTn id="72" dur="1" fill="hold">
                                          <p:stCondLst>
                                            <p:cond delay="0"/>
                                          </p:stCondLst>
                                        </p:cTn>
                                        <p:tgtEl>
                                          <p:spTgt spid="84"/>
                                        </p:tgtEl>
                                        <p:attrNameLst>
                                          <p:attrName>style.visibility</p:attrName>
                                        </p:attrNameLst>
                                      </p:cBhvr>
                                      <p:to>
                                        <p:strVal val="visible"/>
                                      </p:to>
                                    </p:set>
                                    <p:animEffect transition="in" filter="dissolve">
                                      <p:cBhvr>
                                        <p:cTn id="73" dur="500"/>
                                        <p:tgtEl>
                                          <p:spTgt spid="84"/>
                                        </p:tgtEl>
                                      </p:cBhvr>
                                    </p:animEffect>
                                  </p:childTnLst>
                                </p:cTn>
                              </p:par>
                            </p:childTnLst>
                          </p:cTn>
                        </p:par>
                        <p:par>
                          <p:cTn id="74" fill="hold">
                            <p:stCondLst>
                              <p:cond delay="1000"/>
                            </p:stCondLst>
                            <p:childTnLst>
                              <p:par>
                                <p:cTn id="75" presetID="9" presetClass="entr" presetSubtype="0" fill="hold" nodeType="afterEffect">
                                  <p:stCondLst>
                                    <p:cond delay="0"/>
                                  </p:stCondLst>
                                  <p:childTnLst>
                                    <p:set>
                                      <p:cBhvr>
                                        <p:cTn id="76" dur="1" fill="hold">
                                          <p:stCondLst>
                                            <p:cond delay="0"/>
                                          </p:stCondLst>
                                        </p:cTn>
                                        <p:tgtEl>
                                          <p:spTgt spid="85"/>
                                        </p:tgtEl>
                                        <p:attrNameLst>
                                          <p:attrName>style.visibility</p:attrName>
                                        </p:attrNameLst>
                                      </p:cBhvr>
                                      <p:to>
                                        <p:strVal val="visible"/>
                                      </p:to>
                                    </p:set>
                                    <p:animEffect transition="in" filter="dissolve">
                                      <p:cBhvr>
                                        <p:cTn id="77" dur="500"/>
                                        <p:tgtEl>
                                          <p:spTgt spid="85"/>
                                        </p:tgtEl>
                                      </p:cBhvr>
                                    </p:animEffect>
                                  </p:childTnLst>
                                </p:cTn>
                              </p:par>
                            </p:childTnLst>
                          </p:cTn>
                        </p:par>
                        <p:par>
                          <p:cTn id="78" fill="hold">
                            <p:stCondLst>
                              <p:cond delay="1500"/>
                            </p:stCondLst>
                            <p:childTnLst>
                              <p:par>
                                <p:cTn id="79" presetID="9" presetClass="entr" presetSubtype="0" fill="hold" grpId="0" nodeType="afterEffect">
                                  <p:stCondLst>
                                    <p:cond delay="0"/>
                                  </p:stCondLst>
                                  <p:childTnLst>
                                    <p:set>
                                      <p:cBhvr>
                                        <p:cTn id="80" dur="1" fill="hold">
                                          <p:stCondLst>
                                            <p:cond delay="0"/>
                                          </p:stCondLst>
                                        </p:cTn>
                                        <p:tgtEl>
                                          <p:spTgt spid="88"/>
                                        </p:tgtEl>
                                        <p:attrNameLst>
                                          <p:attrName>style.visibility</p:attrName>
                                        </p:attrNameLst>
                                      </p:cBhvr>
                                      <p:to>
                                        <p:strVal val="visible"/>
                                      </p:to>
                                    </p:set>
                                    <p:animEffect transition="in" filter="dissolve">
                                      <p:cBhvr>
                                        <p:cTn id="81" dur="500"/>
                                        <p:tgtEl>
                                          <p:spTgt spid="88"/>
                                        </p:tgtEl>
                                      </p:cBhvr>
                                    </p:animEffect>
                                  </p:childTnLst>
                                </p:cTn>
                              </p:par>
                            </p:childTnLst>
                          </p:cTn>
                        </p:par>
                        <p:par>
                          <p:cTn id="82" fill="hold">
                            <p:stCondLst>
                              <p:cond delay="2000"/>
                            </p:stCondLst>
                            <p:childTnLst>
                              <p:par>
                                <p:cTn id="83" presetID="9" presetClass="entr" presetSubtype="0" fill="hold" grpId="0" nodeType="afterEffect">
                                  <p:stCondLst>
                                    <p:cond delay="0"/>
                                  </p:stCondLst>
                                  <p:childTnLst>
                                    <p:set>
                                      <p:cBhvr>
                                        <p:cTn id="84" dur="1" fill="hold">
                                          <p:stCondLst>
                                            <p:cond delay="0"/>
                                          </p:stCondLst>
                                        </p:cTn>
                                        <p:tgtEl>
                                          <p:spTgt spid="89"/>
                                        </p:tgtEl>
                                        <p:attrNameLst>
                                          <p:attrName>style.visibility</p:attrName>
                                        </p:attrNameLst>
                                      </p:cBhvr>
                                      <p:to>
                                        <p:strVal val="visible"/>
                                      </p:to>
                                    </p:set>
                                    <p:animEffect transition="in" filter="dissolve">
                                      <p:cBhvr>
                                        <p:cTn id="85" dur="500"/>
                                        <p:tgtEl>
                                          <p:spTgt spid="89"/>
                                        </p:tgtEl>
                                      </p:cBhvr>
                                    </p:animEffect>
                                  </p:childTnLst>
                                </p:cTn>
                              </p:par>
                            </p:childTnLst>
                          </p:cTn>
                        </p:par>
                        <p:par>
                          <p:cTn id="86" fill="hold">
                            <p:stCondLst>
                              <p:cond delay="2500"/>
                            </p:stCondLst>
                            <p:childTnLst>
                              <p:par>
                                <p:cTn id="87" presetID="9" presetClass="entr" presetSubtype="0" fill="hold" grpId="0" nodeType="afterEffect">
                                  <p:stCondLst>
                                    <p:cond delay="0"/>
                                  </p:stCondLst>
                                  <p:childTnLst>
                                    <p:set>
                                      <p:cBhvr>
                                        <p:cTn id="88" dur="1" fill="hold">
                                          <p:stCondLst>
                                            <p:cond delay="0"/>
                                          </p:stCondLst>
                                        </p:cTn>
                                        <p:tgtEl>
                                          <p:spTgt spid="90"/>
                                        </p:tgtEl>
                                        <p:attrNameLst>
                                          <p:attrName>style.visibility</p:attrName>
                                        </p:attrNameLst>
                                      </p:cBhvr>
                                      <p:to>
                                        <p:strVal val="visible"/>
                                      </p:to>
                                    </p:set>
                                    <p:animEffect transition="in" filter="dissolve">
                                      <p:cBhvr>
                                        <p:cTn id="89" dur="500"/>
                                        <p:tgtEl>
                                          <p:spTgt spid="90"/>
                                        </p:tgtEl>
                                      </p:cBhvr>
                                    </p:animEffect>
                                  </p:childTnLst>
                                </p:cTn>
                              </p:par>
                            </p:childTnLst>
                          </p:cTn>
                        </p:par>
                        <p:par>
                          <p:cTn id="90" fill="hold">
                            <p:stCondLst>
                              <p:cond delay="3000"/>
                            </p:stCondLst>
                            <p:childTnLst>
                              <p:par>
                                <p:cTn id="91" presetID="9" presetClass="entr" presetSubtype="0" fill="hold" grpId="0" nodeType="afterEffect">
                                  <p:stCondLst>
                                    <p:cond delay="0"/>
                                  </p:stCondLst>
                                  <p:childTnLst>
                                    <p:set>
                                      <p:cBhvr>
                                        <p:cTn id="92" dur="1" fill="hold">
                                          <p:stCondLst>
                                            <p:cond delay="0"/>
                                          </p:stCondLst>
                                        </p:cTn>
                                        <p:tgtEl>
                                          <p:spTgt spid="94"/>
                                        </p:tgtEl>
                                        <p:attrNameLst>
                                          <p:attrName>style.visibility</p:attrName>
                                        </p:attrNameLst>
                                      </p:cBhvr>
                                      <p:to>
                                        <p:strVal val="visible"/>
                                      </p:to>
                                    </p:set>
                                    <p:animEffect transition="in" filter="dissolve">
                                      <p:cBhvr>
                                        <p:cTn id="93" dur="500"/>
                                        <p:tgtEl>
                                          <p:spTgt spid="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8" grpId="0" animBg="1"/>
      <p:bldP spid="89" grpId="0" animBg="1"/>
      <p:bldP spid="90" grpId="0" animBg="1"/>
      <p:bldP spid="94"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08B29F7-159C-B8BB-EFBF-ADD452DC6C7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47</a:t>
            </a:fld>
            <a:endParaRPr lang="en-US"/>
          </a:p>
        </p:txBody>
      </p:sp>
      <p:sp>
        <p:nvSpPr>
          <p:cNvPr id="3" name="Title 2">
            <a:extLst>
              <a:ext uri="{FF2B5EF4-FFF2-40B4-BE49-F238E27FC236}">
                <a16:creationId xmlns:a16="http://schemas.microsoft.com/office/drawing/2014/main" id="{92F34A28-44CE-6D14-AF28-2BD89D95CB37}"/>
              </a:ext>
            </a:extLst>
          </p:cNvPr>
          <p:cNvSpPr>
            <a:spLocks noGrp="1"/>
          </p:cNvSpPr>
          <p:nvPr>
            <p:ph type="title"/>
          </p:nvPr>
        </p:nvSpPr>
        <p:spPr/>
        <p:txBody>
          <a:bodyPr/>
          <a:lstStyle/>
          <a:p>
            <a:r>
              <a:rPr lang="en-US" dirty="0"/>
              <a:t>MBR-MBR Intersection Query</a:t>
            </a:r>
          </a:p>
        </p:txBody>
      </p:sp>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0C3E262B-89DF-9A33-7B97-A8988F78110B}"/>
                  </a:ext>
                </a:extLst>
              </p:cNvPr>
              <p:cNvSpPr>
                <a:spLocks noGrp="1"/>
              </p:cNvSpPr>
              <p:nvPr>
                <p:ph sz="half" idx="1"/>
              </p:nvPr>
            </p:nvSpPr>
            <p:spPr>
              <a:xfrm>
                <a:off x="571500" y="1379601"/>
                <a:ext cx="11349154" cy="4949761"/>
              </a:xfrm>
            </p:spPr>
            <p:txBody>
              <a:bodyPr/>
              <a:lstStyle/>
              <a:p>
                <a:pPr marL="194310" indent="-182880">
                  <a:lnSpc>
                    <a:spcPct val="120000"/>
                  </a:lnSpc>
                  <a:spcBef>
                    <a:spcPts val="800"/>
                  </a:spcBef>
                  <a:defRPr sz="1600" b="1" i="0">
                    <a:solidFill>
                      <a:srgbClr val="2980B9"/>
                    </a:solidFill>
                    <a:latin typeface="Arial"/>
                  </a:defRPr>
                </a:pPr>
                <a:r>
                  <a:rPr lang="en-US" sz="2600" b="1" dirty="0">
                    <a:solidFill>
                      <a:srgbClr val="2980B9"/>
                    </a:solidFill>
                    <a:latin typeface="Arial"/>
                    <a:ea typeface="+mn-ea"/>
                    <a:cs typeface="+mn-cs"/>
                  </a:rPr>
                  <a:t>Observation: two MBRs intersect </a:t>
                </a:r>
                <a14:m>
                  <m:oMath xmlns:m="http://schemas.openxmlformats.org/officeDocument/2006/math">
                    <m:r>
                      <a:rPr lang="en-US" sz="2600" b="1" dirty="0">
                        <a:solidFill>
                          <a:srgbClr val="2980B9"/>
                        </a:solidFill>
                        <a:latin typeface="Cambria Math" panose="02040503050406030204" pitchFamily="18" charset="0"/>
                        <a:ea typeface="+mn-ea"/>
                        <a:cs typeface="+mn-cs"/>
                      </a:rPr>
                      <m:t>↔</m:t>
                    </m:r>
                  </m:oMath>
                </a14:m>
                <a:r>
                  <a:rPr lang="en-US" sz="2600" b="1" dirty="0">
                    <a:solidFill>
                      <a:srgbClr val="2980B9"/>
                    </a:solidFill>
                    <a:latin typeface="Arial"/>
                    <a:ea typeface="+mn-ea"/>
                    <a:cs typeface="+mn-cs"/>
                  </a:rPr>
                  <a:t> One of the cases is true</a:t>
                </a:r>
              </a:p>
              <a:p>
                <a:pPr marL="411480" lvl="1">
                  <a:lnSpc>
                    <a:spcPct val="110000"/>
                  </a:lnSpc>
                  <a:buFont typeface="Wingdings" pitchFamily="2" charset="2"/>
                  <a:buChar char="§"/>
                  <a:defRPr sz="1400" b="0" i="0">
                    <a:solidFill>
                      <a:srgbClr val="34495E"/>
                    </a:solidFill>
                    <a:latin typeface="Arial"/>
                  </a:defRPr>
                </a:pPr>
                <a:r>
                  <a:rPr lang="en-US" sz="1800" dirty="0">
                    <a:solidFill>
                      <a:srgbClr val="4B5563"/>
                    </a:solidFill>
                    <a:latin typeface="Arial"/>
                  </a:rPr>
                  <a:t>Case 1: Diagonal of </a:t>
                </a:r>
                <a14:m>
                  <m:oMath xmlns:m="http://schemas.openxmlformats.org/officeDocument/2006/math">
                    <m:r>
                      <a:rPr lang="en-US" sz="1800">
                        <a:solidFill>
                          <a:srgbClr val="4B5563"/>
                        </a:solidFill>
                        <a:latin typeface="Cambria Math" panose="02040503050406030204" pitchFamily="18" charset="0"/>
                      </a:rPr>
                      <m:t>𝑠</m:t>
                    </m:r>
                    <m:r>
                      <a:rPr lang="en-US" sz="1800">
                        <a:solidFill>
                          <a:srgbClr val="4B5563"/>
                        </a:solidFill>
                        <a:latin typeface="Cambria Math" panose="02040503050406030204" pitchFamily="18" charset="0"/>
                      </a:rPr>
                      <m:t> </m:t>
                    </m:r>
                  </m:oMath>
                </a14:m>
                <a:r>
                  <a:rPr lang="en-US" sz="1800" dirty="0">
                    <a:solidFill>
                      <a:srgbClr val="4B5563"/>
                    </a:solidFill>
                    <a:latin typeface="Arial"/>
                  </a:rPr>
                  <a:t>intersects </a:t>
                </a:r>
                <a14:m>
                  <m:oMath xmlns:m="http://schemas.openxmlformats.org/officeDocument/2006/math">
                    <m:r>
                      <a:rPr lang="en-US" sz="1800">
                        <a:solidFill>
                          <a:srgbClr val="4B5563"/>
                        </a:solidFill>
                        <a:latin typeface="Cambria Math" panose="02040503050406030204" pitchFamily="18" charset="0"/>
                      </a:rPr>
                      <m:t>𝑟</m:t>
                    </m:r>
                  </m:oMath>
                </a14:m>
                <a:endParaRPr lang="en-US" sz="1800" dirty="0">
                  <a:solidFill>
                    <a:srgbClr val="4B5563"/>
                  </a:solidFill>
                  <a:latin typeface="Arial"/>
                </a:endParaRPr>
              </a:p>
              <a:p>
                <a:pPr marL="411480" lvl="1">
                  <a:lnSpc>
                    <a:spcPct val="110000"/>
                  </a:lnSpc>
                  <a:buFont typeface="Wingdings" pitchFamily="2" charset="2"/>
                  <a:buChar char="§"/>
                  <a:defRPr sz="1400" b="0" i="0">
                    <a:solidFill>
                      <a:srgbClr val="34495E"/>
                    </a:solidFill>
                    <a:latin typeface="Arial"/>
                  </a:defRPr>
                </a:pPr>
                <a:r>
                  <a:rPr lang="en-US" sz="1800" dirty="0">
                    <a:solidFill>
                      <a:srgbClr val="4B5563"/>
                    </a:solidFill>
                    <a:latin typeface="Arial"/>
                  </a:rPr>
                  <a:t>Case 2: Anti-diagonal of </a:t>
                </a:r>
                <a14:m>
                  <m:oMath xmlns:m="http://schemas.openxmlformats.org/officeDocument/2006/math">
                    <m:r>
                      <a:rPr lang="en-US" sz="1800">
                        <a:solidFill>
                          <a:srgbClr val="4B5563"/>
                        </a:solidFill>
                        <a:latin typeface="Cambria Math" panose="02040503050406030204" pitchFamily="18" charset="0"/>
                      </a:rPr>
                      <m:t>𝑟</m:t>
                    </m:r>
                  </m:oMath>
                </a14:m>
                <a:r>
                  <a:rPr lang="en-US" sz="1800" dirty="0">
                    <a:solidFill>
                      <a:srgbClr val="4B5563"/>
                    </a:solidFill>
                    <a:latin typeface="Arial"/>
                  </a:rPr>
                  <a:t> intersects </a:t>
                </a:r>
                <a14:m>
                  <m:oMath xmlns:m="http://schemas.openxmlformats.org/officeDocument/2006/math">
                    <m:r>
                      <a:rPr lang="en-US" sz="1800">
                        <a:solidFill>
                          <a:srgbClr val="4B5563"/>
                        </a:solidFill>
                        <a:latin typeface="Cambria Math" panose="02040503050406030204" pitchFamily="18" charset="0"/>
                      </a:rPr>
                      <m:t>𝑠</m:t>
                    </m:r>
                  </m:oMath>
                </a14:m>
                <a:r>
                  <a:rPr lang="en-US" sz="1800" dirty="0">
                    <a:solidFill>
                      <a:srgbClr val="4B5563"/>
                    </a:solidFill>
                    <a:latin typeface="Arial"/>
                  </a:rPr>
                  <a:t> </a:t>
                </a:r>
              </a:p>
              <a:p>
                <a:pPr marL="411480" lvl="1">
                  <a:lnSpc>
                    <a:spcPct val="110000"/>
                  </a:lnSpc>
                  <a:buFont typeface="Wingdings" pitchFamily="2" charset="2"/>
                  <a:buChar char="§"/>
                  <a:defRPr sz="1400" b="0" i="0">
                    <a:solidFill>
                      <a:srgbClr val="34495E"/>
                    </a:solidFill>
                    <a:latin typeface="Arial"/>
                  </a:defRPr>
                </a:pPr>
                <a:r>
                  <a:rPr lang="en-US" sz="1800" dirty="0">
                    <a:solidFill>
                      <a:srgbClr val="4B5563"/>
                    </a:solidFill>
                    <a:latin typeface="Arial"/>
                  </a:rPr>
                  <a:t>Case 3: (Anti-)diagonal and rectangle are mutually intersecting</a:t>
                </a:r>
              </a:p>
            </p:txBody>
          </p:sp>
        </mc:Choice>
        <mc:Fallback xmlns="">
          <p:sp>
            <p:nvSpPr>
              <p:cNvPr id="4" name="Content Placeholder 3">
                <a:extLst>
                  <a:ext uri="{FF2B5EF4-FFF2-40B4-BE49-F238E27FC236}">
                    <a16:creationId xmlns:a16="http://schemas.microsoft.com/office/drawing/2014/main" id="{0C3E262B-89DF-9A33-7B97-A8988F78110B}"/>
                  </a:ext>
                </a:extLst>
              </p:cNvPr>
              <p:cNvSpPr>
                <a:spLocks noGrp="1" noRot="1" noChangeAspect="1" noMove="1" noResize="1" noEditPoints="1" noAdjustHandles="1" noChangeArrowheads="1" noChangeShapeType="1" noTextEdit="1"/>
              </p:cNvSpPr>
              <p:nvPr>
                <p:ph sz="half" idx="1"/>
              </p:nvPr>
            </p:nvSpPr>
            <p:spPr>
              <a:xfrm>
                <a:off x="571500" y="1379601"/>
                <a:ext cx="11349154" cy="4949761"/>
              </a:xfrm>
              <a:blipFill>
                <a:blip r:embed="rId2"/>
                <a:stretch>
                  <a:fillRect l="-783" t="-256"/>
                </a:stretch>
              </a:blipFill>
            </p:spPr>
            <p:txBody>
              <a:bodyPr/>
              <a:lstStyle/>
              <a:p>
                <a:r>
                  <a:rPr lang="en-US">
                    <a:noFill/>
                  </a:rPr>
                  <a:t> </a:t>
                </a:r>
              </a:p>
            </p:txBody>
          </p:sp>
        </mc:Fallback>
      </mc:AlternateContent>
      <p:grpSp>
        <p:nvGrpSpPr>
          <p:cNvPr id="12" name="Group 11">
            <a:extLst>
              <a:ext uri="{FF2B5EF4-FFF2-40B4-BE49-F238E27FC236}">
                <a16:creationId xmlns:a16="http://schemas.microsoft.com/office/drawing/2014/main" id="{D2E5CEBE-DD05-5243-4ECC-8874848268EB}"/>
              </a:ext>
            </a:extLst>
          </p:cNvPr>
          <p:cNvGrpSpPr/>
          <p:nvPr/>
        </p:nvGrpSpPr>
        <p:grpSpPr>
          <a:xfrm>
            <a:off x="1069017" y="4259395"/>
            <a:ext cx="2931249" cy="2041440"/>
            <a:chOff x="1069017" y="4259395"/>
            <a:chExt cx="2931249" cy="2041440"/>
          </a:xfrm>
        </p:grpSpPr>
        <p:sp>
          <p:nvSpPr>
            <p:cNvPr id="13" name="Rectangle 12">
              <a:extLst>
                <a:ext uri="{FF2B5EF4-FFF2-40B4-BE49-F238E27FC236}">
                  <a16:creationId xmlns:a16="http://schemas.microsoft.com/office/drawing/2014/main" id="{E45FC6E4-09B4-1D55-281A-13B0F6B14B6E}"/>
                </a:ext>
              </a:extLst>
            </p:cNvPr>
            <p:cNvSpPr/>
            <p:nvPr/>
          </p:nvSpPr>
          <p:spPr>
            <a:xfrm>
              <a:off x="1116469" y="4302251"/>
              <a:ext cx="2108918" cy="1068572"/>
            </a:xfrm>
            <a:prstGeom prst="rect">
              <a:avLst/>
            </a:prstGeom>
            <a:solidFill>
              <a:srgbClr val="BDD7EE"/>
            </a:solidFill>
            <a:ln>
              <a:solidFill>
                <a:schemeClr val="tx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BB577C7A-1316-3499-C496-8F77D4A0B8DC}"/>
                </a:ext>
              </a:extLst>
            </p:cNvPr>
            <p:cNvSpPr/>
            <p:nvPr/>
          </p:nvSpPr>
          <p:spPr>
            <a:xfrm>
              <a:off x="2450507" y="4753624"/>
              <a:ext cx="1549759" cy="1068572"/>
            </a:xfrm>
            <a:prstGeom prst="rect">
              <a:avLst/>
            </a:prstGeom>
            <a:solidFill>
              <a:schemeClr val="accent2">
                <a:lumMod val="60000"/>
                <a:lumOff val="40000"/>
                <a:alpha val="59718"/>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Connector 14">
              <a:extLst>
                <a:ext uri="{FF2B5EF4-FFF2-40B4-BE49-F238E27FC236}">
                  <a16:creationId xmlns:a16="http://schemas.microsoft.com/office/drawing/2014/main" id="{246C537E-BD37-E984-E690-FC58A9757447}"/>
                </a:ext>
              </a:extLst>
            </p:cNvPr>
            <p:cNvCxnSpPr/>
            <p:nvPr/>
          </p:nvCxnSpPr>
          <p:spPr>
            <a:xfrm flipV="1">
              <a:off x="1116469" y="4302251"/>
              <a:ext cx="2108917" cy="1068572"/>
            </a:xfrm>
            <a:prstGeom prst="line">
              <a:avLst/>
            </a:prstGeom>
            <a:ln w="9525">
              <a:prstDash val="lgDash"/>
            </a:ln>
          </p:spPr>
          <p:style>
            <a:lnRef idx="1">
              <a:schemeClr val="dk1"/>
            </a:lnRef>
            <a:fillRef idx="0">
              <a:schemeClr val="dk1"/>
            </a:fillRef>
            <a:effectRef idx="0">
              <a:schemeClr val="dk1"/>
            </a:effectRef>
            <a:fontRef idx="minor">
              <a:schemeClr val="tx1"/>
            </a:fontRef>
          </p:style>
        </p:cxnSp>
        <p:cxnSp>
          <p:nvCxnSpPr>
            <p:cNvPr id="16" name="Straight Connector 15">
              <a:extLst>
                <a:ext uri="{FF2B5EF4-FFF2-40B4-BE49-F238E27FC236}">
                  <a16:creationId xmlns:a16="http://schemas.microsoft.com/office/drawing/2014/main" id="{2FDC0C43-9DC7-E477-C2D2-F5AE8665E081}"/>
                </a:ext>
              </a:extLst>
            </p:cNvPr>
            <p:cNvCxnSpPr>
              <a:cxnSpLocks/>
            </p:cNvCxnSpPr>
            <p:nvPr/>
          </p:nvCxnSpPr>
          <p:spPr>
            <a:xfrm>
              <a:off x="2450507" y="4753624"/>
              <a:ext cx="1549759" cy="1068572"/>
            </a:xfrm>
            <a:prstGeom prst="line">
              <a:avLst/>
            </a:prstGeom>
            <a:ln w="9525">
              <a:prstDash val="lgDash"/>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760C0061-8106-81D6-F5D4-F537921FE81D}"/>
                    </a:ext>
                  </a:extLst>
                </p:cNvPr>
                <p:cNvSpPr txBox="1"/>
                <p:nvPr/>
              </p:nvSpPr>
              <p:spPr>
                <a:xfrm>
                  <a:off x="1069017" y="4259395"/>
                  <a:ext cx="507124" cy="369332"/>
                </a:xfrm>
                <a:prstGeom prst="rect">
                  <a:avLst/>
                </a:prstGeom>
                <a:noFill/>
              </p:spPr>
              <p:txBody>
                <a:bodyPr wrap="square">
                  <a:spAutoFit/>
                </a:bodyPr>
                <a:lstStyle/>
                <a:p>
                  <a:pPr/>
                  <a14:m>
                    <m:oMathPara xmlns:m="http://schemas.openxmlformats.org/officeDocument/2006/math">
                      <m:oMath>
                        <m:r>
                          <a:rPr lang="en-US" b="0" i="1" smtClean="0">
                            <a:solidFill>
                              <a:schemeClr val="bg1"/>
                            </a:solidFill>
                            <a:latin typeface="Cambria Math" panose="02040503050406030204" pitchFamily="18" charset="0"/>
                          </a:rPr>
                          <m:t>𝑟</m:t>
                        </m:r>
                      </m:oMath>
                    </m:oMathPara>
                  </a14:m>
                  <a:endParaRPr lang="en-US" dirty="0">
                    <a:solidFill>
                      <a:schemeClr val="bg1"/>
                    </a:solidFill>
                  </a:endParaRPr>
                </a:p>
              </p:txBody>
            </p:sp>
          </mc:Choice>
          <mc:Fallback xmlns="">
            <p:sp>
              <p:nvSpPr>
                <p:cNvPr id="8" name="TextBox 7">
                  <a:extLst>
                    <a:ext uri="{FF2B5EF4-FFF2-40B4-BE49-F238E27FC236}">
                      <a16:creationId xmlns:a16="http://schemas.microsoft.com/office/drawing/2014/main" id="{FC93E3CA-E69F-DAFC-F66F-ED09852DEFB2}"/>
                    </a:ext>
                  </a:extLst>
                </p:cNvPr>
                <p:cNvSpPr txBox="1">
                  <a:spLocks noRot="1" noChangeAspect="1" noMove="1" noResize="1" noEditPoints="1" noAdjustHandles="1" noChangeArrowheads="1" noChangeShapeType="1" noTextEdit="1"/>
                </p:cNvSpPr>
                <p:nvPr/>
              </p:nvSpPr>
              <p:spPr>
                <a:xfrm>
                  <a:off x="1069017" y="4259395"/>
                  <a:ext cx="507124" cy="369332"/>
                </a:xfrm>
                <a:prstGeom prst="rect">
                  <a:avLst/>
                </a:prstGeom>
                <a:blipFill>
                  <a:blip r:embed="rId5"/>
                  <a:stretch>
                    <a:fillRect/>
                  </a:stretch>
                </a:blipFill>
              </p:spPr>
              <p:txBody>
                <a:bodyPr/>
                <a:lstStyle/>
                <a:p>
                  <a:r>
                    <a:rPr lang="en-US">
                      <a:noFill/>
                    </a:rPr>
                    <a:t> </a:t>
                  </a:r>
                </a:p>
              </p:txBody>
            </p:sp>
          </mc:Fallback>
        </mc:AlternateContent>
        <p:sp>
          <p:nvSpPr>
            <p:cNvPr id="18" name="TextBox 17">
              <a:extLst>
                <a:ext uri="{FF2B5EF4-FFF2-40B4-BE49-F238E27FC236}">
                  <a16:creationId xmlns:a16="http://schemas.microsoft.com/office/drawing/2014/main" id="{4DED50ED-8CE5-872D-2BA2-FBD73CDF260B}"/>
                </a:ext>
              </a:extLst>
            </p:cNvPr>
            <p:cNvSpPr txBox="1"/>
            <p:nvPr/>
          </p:nvSpPr>
          <p:spPr>
            <a:xfrm>
              <a:off x="1995166" y="5900725"/>
              <a:ext cx="859531" cy="400110"/>
            </a:xfrm>
            <a:prstGeom prst="rect">
              <a:avLst/>
            </a:prstGeom>
            <a:noFill/>
          </p:spPr>
          <p:txBody>
            <a:bodyPr wrap="none" rtlCol="0">
              <a:spAutoFit/>
            </a:bodyPr>
            <a:lstStyle/>
            <a:p>
              <a:r>
                <a:rPr lang="en-US" sz="2000" i="1" dirty="0"/>
                <a:t>Case 1</a:t>
              </a:r>
            </a:p>
          </p:txBody>
        </p:sp>
      </p:grpSp>
      <p:grpSp>
        <p:nvGrpSpPr>
          <p:cNvPr id="19" name="Group 18">
            <a:extLst>
              <a:ext uri="{FF2B5EF4-FFF2-40B4-BE49-F238E27FC236}">
                <a16:creationId xmlns:a16="http://schemas.microsoft.com/office/drawing/2014/main" id="{0C1E8639-5CAB-4E1E-58DC-3825CDC27BB3}"/>
              </a:ext>
            </a:extLst>
          </p:cNvPr>
          <p:cNvGrpSpPr/>
          <p:nvPr/>
        </p:nvGrpSpPr>
        <p:grpSpPr>
          <a:xfrm>
            <a:off x="4561291" y="4102380"/>
            <a:ext cx="3334863" cy="2198455"/>
            <a:chOff x="4561291" y="4102380"/>
            <a:chExt cx="3334863" cy="2198455"/>
          </a:xfrm>
        </p:grpSpPr>
        <p:sp>
          <p:nvSpPr>
            <p:cNvPr id="20" name="Rectangle 19">
              <a:extLst>
                <a:ext uri="{FF2B5EF4-FFF2-40B4-BE49-F238E27FC236}">
                  <a16:creationId xmlns:a16="http://schemas.microsoft.com/office/drawing/2014/main" id="{48220DD9-51E3-6C7C-F3B6-C943D30B9FD0}"/>
                </a:ext>
              </a:extLst>
            </p:cNvPr>
            <p:cNvSpPr/>
            <p:nvPr/>
          </p:nvSpPr>
          <p:spPr>
            <a:xfrm>
              <a:off x="4664339" y="4753624"/>
              <a:ext cx="2108918" cy="1068572"/>
            </a:xfrm>
            <a:prstGeom prst="rect">
              <a:avLst/>
            </a:prstGeom>
            <a:solidFill>
              <a:srgbClr val="BDD7E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1123E7FD-088E-7E5C-C64D-4D658E567BD6}"/>
                </a:ext>
              </a:extLst>
            </p:cNvPr>
            <p:cNvSpPr/>
            <p:nvPr/>
          </p:nvSpPr>
          <p:spPr>
            <a:xfrm>
              <a:off x="6346395" y="4102380"/>
              <a:ext cx="1549759" cy="1068572"/>
            </a:xfrm>
            <a:prstGeom prst="rect">
              <a:avLst/>
            </a:prstGeom>
            <a:solidFill>
              <a:schemeClr val="accent2">
                <a:lumMod val="60000"/>
                <a:lumOff val="40000"/>
                <a:alpha val="59718"/>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a:extLst>
                <a:ext uri="{FF2B5EF4-FFF2-40B4-BE49-F238E27FC236}">
                  <a16:creationId xmlns:a16="http://schemas.microsoft.com/office/drawing/2014/main" id="{915D463C-9833-6A22-1C39-BA0FC668C9AA}"/>
                </a:ext>
              </a:extLst>
            </p:cNvPr>
            <p:cNvCxnSpPr/>
            <p:nvPr/>
          </p:nvCxnSpPr>
          <p:spPr>
            <a:xfrm flipV="1">
              <a:off x="4664339" y="4753624"/>
              <a:ext cx="2108917" cy="1068572"/>
            </a:xfrm>
            <a:prstGeom prst="line">
              <a:avLst/>
            </a:prstGeom>
            <a:ln w="9525">
              <a:prstDash val="lgDash"/>
            </a:ln>
          </p:spPr>
          <p:style>
            <a:lnRef idx="1">
              <a:schemeClr val="dk1"/>
            </a:lnRef>
            <a:fillRef idx="0">
              <a:schemeClr val="dk1"/>
            </a:fillRef>
            <a:effectRef idx="0">
              <a:schemeClr val="dk1"/>
            </a:effectRef>
            <a:fontRef idx="minor">
              <a:schemeClr val="tx1"/>
            </a:fontRef>
          </p:style>
        </p:cxnSp>
        <p:cxnSp>
          <p:nvCxnSpPr>
            <p:cNvPr id="23" name="Straight Connector 22">
              <a:extLst>
                <a:ext uri="{FF2B5EF4-FFF2-40B4-BE49-F238E27FC236}">
                  <a16:creationId xmlns:a16="http://schemas.microsoft.com/office/drawing/2014/main" id="{70748B21-9230-FFA7-2B27-839D76DA4EC0}"/>
                </a:ext>
              </a:extLst>
            </p:cNvPr>
            <p:cNvCxnSpPr>
              <a:cxnSpLocks/>
            </p:cNvCxnSpPr>
            <p:nvPr/>
          </p:nvCxnSpPr>
          <p:spPr>
            <a:xfrm>
              <a:off x="6346395" y="4102380"/>
              <a:ext cx="1549759" cy="1068572"/>
            </a:xfrm>
            <a:prstGeom prst="line">
              <a:avLst/>
            </a:prstGeom>
            <a:ln w="9525">
              <a:prstDash val="lgDash"/>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BB6D9C30-FE9C-6597-1420-51248083694A}"/>
                    </a:ext>
                  </a:extLst>
                </p:cNvPr>
                <p:cNvSpPr txBox="1"/>
                <p:nvPr/>
              </p:nvSpPr>
              <p:spPr>
                <a:xfrm>
                  <a:off x="4561291" y="4682465"/>
                  <a:ext cx="507124" cy="369332"/>
                </a:xfrm>
                <a:prstGeom prst="rect">
                  <a:avLst/>
                </a:prstGeom>
                <a:noFill/>
              </p:spPr>
              <p:txBody>
                <a:bodyPr wrap="square">
                  <a:spAutoFit/>
                </a:bodyPr>
                <a:lstStyle/>
                <a:p>
                  <a:pPr/>
                  <a14:m>
                    <m:oMathPara xmlns:m="http://schemas.openxmlformats.org/officeDocument/2006/math">
                      <m:oMath>
                        <m:r>
                          <a:rPr lang="en-US" b="0" i="1" smtClean="0">
                            <a:solidFill>
                              <a:schemeClr val="bg1"/>
                            </a:solidFill>
                            <a:latin typeface="Cambria Math" panose="02040503050406030204" pitchFamily="18" charset="0"/>
                          </a:rPr>
                          <m:t>𝑟</m:t>
                        </m:r>
                      </m:oMath>
                    </m:oMathPara>
                  </a14:m>
                  <a:endParaRPr lang="en-US" dirty="0">
                    <a:solidFill>
                      <a:schemeClr val="bg1"/>
                    </a:solidFill>
                  </a:endParaRPr>
                </a:p>
              </p:txBody>
            </p:sp>
          </mc:Choice>
          <mc:Fallback xmlns="">
            <p:sp>
              <p:nvSpPr>
                <p:cNvPr id="13" name="TextBox 12">
                  <a:extLst>
                    <a:ext uri="{FF2B5EF4-FFF2-40B4-BE49-F238E27FC236}">
                      <a16:creationId xmlns:a16="http://schemas.microsoft.com/office/drawing/2014/main" id="{60B0A00B-6057-6B21-E98E-45B08518DC7F}"/>
                    </a:ext>
                  </a:extLst>
                </p:cNvPr>
                <p:cNvSpPr txBox="1">
                  <a:spLocks noRot="1" noChangeAspect="1" noMove="1" noResize="1" noEditPoints="1" noAdjustHandles="1" noChangeArrowheads="1" noChangeShapeType="1" noTextEdit="1"/>
                </p:cNvSpPr>
                <p:nvPr/>
              </p:nvSpPr>
              <p:spPr>
                <a:xfrm>
                  <a:off x="4561291" y="4682465"/>
                  <a:ext cx="507124" cy="369332"/>
                </a:xfrm>
                <a:prstGeom prst="rect">
                  <a:avLst/>
                </a:prstGeom>
                <a:blipFill>
                  <a:blip r:embed="rId6"/>
                  <a:stretch>
                    <a:fillRect/>
                  </a:stretch>
                </a:blipFill>
              </p:spPr>
              <p:txBody>
                <a:bodyPr/>
                <a:lstStyle/>
                <a:p>
                  <a:r>
                    <a:rPr lang="en-US">
                      <a:noFill/>
                    </a:rPr>
                    <a:t> </a:t>
                  </a:r>
                </a:p>
              </p:txBody>
            </p:sp>
          </mc:Fallback>
        </mc:AlternateContent>
        <p:sp>
          <p:nvSpPr>
            <p:cNvPr id="25" name="TextBox 24">
              <a:extLst>
                <a:ext uri="{FF2B5EF4-FFF2-40B4-BE49-F238E27FC236}">
                  <a16:creationId xmlns:a16="http://schemas.microsoft.com/office/drawing/2014/main" id="{C242C3C2-9BA5-0639-B9F8-678064EF07A9}"/>
                </a:ext>
              </a:extLst>
            </p:cNvPr>
            <p:cNvSpPr txBox="1"/>
            <p:nvPr/>
          </p:nvSpPr>
          <p:spPr>
            <a:xfrm>
              <a:off x="5666234" y="5900725"/>
              <a:ext cx="859531" cy="400110"/>
            </a:xfrm>
            <a:prstGeom prst="rect">
              <a:avLst/>
            </a:prstGeom>
            <a:noFill/>
          </p:spPr>
          <p:txBody>
            <a:bodyPr wrap="none" rtlCol="0">
              <a:spAutoFit/>
            </a:bodyPr>
            <a:lstStyle/>
            <a:p>
              <a:r>
                <a:rPr lang="en-US" sz="2000" i="1" dirty="0"/>
                <a:t>Case 2</a:t>
              </a:r>
            </a:p>
          </p:txBody>
        </p:sp>
      </p:grpSp>
      <p:grpSp>
        <p:nvGrpSpPr>
          <p:cNvPr id="26" name="Group 25">
            <a:extLst>
              <a:ext uri="{FF2B5EF4-FFF2-40B4-BE49-F238E27FC236}">
                <a16:creationId xmlns:a16="http://schemas.microsoft.com/office/drawing/2014/main" id="{E190D5FD-43F3-1470-B38B-6F54BB82FD61}"/>
              </a:ext>
            </a:extLst>
          </p:cNvPr>
          <p:cNvGrpSpPr/>
          <p:nvPr/>
        </p:nvGrpSpPr>
        <p:grpSpPr>
          <a:xfrm>
            <a:off x="8864291" y="4169702"/>
            <a:ext cx="2154182" cy="2112231"/>
            <a:chOff x="8864291" y="4169702"/>
            <a:chExt cx="2154182" cy="2112231"/>
          </a:xfrm>
        </p:grpSpPr>
        <p:sp>
          <p:nvSpPr>
            <p:cNvPr id="27" name="Rectangle 26">
              <a:extLst>
                <a:ext uri="{FF2B5EF4-FFF2-40B4-BE49-F238E27FC236}">
                  <a16:creationId xmlns:a16="http://schemas.microsoft.com/office/drawing/2014/main" id="{F0512B67-4AC0-8A39-FFE5-D8450E7A894C}"/>
                </a:ext>
              </a:extLst>
            </p:cNvPr>
            <p:cNvSpPr/>
            <p:nvPr/>
          </p:nvSpPr>
          <p:spPr>
            <a:xfrm>
              <a:off x="8909555" y="4219338"/>
              <a:ext cx="2108918" cy="1068572"/>
            </a:xfrm>
            <a:prstGeom prst="rect">
              <a:avLst/>
            </a:prstGeom>
            <a:solidFill>
              <a:srgbClr val="BDD7E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D6B50881-BCF5-9C22-B208-ECD996C01555}"/>
                </a:ext>
              </a:extLst>
            </p:cNvPr>
            <p:cNvSpPr/>
            <p:nvPr/>
          </p:nvSpPr>
          <p:spPr>
            <a:xfrm>
              <a:off x="9258884" y="4628727"/>
              <a:ext cx="1549759" cy="1068572"/>
            </a:xfrm>
            <a:prstGeom prst="rect">
              <a:avLst/>
            </a:prstGeom>
            <a:solidFill>
              <a:schemeClr val="accent2">
                <a:lumMod val="60000"/>
                <a:lumOff val="40000"/>
                <a:alpha val="59718"/>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9" name="Straight Connector 28">
              <a:extLst>
                <a:ext uri="{FF2B5EF4-FFF2-40B4-BE49-F238E27FC236}">
                  <a16:creationId xmlns:a16="http://schemas.microsoft.com/office/drawing/2014/main" id="{65D18DCB-68CD-0084-5965-096CEEC7C09B}"/>
                </a:ext>
              </a:extLst>
            </p:cNvPr>
            <p:cNvCxnSpPr/>
            <p:nvPr/>
          </p:nvCxnSpPr>
          <p:spPr>
            <a:xfrm flipV="1">
              <a:off x="8909555" y="4219338"/>
              <a:ext cx="2108917" cy="1068572"/>
            </a:xfrm>
            <a:prstGeom prst="line">
              <a:avLst/>
            </a:prstGeom>
            <a:ln w="9525">
              <a:prstDash val="lgDash"/>
            </a:ln>
          </p:spPr>
          <p:style>
            <a:lnRef idx="1">
              <a:schemeClr val="dk1"/>
            </a:lnRef>
            <a:fillRef idx="0">
              <a:schemeClr val="dk1"/>
            </a:fillRef>
            <a:effectRef idx="0">
              <a:schemeClr val="dk1"/>
            </a:effectRef>
            <a:fontRef idx="minor">
              <a:schemeClr val="tx1"/>
            </a:fontRef>
          </p:style>
        </p:cxnSp>
        <p:cxnSp>
          <p:nvCxnSpPr>
            <p:cNvPr id="30" name="Straight Connector 29">
              <a:extLst>
                <a:ext uri="{FF2B5EF4-FFF2-40B4-BE49-F238E27FC236}">
                  <a16:creationId xmlns:a16="http://schemas.microsoft.com/office/drawing/2014/main" id="{33A28370-5322-498B-85AB-C4D913804BAE}"/>
                </a:ext>
              </a:extLst>
            </p:cNvPr>
            <p:cNvCxnSpPr>
              <a:cxnSpLocks/>
            </p:cNvCxnSpPr>
            <p:nvPr/>
          </p:nvCxnSpPr>
          <p:spPr>
            <a:xfrm>
              <a:off x="9258884" y="4628727"/>
              <a:ext cx="1549759" cy="1068572"/>
            </a:xfrm>
            <a:prstGeom prst="line">
              <a:avLst/>
            </a:prstGeom>
            <a:ln w="9525">
              <a:prstDash val="lgDash"/>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31" name="TextBox 30">
                  <a:extLst>
                    <a:ext uri="{FF2B5EF4-FFF2-40B4-BE49-F238E27FC236}">
                      <a16:creationId xmlns:a16="http://schemas.microsoft.com/office/drawing/2014/main" id="{062B89DC-8D72-B4F6-5C18-12CA2CED0E6E}"/>
                    </a:ext>
                  </a:extLst>
                </p:cNvPr>
                <p:cNvSpPr txBox="1"/>
                <p:nvPr/>
              </p:nvSpPr>
              <p:spPr>
                <a:xfrm>
                  <a:off x="8864291" y="4169702"/>
                  <a:ext cx="507124" cy="369332"/>
                </a:xfrm>
                <a:prstGeom prst="rect">
                  <a:avLst/>
                </a:prstGeom>
                <a:noFill/>
              </p:spPr>
              <p:txBody>
                <a:bodyPr wrap="square">
                  <a:spAutoFit/>
                </a:bodyPr>
                <a:lstStyle/>
                <a:p>
                  <a:pPr/>
                  <a14:m>
                    <m:oMathPara xmlns:m="http://schemas.openxmlformats.org/officeDocument/2006/math">
                      <m:oMath>
                        <m:r>
                          <a:rPr lang="en-US" b="0" i="1" smtClean="0">
                            <a:solidFill>
                              <a:schemeClr val="bg1"/>
                            </a:solidFill>
                            <a:latin typeface="Cambria Math" panose="02040503050406030204" pitchFamily="18" charset="0"/>
                          </a:rPr>
                          <m:t>𝑟</m:t>
                        </m:r>
                      </m:oMath>
                    </m:oMathPara>
                  </a14:m>
                  <a:endParaRPr lang="en-US" dirty="0">
                    <a:solidFill>
                      <a:schemeClr val="bg1"/>
                    </a:solidFill>
                  </a:endParaRPr>
                </a:p>
              </p:txBody>
            </p:sp>
          </mc:Choice>
          <mc:Fallback xmlns="">
            <p:sp>
              <p:nvSpPr>
                <p:cNvPr id="23" name="TextBox 22">
                  <a:extLst>
                    <a:ext uri="{FF2B5EF4-FFF2-40B4-BE49-F238E27FC236}">
                      <a16:creationId xmlns:a16="http://schemas.microsoft.com/office/drawing/2014/main" id="{0F54D5B3-EC8F-2FEA-C0A6-0363E27E285F}"/>
                    </a:ext>
                  </a:extLst>
                </p:cNvPr>
                <p:cNvSpPr txBox="1">
                  <a:spLocks noRot="1" noChangeAspect="1" noMove="1" noResize="1" noEditPoints="1" noAdjustHandles="1" noChangeArrowheads="1" noChangeShapeType="1" noTextEdit="1"/>
                </p:cNvSpPr>
                <p:nvPr/>
              </p:nvSpPr>
              <p:spPr>
                <a:xfrm>
                  <a:off x="8864291" y="4169702"/>
                  <a:ext cx="507124" cy="369332"/>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2" name="TextBox 31">
                  <a:extLst>
                    <a:ext uri="{FF2B5EF4-FFF2-40B4-BE49-F238E27FC236}">
                      <a16:creationId xmlns:a16="http://schemas.microsoft.com/office/drawing/2014/main" id="{B4A7ED42-53D5-E3C5-F3FB-9E77856E593B}"/>
                    </a:ext>
                  </a:extLst>
                </p:cNvPr>
                <p:cNvSpPr txBox="1"/>
                <p:nvPr/>
              </p:nvSpPr>
              <p:spPr>
                <a:xfrm>
                  <a:off x="9049054" y="5307938"/>
                  <a:ext cx="803800" cy="369332"/>
                </a:xfrm>
                <a:prstGeom prst="rect">
                  <a:avLst/>
                </a:prstGeom>
                <a:noFill/>
              </p:spPr>
              <p:txBody>
                <a:bodyPr wrap="square">
                  <a:spAutoFit/>
                </a:bodyPr>
                <a:lstStyle/>
                <a:p>
                  <a:pPr/>
                  <a14:m>
                    <m:oMathPara xmlns:m="http://schemas.openxmlformats.org/officeDocument/2006/math">
                      <m:oMath>
                        <m:r>
                          <a:rPr lang="en-US" b="0" i="1" smtClean="0">
                            <a:solidFill>
                              <a:schemeClr val="bg1"/>
                            </a:solidFill>
                            <a:latin typeface="Cambria Math" panose="02040503050406030204" pitchFamily="18" charset="0"/>
                          </a:rPr>
                          <m:t>𝑠</m:t>
                        </m:r>
                      </m:oMath>
                    </m:oMathPara>
                  </a14:m>
                  <a:endParaRPr lang="en-US" dirty="0">
                    <a:solidFill>
                      <a:schemeClr val="bg1"/>
                    </a:solidFill>
                  </a:endParaRPr>
                </a:p>
              </p:txBody>
            </p:sp>
          </mc:Choice>
          <mc:Fallback xmlns="">
            <p:sp>
              <p:nvSpPr>
                <p:cNvPr id="25" name="TextBox 24">
                  <a:extLst>
                    <a:ext uri="{FF2B5EF4-FFF2-40B4-BE49-F238E27FC236}">
                      <a16:creationId xmlns:a16="http://schemas.microsoft.com/office/drawing/2014/main" id="{98F1EA8A-BF61-6B7F-E93A-0BE538DA1D13}"/>
                    </a:ext>
                  </a:extLst>
                </p:cNvPr>
                <p:cNvSpPr txBox="1">
                  <a:spLocks noRot="1" noChangeAspect="1" noMove="1" noResize="1" noEditPoints="1" noAdjustHandles="1" noChangeArrowheads="1" noChangeShapeType="1" noTextEdit="1"/>
                </p:cNvSpPr>
                <p:nvPr/>
              </p:nvSpPr>
              <p:spPr>
                <a:xfrm>
                  <a:off x="9049054" y="5307938"/>
                  <a:ext cx="803800" cy="369332"/>
                </a:xfrm>
                <a:prstGeom prst="rect">
                  <a:avLst/>
                </a:prstGeom>
                <a:blipFill>
                  <a:blip r:embed="rId8"/>
                  <a:stretch>
                    <a:fillRect/>
                  </a:stretch>
                </a:blipFill>
              </p:spPr>
              <p:txBody>
                <a:bodyPr/>
                <a:lstStyle/>
                <a:p>
                  <a:r>
                    <a:rPr lang="en-US">
                      <a:noFill/>
                    </a:rPr>
                    <a:t> </a:t>
                  </a:r>
                </a:p>
              </p:txBody>
            </p:sp>
          </mc:Fallback>
        </mc:AlternateContent>
        <p:sp>
          <p:nvSpPr>
            <p:cNvPr id="33" name="TextBox 32">
              <a:extLst>
                <a:ext uri="{FF2B5EF4-FFF2-40B4-BE49-F238E27FC236}">
                  <a16:creationId xmlns:a16="http://schemas.microsoft.com/office/drawing/2014/main" id="{D9BEAA75-7076-EBAD-17A6-DB6796E01375}"/>
                </a:ext>
              </a:extLst>
            </p:cNvPr>
            <p:cNvSpPr txBox="1"/>
            <p:nvPr/>
          </p:nvSpPr>
          <p:spPr>
            <a:xfrm>
              <a:off x="9713620" y="5881823"/>
              <a:ext cx="859531" cy="400110"/>
            </a:xfrm>
            <a:prstGeom prst="rect">
              <a:avLst/>
            </a:prstGeom>
            <a:noFill/>
          </p:spPr>
          <p:txBody>
            <a:bodyPr wrap="none" rtlCol="0">
              <a:spAutoFit/>
            </a:bodyPr>
            <a:lstStyle/>
            <a:p>
              <a:r>
                <a:rPr lang="en-US" sz="2000" i="1" dirty="0"/>
                <a:t>Case 3</a:t>
              </a:r>
            </a:p>
          </p:txBody>
        </p:sp>
      </p:grpSp>
      <p:cxnSp>
        <p:nvCxnSpPr>
          <p:cNvPr id="34" name="Straight Connector 33">
            <a:extLst>
              <a:ext uri="{FF2B5EF4-FFF2-40B4-BE49-F238E27FC236}">
                <a16:creationId xmlns:a16="http://schemas.microsoft.com/office/drawing/2014/main" id="{2D2EB0BB-E0AF-69DA-3CD5-8CF55EBDB71A}"/>
              </a:ext>
            </a:extLst>
          </p:cNvPr>
          <p:cNvCxnSpPr>
            <a:cxnSpLocks/>
          </p:cNvCxnSpPr>
          <p:nvPr/>
        </p:nvCxnSpPr>
        <p:spPr>
          <a:xfrm>
            <a:off x="2470505" y="4773112"/>
            <a:ext cx="803800" cy="557370"/>
          </a:xfrm>
          <a:prstGeom prst="line">
            <a:avLst/>
          </a:prstGeom>
          <a:ln w="25400">
            <a:solidFill>
              <a:srgbClr val="FF0000"/>
            </a:solidFill>
            <a:prstDash val="lgDash"/>
          </a:ln>
        </p:spPr>
        <p:style>
          <a:lnRef idx="1">
            <a:schemeClr val="dk1"/>
          </a:lnRef>
          <a:fillRef idx="0">
            <a:schemeClr val="dk1"/>
          </a:fillRef>
          <a:effectRef idx="0">
            <a:schemeClr val="dk1"/>
          </a:effectRef>
          <a:fontRef idx="minor">
            <a:schemeClr val="tx1"/>
          </a:fontRef>
        </p:style>
      </p:cxnSp>
      <p:cxnSp>
        <p:nvCxnSpPr>
          <p:cNvPr id="35" name="Straight Connector 34">
            <a:extLst>
              <a:ext uri="{FF2B5EF4-FFF2-40B4-BE49-F238E27FC236}">
                <a16:creationId xmlns:a16="http://schemas.microsoft.com/office/drawing/2014/main" id="{8DEF75AB-4C6D-99B7-E84D-E8E127C1E80C}"/>
              </a:ext>
            </a:extLst>
          </p:cNvPr>
          <p:cNvCxnSpPr>
            <a:cxnSpLocks/>
          </p:cNvCxnSpPr>
          <p:nvPr/>
        </p:nvCxnSpPr>
        <p:spPr>
          <a:xfrm flipV="1">
            <a:off x="6337401" y="4756758"/>
            <a:ext cx="426345" cy="220746"/>
          </a:xfrm>
          <a:prstGeom prst="line">
            <a:avLst/>
          </a:prstGeom>
          <a:ln w="25400">
            <a:solidFill>
              <a:srgbClr val="FF0000"/>
            </a:solidFill>
            <a:prstDash val="lgDash"/>
          </a:ln>
        </p:spPr>
        <p:style>
          <a:lnRef idx="1">
            <a:schemeClr val="dk1"/>
          </a:lnRef>
          <a:fillRef idx="0">
            <a:schemeClr val="dk1"/>
          </a:fillRef>
          <a:effectRef idx="0">
            <a:schemeClr val="dk1"/>
          </a:effectRef>
          <a:fontRef idx="minor">
            <a:schemeClr val="tx1"/>
          </a:fontRef>
        </p:style>
      </p:cxnSp>
      <p:grpSp>
        <p:nvGrpSpPr>
          <p:cNvPr id="36" name="Group 35">
            <a:extLst>
              <a:ext uri="{FF2B5EF4-FFF2-40B4-BE49-F238E27FC236}">
                <a16:creationId xmlns:a16="http://schemas.microsoft.com/office/drawing/2014/main" id="{5299CA5D-8A1E-E906-3394-A90142484290}"/>
              </a:ext>
            </a:extLst>
          </p:cNvPr>
          <p:cNvGrpSpPr/>
          <p:nvPr/>
        </p:nvGrpSpPr>
        <p:grpSpPr>
          <a:xfrm>
            <a:off x="9266859" y="4624408"/>
            <a:ext cx="937601" cy="627010"/>
            <a:chOff x="10137431" y="3330284"/>
            <a:chExt cx="937601" cy="627010"/>
          </a:xfrm>
        </p:grpSpPr>
        <p:cxnSp>
          <p:nvCxnSpPr>
            <p:cNvPr id="37" name="Straight Connector 36">
              <a:extLst>
                <a:ext uri="{FF2B5EF4-FFF2-40B4-BE49-F238E27FC236}">
                  <a16:creationId xmlns:a16="http://schemas.microsoft.com/office/drawing/2014/main" id="{7E022138-B0D7-21D5-6BDE-40C3EA5A0A55}"/>
                </a:ext>
              </a:extLst>
            </p:cNvPr>
            <p:cNvCxnSpPr>
              <a:cxnSpLocks/>
            </p:cNvCxnSpPr>
            <p:nvPr/>
          </p:nvCxnSpPr>
          <p:spPr>
            <a:xfrm flipV="1">
              <a:off x="10160632" y="3334923"/>
              <a:ext cx="914400" cy="466685"/>
            </a:xfrm>
            <a:prstGeom prst="line">
              <a:avLst/>
            </a:prstGeom>
            <a:ln w="25400">
              <a:solidFill>
                <a:srgbClr val="FF0000"/>
              </a:solidFill>
              <a:prstDash val="lgDash"/>
            </a:ln>
          </p:spPr>
          <p:style>
            <a:lnRef idx="1">
              <a:schemeClr val="dk1"/>
            </a:lnRef>
            <a:fillRef idx="0">
              <a:schemeClr val="dk1"/>
            </a:fillRef>
            <a:effectRef idx="0">
              <a:schemeClr val="dk1"/>
            </a:effectRef>
            <a:fontRef idx="minor">
              <a:schemeClr val="tx1"/>
            </a:fontRef>
          </p:style>
        </p:cxnSp>
        <p:cxnSp>
          <p:nvCxnSpPr>
            <p:cNvPr id="38" name="Straight Connector 37">
              <a:extLst>
                <a:ext uri="{FF2B5EF4-FFF2-40B4-BE49-F238E27FC236}">
                  <a16:creationId xmlns:a16="http://schemas.microsoft.com/office/drawing/2014/main" id="{C77EBD4B-45F6-E722-7DB6-060F9C6D5DA0}"/>
                </a:ext>
              </a:extLst>
            </p:cNvPr>
            <p:cNvCxnSpPr>
              <a:cxnSpLocks/>
            </p:cNvCxnSpPr>
            <p:nvPr/>
          </p:nvCxnSpPr>
          <p:spPr>
            <a:xfrm>
              <a:off x="10137431" y="3330284"/>
              <a:ext cx="904291" cy="627010"/>
            </a:xfrm>
            <a:prstGeom prst="line">
              <a:avLst/>
            </a:prstGeom>
            <a:ln w="25400">
              <a:solidFill>
                <a:srgbClr val="FF0000"/>
              </a:solidFill>
              <a:prstDash val="lgDash"/>
            </a:ln>
          </p:spPr>
          <p:style>
            <a:lnRef idx="1">
              <a:schemeClr val="dk1"/>
            </a:lnRef>
            <a:fillRef idx="0">
              <a:schemeClr val="dk1"/>
            </a:fillRef>
            <a:effectRef idx="0">
              <a:schemeClr val="dk1"/>
            </a:effectRef>
            <a:fontRef idx="minor">
              <a:schemeClr val="tx1"/>
            </a:fontRef>
          </p:style>
        </p:cxnSp>
      </p:grpSp>
      <mc:AlternateContent xmlns:mc="http://schemas.openxmlformats.org/markup-compatibility/2006" xmlns:a14="http://schemas.microsoft.com/office/drawing/2010/main">
        <mc:Choice Requires="a14">
          <p:sp>
            <p:nvSpPr>
              <p:cNvPr id="39" name="TextBox 38">
                <a:extLst>
                  <a:ext uri="{FF2B5EF4-FFF2-40B4-BE49-F238E27FC236}">
                    <a16:creationId xmlns:a16="http://schemas.microsoft.com/office/drawing/2014/main" id="{316896FC-5C02-FCC5-18C7-52A2BFEF315F}"/>
                  </a:ext>
                </a:extLst>
              </p:cNvPr>
              <p:cNvSpPr txBox="1"/>
              <p:nvPr/>
            </p:nvSpPr>
            <p:spPr>
              <a:xfrm>
                <a:off x="3483906" y="4675095"/>
                <a:ext cx="803800" cy="369332"/>
              </a:xfrm>
              <a:prstGeom prst="rect">
                <a:avLst/>
              </a:prstGeom>
              <a:noFill/>
            </p:spPr>
            <p:txBody>
              <a:bodyPr wrap="square">
                <a:spAutoFit/>
              </a:bodyPr>
              <a:lstStyle/>
              <a:p>
                <a:pPr/>
                <a14:m>
                  <m:oMathPara xmlns:m="http://schemas.openxmlformats.org/officeDocument/2006/math">
                    <m:oMath>
                      <m:r>
                        <a:rPr lang="en-US" b="0" i="1" smtClean="0">
                          <a:solidFill>
                            <a:schemeClr val="bg1"/>
                          </a:solidFill>
                          <a:latin typeface="Cambria Math" panose="02040503050406030204" pitchFamily="18" charset="0"/>
                        </a:rPr>
                        <m:t>𝑠</m:t>
                      </m:r>
                    </m:oMath>
                  </m:oMathPara>
                </a14:m>
                <a:endParaRPr lang="en-US" dirty="0">
                  <a:solidFill>
                    <a:schemeClr val="bg1"/>
                  </a:solidFill>
                </a:endParaRPr>
              </a:p>
            </p:txBody>
          </p:sp>
        </mc:Choice>
        <mc:Fallback xmlns="">
          <p:sp>
            <p:nvSpPr>
              <p:cNvPr id="39" name="TextBox 38">
                <a:extLst>
                  <a:ext uri="{FF2B5EF4-FFF2-40B4-BE49-F238E27FC236}">
                    <a16:creationId xmlns:a16="http://schemas.microsoft.com/office/drawing/2014/main" id="{316896FC-5C02-FCC5-18C7-52A2BFEF315F}"/>
                  </a:ext>
                </a:extLst>
              </p:cNvPr>
              <p:cNvSpPr txBox="1">
                <a:spLocks noRot="1" noChangeAspect="1" noMove="1" noResize="1" noEditPoints="1" noAdjustHandles="1" noChangeArrowheads="1" noChangeShapeType="1" noTextEdit="1"/>
              </p:cNvSpPr>
              <p:nvPr/>
            </p:nvSpPr>
            <p:spPr>
              <a:xfrm>
                <a:off x="3483906" y="4675095"/>
                <a:ext cx="803800" cy="369332"/>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0" name="TextBox 39">
                <a:extLst>
                  <a:ext uri="{FF2B5EF4-FFF2-40B4-BE49-F238E27FC236}">
                    <a16:creationId xmlns:a16="http://schemas.microsoft.com/office/drawing/2014/main" id="{2AD5EA66-2AA4-14E9-2D0A-8B382457C583}"/>
                  </a:ext>
                </a:extLst>
              </p:cNvPr>
              <p:cNvSpPr txBox="1"/>
              <p:nvPr/>
            </p:nvSpPr>
            <p:spPr>
              <a:xfrm>
                <a:off x="7394242" y="4010384"/>
                <a:ext cx="803800" cy="369332"/>
              </a:xfrm>
              <a:prstGeom prst="rect">
                <a:avLst/>
              </a:prstGeom>
              <a:noFill/>
            </p:spPr>
            <p:txBody>
              <a:bodyPr wrap="square">
                <a:spAutoFit/>
              </a:bodyPr>
              <a:lstStyle/>
              <a:p>
                <a:pPr/>
                <a14:m>
                  <m:oMathPara xmlns:m="http://schemas.openxmlformats.org/officeDocument/2006/math">
                    <m:oMath>
                      <m:r>
                        <a:rPr lang="en-US" b="0" i="1" smtClean="0">
                          <a:solidFill>
                            <a:schemeClr val="bg1"/>
                          </a:solidFill>
                          <a:latin typeface="Cambria Math" panose="02040503050406030204" pitchFamily="18" charset="0"/>
                        </a:rPr>
                        <m:t>𝑠</m:t>
                      </m:r>
                    </m:oMath>
                  </m:oMathPara>
                </a14:m>
                <a:endParaRPr lang="en-US" dirty="0">
                  <a:solidFill>
                    <a:schemeClr val="bg1"/>
                  </a:solidFill>
                </a:endParaRPr>
              </a:p>
            </p:txBody>
          </p:sp>
        </mc:Choice>
        <mc:Fallback xmlns="">
          <p:sp>
            <p:nvSpPr>
              <p:cNvPr id="40" name="TextBox 39">
                <a:extLst>
                  <a:ext uri="{FF2B5EF4-FFF2-40B4-BE49-F238E27FC236}">
                    <a16:creationId xmlns:a16="http://schemas.microsoft.com/office/drawing/2014/main" id="{2AD5EA66-2AA4-14E9-2D0A-8B382457C583}"/>
                  </a:ext>
                </a:extLst>
              </p:cNvPr>
              <p:cNvSpPr txBox="1">
                <a:spLocks noRot="1" noChangeAspect="1" noMove="1" noResize="1" noEditPoints="1" noAdjustHandles="1" noChangeArrowheads="1" noChangeShapeType="1" noTextEdit="1"/>
              </p:cNvSpPr>
              <p:nvPr/>
            </p:nvSpPr>
            <p:spPr>
              <a:xfrm>
                <a:off x="7394242" y="4010384"/>
                <a:ext cx="803800" cy="369332"/>
              </a:xfrm>
              <a:prstGeom prst="rect">
                <a:avLst/>
              </a:prstGeom>
              <a:blipFill>
                <a:blip r:embed="rId10"/>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25911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par>
                                <p:cTn id="11" presetID="9"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dissolve">
                                      <p:cBhvr>
                                        <p:cTn id="13" dur="500"/>
                                        <p:tgtEl>
                                          <p:spTgt spid="12"/>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34"/>
                                        </p:tgtEl>
                                        <p:attrNameLst>
                                          <p:attrName>style.visibility</p:attrName>
                                        </p:attrNameLst>
                                      </p:cBhvr>
                                      <p:to>
                                        <p:strVal val="visible"/>
                                      </p:to>
                                    </p:set>
                                    <p:animEffect transition="in" filter="blinds(horizontal)">
                                      <p:cBhvr>
                                        <p:cTn id="18" dur="500"/>
                                        <p:tgtEl>
                                          <p:spTgt spid="34"/>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dissolve">
                                      <p:cBhvr>
                                        <p:cTn id="27" dur="500"/>
                                        <p:tgtEl>
                                          <p:spTgt spid="19"/>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35"/>
                                        </p:tgtEl>
                                        <p:attrNameLst>
                                          <p:attrName>style.visibility</p:attrName>
                                        </p:attrNameLst>
                                      </p:cBhvr>
                                      <p:to>
                                        <p:strVal val="visible"/>
                                      </p:to>
                                    </p:set>
                                    <p:animEffect transition="in" filter="blinds(horizontal)">
                                      <p:cBhvr>
                                        <p:cTn id="32" dur="500"/>
                                        <p:tgtEl>
                                          <p:spTgt spid="35"/>
                                        </p:tgtEl>
                                      </p:cBhvr>
                                    </p:animEffec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4">
                                            <p:txEl>
                                              <p:pRg st="3" end="3"/>
                                            </p:txEl>
                                          </p:spTgt>
                                        </p:tgtEl>
                                        <p:attrNameLst>
                                          <p:attrName>style.visibility</p:attrName>
                                        </p:attrNameLst>
                                      </p:cBhvr>
                                      <p:to>
                                        <p:strVal val="visible"/>
                                      </p:to>
                                    </p:set>
                                  </p:childTnLst>
                                </p:cTn>
                              </p:par>
                              <p:par>
                                <p:cTn id="37" presetID="9" presetClass="entr" presetSubtype="0" fill="hold" nodeType="withEffect">
                                  <p:stCondLst>
                                    <p:cond delay="0"/>
                                  </p:stCondLst>
                                  <p:childTnLst>
                                    <p:set>
                                      <p:cBhvr>
                                        <p:cTn id="38" dur="1" fill="hold">
                                          <p:stCondLst>
                                            <p:cond delay="0"/>
                                          </p:stCondLst>
                                        </p:cTn>
                                        <p:tgtEl>
                                          <p:spTgt spid="26"/>
                                        </p:tgtEl>
                                        <p:attrNameLst>
                                          <p:attrName>style.visibility</p:attrName>
                                        </p:attrNameLst>
                                      </p:cBhvr>
                                      <p:to>
                                        <p:strVal val="visible"/>
                                      </p:to>
                                    </p:set>
                                    <p:animEffect transition="in" filter="dissolve">
                                      <p:cBhvr>
                                        <p:cTn id="39" dur="500"/>
                                        <p:tgtEl>
                                          <p:spTgt spid="26"/>
                                        </p:tgtEl>
                                      </p:cBhvr>
                                    </p:animEffect>
                                  </p:childTnLst>
                                </p:cTn>
                              </p:par>
                            </p:childTnLst>
                          </p:cTn>
                        </p:par>
                      </p:childTnLst>
                    </p:cTn>
                  </p:par>
                  <p:par>
                    <p:cTn id="40" fill="hold">
                      <p:stCondLst>
                        <p:cond delay="indefinite"/>
                      </p:stCondLst>
                      <p:childTnLst>
                        <p:par>
                          <p:cTn id="41" fill="hold">
                            <p:stCondLst>
                              <p:cond delay="0"/>
                            </p:stCondLst>
                            <p:childTnLst>
                              <p:par>
                                <p:cTn id="42" presetID="3" presetClass="entr" presetSubtype="10" fill="hold" nodeType="clickEffect">
                                  <p:stCondLst>
                                    <p:cond delay="0"/>
                                  </p:stCondLst>
                                  <p:childTnLst>
                                    <p:set>
                                      <p:cBhvr>
                                        <p:cTn id="43" dur="1" fill="hold">
                                          <p:stCondLst>
                                            <p:cond delay="0"/>
                                          </p:stCondLst>
                                        </p:cTn>
                                        <p:tgtEl>
                                          <p:spTgt spid="36"/>
                                        </p:tgtEl>
                                        <p:attrNameLst>
                                          <p:attrName>style.visibility</p:attrName>
                                        </p:attrNameLst>
                                      </p:cBhvr>
                                      <p:to>
                                        <p:strVal val="visible"/>
                                      </p:to>
                                    </p:set>
                                    <p:animEffect transition="in" filter="blinds(horizontal)">
                                      <p:cBhvr>
                                        <p:cTn id="44"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FD03674-384F-7542-F155-25B42ADBAB8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48</a:t>
            </a:fld>
            <a:endParaRPr lang="en-US"/>
          </a:p>
        </p:txBody>
      </p:sp>
      <p:sp>
        <p:nvSpPr>
          <p:cNvPr id="3" name="Title 2">
            <a:extLst>
              <a:ext uri="{FF2B5EF4-FFF2-40B4-BE49-F238E27FC236}">
                <a16:creationId xmlns:a16="http://schemas.microsoft.com/office/drawing/2014/main" id="{B8D130C6-4D6D-0CAA-E97F-C4F534627C86}"/>
              </a:ext>
            </a:extLst>
          </p:cNvPr>
          <p:cNvSpPr>
            <a:spLocks noGrp="1"/>
          </p:cNvSpPr>
          <p:nvPr>
            <p:ph type="title"/>
          </p:nvPr>
        </p:nvSpPr>
        <p:spPr/>
        <p:txBody>
          <a:bodyPr/>
          <a:lstStyle/>
          <a:p>
            <a:r>
              <a:rPr lang="en-US" dirty="0"/>
              <a:t>MBR-MBR Intersection Query by Ray-casing</a:t>
            </a:r>
          </a:p>
        </p:txBody>
      </p:sp>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7AFC17B6-8A46-427C-2BEF-1CAB00023F65}"/>
                  </a:ext>
                </a:extLst>
              </p:cNvPr>
              <p:cNvSpPr>
                <a:spLocks noGrp="1"/>
              </p:cNvSpPr>
              <p:nvPr>
                <p:ph sz="half" idx="1"/>
              </p:nvPr>
            </p:nvSpPr>
            <p:spPr>
              <a:xfrm>
                <a:off x="571500" y="1212762"/>
                <a:ext cx="11049000" cy="4949761"/>
              </a:xfrm>
            </p:spPr>
            <p:txBody>
              <a:bodyPr/>
              <a:lstStyle/>
              <a:p>
                <a:pPr marL="194310" lvl="1" indent="-182880">
                  <a:lnSpc>
                    <a:spcPct val="120000"/>
                  </a:lnSpc>
                  <a:spcBef>
                    <a:spcPts val="800"/>
                  </a:spcBef>
                  <a:defRPr sz="1600" b="1" i="0">
                    <a:solidFill>
                      <a:srgbClr val="2980B9"/>
                    </a:solidFill>
                    <a:latin typeface="Arial"/>
                  </a:defRPr>
                </a:pPr>
                <a:r>
                  <a:rPr lang="en-US" sz="2600" b="1" dirty="0">
                    <a:solidFill>
                      <a:srgbClr val="2980B9"/>
                    </a:solidFill>
                    <a:latin typeface="Arial"/>
                  </a:rPr>
                  <a:t>Any (anti)-diagonal-rectangle intersection suggests an MBR-MBR intersection</a:t>
                </a:r>
              </a:p>
              <a:p>
                <a:pPr marL="194310" lvl="1" indent="-182880">
                  <a:lnSpc>
                    <a:spcPct val="120000"/>
                  </a:lnSpc>
                  <a:spcBef>
                    <a:spcPts val="800"/>
                  </a:spcBef>
                  <a:defRPr sz="1600" b="1" i="0">
                    <a:solidFill>
                      <a:srgbClr val="2980B9"/>
                    </a:solidFill>
                    <a:latin typeface="Arial"/>
                  </a:defRPr>
                </a:pPr>
                <a:r>
                  <a:rPr lang="en-US" sz="2600" b="1" dirty="0">
                    <a:solidFill>
                      <a:srgbClr val="2980B9"/>
                    </a:solidFill>
                    <a:latin typeface="Arial"/>
                  </a:rPr>
                  <a:t>The diagonal can be simulated with a ray!</a:t>
                </a:r>
              </a:p>
              <a:p>
                <a:pPr marL="194310" lvl="1" indent="-182880">
                  <a:lnSpc>
                    <a:spcPct val="120000"/>
                  </a:lnSpc>
                  <a:spcBef>
                    <a:spcPts val="800"/>
                  </a:spcBef>
                  <a:defRPr sz="1600" b="1" i="0">
                    <a:solidFill>
                      <a:srgbClr val="2980B9"/>
                    </a:solidFill>
                    <a:latin typeface="Arial"/>
                  </a:defRPr>
                </a:pPr>
                <a:endParaRPr lang="en-US" sz="2600" b="1" dirty="0">
                  <a:solidFill>
                    <a:srgbClr val="2980B9"/>
                  </a:solidFill>
                  <a:latin typeface="Arial"/>
                </a:endParaRPr>
              </a:p>
              <a:p>
                <a:pPr marL="457200" lvl="1" indent="0">
                  <a:buNone/>
                </a:pPr>
                <a:endParaRPr lang="en-US" dirty="0"/>
              </a:p>
              <a:p>
                <a:pPr lvl="1">
                  <a:buFontTx/>
                  <a:buChar char="-"/>
                </a:pPr>
                <a:endParaRPr lang="en-US" dirty="0"/>
              </a:p>
              <a:p>
                <a:pPr marL="411480" lvl="1">
                  <a:lnSpc>
                    <a:spcPct val="110000"/>
                  </a:lnSpc>
                  <a:buFont typeface="Wingdings" pitchFamily="2" charset="2"/>
                  <a:buChar char="§"/>
                  <a:defRPr sz="1400" b="0" i="0">
                    <a:solidFill>
                      <a:srgbClr val="34495E"/>
                    </a:solidFill>
                    <a:latin typeface="Arial"/>
                  </a:defRPr>
                </a:pPr>
                <a:r>
                  <a:rPr lang="en-US" sz="1800" dirty="0">
                    <a:solidFill>
                      <a:srgbClr val="4B5563"/>
                    </a:solidFill>
                    <a:latin typeface="Arial"/>
                  </a:rPr>
                  <a:t>Cast rays from the diagonals of </a:t>
                </a:r>
                <a14:m>
                  <m:oMath xmlns:m="http://schemas.openxmlformats.org/officeDocument/2006/math">
                    <m:r>
                      <a:rPr lang="en-US" sz="1800">
                        <a:solidFill>
                          <a:srgbClr val="4B5563"/>
                        </a:solidFill>
                        <a:latin typeface="Cambria Math" panose="02040503050406030204" pitchFamily="18" charset="0"/>
                      </a:rPr>
                      <m:t>𝑅</m:t>
                    </m:r>
                  </m:oMath>
                </a14:m>
                <a:r>
                  <a:rPr lang="en-US" sz="1800" dirty="0">
                    <a:solidFill>
                      <a:srgbClr val="4B5563"/>
                    </a:solidFill>
                    <a:latin typeface="Arial"/>
                  </a:rPr>
                  <a:t> and </a:t>
                </a:r>
                <a14:m>
                  <m:oMath xmlns:m="http://schemas.openxmlformats.org/officeDocument/2006/math">
                    <m:r>
                      <a:rPr lang="en-US" sz="1800">
                        <a:solidFill>
                          <a:srgbClr val="4B5563"/>
                        </a:solidFill>
                        <a:latin typeface="Cambria Math" panose="02040503050406030204" pitchFamily="18" charset="0"/>
                      </a:rPr>
                      <m:t>𝑆</m:t>
                    </m:r>
                  </m:oMath>
                </a14:m>
                <a:r>
                  <a:rPr lang="en-US" sz="1800" dirty="0">
                    <a:solidFill>
                      <a:srgbClr val="4B5563"/>
                    </a:solidFill>
                    <a:latin typeface="Arial"/>
                  </a:rPr>
                  <a:t> to find all the intersections</a:t>
                </a:r>
              </a:p>
              <a:p>
                <a:pPr marL="411480" lvl="1">
                  <a:lnSpc>
                    <a:spcPct val="110000"/>
                  </a:lnSpc>
                  <a:buFont typeface="Wingdings" pitchFamily="2" charset="2"/>
                  <a:buChar char="§"/>
                  <a:defRPr sz="1400" b="0" i="0">
                    <a:solidFill>
                      <a:srgbClr val="34495E"/>
                    </a:solidFill>
                    <a:latin typeface="Arial"/>
                  </a:defRPr>
                </a:pPr>
                <a:r>
                  <a:rPr lang="en-US" sz="1800" dirty="0">
                    <a:solidFill>
                      <a:srgbClr val="4B5563"/>
                    </a:solidFill>
                    <a:latin typeface="Arial"/>
                  </a:rPr>
                  <a:t>Merge the intersections found by the three cases</a:t>
                </a:r>
              </a:p>
              <a:p>
                <a:pPr marL="411480" lvl="1">
                  <a:lnSpc>
                    <a:spcPct val="110000"/>
                  </a:lnSpc>
                  <a:buFont typeface="Wingdings" pitchFamily="2" charset="2"/>
                  <a:buChar char="§"/>
                  <a:defRPr sz="1400" b="0" i="0">
                    <a:solidFill>
                      <a:srgbClr val="34495E"/>
                    </a:solidFill>
                    <a:latin typeface="Arial"/>
                  </a:defRPr>
                </a:pPr>
                <a:endParaRPr lang="en-US" sz="1800" dirty="0">
                  <a:solidFill>
                    <a:srgbClr val="4B5563"/>
                  </a:solidFill>
                  <a:latin typeface="Arial"/>
                </a:endParaRPr>
              </a:p>
              <a:p>
                <a:endParaRPr lang="en-US" dirty="0"/>
              </a:p>
            </p:txBody>
          </p:sp>
        </mc:Choice>
        <mc:Fallback xmlns="">
          <p:sp>
            <p:nvSpPr>
              <p:cNvPr id="4" name="Content Placeholder 3">
                <a:extLst>
                  <a:ext uri="{FF2B5EF4-FFF2-40B4-BE49-F238E27FC236}">
                    <a16:creationId xmlns:a16="http://schemas.microsoft.com/office/drawing/2014/main" id="{7AFC17B6-8A46-427C-2BEF-1CAB00023F65}"/>
                  </a:ext>
                </a:extLst>
              </p:cNvPr>
              <p:cNvSpPr>
                <a:spLocks noGrp="1" noRot="1" noChangeAspect="1" noMove="1" noResize="1" noEditPoints="1" noAdjustHandles="1" noChangeArrowheads="1" noChangeShapeType="1" noTextEdit="1"/>
              </p:cNvSpPr>
              <p:nvPr>
                <p:ph sz="half" idx="1"/>
              </p:nvPr>
            </p:nvSpPr>
            <p:spPr>
              <a:xfrm>
                <a:off x="571500" y="1212762"/>
                <a:ext cx="11049000" cy="4949761"/>
              </a:xfrm>
              <a:blipFill>
                <a:blip r:embed="rId3"/>
                <a:stretch>
                  <a:fillRect l="-805" t="-256"/>
                </a:stretch>
              </a:blipFill>
            </p:spPr>
            <p:txBody>
              <a:bodyPr/>
              <a:lstStyle/>
              <a:p>
                <a:r>
                  <a:rPr lang="en-US">
                    <a:noFill/>
                  </a:rPr>
                  <a:t> </a:t>
                </a:r>
              </a:p>
            </p:txBody>
          </p:sp>
        </mc:Fallback>
      </mc:AlternateContent>
      <p:grpSp>
        <p:nvGrpSpPr>
          <p:cNvPr id="5" name="Group 4">
            <a:extLst>
              <a:ext uri="{FF2B5EF4-FFF2-40B4-BE49-F238E27FC236}">
                <a16:creationId xmlns:a16="http://schemas.microsoft.com/office/drawing/2014/main" id="{87F2E9B3-4218-B8AD-E125-79FF6461A2D1}"/>
              </a:ext>
            </a:extLst>
          </p:cNvPr>
          <p:cNvGrpSpPr/>
          <p:nvPr/>
        </p:nvGrpSpPr>
        <p:grpSpPr>
          <a:xfrm>
            <a:off x="2283656" y="2732001"/>
            <a:ext cx="4646207" cy="1452767"/>
            <a:chOff x="2185119" y="2405459"/>
            <a:chExt cx="4646207" cy="1452767"/>
          </a:xfrm>
        </p:grpSpPr>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BF4D9FB4-F93B-AEDB-2C81-EE9B7BAD59CD}"/>
                    </a:ext>
                  </a:extLst>
                </p:cNvPr>
                <p:cNvSpPr txBox="1"/>
                <p:nvPr/>
              </p:nvSpPr>
              <p:spPr>
                <a:xfrm>
                  <a:off x="4385522" y="2405459"/>
                  <a:ext cx="442477" cy="369332"/>
                </a:xfrm>
                <a:prstGeom prst="rect">
                  <a:avLst/>
                </a:prstGeom>
                <a:noFill/>
              </p:spPr>
              <p:txBody>
                <a:bodyPr wrap="square">
                  <a:spAutoFit/>
                </a:bodyPr>
                <a:lstStyle/>
                <a:p>
                  <a:pPr/>
                  <a14:m>
                    <m:oMathPara xmlns:m="http://schemas.openxmlformats.org/officeDocument/2006/math">
                      <m:o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𝑝</m:t>
                            </m:r>
                          </m:e>
                          <m:sub>
                            <m:r>
                              <a:rPr lang="en-US" b="0" i="1" smtClean="0">
                                <a:latin typeface="Cambria Math" panose="02040503050406030204" pitchFamily="18" charset="0"/>
                              </a:rPr>
                              <m:t>2</m:t>
                            </m:r>
                          </m:sub>
                        </m:sSub>
                      </m:oMath>
                    </m:oMathPara>
                  </a14:m>
                  <a:endParaRPr lang="en-US" dirty="0"/>
                </a:p>
              </p:txBody>
            </p:sp>
          </mc:Choice>
          <mc:Fallback xmlns="">
            <p:sp>
              <p:nvSpPr>
                <p:cNvPr id="27" name="TextBox 26">
                  <a:extLst>
                    <a:ext uri="{FF2B5EF4-FFF2-40B4-BE49-F238E27FC236}">
                      <a16:creationId xmlns:a16="http://schemas.microsoft.com/office/drawing/2014/main" id="{A920C5D5-4757-FF34-89B9-FA0EDD853B62}"/>
                    </a:ext>
                  </a:extLst>
                </p:cNvPr>
                <p:cNvSpPr txBox="1">
                  <a:spLocks noRot="1" noChangeAspect="1" noMove="1" noResize="1" noEditPoints="1" noAdjustHandles="1" noChangeArrowheads="1" noChangeShapeType="1" noTextEdit="1"/>
                </p:cNvSpPr>
                <p:nvPr/>
              </p:nvSpPr>
              <p:spPr>
                <a:xfrm>
                  <a:off x="4385522" y="2405459"/>
                  <a:ext cx="442477" cy="369332"/>
                </a:xfrm>
                <a:prstGeom prst="rect">
                  <a:avLst/>
                </a:prstGeom>
                <a:blipFill>
                  <a:blip r:embed="rId5"/>
                  <a:stretch>
                    <a:fillRect b="-6667"/>
                  </a:stretch>
                </a:blipFill>
              </p:spPr>
              <p:txBody>
                <a:bodyPr/>
                <a:lstStyle/>
                <a:p>
                  <a:r>
                    <a:rPr lang="en-US">
                      <a:noFill/>
                    </a:rPr>
                    <a:t> </a:t>
                  </a:r>
                </a:p>
              </p:txBody>
            </p:sp>
          </mc:Fallback>
        </mc:AlternateContent>
        <p:grpSp>
          <p:nvGrpSpPr>
            <p:cNvPr id="7" name="Group 6">
              <a:extLst>
                <a:ext uri="{FF2B5EF4-FFF2-40B4-BE49-F238E27FC236}">
                  <a16:creationId xmlns:a16="http://schemas.microsoft.com/office/drawing/2014/main" id="{88803F09-05C8-9D68-C065-9D62DBF16560}"/>
                </a:ext>
              </a:extLst>
            </p:cNvPr>
            <p:cNvGrpSpPr/>
            <p:nvPr/>
          </p:nvGrpSpPr>
          <p:grpSpPr>
            <a:xfrm>
              <a:off x="2185119" y="2474693"/>
              <a:ext cx="4646207" cy="1383533"/>
              <a:chOff x="2185119" y="2474693"/>
              <a:chExt cx="4646207" cy="1383533"/>
            </a:xfrm>
          </p:grpSpPr>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6426417C-B1C9-8DDA-DF23-600555FBEF9B}"/>
                      </a:ext>
                    </a:extLst>
                  </p:cNvPr>
                  <p:cNvSpPr txBox="1"/>
                  <p:nvPr/>
                </p:nvSpPr>
                <p:spPr>
                  <a:xfrm>
                    <a:off x="5425107" y="2834618"/>
                    <a:ext cx="1406219" cy="369332"/>
                  </a:xfrm>
                  <a:prstGeom prst="rect">
                    <a:avLst/>
                  </a:prstGeom>
                  <a:noFill/>
                </p:spPr>
                <p:txBody>
                  <a:bodyPr wrap="none" rtlCol="0">
                    <a:spAutoFit/>
                  </a:bodyPr>
                  <a:lstStyle/>
                  <a:p>
                    <a:pPr/>
                    <a14:m>
                      <m:oMathPara xmlns:m="http://schemas.openxmlformats.org/officeDocument/2006/math">
                        <m:oMath>
                          <m:r>
                            <a:rPr lang="en-US" b="0" i="1" smtClean="0">
                              <a:latin typeface="Cambria Math" panose="02040503050406030204" pitchFamily="18" charset="0"/>
                            </a:rPr>
                            <m:t>𝑑</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𝑝</m:t>
                              </m:r>
                            </m:e>
                            <m:sub>
                              <m:r>
                                <a:rPr lang="en-US" b="0" i="1" smtClean="0">
                                  <a:latin typeface="Cambria Math" panose="02040503050406030204" pitchFamily="18" charset="0"/>
                                </a:rPr>
                                <m:t>2</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𝑝</m:t>
                              </m:r>
                            </m:e>
                            <m:sub>
                              <m:r>
                                <a:rPr lang="en-US" b="0" i="1" smtClean="0">
                                  <a:latin typeface="Cambria Math" panose="02040503050406030204" pitchFamily="18" charset="0"/>
                                </a:rPr>
                                <m:t>1</m:t>
                              </m:r>
                            </m:sub>
                          </m:sSub>
                        </m:oMath>
                      </m:oMathPara>
                    </a14:m>
                    <a:endParaRPr lang="en-US" dirty="0"/>
                  </a:p>
                </p:txBody>
              </p:sp>
            </mc:Choice>
            <mc:Fallback xmlns="">
              <p:sp>
                <p:nvSpPr>
                  <p:cNvPr id="21" name="TextBox 20">
                    <a:extLst>
                      <a:ext uri="{FF2B5EF4-FFF2-40B4-BE49-F238E27FC236}">
                        <a16:creationId xmlns:a16="http://schemas.microsoft.com/office/drawing/2014/main" id="{B5B94D7D-DAEA-D0E3-5FAB-AEDE5282D961}"/>
                      </a:ext>
                    </a:extLst>
                  </p:cNvPr>
                  <p:cNvSpPr txBox="1">
                    <a:spLocks noRot="1" noChangeAspect="1" noMove="1" noResize="1" noEditPoints="1" noAdjustHandles="1" noChangeArrowheads="1" noChangeShapeType="1" noTextEdit="1"/>
                  </p:cNvSpPr>
                  <p:nvPr/>
                </p:nvSpPr>
                <p:spPr>
                  <a:xfrm>
                    <a:off x="5425107" y="2834618"/>
                    <a:ext cx="1406219" cy="369332"/>
                  </a:xfrm>
                  <a:prstGeom prst="rect">
                    <a:avLst/>
                  </a:prstGeom>
                  <a:blipFill>
                    <a:blip r:embed="rId6"/>
                    <a:stretch>
                      <a:fillRect b="-6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B673647C-43EB-F162-82F2-B5A8361A6504}"/>
                      </a:ext>
                    </a:extLst>
                  </p:cNvPr>
                  <p:cNvSpPr txBox="1"/>
                  <p:nvPr/>
                </p:nvSpPr>
                <p:spPr>
                  <a:xfrm>
                    <a:off x="3562639" y="2723831"/>
                    <a:ext cx="1975644" cy="369332"/>
                  </a:xfrm>
                  <a:prstGeom prst="rect">
                    <a:avLst/>
                  </a:prstGeom>
                  <a:noFill/>
                </p:spPr>
                <p:txBody>
                  <a:bodyPr wrap="square">
                    <a:spAutoFit/>
                  </a:bodyPr>
                  <a:lstStyle/>
                  <a:p>
                    <a:pPr/>
                    <a14:m>
                      <m:oMathPara xmlns:m="http://schemas.openxmlformats.org/officeDocument/2006/math">
                        <m:o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𝑡</m:t>
                              </m:r>
                            </m:e>
                            <m:sub>
                              <m:r>
                                <a:rPr lang="en-US" b="0" i="1" smtClean="0">
                                  <a:latin typeface="Cambria Math" panose="02040503050406030204" pitchFamily="18" charset="0"/>
                                </a:rPr>
                                <m:t>𝑚𝑎𝑥</m:t>
                              </m:r>
                            </m:sub>
                          </m:sSub>
                          <m:r>
                            <a:rPr lang="en-US" b="0" i="1" smtClean="0">
                              <a:latin typeface="Cambria Math" panose="02040503050406030204" pitchFamily="18" charset="0"/>
                            </a:rPr>
                            <m:t>=1</m:t>
                          </m:r>
                        </m:oMath>
                      </m:oMathPara>
                    </a14:m>
                    <a:endParaRPr lang="en-US" b="0" dirty="0"/>
                  </a:p>
                </p:txBody>
              </p:sp>
            </mc:Choice>
            <mc:Fallback xmlns="">
              <p:sp>
                <p:nvSpPr>
                  <p:cNvPr id="23" name="TextBox 22">
                    <a:extLst>
                      <a:ext uri="{FF2B5EF4-FFF2-40B4-BE49-F238E27FC236}">
                        <a16:creationId xmlns:a16="http://schemas.microsoft.com/office/drawing/2014/main" id="{0EBF2A94-68D7-FE17-2570-6B46BA53E107}"/>
                      </a:ext>
                    </a:extLst>
                  </p:cNvPr>
                  <p:cNvSpPr txBox="1">
                    <a:spLocks noRot="1" noChangeAspect="1" noMove="1" noResize="1" noEditPoints="1" noAdjustHandles="1" noChangeArrowheads="1" noChangeShapeType="1" noTextEdit="1"/>
                  </p:cNvSpPr>
                  <p:nvPr/>
                </p:nvSpPr>
                <p:spPr>
                  <a:xfrm>
                    <a:off x="3562639" y="2723831"/>
                    <a:ext cx="1975644" cy="369332"/>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DE493915-E56E-4547-DF20-381B2CE89CF9}"/>
                      </a:ext>
                    </a:extLst>
                  </p:cNvPr>
                  <p:cNvSpPr txBox="1"/>
                  <p:nvPr/>
                </p:nvSpPr>
                <p:spPr>
                  <a:xfrm>
                    <a:off x="2185119" y="3396674"/>
                    <a:ext cx="289675" cy="369332"/>
                  </a:xfrm>
                  <a:prstGeom prst="rect">
                    <a:avLst/>
                  </a:prstGeom>
                  <a:noFill/>
                </p:spPr>
                <p:txBody>
                  <a:bodyPr wrap="square">
                    <a:spAutoFit/>
                  </a:bodyPr>
                  <a:lstStyle/>
                  <a:p>
                    <a:pPr/>
                    <a14:m>
                      <m:oMathPara xmlns:m="http://schemas.openxmlformats.org/officeDocument/2006/math">
                        <m:o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𝑝</m:t>
                              </m:r>
                            </m:e>
                            <m:sub>
                              <m:r>
                                <a:rPr lang="en-US" b="0" i="1" smtClean="0">
                                  <a:latin typeface="Cambria Math" panose="02040503050406030204" pitchFamily="18" charset="0"/>
                                </a:rPr>
                                <m:t>1</m:t>
                              </m:r>
                            </m:sub>
                          </m:sSub>
                        </m:oMath>
                      </m:oMathPara>
                    </a14:m>
                    <a:endParaRPr lang="en-US" dirty="0"/>
                  </a:p>
                </p:txBody>
              </p:sp>
            </mc:Choice>
            <mc:Fallback xmlns="">
              <p:sp>
                <p:nvSpPr>
                  <p:cNvPr id="25" name="TextBox 24">
                    <a:extLst>
                      <a:ext uri="{FF2B5EF4-FFF2-40B4-BE49-F238E27FC236}">
                        <a16:creationId xmlns:a16="http://schemas.microsoft.com/office/drawing/2014/main" id="{149FA604-5219-D642-2404-7A7018C82454}"/>
                      </a:ext>
                    </a:extLst>
                  </p:cNvPr>
                  <p:cNvSpPr txBox="1">
                    <a:spLocks noRot="1" noChangeAspect="1" noMove="1" noResize="1" noEditPoints="1" noAdjustHandles="1" noChangeArrowheads="1" noChangeShapeType="1" noTextEdit="1"/>
                  </p:cNvSpPr>
                  <p:nvPr/>
                </p:nvSpPr>
                <p:spPr>
                  <a:xfrm>
                    <a:off x="2185119" y="3396674"/>
                    <a:ext cx="289675" cy="369332"/>
                  </a:xfrm>
                  <a:prstGeom prst="rect">
                    <a:avLst/>
                  </a:prstGeom>
                  <a:blipFill>
                    <a:blip r:embed="rId8"/>
                    <a:stretch>
                      <a:fillRect r="-25000" b="-6667"/>
                    </a:stretch>
                  </a:blipFill>
                </p:spPr>
                <p:txBody>
                  <a:bodyPr/>
                  <a:lstStyle/>
                  <a:p>
                    <a:r>
                      <a:rPr lang="en-US">
                        <a:noFill/>
                      </a:rPr>
                      <a:t> </a:t>
                    </a:r>
                  </a:p>
                </p:txBody>
              </p:sp>
            </mc:Fallback>
          </mc:AlternateContent>
          <p:sp>
            <p:nvSpPr>
              <p:cNvPr id="11" name="Rectangle 10">
                <a:extLst>
                  <a:ext uri="{FF2B5EF4-FFF2-40B4-BE49-F238E27FC236}">
                    <a16:creationId xmlns:a16="http://schemas.microsoft.com/office/drawing/2014/main" id="{AF545AE1-E8D2-2036-C956-BEC2DA822BA6}"/>
                  </a:ext>
                </a:extLst>
              </p:cNvPr>
              <p:cNvSpPr/>
              <p:nvPr/>
            </p:nvSpPr>
            <p:spPr>
              <a:xfrm>
                <a:off x="2507327" y="2604176"/>
                <a:ext cx="1878195" cy="962097"/>
              </a:xfrm>
              <a:prstGeom prst="rect">
                <a:avLst/>
              </a:prstGeom>
              <a:noFill/>
              <a:ln w="12700"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43F9705A-2705-EE6D-4382-195F1700576C}"/>
                  </a:ext>
                </a:extLst>
              </p:cNvPr>
              <p:cNvCxnSpPr>
                <a:cxnSpLocks/>
                <a:endCxn id="6" idx="1"/>
              </p:cNvCxnSpPr>
              <p:nvPr/>
            </p:nvCxnSpPr>
            <p:spPr>
              <a:xfrm flipV="1">
                <a:off x="2507327" y="2590125"/>
                <a:ext cx="1878195" cy="954720"/>
              </a:xfrm>
              <a:prstGeom prst="line">
                <a:avLst/>
              </a:prstGeom>
              <a:ln w="15875">
                <a:solidFill>
                  <a:schemeClr val="tx1"/>
                </a:solidFill>
                <a:prstDash val="solid"/>
                <a:headEnd type="oval"/>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48ADE1B3-F0DE-C998-3F09-8AE1F7B16048}"/>
                      </a:ext>
                    </a:extLst>
                  </p:cNvPr>
                  <p:cNvSpPr txBox="1"/>
                  <p:nvPr/>
                </p:nvSpPr>
                <p:spPr>
                  <a:xfrm>
                    <a:off x="5370896" y="2590755"/>
                    <a:ext cx="1013371" cy="369332"/>
                  </a:xfrm>
                  <a:prstGeom prst="rect">
                    <a:avLst/>
                  </a:prstGeom>
                  <a:noFill/>
                </p:spPr>
                <p:txBody>
                  <a:bodyPr wrap="square">
                    <a:spAutoFit/>
                  </a:bodyPr>
                  <a:lstStyle/>
                  <a:p>
                    <a:pPr/>
                    <a14:m>
                      <m:oMathPara xmlns:m="http://schemas.openxmlformats.org/officeDocument/2006/math">
                        <m:oMath>
                          <m:r>
                            <a:rPr lang="en-US" b="0" i="1" smtClean="0">
                              <a:latin typeface="Cambria Math" panose="02040503050406030204" pitchFamily="18" charset="0"/>
                            </a:rPr>
                            <m:t>𝑂</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𝑝</m:t>
                              </m:r>
                            </m:e>
                            <m:sub>
                              <m:r>
                                <a:rPr lang="en-US" b="0" i="1" smtClean="0">
                                  <a:latin typeface="Cambria Math" panose="02040503050406030204" pitchFamily="18" charset="0"/>
                                </a:rPr>
                                <m:t>1</m:t>
                              </m:r>
                            </m:sub>
                          </m:sSub>
                        </m:oMath>
                      </m:oMathPara>
                    </a14:m>
                    <a:endParaRPr lang="en-US" b="0" dirty="0"/>
                  </a:p>
                </p:txBody>
              </p:sp>
            </mc:Choice>
            <mc:Fallback xmlns="">
              <p:sp>
                <p:nvSpPr>
                  <p:cNvPr id="35" name="TextBox 34">
                    <a:extLst>
                      <a:ext uri="{FF2B5EF4-FFF2-40B4-BE49-F238E27FC236}">
                        <a16:creationId xmlns:a16="http://schemas.microsoft.com/office/drawing/2014/main" id="{C766BD3E-EBEE-3D32-3CE1-FE377F6F1942}"/>
                      </a:ext>
                    </a:extLst>
                  </p:cNvPr>
                  <p:cNvSpPr txBox="1">
                    <a:spLocks noRot="1" noChangeAspect="1" noMove="1" noResize="1" noEditPoints="1" noAdjustHandles="1" noChangeArrowheads="1" noChangeShapeType="1" noTextEdit="1"/>
                  </p:cNvSpPr>
                  <p:nvPr/>
                </p:nvSpPr>
                <p:spPr>
                  <a:xfrm>
                    <a:off x="5370896" y="2590755"/>
                    <a:ext cx="1013371" cy="369332"/>
                  </a:xfrm>
                  <a:prstGeom prst="rect">
                    <a:avLst/>
                  </a:prstGeom>
                  <a:blipFill>
                    <a:blip r:embed="rId9"/>
                    <a:stretch>
                      <a:fillRect b="-6667"/>
                    </a:stretch>
                  </a:blipFill>
                </p:spPr>
                <p:txBody>
                  <a:bodyPr/>
                  <a:lstStyle/>
                  <a:p>
                    <a:r>
                      <a:rPr lang="en-US">
                        <a:noFill/>
                      </a:rPr>
                      <a:t> </a:t>
                    </a:r>
                  </a:p>
                </p:txBody>
              </p:sp>
            </mc:Fallback>
          </mc:AlternateContent>
          <p:sp>
            <p:nvSpPr>
              <p:cNvPr id="14" name="Rectangle 13">
                <a:extLst>
                  <a:ext uri="{FF2B5EF4-FFF2-40B4-BE49-F238E27FC236}">
                    <a16:creationId xmlns:a16="http://schemas.microsoft.com/office/drawing/2014/main" id="{D6172A40-CB95-41B8-2051-6F6C32D84723}"/>
                  </a:ext>
                </a:extLst>
              </p:cNvPr>
              <p:cNvSpPr/>
              <p:nvPr/>
            </p:nvSpPr>
            <p:spPr>
              <a:xfrm rot="19980000">
                <a:off x="2443794" y="3009970"/>
                <a:ext cx="1961159" cy="146411"/>
              </a:xfrm>
              <a:prstGeom prst="rect">
                <a:avLst/>
              </a:prstGeom>
              <a:solidFill>
                <a:schemeClr val="accent1">
                  <a:lumMod val="20000"/>
                  <a:lumOff val="80000"/>
                  <a:alpha val="73039"/>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Connector 14">
                <a:extLst>
                  <a:ext uri="{FF2B5EF4-FFF2-40B4-BE49-F238E27FC236}">
                    <a16:creationId xmlns:a16="http://schemas.microsoft.com/office/drawing/2014/main" id="{E4F69520-F57F-9F93-803F-C413651CC30E}"/>
                  </a:ext>
                </a:extLst>
              </p:cNvPr>
              <p:cNvCxnSpPr>
                <a:cxnSpLocks/>
              </p:cNvCxnSpPr>
              <p:nvPr/>
            </p:nvCxnSpPr>
            <p:spPr>
              <a:xfrm rot="360000">
                <a:off x="2445200" y="3374767"/>
                <a:ext cx="199901" cy="304535"/>
              </a:xfrm>
              <a:prstGeom prst="line">
                <a:avLst/>
              </a:prstGeom>
              <a:ln w="1270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EBCBFBE8-D13F-A134-0E2F-EC2E607D4212}"/>
                  </a:ext>
                </a:extLst>
              </p:cNvPr>
              <p:cNvCxnSpPr>
                <a:cxnSpLocks/>
              </p:cNvCxnSpPr>
              <p:nvPr/>
            </p:nvCxnSpPr>
            <p:spPr>
              <a:xfrm rot="360000">
                <a:off x="4197357" y="2474693"/>
                <a:ext cx="199901" cy="304535"/>
              </a:xfrm>
              <a:prstGeom prst="line">
                <a:avLst/>
              </a:prstGeom>
              <a:ln w="12700">
                <a:solidFill>
                  <a:schemeClr val="tx1"/>
                </a:solidFill>
                <a:prstDash val="sys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BCBE61BE-71C5-14EE-D51E-D390660BA593}"/>
                      </a:ext>
                    </a:extLst>
                  </p:cNvPr>
                  <p:cNvSpPr txBox="1"/>
                  <p:nvPr/>
                </p:nvSpPr>
                <p:spPr>
                  <a:xfrm>
                    <a:off x="2507327" y="3488894"/>
                    <a:ext cx="1283309" cy="369332"/>
                  </a:xfrm>
                  <a:prstGeom prst="rect">
                    <a:avLst/>
                  </a:prstGeom>
                  <a:noFill/>
                </p:spPr>
                <p:txBody>
                  <a:bodyPr wrap="square">
                    <a:spAutoFit/>
                  </a:bodyPr>
                  <a:lstStyle/>
                  <a:p>
                    <a:pPr/>
                    <a14:m>
                      <m:oMathPara xmlns:m="http://schemas.openxmlformats.org/officeDocument/2006/math">
                        <m:o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𝑡</m:t>
                              </m:r>
                            </m:e>
                            <m:sub>
                              <m:r>
                                <a:rPr lang="en-US" b="0" i="1" smtClean="0">
                                  <a:latin typeface="Cambria Math" panose="02040503050406030204" pitchFamily="18" charset="0"/>
                                </a:rPr>
                                <m:t>𝑚𝑖𝑛</m:t>
                              </m:r>
                            </m:sub>
                          </m:sSub>
                          <m:r>
                            <a:rPr lang="en-US" b="0" i="1" smtClean="0">
                              <a:latin typeface="Cambria Math" panose="02040503050406030204" pitchFamily="18" charset="0"/>
                            </a:rPr>
                            <m:t>=0</m:t>
                          </m:r>
                        </m:oMath>
                      </m:oMathPara>
                    </a14:m>
                    <a:endParaRPr lang="en-US" b="0" dirty="0"/>
                  </a:p>
                </p:txBody>
              </p:sp>
            </mc:Choice>
            <mc:Fallback xmlns="">
              <p:sp>
                <p:nvSpPr>
                  <p:cNvPr id="17" name="TextBox 16">
                    <a:extLst>
                      <a:ext uri="{FF2B5EF4-FFF2-40B4-BE49-F238E27FC236}">
                        <a16:creationId xmlns:a16="http://schemas.microsoft.com/office/drawing/2014/main" id="{9BF82DE0-FCCF-A90A-6123-6A9A21F20A6B}"/>
                      </a:ext>
                    </a:extLst>
                  </p:cNvPr>
                  <p:cNvSpPr txBox="1">
                    <a:spLocks noRot="1" noChangeAspect="1" noMove="1" noResize="1" noEditPoints="1" noAdjustHandles="1" noChangeArrowheads="1" noChangeShapeType="1" noTextEdit="1"/>
                  </p:cNvSpPr>
                  <p:nvPr/>
                </p:nvSpPr>
                <p:spPr>
                  <a:xfrm>
                    <a:off x="2507327" y="3488894"/>
                    <a:ext cx="1283309" cy="369332"/>
                  </a:xfrm>
                  <a:prstGeom prst="rect">
                    <a:avLst/>
                  </a:prstGeom>
                  <a:blipFill>
                    <a:blip r:embed="rId10"/>
                    <a:stretch>
                      <a:fillRect/>
                    </a:stretch>
                  </a:blipFill>
                </p:spPr>
                <p:txBody>
                  <a:bodyPr/>
                  <a:lstStyle/>
                  <a:p>
                    <a:r>
                      <a:rPr lang="en-US">
                        <a:noFill/>
                      </a:rPr>
                      <a:t> </a:t>
                    </a:r>
                  </a:p>
                </p:txBody>
              </p:sp>
            </mc:Fallback>
          </mc:AlternateContent>
        </p:grpSp>
      </p:grpSp>
      <p:grpSp>
        <p:nvGrpSpPr>
          <p:cNvPr id="18" name="Group 17">
            <a:extLst>
              <a:ext uri="{FF2B5EF4-FFF2-40B4-BE49-F238E27FC236}">
                <a16:creationId xmlns:a16="http://schemas.microsoft.com/office/drawing/2014/main" id="{01B0DDFB-16E6-680B-0593-3B9550F1EAED}"/>
              </a:ext>
            </a:extLst>
          </p:cNvPr>
          <p:cNvGrpSpPr/>
          <p:nvPr/>
        </p:nvGrpSpPr>
        <p:grpSpPr>
          <a:xfrm>
            <a:off x="1059438" y="4886546"/>
            <a:ext cx="9902004" cy="1719816"/>
            <a:chOff x="1059438" y="4582044"/>
            <a:chExt cx="9902004" cy="1719816"/>
          </a:xfrm>
        </p:grpSpPr>
        <p:sp>
          <p:nvSpPr>
            <p:cNvPr id="19" name="Rectangle 18">
              <a:extLst>
                <a:ext uri="{FF2B5EF4-FFF2-40B4-BE49-F238E27FC236}">
                  <a16:creationId xmlns:a16="http://schemas.microsoft.com/office/drawing/2014/main" id="{460D84D8-C77F-E441-2F1A-FBD08959BF5E}"/>
                </a:ext>
              </a:extLst>
            </p:cNvPr>
            <p:cNvSpPr/>
            <p:nvPr/>
          </p:nvSpPr>
          <p:spPr>
            <a:xfrm>
              <a:off x="1059438" y="4781915"/>
              <a:ext cx="2108918" cy="1068572"/>
            </a:xfrm>
            <a:prstGeom prst="rect">
              <a:avLst/>
            </a:prstGeom>
            <a:solidFill>
              <a:srgbClr val="BDD7E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D9EAEE0A-4C15-1B21-76C8-C3F2853A5DB1}"/>
                </a:ext>
              </a:extLst>
            </p:cNvPr>
            <p:cNvSpPr/>
            <p:nvPr/>
          </p:nvSpPr>
          <p:spPr>
            <a:xfrm>
              <a:off x="2393476" y="5233288"/>
              <a:ext cx="1549759" cy="1068572"/>
            </a:xfrm>
            <a:prstGeom prst="rect">
              <a:avLst/>
            </a:prstGeom>
            <a:solidFill>
              <a:schemeClr val="accent2">
                <a:lumMod val="60000"/>
                <a:lumOff val="40000"/>
                <a:alpha val="59718"/>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6EE088DC-1032-381D-EBB9-A89265B8EF54}"/>
                </a:ext>
              </a:extLst>
            </p:cNvPr>
            <p:cNvSpPr/>
            <p:nvPr/>
          </p:nvSpPr>
          <p:spPr>
            <a:xfrm>
              <a:off x="4607308" y="5233288"/>
              <a:ext cx="2108918" cy="1068572"/>
            </a:xfrm>
            <a:prstGeom prst="rect">
              <a:avLst/>
            </a:prstGeom>
            <a:solidFill>
              <a:srgbClr val="BDD7E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FD28AD94-5919-BF36-46C5-2935456EB60D}"/>
                </a:ext>
              </a:extLst>
            </p:cNvPr>
            <p:cNvSpPr/>
            <p:nvPr/>
          </p:nvSpPr>
          <p:spPr>
            <a:xfrm>
              <a:off x="6289364" y="4582044"/>
              <a:ext cx="1549759" cy="1068572"/>
            </a:xfrm>
            <a:prstGeom prst="rect">
              <a:avLst/>
            </a:prstGeom>
            <a:solidFill>
              <a:schemeClr val="accent2">
                <a:lumMod val="60000"/>
                <a:lumOff val="40000"/>
                <a:alpha val="59718"/>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0EC75965-A6FF-2F42-6E14-FA79221BFBDE}"/>
                </a:ext>
              </a:extLst>
            </p:cNvPr>
            <p:cNvSpPr/>
            <p:nvPr/>
          </p:nvSpPr>
          <p:spPr>
            <a:xfrm>
              <a:off x="8852524" y="4699002"/>
              <a:ext cx="2108918" cy="1068572"/>
            </a:xfrm>
            <a:prstGeom prst="rect">
              <a:avLst/>
            </a:prstGeom>
            <a:solidFill>
              <a:srgbClr val="BDD7E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06ABE4B3-0012-4E2A-8CAB-8117DA3F2F68}"/>
                </a:ext>
              </a:extLst>
            </p:cNvPr>
            <p:cNvSpPr/>
            <p:nvPr/>
          </p:nvSpPr>
          <p:spPr>
            <a:xfrm>
              <a:off x="9201853" y="5108391"/>
              <a:ext cx="1549759" cy="1068572"/>
            </a:xfrm>
            <a:prstGeom prst="rect">
              <a:avLst/>
            </a:prstGeom>
            <a:solidFill>
              <a:schemeClr val="accent2">
                <a:lumMod val="60000"/>
                <a:lumOff val="40000"/>
                <a:alpha val="59718"/>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25" name="Straight Connector 24">
            <a:extLst>
              <a:ext uri="{FF2B5EF4-FFF2-40B4-BE49-F238E27FC236}">
                <a16:creationId xmlns:a16="http://schemas.microsoft.com/office/drawing/2014/main" id="{DD982A5C-7A2C-4C69-46C8-9166A426DFC6}"/>
              </a:ext>
            </a:extLst>
          </p:cNvPr>
          <p:cNvCxnSpPr/>
          <p:nvPr/>
        </p:nvCxnSpPr>
        <p:spPr>
          <a:xfrm flipV="1">
            <a:off x="1059438" y="5086417"/>
            <a:ext cx="2108917" cy="1068572"/>
          </a:xfrm>
          <a:prstGeom prst="line">
            <a:avLst/>
          </a:prstGeom>
          <a:ln w="15875">
            <a:solidFill>
              <a:srgbClr val="00B050"/>
            </a:solidFill>
            <a:prstDash val="solid"/>
            <a:headEnd type="oval"/>
            <a:tailEnd type="triangle"/>
          </a:ln>
        </p:spPr>
        <p:style>
          <a:lnRef idx="1">
            <a:schemeClr val="dk1"/>
          </a:lnRef>
          <a:fillRef idx="0">
            <a:schemeClr val="dk1"/>
          </a:fillRef>
          <a:effectRef idx="0">
            <a:schemeClr val="dk1"/>
          </a:effectRef>
          <a:fontRef idx="minor">
            <a:schemeClr val="tx1"/>
          </a:fontRef>
        </p:style>
      </p:cxnSp>
      <p:cxnSp>
        <p:nvCxnSpPr>
          <p:cNvPr id="26" name="Straight Connector 25">
            <a:extLst>
              <a:ext uri="{FF2B5EF4-FFF2-40B4-BE49-F238E27FC236}">
                <a16:creationId xmlns:a16="http://schemas.microsoft.com/office/drawing/2014/main" id="{B6F54B38-6521-220C-ABB5-3CDE305E8F58}"/>
              </a:ext>
            </a:extLst>
          </p:cNvPr>
          <p:cNvCxnSpPr>
            <a:cxnSpLocks/>
          </p:cNvCxnSpPr>
          <p:nvPr/>
        </p:nvCxnSpPr>
        <p:spPr>
          <a:xfrm>
            <a:off x="2393476" y="5537790"/>
            <a:ext cx="1549759" cy="1068572"/>
          </a:xfrm>
          <a:prstGeom prst="line">
            <a:avLst/>
          </a:prstGeom>
          <a:ln w="15875">
            <a:solidFill>
              <a:srgbClr val="00B050"/>
            </a:solidFill>
            <a:prstDash val="solid"/>
            <a:headEnd type="triangle"/>
            <a:tailEnd type="oval"/>
          </a:ln>
        </p:spPr>
        <p:style>
          <a:lnRef idx="1">
            <a:schemeClr val="dk1"/>
          </a:lnRef>
          <a:fillRef idx="0">
            <a:schemeClr val="dk1"/>
          </a:fillRef>
          <a:effectRef idx="0">
            <a:schemeClr val="dk1"/>
          </a:effectRef>
          <a:fontRef idx="minor">
            <a:schemeClr val="tx1"/>
          </a:fontRef>
        </p:style>
      </p:cxnSp>
      <p:cxnSp>
        <p:nvCxnSpPr>
          <p:cNvPr id="27" name="Straight Connector 26">
            <a:extLst>
              <a:ext uri="{FF2B5EF4-FFF2-40B4-BE49-F238E27FC236}">
                <a16:creationId xmlns:a16="http://schemas.microsoft.com/office/drawing/2014/main" id="{DB6807EE-B8BB-9221-A7FB-4781B23656D6}"/>
              </a:ext>
            </a:extLst>
          </p:cNvPr>
          <p:cNvCxnSpPr>
            <a:cxnSpLocks/>
          </p:cNvCxnSpPr>
          <p:nvPr/>
        </p:nvCxnSpPr>
        <p:spPr>
          <a:xfrm flipV="1">
            <a:off x="4606760" y="5537790"/>
            <a:ext cx="2123156" cy="1076751"/>
          </a:xfrm>
          <a:prstGeom prst="line">
            <a:avLst/>
          </a:prstGeom>
          <a:ln w="15875">
            <a:solidFill>
              <a:srgbClr val="00B050"/>
            </a:solidFill>
            <a:prstDash val="solid"/>
            <a:headEnd type="oval"/>
            <a:tailEnd type="triangle"/>
          </a:ln>
        </p:spPr>
        <p:style>
          <a:lnRef idx="1">
            <a:schemeClr val="dk1"/>
          </a:lnRef>
          <a:fillRef idx="0">
            <a:schemeClr val="dk1"/>
          </a:fillRef>
          <a:effectRef idx="0">
            <a:schemeClr val="dk1"/>
          </a:effectRef>
          <a:fontRef idx="minor">
            <a:schemeClr val="tx1"/>
          </a:fontRef>
        </p:style>
      </p:cxnSp>
      <p:cxnSp>
        <p:nvCxnSpPr>
          <p:cNvPr id="28" name="Straight Connector 27">
            <a:extLst>
              <a:ext uri="{FF2B5EF4-FFF2-40B4-BE49-F238E27FC236}">
                <a16:creationId xmlns:a16="http://schemas.microsoft.com/office/drawing/2014/main" id="{A1579931-B38D-9638-A3CC-2B12D79C02F9}"/>
              </a:ext>
            </a:extLst>
          </p:cNvPr>
          <p:cNvCxnSpPr>
            <a:cxnSpLocks/>
          </p:cNvCxnSpPr>
          <p:nvPr/>
        </p:nvCxnSpPr>
        <p:spPr>
          <a:xfrm>
            <a:off x="6289363" y="4886546"/>
            <a:ext cx="1545702" cy="1068572"/>
          </a:xfrm>
          <a:prstGeom prst="line">
            <a:avLst/>
          </a:prstGeom>
          <a:ln w="15875">
            <a:solidFill>
              <a:srgbClr val="00B050"/>
            </a:solidFill>
            <a:prstDash val="solid"/>
            <a:headEnd type="triangle"/>
            <a:tailEnd type="oval"/>
          </a:ln>
        </p:spPr>
        <p:style>
          <a:lnRef idx="1">
            <a:schemeClr val="dk1"/>
          </a:lnRef>
          <a:fillRef idx="0">
            <a:schemeClr val="dk1"/>
          </a:fillRef>
          <a:effectRef idx="0">
            <a:schemeClr val="dk1"/>
          </a:effectRef>
          <a:fontRef idx="minor">
            <a:schemeClr val="tx1"/>
          </a:fontRef>
        </p:style>
      </p:cxnSp>
      <p:cxnSp>
        <p:nvCxnSpPr>
          <p:cNvPr id="29" name="Straight Connector 28">
            <a:extLst>
              <a:ext uri="{FF2B5EF4-FFF2-40B4-BE49-F238E27FC236}">
                <a16:creationId xmlns:a16="http://schemas.microsoft.com/office/drawing/2014/main" id="{12B26F13-8722-434A-9921-B2BFE9E2008E}"/>
              </a:ext>
            </a:extLst>
          </p:cNvPr>
          <p:cNvCxnSpPr>
            <a:cxnSpLocks/>
          </p:cNvCxnSpPr>
          <p:nvPr/>
        </p:nvCxnSpPr>
        <p:spPr>
          <a:xfrm flipV="1">
            <a:off x="8856582" y="5020743"/>
            <a:ext cx="2104860" cy="1051333"/>
          </a:xfrm>
          <a:prstGeom prst="line">
            <a:avLst/>
          </a:prstGeom>
          <a:ln w="15875">
            <a:solidFill>
              <a:srgbClr val="00B050"/>
            </a:solidFill>
            <a:prstDash val="solid"/>
            <a:headEnd type="oval"/>
            <a:tailEnd type="triangle"/>
          </a:ln>
        </p:spPr>
        <p:style>
          <a:lnRef idx="1">
            <a:schemeClr val="dk1"/>
          </a:lnRef>
          <a:fillRef idx="0">
            <a:schemeClr val="dk1"/>
          </a:fillRef>
          <a:effectRef idx="0">
            <a:schemeClr val="dk1"/>
          </a:effectRef>
          <a:fontRef idx="minor">
            <a:schemeClr val="tx1"/>
          </a:fontRef>
        </p:style>
      </p:cxnSp>
      <p:cxnSp>
        <p:nvCxnSpPr>
          <p:cNvPr id="30" name="Straight Connector 29">
            <a:extLst>
              <a:ext uri="{FF2B5EF4-FFF2-40B4-BE49-F238E27FC236}">
                <a16:creationId xmlns:a16="http://schemas.microsoft.com/office/drawing/2014/main" id="{BF0B1FF2-55B6-5C99-3BC6-6F84720AFB8F}"/>
              </a:ext>
            </a:extLst>
          </p:cNvPr>
          <p:cNvCxnSpPr>
            <a:cxnSpLocks/>
          </p:cNvCxnSpPr>
          <p:nvPr/>
        </p:nvCxnSpPr>
        <p:spPr>
          <a:xfrm>
            <a:off x="9188163" y="5412893"/>
            <a:ext cx="1563449" cy="1085811"/>
          </a:xfrm>
          <a:prstGeom prst="line">
            <a:avLst/>
          </a:prstGeom>
          <a:ln w="15875">
            <a:solidFill>
              <a:srgbClr val="00B050"/>
            </a:solidFill>
            <a:prstDash val="solid"/>
            <a:headEnd type="triangle"/>
            <a:tailEnd type="ova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764712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blinds(horizontal)">
                                      <p:cBhvr>
                                        <p:cTn id="11" dur="500"/>
                                        <p:tgtEl>
                                          <p:spTgt spid="4">
                                            <p:txEl>
                                              <p:pRg st="1" end="1"/>
                                            </p:txEl>
                                          </p:spTgt>
                                        </p:tgtEl>
                                      </p:cBhvr>
                                    </p:animEffect>
                                  </p:childTnLst>
                                </p:cTn>
                              </p:par>
                              <p:par>
                                <p:cTn id="12" presetID="1" presetClass="entr" presetSubtype="0" fill="hold" nodeType="withEffect">
                                  <p:stCondLst>
                                    <p:cond delay="0"/>
                                  </p:stCondLst>
                                  <p:childTnLst>
                                    <p:set>
                                      <p:cBhvr>
                                        <p:cTn id="13" dur="1" fill="hold">
                                          <p:stCondLst>
                                            <p:cond delay="0"/>
                                          </p:stCondLst>
                                        </p:cTn>
                                        <p:tgtEl>
                                          <p:spTgt spid="5"/>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nodeType="clickEffect">
                                  <p:stCondLst>
                                    <p:cond delay="0"/>
                                  </p:stCondLst>
                                  <p:childTnLst>
                                    <p:set>
                                      <p:cBhvr>
                                        <p:cTn id="17" dur="1" fill="hold">
                                          <p:stCondLst>
                                            <p:cond delay="0"/>
                                          </p:stCondLst>
                                        </p:cTn>
                                        <p:tgtEl>
                                          <p:spTgt spid="4">
                                            <p:txEl>
                                              <p:pRg st="5" end="5"/>
                                            </p:txEl>
                                          </p:spTgt>
                                        </p:tgtEl>
                                        <p:attrNameLst>
                                          <p:attrName>style.visibility</p:attrName>
                                        </p:attrNameLst>
                                      </p:cBhvr>
                                      <p:to>
                                        <p:strVal val="visible"/>
                                      </p:to>
                                    </p:set>
                                    <p:animEffect transition="in" filter="checkerboard(across)">
                                      <p:cBhvr>
                                        <p:cTn id="18" dur="500"/>
                                        <p:tgtEl>
                                          <p:spTgt spid="4">
                                            <p:txEl>
                                              <p:pRg st="5" end="5"/>
                                            </p:txEl>
                                          </p:spTgt>
                                        </p:tgtEl>
                                      </p:cBhvr>
                                    </p:animEffect>
                                  </p:childTnLst>
                                </p:cTn>
                              </p:par>
                              <p:par>
                                <p:cTn id="19" presetID="5" presetClass="entr" presetSubtype="10" fill="hold" nodeType="with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checkerboard(across)">
                                      <p:cBhvr>
                                        <p:cTn id="21" dur="500"/>
                                        <p:tgtEl>
                                          <p:spTgt spid="18"/>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nodeType="clickEffect">
                                  <p:stCondLst>
                                    <p:cond delay="0"/>
                                  </p:stCondLst>
                                  <p:childTnLst>
                                    <p:set>
                                      <p:cBhvr>
                                        <p:cTn id="25" dur="1" fill="hold">
                                          <p:stCondLst>
                                            <p:cond delay="0"/>
                                          </p:stCondLst>
                                        </p:cTn>
                                        <p:tgtEl>
                                          <p:spTgt spid="25"/>
                                        </p:tgtEl>
                                        <p:attrNameLst>
                                          <p:attrName>style.visibility</p:attrName>
                                        </p:attrNameLst>
                                      </p:cBhvr>
                                      <p:to>
                                        <p:strVal val="visible"/>
                                      </p:to>
                                    </p:set>
                                    <p:animEffect transition="in" filter="blinds(horizontal)">
                                      <p:cBhvr>
                                        <p:cTn id="26" dur="500"/>
                                        <p:tgtEl>
                                          <p:spTgt spid="25"/>
                                        </p:tgtEl>
                                      </p:cBhvr>
                                    </p:animEffect>
                                  </p:childTnLst>
                                </p:cTn>
                              </p:par>
                              <p:par>
                                <p:cTn id="27" presetID="3" presetClass="entr" presetSubtype="10" fill="hold" nodeType="withEffect">
                                  <p:stCondLst>
                                    <p:cond delay="0"/>
                                  </p:stCondLst>
                                  <p:childTnLst>
                                    <p:set>
                                      <p:cBhvr>
                                        <p:cTn id="28" dur="1" fill="hold">
                                          <p:stCondLst>
                                            <p:cond delay="0"/>
                                          </p:stCondLst>
                                        </p:cTn>
                                        <p:tgtEl>
                                          <p:spTgt spid="26"/>
                                        </p:tgtEl>
                                        <p:attrNameLst>
                                          <p:attrName>style.visibility</p:attrName>
                                        </p:attrNameLst>
                                      </p:cBhvr>
                                      <p:to>
                                        <p:strVal val="visible"/>
                                      </p:to>
                                    </p:set>
                                    <p:animEffect transition="in" filter="blinds(horizontal)">
                                      <p:cBhvr>
                                        <p:cTn id="29" dur="500"/>
                                        <p:tgtEl>
                                          <p:spTgt spid="26"/>
                                        </p:tgtEl>
                                      </p:cBhvr>
                                    </p:animEffect>
                                  </p:childTnLst>
                                </p:cTn>
                              </p:par>
                            </p:childTnLst>
                          </p:cTn>
                        </p:par>
                      </p:childTnLst>
                    </p:cTn>
                  </p:par>
                  <p:par>
                    <p:cTn id="30" fill="hold">
                      <p:stCondLst>
                        <p:cond delay="indefinite"/>
                      </p:stCondLst>
                      <p:childTnLst>
                        <p:par>
                          <p:cTn id="31" fill="hold">
                            <p:stCondLst>
                              <p:cond delay="0"/>
                            </p:stCondLst>
                            <p:childTnLst>
                              <p:par>
                                <p:cTn id="32" presetID="3" presetClass="entr" presetSubtype="10" fill="hold" nodeType="clickEffect">
                                  <p:stCondLst>
                                    <p:cond delay="0"/>
                                  </p:stCondLst>
                                  <p:childTnLst>
                                    <p:set>
                                      <p:cBhvr>
                                        <p:cTn id="33" dur="1" fill="hold">
                                          <p:stCondLst>
                                            <p:cond delay="0"/>
                                          </p:stCondLst>
                                        </p:cTn>
                                        <p:tgtEl>
                                          <p:spTgt spid="27"/>
                                        </p:tgtEl>
                                        <p:attrNameLst>
                                          <p:attrName>style.visibility</p:attrName>
                                        </p:attrNameLst>
                                      </p:cBhvr>
                                      <p:to>
                                        <p:strVal val="visible"/>
                                      </p:to>
                                    </p:set>
                                    <p:animEffect transition="in" filter="blinds(horizontal)">
                                      <p:cBhvr>
                                        <p:cTn id="34" dur="500"/>
                                        <p:tgtEl>
                                          <p:spTgt spid="27"/>
                                        </p:tgtEl>
                                      </p:cBhvr>
                                    </p:animEffect>
                                  </p:childTnLst>
                                </p:cTn>
                              </p:par>
                              <p:par>
                                <p:cTn id="35" presetID="3" presetClass="entr" presetSubtype="10" fill="hold" nodeType="withEffect">
                                  <p:stCondLst>
                                    <p:cond delay="0"/>
                                  </p:stCondLst>
                                  <p:childTnLst>
                                    <p:set>
                                      <p:cBhvr>
                                        <p:cTn id="36" dur="1" fill="hold">
                                          <p:stCondLst>
                                            <p:cond delay="0"/>
                                          </p:stCondLst>
                                        </p:cTn>
                                        <p:tgtEl>
                                          <p:spTgt spid="28"/>
                                        </p:tgtEl>
                                        <p:attrNameLst>
                                          <p:attrName>style.visibility</p:attrName>
                                        </p:attrNameLst>
                                      </p:cBhvr>
                                      <p:to>
                                        <p:strVal val="visible"/>
                                      </p:to>
                                    </p:set>
                                    <p:animEffect transition="in" filter="blinds(horizontal)">
                                      <p:cBhvr>
                                        <p:cTn id="37" dur="500"/>
                                        <p:tgtEl>
                                          <p:spTgt spid="28"/>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29"/>
                                        </p:tgtEl>
                                        <p:attrNameLst>
                                          <p:attrName>style.visibility</p:attrName>
                                        </p:attrNameLst>
                                      </p:cBhvr>
                                      <p:to>
                                        <p:strVal val="visible"/>
                                      </p:to>
                                    </p:set>
                                    <p:animEffect transition="in" filter="blinds(horizontal)">
                                      <p:cBhvr>
                                        <p:cTn id="42" dur="500"/>
                                        <p:tgtEl>
                                          <p:spTgt spid="29"/>
                                        </p:tgtEl>
                                      </p:cBhvr>
                                    </p:animEffect>
                                  </p:childTnLst>
                                </p:cTn>
                              </p:par>
                              <p:par>
                                <p:cTn id="43" presetID="3" presetClass="entr" presetSubtype="10" fill="hold" nodeType="withEffect">
                                  <p:stCondLst>
                                    <p:cond delay="0"/>
                                  </p:stCondLst>
                                  <p:childTnLst>
                                    <p:set>
                                      <p:cBhvr>
                                        <p:cTn id="44" dur="1" fill="hold">
                                          <p:stCondLst>
                                            <p:cond delay="0"/>
                                          </p:stCondLst>
                                        </p:cTn>
                                        <p:tgtEl>
                                          <p:spTgt spid="30"/>
                                        </p:tgtEl>
                                        <p:attrNameLst>
                                          <p:attrName>style.visibility</p:attrName>
                                        </p:attrNameLst>
                                      </p:cBhvr>
                                      <p:to>
                                        <p:strVal val="visible"/>
                                      </p:to>
                                    </p:set>
                                    <p:animEffect transition="in" filter="blinds(horizontal)">
                                      <p:cBhvr>
                                        <p:cTn id="45" dur="500"/>
                                        <p:tgtEl>
                                          <p:spTgt spid="30"/>
                                        </p:tgtEl>
                                      </p:cBhvr>
                                    </p:animEffect>
                                  </p:childTnLst>
                                </p:cTn>
                              </p:par>
                            </p:childTnLst>
                          </p:cTn>
                        </p:par>
                      </p:childTnLst>
                    </p:cTn>
                  </p:par>
                  <p:par>
                    <p:cTn id="46" fill="hold">
                      <p:stCondLst>
                        <p:cond delay="indefinite"/>
                      </p:stCondLst>
                      <p:childTnLst>
                        <p:par>
                          <p:cTn id="47" fill="hold">
                            <p:stCondLst>
                              <p:cond delay="0"/>
                            </p:stCondLst>
                            <p:childTnLst>
                              <p:par>
                                <p:cTn id="48" presetID="5" presetClass="entr" presetSubtype="10" fill="hold" nodeType="clickEffect">
                                  <p:stCondLst>
                                    <p:cond delay="0"/>
                                  </p:stCondLst>
                                  <p:childTnLst>
                                    <p:set>
                                      <p:cBhvr>
                                        <p:cTn id="49" dur="1" fill="hold">
                                          <p:stCondLst>
                                            <p:cond delay="0"/>
                                          </p:stCondLst>
                                        </p:cTn>
                                        <p:tgtEl>
                                          <p:spTgt spid="4">
                                            <p:txEl>
                                              <p:pRg st="6" end="6"/>
                                            </p:txEl>
                                          </p:spTgt>
                                        </p:tgtEl>
                                        <p:attrNameLst>
                                          <p:attrName>style.visibility</p:attrName>
                                        </p:attrNameLst>
                                      </p:cBhvr>
                                      <p:to>
                                        <p:strVal val="visible"/>
                                      </p:to>
                                    </p:set>
                                    <p:animEffect transition="in" filter="checkerboard(across)">
                                      <p:cBhvr>
                                        <p:cTn id="50"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CC99398-FE3F-6A02-778B-1FDD9E6B7C8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49</a:t>
            </a:fld>
            <a:endParaRPr lang="en-US"/>
          </a:p>
        </p:txBody>
      </p:sp>
      <p:sp>
        <p:nvSpPr>
          <p:cNvPr id="3" name="Title 2">
            <a:extLst>
              <a:ext uri="{FF2B5EF4-FFF2-40B4-BE49-F238E27FC236}">
                <a16:creationId xmlns:a16="http://schemas.microsoft.com/office/drawing/2014/main" id="{B01C5592-C511-BD74-EEDB-941E740B3031}"/>
              </a:ext>
            </a:extLst>
          </p:cNvPr>
          <p:cNvSpPr>
            <a:spLocks noGrp="1"/>
          </p:cNvSpPr>
          <p:nvPr>
            <p:ph type="title"/>
          </p:nvPr>
        </p:nvSpPr>
        <p:spPr/>
        <p:txBody>
          <a:bodyPr/>
          <a:lstStyle/>
          <a:p>
            <a:r>
              <a:rPr lang="en-US" dirty="0"/>
              <a:t>Load Balancing Challenge</a:t>
            </a:r>
          </a:p>
        </p:txBody>
      </p:sp>
      <p:sp>
        <p:nvSpPr>
          <p:cNvPr id="4" name="Content Placeholder 3">
            <a:extLst>
              <a:ext uri="{FF2B5EF4-FFF2-40B4-BE49-F238E27FC236}">
                <a16:creationId xmlns:a16="http://schemas.microsoft.com/office/drawing/2014/main" id="{7DBD0294-9AE0-5FF9-2B70-40BD23DB35C7}"/>
              </a:ext>
            </a:extLst>
          </p:cNvPr>
          <p:cNvSpPr>
            <a:spLocks noGrp="1"/>
          </p:cNvSpPr>
          <p:nvPr>
            <p:ph sz="half" idx="1"/>
          </p:nvPr>
        </p:nvSpPr>
        <p:spPr/>
        <p:txBody>
          <a:bodyPr/>
          <a:lstStyle/>
          <a:p>
            <a:pPr marL="194310" lvl="1" indent="-182880">
              <a:lnSpc>
                <a:spcPct val="120000"/>
              </a:lnSpc>
              <a:spcBef>
                <a:spcPts val="800"/>
              </a:spcBef>
              <a:defRPr sz="1600" b="1" i="0">
                <a:solidFill>
                  <a:srgbClr val="2980B9"/>
                </a:solidFill>
                <a:latin typeface="Arial"/>
              </a:defRPr>
            </a:pPr>
            <a:r>
              <a:rPr lang="en-US" sz="2600" b="1" dirty="0">
                <a:solidFill>
                  <a:srgbClr val="2980B9"/>
                </a:solidFill>
                <a:latin typeface="Arial"/>
              </a:rPr>
              <a:t>Single Ray Programming Model</a:t>
            </a:r>
          </a:p>
          <a:p>
            <a:pPr marL="411480" lvl="1">
              <a:lnSpc>
                <a:spcPct val="110000"/>
              </a:lnSpc>
              <a:buFont typeface="Wingdings" pitchFamily="2" charset="2"/>
              <a:buChar char="§"/>
              <a:defRPr sz="1400" b="0" i="0">
                <a:solidFill>
                  <a:srgbClr val="34495E"/>
                </a:solidFill>
                <a:latin typeface="Arial"/>
              </a:defRPr>
            </a:pPr>
            <a:r>
              <a:rPr lang="en-US" sz="2000" dirty="0">
                <a:solidFill>
                  <a:srgbClr val="4B5563"/>
                </a:solidFill>
                <a:latin typeface="Arial"/>
              </a:rPr>
              <a:t>Each thread casts a single ray</a:t>
            </a:r>
          </a:p>
          <a:p>
            <a:pPr marL="411480" lvl="1">
              <a:lnSpc>
                <a:spcPct val="110000"/>
              </a:lnSpc>
              <a:buFont typeface="Wingdings" pitchFamily="2" charset="2"/>
              <a:buChar char="§"/>
              <a:defRPr sz="1400" b="0" i="0">
                <a:solidFill>
                  <a:srgbClr val="34495E"/>
                </a:solidFill>
                <a:latin typeface="Arial"/>
              </a:defRPr>
            </a:pPr>
            <a:r>
              <a:rPr lang="en-US" sz="2000" dirty="0">
                <a:solidFill>
                  <a:srgbClr val="4B5563"/>
                </a:solidFill>
                <a:latin typeface="Arial"/>
              </a:rPr>
              <a:t>The shaders triggered by the ray will also be executed by the ray-casting thread, serially!</a:t>
            </a:r>
          </a:p>
          <a:p>
            <a:pPr marL="411480" lvl="1">
              <a:lnSpc>
                <a:spcPct val="110000"/>
              </a:lnSpc>
              <a:buFont typeface="Wingdings" pitchFamily="2" charset="2"/>
              <a:buChar char="§"/>
              <a:defRPr sz="1400" b="0" i="0">
                <a:solidFill>
                  <a:srgbClr val="34495E"/>
                </a:solidFill>
                <a:latin typeface="Arial"/>
              </a:defRPr>
            </a:pPr>
            <a:r>
              <a:rPr lang="en-US" sz="2000" dirty="0">
                <a:solidFill>
                  <a:srgbClr val="4B5563"/>
                </a:solidFill>
                <a:latin typeface="Arial"/>
              </a:rPr>
              <a:t>This model is designed to simplify programming, but it also results in load imbalance</a:t>
            </a:r>
          </a:p>
          <a:p>
            <a:pPr>
              <a:buFontTx/>
              <a:buChar char="-"/>
            </a:pPr>
            <a:endParaRPr lang="en-US" dirty="0"/>
          </a:p>
          <a:p>
            <a:endParaRPr lang="en-US" dirty="0"/>
          </a:p>
        </p:txBody>
      </p:sp>
      <p:grpSp>
        <p:nvGrpSpPr>
          <p:cNvPr id="5" name="Group 4">
            <a:extLst>
              <a:ext uri="{FF2B5EF4-FFF2-40B4-BE49-F238E27FC236}">
                <a16:creationId xmlns:a16="http://schemas.microsoft.com/office/drawing/2014/main" id="{FA177BCB-4B97-7E4A-62E1-4F5900266CFB}"/>
              </a:ext>
            </a:extLst>
          </p:cNvPr>
          <p:cNvGrpSpPr/>
          <p:nvPr/>
        </p:nvGrpSpPr>
        <p:grpSpPr>
          <a:xfrm>
            <a:off x="4303221" y="4709231"/>
            <a:ext cx="2624469" cy="950277"/>
            <a:chOff x="4303221" y="4709231"/>
            <a:chExt cx="2624469" cy="950277"/>
          </a:xfrm>
        </p:grpSpPr>
        <p:cxnSp>
          <p:nvCxnSpPr>
            <p:cNvPr id="6" name="Straight Arrow Connector 5">
              <a:extLst>
                <a:ext uri="{FF2B5EF4-FFF2-40B4-BE49-F238E27FC236}">
                  <a16:creationId xmlns:a16="http://schemas.microsoft.com/office/drawing/2014/main" id="{2BD4417E-64ED-BFC6-C38A-B1EC2242F1F8}"/>
                </a:ext>
              </a:extLst>
            </p:cNvPr>
            <p:cNvCxnSpPr>
              <a:cxnSpLocks/>
            </p:cNvCxnSpPr>
            <p:nvPr/>
          </p:nvCxnSpPr>
          <p:spPr>
            <a:xfrm>
              <a:off x="4303221" y="4709231"/>
              <a:ext cx="2624469" cy="0"/>
            </a:xfrm>
            <a:prstGeom prst="straightConnector1">
              <a:avLst/>
            </a:prstGeom>
            <a:ln w="22225">
              <a:solidFill>
                <a:srgbClr val="00B050"/>
              </a:solidFill>
              <a:headEnd type="ova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CD965A6E-4B78-E3DD-4CA7-098C4CAF6EB2}"/>
                </a:ext>
              </a:extLst>
            </p:cNvPr>
            <p:cNvCxnSpPr>
              <a:cxnSpLocks/>
            </p:cNvCxnSpPr>
            <p:nvPr/>
          </p:nvCxnSpPr>
          <p:spPr>
            <a:xfrm>
              <a:off x="4303221" y="5191863"/>
              <a:ext cx="2624469" cy="0"/>
            </a:xfrm>
            <a:prstGeom prst="straightConnector1">
              <a:avLst/>
            </a:prstGeom>
            <a:ln w="22225">
              <a:solidFill>
                <a:srgbClr val="00B050"/>
              </a:solidFill>
              <a:headEnd type="ova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354FC2B0-8111-E7EE-3289-5D7228F75CFD}"/>
                </a:ext>
              </a:extLst>
            </p:cNvPr>
            <p:cNvCxnSpPr>
              <a:cxnSpLocks/>
            </p:cNvCxnSpPr>
            <p:nvPr/>
          </p:nvCxnSpPr>
          <p:spPr>
            <a:xfrm>
              <a:off x="4303221" y="5659508"/>
              <a:ext cx="2624469" cy="0"/>
            </a:xfrm>
            <a:prstGeom prst="straightConnector1">
              <a:avLst/>
            </a:prstGeom>
            <a:ln w="22225">
              <a:solidFill>
                <a:srgbClr val="00B050"/>
              </a:solidFill>
              <a:headEnd type="oval"/>
              <a:tailEnd type="triangle"/>
            </a:ln>
          </p:spPr>
          <p:style>
            <a:lnRef idx="1">
              <a:schemeClr val="accent1"/>
            </a:lnRef>
            <a:fillRef idx="0">
              <a:schemeClr val="accent1"/>
            </a:fillRef>
            <a:effectRef idx="0">
              <a:schemeClr val="accent1"/>
            </a:effectRef>
            <a:fontRef idx="minor">
              <a:schemeClr val="tx1"/>
            </a:fontRef>
          </p:style>
        </p:cxnSp>
      </p:grpSp>
      <p:sp>
        <p:nvSpPr>
          <p:cNvPr id="9" name="TextBox 8">
            <a:extLst>
              <a:ext uri="{FF2B5EF4-FFF2-40B4-BE49-F238E27FC236}">
                <a16:creationId xmlns:a16="http://schemas.microsoft.com/office/drawing/2014/main" id="{9B4CD25D-FC87-1244-855A-3F99818CEC56}"/>
              </a:ext>
            </a:extLst>
          </p:cNvPr>
          <p:cNvSpPr txBox="1"/>
          <p:nvPr/>
        </p:nvSpPr>
        <p:spPr>
          <a:xfrm>
            <a:off x="7865264" y="3481490"/>
            <a:ext cx="65" cy="276999"/>
          </a:xfrm>
          <a:prstGeom prst="rect">
            <a:avLst/>
          </a:prstGeom>
          <a:noFill/>
        </p:spPr>
        <p:txBody>
          <a:bodyPr wrap="none" lIns="0" tIns="0" rIns="0" bIns="0" rtlCol="0">
            <a:spAutoFit/>
          </a:bodyPr>
          <a:lstStyle/>
          <a:p>
            <a:endParaRPr lang="en-US" dirty="0"/>
          </a:p>
        </p:txBody>
      </p:sp>
      <p:grpSp>
        <p:nvGrpSpPr>
          <p:cNvPr id="10" name="Group 9">
            <a:extLst>
              <a:ext uri="{FF2B5EF4-FFF2-40B4-BE49-F238E27FC236}">
                <a16:creationId xmlns:a16="http://schemas.microsoft.com/office/drawing/2014/main" id="{24D01770-32DD-655C-CBF4-A10C8D3EE8F7}"/>
              </a:ext>
            </a:extLst>
          </p:cNvPr>
          <p:cNvGrpSpPr/>
          <p:nvPr/>
        </p:nvGrpSpPr>
        <p:grpSpPr>
          <a:xfrm>
            <a:off x="3202250" y="3717757"/>
            <a:ext cx="4332493" cy="2775118"/>
            <a:chOff x="3202250" y="3717757"/>
            <a:chExt cx="4332493" cy="2775118"/>
          </a:xfrm>
        </p:grpSpPr>
        <p:sp>
          <p:nvSpPr>
            <p:cNvPr id="11" name="Rectangle 10">
              <a:extLst>
                <a:ext uri="{FF2B5EF4-FFF2-40B4-BE49-F238E27FC236}">
                  <a16:creationId xmlns:a16="http://schemas.microsoft.com/office/drawing/2014/main" id="{7BC306F7-A31B-74EE-A539-FF8B41F2750C}"/>
                </a:ext>
              </a:extLst>
            </p:cNvPr>
            <p:cNvSpPr/>
            <p:nvPr/>
          </p:nvSpPr>
          <p:spPr>
            <a:xfrm>
              <a:off x="4501007" y="4538351"/>
              <a:ext cx="514460" cy="341759"/>
            </a:xfrm>
            <a:prstGeom prst="rect">
              <a:avLst/>
            </a:prstGeom>
            <a:solidFill>
              <a:schemeClr val="accent1">
                <a:lumMod val="60000"/>
                <a:lumOff val="40000"/>
                <a:alpha val="5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43A5EEB-1827-3198-F672-884DA11E13BB}"/>
                </a:ext>
              </a:extLst>
            </p:cNvPr>
            <p:cNvSpPr/>
            <p:nvPr/>
          </p:nvSpPr>
          <p:spPr>
            <a:xfrm>
              <a:off x="5160974" y="4551197"/>
              <a:ext cx="514460" cy="341759"/>
            </a:xfrm>
            <a:prstGeom prst="rect">
              <a:avLst/>
            </a:prstGeom>
            <a:solidFill>
              <a:schemeClr val="accent2">
                <a:lumMod val="60000"/>
                <a:lumOff val="40000"/>
                <a:alpha val="5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36989848-1FE3-60F8-9DF4-1890B847A986}"/>
                </a:ext>
              </a:extLst>
            </p:cNvPr>
            <p:cNvSpPr/>
            <p:nvPr/>
          </p:nvSpPr>
          <p:spPr>
            <a:xfrm>
              <a:off x="5820941" y="4551197"/>
              <a:ext cx="514460" cy="341759"/>
            </a:xfrm>
            <a:prstGeom prst="rect">
              <a:avLst/>
            </a:prstGeom>
            <a:solidFill>
              <a:schemeClr val="accent6">
                <a:lumMod val="60000"/>
                <a:lumOff val="40000"/>
                <a:alpha val="5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solidFill>
                  <a:schemeClr val="accent6">
                    <a:lumMod val="60000"/>
                    <a:lumOff val="40000"/>
                  </a:schemeClr>
                </a:solidFill>
              </a:endParaRPr>
            </a:p>
          </p:txBody>
        </p:sp>
        <p:sp>
          <p:nvSpPr>
            <p:cNvPr id="14" name="Freeform 13">
              <a:extLst>
                <a:ext uri="{FF2B5EF4-FFF2-40B4-BE49-F238E27FC236}">
                  <a16:creationId xmlns:a16="http://schemas.microsoft.com/office/drawing/2014/main" id="{7C5655BB-20F5-87BB-8B75-14A829A57B4F}"/>
                </a:ext>
              </a:extLst>
            </p:cNvPr>
            <p:cNvSpPr/>
            <p:nvPr/>
          </p:nvSpPr>
          <p:spPr>
            <a:xfrm>
              <a:off x="4001022" y="4533213"/>
              <a:ext cx="105459" cy="310445"/>
            </a:xfrm>
            <a:custGeom>
              <a:avLst/>
              <a:gdLst>
                <a:gd name="connsiteX0" fmla="*/ 122393 w 139326"/>
                <a:gd name="connsiteY0" fmla="*/ 0 h 412045"/>
                <a:gd name="connsiteX1" fmla="*/ 82882 w 139326"/>
                <a:gd name="connsiteY1" fmla="*/ 11289 h 412045"/>
                <a:gd name="connsiteX2" fmla="*/ 65948 w 139326"/>
                <a:gd name="connsiteY2" fmla="*/ 16934 h 412045"/>
                <a:gd name="connsiteX3" fmla="*/ 49015 w 139326"/>
                <a:gd name="connsiteY3" fmla="*/ 28223 h 412045"/>
                <a:gd name="connsiteX4" fmla="*/ 37726 w 139326"/>
                <a:gd name="connsiteY4" fmla="*/ 45156 h 412045"/>
                <a:gd name="connsiteX5" fmla="*/ 32082 w 139326"/>
                <a:gd name="connsiteY5" fmla="*/ 62089 h 412045"/>
                <a:gd name="connsiteX6" fmla="*/ 37726 w 139326"/>
                <a:gd name="connsiteY6" fmla="*/ 95956 h 412045"/>
                <a:gd name="connsiteX7" fmla="*/ 54659 w 139326"/>
                <a:gd name="connsiteY7" fmla="*/ 107245 h 412045"/>
                <a:gd name="connsiteX8" fmla="*/ 116748 w 139326"/>
                <a:gd name="connsiteY8" fmla="*/ 118534 h 412045"/>
                <a:gd name="connsiteX9" fmla="*/ 139326 w 139326"/>
                <a:gd name="connsiteY9" fmla="*/ 152400 h 412045"/>
                <a:gd name="connsiteX10" fmla="*/ 133682 w 139326"/>
                <a:gd name="connsiteY10" fmla="*/ 169334 h 412045"/>
                <a:gd name="connsiteX11" fmla="*/ 99815 w 139326"/>
                <a:gd name="connsiteY11" fmla="*/ 180623 h 412045"/>
                <a:gd name="connsiteX12" fmla="*/ 49015 w 139326"/>
                <a:gd name="connsiteY12" fmla="*/ 203200 h 412045"/>
                <a:gd name="connsiteX13" fmla="*/ 32082 w 139326"/>
                <a:gd name="connsiteY13" fmla="*/ 208845 h 412045"/>
                <a:gd name="connsiteX14" fmla="*/ 15148 w 139326"/>
                <a:gd name="connsiteY14" fmla="*/ 220134 h 412045"/>
                <a:gd name="connsiteX15" fmla="*/ 9504 w 139326"/>
                <a:gd name="connsiteY15" fmla="*/ 287867 h 412045"/>
                <a:gd name="connsiteX16" fmla="*/ 26437 w 139326"/>
                <a:gd name="connsiteY16" fmla="*/ 304800 h 412045"/>
                <a:gd name="connsiteX17" fmla="*/ 60304 w 139326"/>
                <a:gd name="connsiteY17" fmla="*/ 316089 h 412045"/>
                <a:gd name="connsiteX18" fmla="*/ 77237 w 139326"/>
                <a:gd name="connsiteY18" fmla="*/ 327378 h 412045"/>
                <a:gd name="connsiteX19" fmla="*/ 111104 w 139326"/>
                <a:gd name="connsiteY19" fmla="*/ 338667 h 412045"/>
                <a:gd name="connsiteX20" fmla="*/ 128037 w 139326"/>
                <a:gd name="connsiteY20" fmla="*/ 412045 h 412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39326" h="412045">
                  <a:moveTo>
                    <a:pt x="122393" y="0"/>
                  </a:moveTo>
                  <a:lnTo>
                    <a:pt x="82882" y="11289"/>
                  </a:lnTo>
                  <a:cubicBezTo>
                    <a:pt x="77183" y="12999"/>
                    <a:pt x="71270" y="14273"/>
                    <a:pt x="65948" y="16934"/>
                  </a:cubicBezTo>
                  <a:cubicBezTo>
                    <a:pt x="59881" y="19968"/>
                    <a:pt x="54659" y="24460"/>
                    <a:pt x="49015" y="28223"/>
                  </a:cubicBezTo>
                  <a:cubicBezTo>
                    <a:pt x="45252" y="33867"/>
                    <a:pt x="40760" y="39088"/>
                    <a:pt x="37726" y="45156"/>
                  </a:cubicBezTo>
                  <a:cubicBezTo>
                    <a:pt x="35065" y="50477"/>
                    <a:pt x="32082" y="56139"/>
                    <a:pt x="32082" y="62089"/>
                  </a:cubicBezTo>
                  <a:cubicBezTo>
                    <a:pt x="32082" y="73534"/>
                    <a:pt x="32608" y="85719"/>
                    <a:pt x="37726" y="95956"/>
                  </a:cubicBezTo>
                  <a:cubicBezTo>
                    <a:pt x="40760" y="102024"/>
                    <a:pt x="48591" y="104211"/>
                    <a:pt x="54659" y="107245"/>
                  </a:cubicBezTo>
                  <a:cubicBezTo>
                    <a:pt x="72058" y="115944"/>
                    <a:pt x="101190" y="116589"/>
                    <a:pt x="116748" y="118534"/>
                  </a:cubicBezTo>
                  <a:cubicBezTo>
                    <a:pt x="126930" y="128715"/>
                    <a:pt x="139326" y="136062"/>
                    <a:pt x="139326" y="152400"/>
                  </a:cubicBezTo>
                  <a:cubicBezTo>
                    <a:pt x="139326" y="158350"/>
                    <a:pt x="138524" y="165876"/>
                    <a:pt x="133682" y="169334"/>
                  </a:cubicBezTo>
                  <a:cubicBezTo>
                    <a:pt x="123999" y="176251"/>
                    <a:pt x="109716" y="174022"/>
                    <a:pt x="99815" y="180623"/>
                  </a:cubicBezTo>
                  <a:cubicBezTo>
                    <a:pt x="72979" y="198514"/>
                    <a:pt x="89320" y="189765"/>
                    <a:pt x="49015" y="203200"/>
                  </a:cubicBezTo>
                  <a:cubicBezTo>
                    <a:pt x="43371" y="205081"/>
                    <a:pt x="37033" y="205545"/>
                    <a:pt x="32082" y="208845"/>
                  </a:cubicBezTo>
                  <a:lnTo>
                    <a:pt x="15148" y="220134"/>
                  </a:lnTo>
                  <a:cubicBezTo>
                    <a:pt x="-2198" y="246152"/>
                    <a:pt x="-5415" y="243111"/>
                    <a:pt x="9504" y="287867"/>
                  </a:cubicBezTo>
                  <a:cubicBezTo>
                    <a:pt x="12028" y="295440"/>
                    <a:pt x="19459" y="300923"/>
                    <a:pt x="26437" y="304800"/>
                  </a:cubicBezTo>
                  <a:cubicBezTo>
                    <a:pt x="36839" y="310579"/>
                    <a:pt x="60304" y="316089"/>
                    <a:pt x="60304" y="316089"/>
                  </a:cubicBezTo>
                  <a:cubicBezTo>
                    <a:pt x="65948" y="319852"/>
                    <a:pt x="71038" y="324623"/>
                    <a:pt x="77237" y="327378"/>
                  </a:cubicBezTo>
                  <a:cubicBezTo>
                    <a:pt x="88111" y="332211"/>
                    <a:pt x="111104" y="338667"/>
                    <a:pt x="111104" y="338667"/>
                  </a:cubicBezTo>
                  <a:cubicBezTo>
                    <a:pt x="145257" y="361436"/>
                    <a:pt x="128037" y="343172"/>
                    <a:pt x="128037" y="412045"/>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2FEE6DD-342D-6FAC-26F9-D3284FEB39D5}"/>
                </a:ext>
              </a:extLst>
            </p:cNvPr>
            <p:cNvSpPr/>
            <p:nvPr/>
          </p:nvSpPr>
          <p:spPr>
            <a:xfrm>
              <a:off x="4501790" y="5040532"/>
              <a:ext cx="500899" cy="302662"/>
            </a:xfrm>
            <a:prstGeom prst="rect">
              <a:avLst/>
            </a:prstGeom>
            <a:solidFill>
              <a:schemeClr val="accent3">
                <a:lumMod val="60000"/>
                <a:lumOff val="40000"/>
                <a:alpha val="5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C732F8C7-4BC0-8B0D-1E2C-BC8794EE7065}"/>
                </a:ext>
              </a:extLst>
            </p:cNvPr>
            <p:cNvSpPr txBox="1"/>
            <p:nvPr/>
          </p:nvSpPr>
          <p:spPr>
            <a:xfrm>
              <a:off x="3202250" y="4503769"/>
              <a:ext cx="735651" cy="276999"/>
            </a:xfrm>
            <a:prstGeom prst="rect">
              <a:avLst/>
            </a:prstGeom>
            <a:noFill/>
          </p:spPr>
          <p:txBody>
            <a:bodyPr wrap="none" rtlCol="0">
              <a:spAutoFit/>
            </a:bodyPr>
            <a:lstStyle/>
            <a:p>
              <a:r>
                <a:rPr lang="en-US" sz="1200" dirty="0"/>
                <a:t>Thread 1</a:t>
              </a:r>
            </a:p>
          </p:txBody>
        </p:sp>
        <p:sp>
          <p:nvSpPr>
            <p:cNvPr id="17" name="TextBox 16">
              <a:extLst>
                <a:ext uri="{FF2B5EF4-FFF2-40B4-BE49-F238E27FC236}">
                  <a16:creationId xmlns:a16="http://schemas.microsoft.com/office/drawing/2014/main" id="{86BA05E8-CA92-5D9D-EA48-98D351F256DC}"/>
                </a:ext>
              </a:extLst>
            </p:cNvPr>
            <p:cNvSpPr txBox="1"/>
            <p:nvPr/>
          </p:nvSpPr>
          <p:spPr>
            <a:xfrm>
              <a:off x="3202250" y="5009914"/>
              <a:ext cx="735651" cy="276999"/>
            </a:xfrm>
            <a:prstGeom prst="rect">
              <a:avLst/>
            </a:prstGeom>
            <a:noFill/>
          </p:spPr>
          <p:txBody>
            <a:bodyPr wrap="none" rtlCol="0">
              <a:spAutoFit/>
            </a:bodyPr>
            <a:lstStyle/>
            <a:p>
              <a:r>
                <a:rPr lang="en-US" sz="1200" dirty="0"/>
                <a:t>Thread 2</a:t>
              </a:r>
            </a:p>
          </p:txBody>
        </p:sp>
        <p:sp>
          <p:nvSpPr>
            <p:cNvPr id="18" name="Freeform 17">
              <a:extLst>
                <a:ext uri="{FF2B5EF4-FFF2-40B4-BE49-F238E27FC236}">
                  <a16:creationId xmlns:a16="http://schemas.microsoft.com/office/drawing/2014/main" id="{CD5F1D9A-8E74-A125-0204-BC934D2451E2}"/>
                </a:ext>
              </a:extLst>
            </p:cNvPr>
            <p:cNvSpPr/>
            <p:nvPr/>
          </p:nvSpPr>
          <p:spPr>
            <a:xfrm>
              <a:off x="4020646" y="5012797"/>
              <a:ext cx="105459" cy="310445"/>
            </a:xfrm>
            <a:custGeom>
              <a:avLst/>
              <a:gdLst>
                <a:gd name="connsiteX0" fmla="*/ 122393 w 139326"/>
                <a:gd name="connsiteY0" fmla="*/ 0 h 412045"/>
                <a:gd name="connsiteX1" fmla="*/ 82882 w 139326"/>
                <a:gd name="connsiteY1" fmla="*/ 11289 h 412045"/>
                <a:gd name="connsiteX2" fmla="*/ 65948 w 139326"/>
                <a:gd name="connsiteY2" fmla="*/ 16934 h 412045"/>
                <a:gd name="connsiteX3" fmla="*/ 49015 w 139326"/>
                <a:gd name="connsiteY3" fmla="*/ 28223 h 412045"/>
                <a:gd name="connsiteX4" fmla="*/ 37726 w 139326"/>
                <a:gd name="connsiteY4" fmla="*/ 45156 h 412045"/>
                <a:gd name="connsiteX5" fmla="*/ 32082 w 139326"/>
                <a:gd name="connsiteY5" fmla="*/ 62089 h 412045"/>
                <a:gd name="connsiteX6" fmla="*/ 37726 w 139326"/>
                <a:gd name="connsiteY6" fmla="*/ 95956 h 412045"/>
                <a:gd name="connsiteX7" fmla="*/ 54659 w 139326"/>
                <a:gd name="connsiteY7" fmla="*/ 107245 h 412045"/>
                <a:gd name="connsiteX8" fmla="*/ 116748 w 139326"/>
                <a:gd name="connsiteY8" fmla="*/ 118534 h 412045"/>
                <a:gd name="connsiteX9" fmla="*/ 139326 w 139326"/>
                <a:gd name="connsiteY9" fmla="*/ 152400 h 412045"/>
                <a:gd name="connsiteX10" fmla="*/ 133682 w 139326"/>
                <a:gd name="connsiteY10" fmla="*/ 169334 h 412045"/>
                <a:gd name="connsiteX11" fmla="*/ 99815 w 139326"/>
                <a:gd name="connsiteY11" fmla="*/ 180623 h 412045"/>
                <a:gd name="connsiteX12" fmla="*/ 49015 w 139326"/>
                <a:gd name="connsiteY12" fmla="*/ 203200 h 412045"/>
                <a:gd name="connsiteX13" fmla="*/ 32082 w 139326"/>
                <a:gd name="connsiteY13" fmla="*/ 208845 h 412045"/>
                <a:gd name="connsiteX14" fmla="*/ 15148 w 139326"/>
                <a:gd name="connsiteY14" fmla="*/ 220134 h 412045"/>
                <a:gd name="connsiteX15" fmla="*/ 9504 w 139326"/>
                <a:gd name="connsiteY15" fmla="*/ 287867 h 412045"/>
                <a:gd name="connsiteX16" fmla="*/ 26437 w 139326"/>
                <a:gd name="connsiteY16" fmla="*/ 304800 h 412045"/>
                <a:gd name="connsiteX17" fmla="*/ 60304 w 139326"/>
                <a:gd name="connsiteY17" fmla="*/ 316089 h 412045"/>
                <a:gd name="connsiteX18" fmla="*/ 77237 w 139326"/>
                <a:gd name="connsiteY18" fmla="*/ 327378 h 412045"/>
                <a:gd name="connsiteX19" fmla="*/ 111104 w 139326"/>
                <a:gd name="connsiteY19" fmla="*/ 338667 h 412045"/>
                <a:gd name="connsiteX20" fmla="*/ 128037 w 139326"/>
                <a:gd name="connsiteY20" fmla="*/ 412045 h 412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39326" h="412045">
                  <a:moveTo>
                    <a:pt x="122393" y="0"/>
                  </a:moveTo>
                  <a:lnTo>
                    <a:pt x="82882" y="11289"/>
                  </a:lnTo>
                  <a:cubicBezTo>
                    <a:pt x="77183" y="12999"/>
                    <a:pt x="71270" y="14273"/>
                    <a:pt x="65948" y="16934"/>
                  </a:cubicBezTo>
                  <a:cubicBezTo>
                    <a:pt x="59881" y="19968"/>
                    <a:pt x="54659" y="24460"/>
                    <a:pt x="49015" y="28223"/>
                  </a:cubicBezTo>
                  <a:cubicBezTo>
                    <a:pt x="45252" y="33867"/>
                    <a:pt x="40760" y="39088"/>
                    <a:pt x="37726" y="45156"/>
                  </a:cubicBezTo>
                  <a:cubicBezTo>
                    <a:pt x="35065" y="50477"/>
                    <a:pt x="32082" y="56139"/>
                    <a:pt x="32082" y="62089"/>
                  </a:cubicBezTo>
                  <a:cubicBezTo>
                    <a:pt x="32082" y="73534"/>
                    <a:pt x="32608" y="85719"/>
                    <a:pt x="37726" y="95956"/>
                  </a:cubicBezTo>
                  <a:cubicBezTo>
                    <a:pt x="40760" y="102024"/>
                    <a:pt x="48591" y="104211"/>
                    <a:pt x="54659" y="107245"/>
                  </a:cubicBezTo>
                  <a:cubicBezTo>
                    <a:pt x="72058" y="115944"/>
                    <a:pt x="101190" y="116589"/>
                    <a:pt x="116748" y="118534"/>
                  </a:cubicBezTo>
                  <a:cubicBezTo>
                    <a:pt x="126930" y="128715"/>
                    <a:pt x="139326" y="136062"/>
                    <a:pt x="139326" y="152400"/>
                  </a:cubicBezTo>
                  <a:cubicBezTo>
                    <a:pt x="139326" y="158350"/>
                    <a:pt x="138524" y="165876"/>
                    <a:pt x="133682" y="169334"/>
                  </a:cubicBezTo>
                  <a:cubicBezTo>
                    <a:pt x="123999" y="176251"/>
                    <a:pt x="109716" y="174022"/>
                    <a:pt x="99815" y="180623"/>
                  </a:cubicBezTo>
                  <a:cubicBezTo>
                    <a:pt x="72979" y="198514"/>
                    <a:pt x="89320" y="189765"/>
                    <a:pt x="49015" y="203200"/>
                  </a:cubicBezTo>
                  <a:cubicBezTo>
                    <a:pt x="43371" y="205081"/>
                    <a:pt x="37033" y="205545"/>
                    <a:pt x="32082" y="208845"/>
                  </a:cubicBezTo>
                  <a:lnTo>
                    <a:pt x="15148" y="220134"/>
                  </a:lnTo>
                  <a:cubicBezTo>
                    <a:pt x="-2198" y="246152"/>
                    <a:pt x="-5415" y="243111"/>
                    <a:pt x="9504" y="287867"/>
                  </a:cubicBezTo>
                  <a:cubicBezTo>
                    <a:pt x="12028" y="295440"/>
                    <a:pt x="19459" y="300923"/>
                    <a:pt x="26437" y="304800"/>
                  </a:cubicBezTo>
                  <a:cubicBezTo>
                    <a:pt x="36839" y="310579"/>
                    <a:pt x="60304" y="316089"/>
                    <a:pt x="60304" y="316089"/>
                  </a:cubicBezTo>
                  <a:cubicBezTo>
                    <a:pt x="65948" y="319852"/>
                    <a:pt x="71038" y="324623"/>
                    <a:pt x="77237" y="327378"/>
                  </a:cubicBezTo>
                  <a:cubicBezTo>
                    <a:pt x="88111" y="332211"/>
                    <a:pt x="111104" y="338667"/>
                    <a:pt x="111104" y="338667"/>
                  </a:cubicBezTo>
                  <a:cubicBezTo>
                    <a:pt x="145257" y="361436"/>
                    <a:pt x="128037" y="343172"/>
                    <a:pt x="128037" y="412045"/>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25CBA883-D998-446B-8E9C-B2CE9962AA93}"/>
                </a:ext>
              </a:extLst>
            </p:cNvPr>
            <p:cNvSpPr/>
            <p:nvPr/>
          </p:nvSpPr>
          <p:spPr>
            <a:xfrm>
              <a:off x="5820941" y="5043448"/>
              <a:ext cx="500899" cy="302662"/>
            </a:xfrm>
            <a:prstGeom prst="rect">
              <a:avLst/>
            </a:prstGeom>
            <a:solidFill>
              <a:schemeClr val="accent4">
                <a:lumMod val="60000"/>
                <a:lumOff val="40000"/>
                <a:alpha val="5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0E5D845B-522E-2A79-34E1-7DCE9A9D4C64}"/>
                </a:ext>
              </a:extLst>
            </p:cNvPr>
            <p:cNvSpPr txBox="1"/>
            <p:nvPr/>
          </p:nvSpPr>
          <p:spPr>
            <a:xfrm>
              <a:off x="3202250" y="5462938"/>
              <a:ext cx="735651" cy="276999"/>
            </a:xfrm>
            <a:prstGeom prst="rect">
              <a:avLst/>
            </a:prstGeom>
            <a:noFill/>
          </p:spPr>
          <p:txBody>
            <a:bodyPr wrap="none" rtlCol="0">
              <a:spAutoFit/>
            </a:bodyPr>
            <a:lstStyle/>
            <a:p>
              <a:r>
                <a:rPr lang="en-US" sz="1200" dirty="0"/>
                <a:t>Thread 3</a:t>
              </a:r>
            </a:p>
          </p:txBody>
        </p:sp>
        <p:sp>
          <p:nvSpPr>
            <p:cNvPr id="21" name="Freeform 20">
              <a:extLst>
                <a:ext uri="{FF2B5EF4-FFF2-40B4-BE49-F238E27FC236}">
                  <a16:creationId xmlns:a16="http://schemas.microsoft.com/office/drawing/2014/main" id="{084A754A-E506-B342-FC3B-24C43E4D5A42}"/>
                </a:ext>
              </a:extLst>
            </p:cNvPr>
            <p:cNvSpPr/>
            <p:nvPr/>
          </p:nvSpPr>
          <p:spPr>
            <a:xfrm>
              <a:off x="4020646" y="5492381"/>
              <a:ext cx="105459" cy="310445"/>
            </a:xfrm>
            <a:custGeom>
              <a:avLst/>
              <a:gdLst>
                <a:gd name="connsiteX0" fmla="*/ 122393 w 139326"/>
                <a:gd name="connsiteY0" fmla="*/ 0 h 412045"/>
                <a:gd name="connsiteX1" fmla="*/ 82882 w 139326"/>
                <a:gd name="connsiteY1" fmla="*/ 11289 h 412045"/>
                <a:gd name="connsiteX2" fmla="*/ 65948 w 139326"/>
                <a:gd name="connsiteY2" fmla="*/ 16934 h 412045"/>
                <a:gd name="connsiteX3" fmla="*/ 49015 w 139326"/>
                <a:gd name="connsiteY3" fmla="*/ 28223 h 412045"/>
                <a:gd name="connsiteX4" fmla="*/ 37726 w 139326"/>
                <a:gd name="connsiteY4" fmla="*/ 45156 h 412045"/>
                <a:gd name="connsiteX5" fmla="*/ 32082 w 139326"/>
                <a:gd name="connsiteY5" fmla="*/ 62089 h 412045"/>
                <a:gd name="connsiteX6" fmla="*/ 37726 w 139326"/>
                <a:gd name="connsiteY6" fmla="*/ 95956 h 412045"/>
                <a:gd name="connsiteX7" fmla="*/ 54659 w 139326"/>
                <a:gd name="connsiteY7" fmla="*/ 107245 h 412045"/>
                <a:gd name="connsiteX8" fmla="*/ 116748 w 139326"/>
                <a:gd name="connsiteY8" fmla="*/ 118534 h 412045"/>
                <a:gd name="connsiteX9" fmla="*/ 139326 w 139326"/>
                <a:gd name="connsiteY9" fmla="*/ 152400 h 412045"/>
                <a:gd name="connsiteX10" fmla="*/ 133682 w 139326"/>
                <a:gd name="connsiteY10" fmla="*/ 169334 h 412045"/>
                <a:gd name="connsiteX11" fmla="*/ 99815 w 139326"/>
                <a:gd name="connsiteY11" fmla="*/ 180623 h 412045"/>
                <a:gd name="connsiteX12" fmla="*/ 49015 w 139326"/>
                <a:gd name="connsiteY12" fmla="*/ 203200 h 412045"/>
                <a:gd name="connsiteX13" fmla="*/ 32082 w 139326"/>
                <a:gd name="connsiteY13" fmla="*/ 208845 h 412045"/>
                <a:gd name="connsiteX14" fmla="*/ 15148 w 139326"/>
                <a:gd name="connsiteY14" fmla="*/ 220134 h 412045"/>
                <a:gd name="connsiteX15" fmla="*/ 9504 w 139326"/>
                <a:gd name="connsiteY15" fmla="*/ 287867 h 412045"/>
                <a:gd name="connsiteX16" fmla="*/ 26437 w 139326"/>
                <a:gd name="connsiteY16" fmla="*/ 304800 h 412045"/>
                <a:gd name="connsiteX17" fmla="*/ 60304 w 139326"/>
                <a:gd name="connsiteY17" fmla="*/ 316089 h 412045"/>
                <a:gd name="connsiteX18" fmla="*/ 77237 w 139326"/>
                <a:gd name="connsiteY18" fmla="*/ 327378 h 412045"/>
                <a:gd name="connsiteX19" fmla="*/ 111104 w 139326"/>
                <a:gd name="connsiteY19" fmla="*/ 338667 h 412045"/>
                <a:gd name="connsiteX20" fmla="*/ 128037 w 139326"/>
                <a:gd name="connsiteY20" fmla="*/ 412045 h 412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39326" h="412045">
                  <a:moveTo>
                    <a:pt x="122393" y="0"/>
                  </a:moveTo>
                  <a:lnTo>
                    <a:pt x="82882" y="11289"/>
                  </a:lnTo>
                  <a:cubicBezTo>
                    <a:pt x="77183" y="12999"/>
                    <a:pt x="71270" y="14273"/>
                    <a:pt x="65948" y="16934"/>
                  </a:cubicBezTo>
                  <a:cubicBezTo>
                    <a:pt x="59881" y="19968"/>
                    <a:pt x="54659" y="24460"/>
                    <a:pt x="49015" y="28223"/>
                  </a:cubicBezTo>
                  <a:cubicBezTo>
                    <a:pt x="45252" y="33867"/>
                    <a:pt x="40760" y="39088"/>
                    <a:pt x="37726" y="45156"/>
                  </a:cubicBezTo>
                  <a:cubicBezTo>
                    <a:pt x="35065" y="50477"/>
                    <a:pt x="32082" y="56139"/>
                    <a:pt x="32082" y="62089"/>
                  </a:cubicBezTo>
                  <a:cubicBezTo>
                    <a:pt x="32082" y="73534"/>
                    <a:pt x="32608" y="85719"/>
                    <a:pt x="37726" y="95956"/>
                  </a:cubicBezTo>
                  <a:cubicBezTo>
                    <a:pt x="40760" y="102024"/>
                    <a:pt x="48591" y="104211"/>
                    <a:pt x="54659" y="107245"/>
                  </a:cubicBezTo>
                  <a:cubicBezTo>
                    <a:pt x="72058" y="115944"/>
                    <a:pt x="101190" y="116589"/>
                    <a:pt x="116748" y="118534"/>
                  </a:cubicBezTo>
                  <a:cubicBezTo>
                    <a:pt x="126930" y="128715"/>
                    <a:pt x="139326" y="136062"/>
                    <a:pt x="139326" y="152400"/>
                  </a:cubicBezTo>
                  <a:cubicBezTo>
                    <a:pt x="139326" y="158350"/>
                    <a:pt x="138524" y="165876"/>
                    <a:pt x="133682" y="169334"/>
                  </a:cubicBezTo>
                  <a:cubicBezTo>
                    <a:pt x="123999" y="176251"/>
                    <a:pt x="109716" y="174022"/>
                    <a:pt x="99815" y="180623"/>
                  </a:cubicBezTo>
                  <a:cubicBezTo>
                    <a:pt x="72979" y="198514"/>
                    <a:pt x="89320" y="189765"/>
                    <a:pt x="49015" y="203200"/>
                  </a:cubicBezTo>
                  <a:cubicBezTo>
                    <a:pt x="43371" y="205081"/>
                    <a:pt x="37033" y="205545"/>
                    <a:pt x="32082" y="208845"/>
                  </a:cubicBezTo>
                  <a:lnTo>
                    <a:pt x="15148" y="220134"/>
                  </a:lnTo>
                  <a:cubicBezTo>
                    <a:pt x="-2198" y="246152"/>
                    <a:pt x="-5415" y="243111"/>
                    <a:pt x="9504" y="287867"/>
                  </a:cubicBezTo>
                  <a:cubicBezTo>
                    <a:pt x="12028" y="295440"/>
                    <a:pt x="19459" y="300923"/>
                    <a:pt x="26437" y="304800"/>
                  </a:cubicBezTo>
                  <a:cubicBezTo>
                    <a:pt x="36839" y="310579"/>
                    <a:pt x="60304" y="316089"/>
                    <a:pt x="60304" y="316089"/>
                  </a:cubicBezTo>
                  <a:cubicBezTo>
                    <a:pt x="65948" y="319852"/>
                    <a:pt x="71038" y="324623"/>
                    <a:pt x="77237" y="327378"/>
                  </a:cubicBezTo>
                  <a:cubicBezTo>
                    <a:pt x="88111" y="332211"/>
                    <a:pt x="111104" y="338667"/>
                    <a:pt x="111104" y="338667"/>
                  </a:cubicBezTo>
                  <a:cubicBezTo>
                    <a:pt x="145257" y="361436"/>
                    <a:pt x="128037" y="343172"/>
                    <a:pt x="128037" y="412045"/>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03E8C8D2-9FDB-E36A-CFFC-ECC61A42F896}"/>
                </a:ext>
              </a:extLst>
            </p:cNvPr>
            <p:cNvSpPr/>
            <p:nvPr/>
          </p:nvSpPr>
          <p:spPr>
            <a:xfrm>
              <a:off x="5160974" y="5490771"/>
              <a:ext cx="514460" cy="341759"/>
            </a:xfrm>
            <a:prstGeom prst="rect">
              <a:avLst/>
            </a:prstGeom>
            <a:solidFill>
              <a:srgbClr val="7030A0">
                <a:alpha val="50000"/>
              </a:srgbClr>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cxnSp>
          <p:nvCxnSpPr>
            <p:cNvPr id="23" name="Straight Arrow Connector 22">
              <a:extLst>
                <a:ext uri="{FF2B5EF4-FFF2-40B4-BE49-F238E27FC236}">
                  <a16:creationId xmlns:a16="http://schemas.microsoft.com/office/drawing/2014/main" id="{64C02065-DE20-ECBA-2296-D9571518A25A}"/>
                </a:ext>
              </a:extLst>
            </p:cNvPr>
            <p:cNvCxnSpPr>
              <a:cxnSpLocks/>
            </p:cNvCxnSpPr>
            <p:nvPr/>
          </p:nvCxnSpPr>
          <p:spPr>
            <a:xfrm>
              <a:off x="4001022" y="6190507"/>
              <a:ext cx="3442062" cy="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210FA050-2256-B88C-AB4C-BC24C7DFC69F}"/>
                </a:ext>
              </a:extLst>
            </p:cNvPr>
            <p:cNvCxnSpPr>
              <a:cxnSpLocks/>
            </p:cNvCxnSpPr>
            <p:nvPr/>
          </p:nvCxnSpPr>
          <p:spPr>
            <a:xfrm flipV="1">
              <a:off x="4196152" y="3826707"/>
              <a:ext cx="0" cy="2612982"/>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33B88632-6C42-2DAD-DB2B-5FE3B35BC8E5}"/>
                    </a:ext>
                  </a:extLst>
                </p:cNvPr>
                <p:cNvSpPr txBox="1"/>
                <p:nvPr/>
              </p:nvSpPr>
              <p:spPr>
                <a:xfrm>
                  <a:off x="7351424" y="6215876"/>
                  <a:ext cx="183319" cy="276999"/>
                </a:xfrm>
                <a:prstGeom prst="rect">
                  <a:avLst/>
                </a:prstGeom>
                <a:noFill/>
              </p:spPr>
              <p:txBody>
                <a:bodyPr wrap="none" lIns="0" tIns="0" rIns="0" bIns="0" rtlCol="0">
                  <a:spAutoFit/>
                </a:bodyPr>
                <a:lstStyle/>
                <a:p>
                  <a:pPr/>
                  <a14:m>
                    <m:oMathPara xmlns:m="http://schemas.openxmlformats.org/officeDocument/2006/math">
                      <m:oMath>
                        <m:r>
                          <a:rPr lang="en-US" b="0" i="1" smtClean="0">
                            <a:latin typeface="Cambria Math" panose="02040503050406030204" pitchFamily="18" charset="0"/>
                          </a:rPr>
                          <m:t>𝑥</m:t>
                        </m:r>
                      </m:oMath>
                    </m:oMathPara>
                  </a14:m>
                  <a:endParaRPr lang="en-US" dirty="0"/>
                </a:p>
              </p:txBody>
            </p:sp>
          </mc:Choice>
          <mc:Fallback xmlns="">
            <p:sp>
              <p:nvSpPr>
                <p:cNvPr id="51" name="TextBox 50">
                  <a:extLst>
                    <a:ext uri="{FF2B5EF4-FFF2-40B4-BE49-F238E27FC236}">
                      <a16:creationId xmlns:a16="http://schemas.microsoft.com/office/drawing/2014/main" id="{61656CC1-EC35-7D1D-A424-F09744C5E486}"/>
                    </a:ext>
                  </a:extLst>
                </p:cNvPr>
                <p:cNvSpPr txBox="1">
                  <a:spLocks noRot="1" noChangeAspect="1" noMove="1" noResize="1" noEditPoints="1" noAdjustHandles="1" noChangeArrowheads="1" noChangeShapeType="1" noTextEdit="1"/>
                </p:cNvSpPr>
                <p:nvPr/>
              </p:nvSpPr>
              <p:spPr>
                <a:xfrm>
                  <a:off x="7351424" y="6215876"/>
                  <a:ext cx="183319" cy="276999"/>
                </a:xfrm>
                <a:prstGeom prst="rect">
                  <a:avLst/>
                </a:prstGeom>
                <a:blipFill>
                  <a:blip r:embed="rId4"/>
                  <a:stretch>
                    <a:fillRect l="-12500" r="-125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A5F9D3EF-CAC8-6E5E-2E52-89187CC79097}"/>
                    </a:ext>
                  </a:extLst>
                </p:cNvPr>
                <p:cNvSpPr txBox="1"/>
                <p:nvPr/>
              </p:nvSpPr>
              <p:spPr>
                <a:xfrm>
                  <a:off x="4245778" y="3717757"/>
                  <a:ext cx="186718" cy="276999"/>
                </a:xfrm>
                <a:prstGeom prst="rect">
                  <a:avLst/>
                </a:prstGeom>
                <a:noFill/>
              </p:spPr>
              <p:txBody>
                <a:bodyPr wrap="none" lIns="0" tIns="0" rIns="0" bIns="0" rtlCol="0">
                  <a:spAutoFit/>
                </a:bodyPr>
                <a:lstStyle/>
                <a:p>
                  <a:pPr/>
                  <a14:m>
                    <m:oMathPara xmlns:m="http://schemas.openxmlformats.org/officeDocument/2006/math">
                      <m:oMath>
                        <m:r>
                          <a:rPr lang="en-US" b="0" i="1" smtClean="0">
                            <a:latin typeface="Cambria Math" panose="02040503050406030204" pitchFamily="18" charset="0"/>
                          </a:rPr>
                          <m:t>𝑦</m:t>
                        </m:r>
                      </m:oMath>
                    </m:oMathPara>
                  </a14:m>
                  <a:endParaRPr lang="en-US" dirty="0"/>
                </a:p>
              </p:txBody>
            </p:sp>
          </mc:Choice>
          <mc:Fallback xmlns="">
            <p:sp>
              <p:nvSpPr>
                <p:cNvPr id="52" name="TextBox 51">
                  <a:extLst>
                    <a:ext uri="{FF2B5EF4-FFF2-40B4-BE49-F238E27FC236}">
                      <a16:creationId xmlns:a16="http://schemas.microsoft.com/office/drawing/2014/main" id="{310E3395-E133-23A7-88D6-331A5E7145A1}"/>
                    </a:ext>
                  </a:extLst>
                </p:cNvPr>
                <p:cNvSpPr txBox="1">
                  <a:spLocks noRot="1" noChangeAspect="1" noMove="1" noResize="1" noEditPoints="1" noAdjustHandles="1" noChangeArrowheads="1" noChangeShapeType="1" noTextEdit="1"/>
                </p:cNvSpPr>
                <p:nvPr/>
              </p:nvSpPr>
              <p:spPr>
                <a:xfrm>
                  <a:off x="4245778" y="3717757"/>
                  <a:ext cx="186718" cy="276999"/>
                </a:xfrm>
                <a:prstGeom prst="rect">
                  <a:avLst/>
                </a:prstGeom>
                <a:blipFill>
                  <a:blip r:embed="rId5"/>
                  <a:stretch>
                    <a:fillRect l="-33333" r="-33333" b="-2608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C7EA2067-738E-98FF-CC30-1B53B6CC76A1}"/>
                    </a:ext>
                  </a:extLst>
                </p:cNvPr>
                <p:cNvSpPr txBox="1"/>
                <p:nvPr/>
              </p:nvSpPr>
              <p:spPr>
                <a:xfrm>
                  <a:off x="3923450" y="6090533"/>
                  <a:ext cx="366062" cy="369332"/>
                </a:xfrm>
                <a:prstGeom prst="rect">
                  <a:avLst/>
                </a:prstGeom>
                <a:noFill/>
              </p:spPr>
              <p:txBody>
                <a:bodyPr wrap="none" rtlCol="0">
                  <a:spAutoFit/>
                </a:bodyPr>
                <a:lstStyle/>
                <a:p>
                  <a:pPr/>
                  <a14:m>
                    <m:oMathPara xmlns:m="http://schemas.openxmlformats.org/officeDocument/2006/math">
                      <m:oMath>
                        <m:r>
                          <a:rPr lang="en-US" b="0" i="1" smtClean="0">
                            <a:latin typeface="Cambria Math" panose="02040503050406030204" pitchFamily="18" charset="0"/>
                          </a:rPr>
                          <m:t>𝑜</m:t>
                        </m:r>
                      </m:oMath>
                    </m:oMathPara>
                  </a14:m>
                  <a:endParaRPr lang="en-US" dirty="0"/>
                </a:p>
              </p:txBody>
            </p:sp>
          </mc:Choice>
          <mc:Fallback xmlns="">
            <p:sp>
              <p:nvSpPr>
                <p:cNvPr id="53" name="TextBox 52">
                  <a:extLst>
                    <a:ext uri="{FF2B5EF4-FFF2-40B4-BE49-F238E27FC236}">
                      <a16:creationId xmlns:a16="http://schemas.microsoft.com/office/drawing/2014/main" id="{2E75889F-C3B8-D63A-3F3B-E88643A3FB63}"/>
                    </a:ext>
                  </a:extLst>
                </p:cNvPr>
                <p:cNvSpPr txBox="1">
                  <a:spLocks noRot="1" noChangeAspect="1" noMove="1" noResize="1" noEditPoints="1" noAdjustHandles="1" noChangeArrowheads="1" noChangeShapeType="1" noTextEdit="1"/>
                </p:cNvSpPr>
                <p:nvPr/>
              </p:nvSpPr>
              <p:spPr>
                <a:xfrm>
                  <a:off x="3923450" y="6090533"/>
                  <a:ext cx="366062" cy="369332"/>
                </a:xfrm>
                <a:prstGeom prst="rect">
                  <a:avLst/>
                </a:prstGeom>
                <a:blipFill>
                  <a:blip r:embed="rId6"/>
                  <a:stretch>
                    <a:fillRect/>
                  </a:stretch>
                </a:blipFill>
              </p:spPr>
              <p:txBody>
                <a:bodyPr/>
                <a:lstStyle/>
                <a:p>
                  <a:r>
                    <a:rPr lang="en-US">
                      <a:noFill/>
                    </a:rPr>
                    <a:t> </a:t>
                  </a:r>
                </a:p>
              </p:txBody>
            </p:sp>
          </mc:Fallback>
        </mc:AlternateContent>
        <p:cxnSp>
          <p:nvCxnSpPr>
            <p:cNvPr id="28" name="Straight Connector 27">
              <a:extLst>
                <a:ext uri="{FF2B5EF4-FFF2-40B4-BE49-F238E27FC236}">
                  <a16:creationId xmlns:a16="http://schemas.microsoft.com/office/drawing/2014/main" id="{E28F6551-4C45-D8DD-C269-5A389971968B}"/>
                </a:ext>
              </a:extLst>
            </p:cNvPr>
            <p:cNvCxnSpPr>
              <a:cxnSpLocks/>
            </p:cNvCxnSpPr>
            <p:nvPr/>
          </p:nvCxnSpPr>
          <p:spPr>
            <a:xfrm>
              <a:off x="4192404" y="4111714"/>
              <a:ext cx="2830268"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D40F73A-CC4C-FB62-067A-301438A4E9BB}"/>
                </a:ext>
              </a:extLst>
            </p:cNvPr>
            <p:cNvCxnSpPr>
              <a:cxnSpLocks/>
            </p:cNvCxnSpPr>
            <p:nvPr/>
          </p:nvCxnSpPr>
          <p:spPr>
            <a:xfrm flipV="1">
              <a:off x="7022672" y="4117801"/>
              <a:ext cx="0" cy="2078793"/>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2D5206C6-D7E1-68D6-80A2-4E20B387A2F9}"/>
                </a:ext>
              </a:extLst>
            </p:cNvPr>
            <p:cNvSpPr txBox="1"/>
            <p:nvPr/>
          </p:nvSpPr>
          <p:spPr>
            <a:xfrm>
              <a:off x="6852066" y="6209481"/>
              <a:ext cx="380232" cy="276999"/>
            </a:xfrm>
            <a:prstGeom prst="rect">
              <a:avLst/>
            </a:prstGeom>
            <a:noFill/>
          </p:spPr>
          <p:txBody>
            <a:bodyPr wrap="none" rtlCol="0">
              <a:spAutoFit/>
            </a:bodyPr>
            <a:lstStyle/>
            <a:p>
              <a:r>
                <a:rPr lang="en-US" altLang="zh-CN" sz="1200" dirty="0"/>
                <a:t>1.0</a:t>
              </a:r>
              <a:endParaRPr lang="en-US" sz="1200" dirty="0"/>
            </a:p>
          </p:txBody>
        </p:sp>
        <p:sp>
          <p:nvSpPr>
            <p:cNvPr id="31" name="TextBox 30">
              <a:extLst>
                <a:ext uri="{FF2B5EF4-FFF2-40B4-BE49-F238E27FC236}">
                  <a16:creationId xmlns:a16="http://schemas.microsoft.com/office/drawing/2014/main" id="{BE7D0EBF-E4C5-C89A-02EA-597902E31F51}"/>
                </a:ext>
              </a:extLst>
            </p:cNvPr>
            <p:cNvSpPr txBox="1"/>
            <p:nvPr/>
          </p:nvSpPr>
          <p:spPr>
            <a:xfrm>
              <a:off x="3803863" y="3973214"/>
              <a:ext cx="380232" cy="276999"/>
            </a:xfrm>
            <a:prstGeom prst="rect">
              <a:avLst/>
            </a:prstGeom>
            <a:noFill/>
          </p:spPr>
          <p:txBody>
            <a:bodyPr wrap="none" rtlCol="0">
              <a:spAutoFit/>
            </a:bodyPr>
            <a:lstStyle/>
            <a:p>
              <a:r>
                <a:rPr lang="en-US" altLang="zh-CN" sz="1200" dirty="0"/>
                <a:t>1.0</a:t>
              </a:r>
              <a:endParaRPr lang="en-US" sz="1200" dirty="0"/>
            </a:p>
          </p:txBody>
        </p:sp>
      </p:grpSp>
      <p:grpSp>
        <p:nvGrpSpPr>
          <p:cNvPr id="32" name="Group 31">
            <a:extLst>
              <a:ext uri="{FF2B5EF4-FFF2-40B4-BE49-F238E27FC236}">
                <a16:creationId xmlns:a16="http://schemas.microsoft.com/office/drawing/2014/main" id="{4EC08C3E-F0C9-0584-1897-9B51001028A9}"/>
              </a:ext>
            </a:extLst>
          </p:cNvPr>
          <p:cNvGrpSpPr/>
          <p:nvPr/>
        </p:nvGrpSpPr>
        <p:grpSpPr>
          <a:xfrm>
            <a:off x="4654054" y="4531201"/>
            <a:ext cx="4003074" cy="1258378"/>
            <a:chOff x="4654054" y="4531201"/>
            <a:chExt cx="4003074" cy="1258378"/>
          </a:xfrm>
        </p:grpSpPr>
        <p:grpSp>
          <p:nvGrpSpPr>
            <p:cNvPr id="33" name="Group 32">
              <a:extLst>
                <a:ext uri="{FF2B5EF4-FFF2-40B4-BE49-F238E27FC236}">
                  <a16:creationId xmlns:a16="http://schemas.microsoft.com/office/drawing/2014/main" id="{77377213-96BD-A346-4081-3B5EB398F37E}"/>
                </a:ext>
              </a:extLst>
            </p:cNvPr>
            <p:cNvGrpSpPr/>
            <p:nvPr/>
          </p:nvGrpSpPr>
          <p:grpSpPr>
            <a:xfrm>
              <a:off x="4654054" y="4617720"/>
              <a:ext cx="1537756" cy="1150041"/>
              <a:chOff x="4654054" y="4617720"/>
              <a:chExt cx="1537756" cy="1150041"/>
            </a:xfrm>
          </p:grpSpPr>
          <p:sp>
            <p:nvSpPr>
              <p:cNvPr id="37" name="Oval 36">
                <a:extLst>
                  <a:ext uri="{FF2B5EF4-FFF2-40B4-BE49-F238E27FC236}">
                    <a16:creationId xmlns:a16="http://schemas.microsoft.com/office/drawing/2014/main" id="{FAAD3EF3-7B74-BC74-CF1B-2283325740EB}"/>
                  </a:ext>
                </a:extLst>
              </p:cNvPr>
              <p:cNvSpPr/>
              <p:nvPr/>
            </p:nvSpPr>
            <p:spPr>
              <a:xfrm>
                <a:off x="4679946" y="4617720"/>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3DC71594-82D3-4F43-E748-167F7FA5466C}"/>
                  </a:ext>
                </a:extLst>
              </p:cNvPr>
              <p:cNvSpPr/>
              <p:nvPr/>
            </p:nvSpPr>
            <p:spPr>
              <a:xfrm>
                <a:off x="5344438" y="4617720"/>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C30A856A-BDC7-D189-A6BD-0DD6C0C2BD18}"/>
                  </a:ext>
                </a:extLst>
              </p:cNvPr>
              <p:cNvSpPr/>
              <p:nvPr/>
            </p:nvSpPr>
            <p:spPr>
              <a:xfrm>
                <a:off x="6008930" y="4617720"/>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0AE1E99C-407B-375F-B4B8-723F9DE32E1B}"/>
                  </a:ext>
                </a:extLst>
              </p:cNvPr>
              <p:cNvSpPr/>
              <p:nvPr/>
            </p:nvSpPr>
            <p:spPr>
              <a:xfrm>
                <a:off x="4654054" y="5104033"/>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4926A6E6-FDD1-FF18-BFBA-20F233B86AFB}"/>
                  </a:ext>
                </a:extLst>
              </p:cNvPr>
              <p:cNvSpPr/>
              <p:nvPr/>
            </p:nvSpPr>
            <p:spPr>
              <a:xfrm>
                <a:off x="5968516" y="5104033"/>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2497E2AD-BC4D-CC34-5899-13F125B2D778}"/>
                  </a:ext>
                </a:extLst>
              </p:cNvPr>
              <p:cNvSpPr/>
              <p:nvPr/>
            </p:nvSpPr>
            <p:spPr>
              <a:xfrm>
                <a:off x="5335092" y="5584881"/>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4" name="TextBox 33">
              <a:extLst>
                <a:ext uri="{FF2B5EF4-FFF2-40B4-BE49-F238E27FC236}">
                  <a16:creationId xmlns:a16="http://schemas.microsoft.com/office/drawing/2014/main" id="{3A5F6C55-AB87-6361-89AA-DA21104E05F4}"/>
                </a:ext>
              </a:extLst>
            </p:cNvPr>
            <p:cNvSpPr txBox="1"/>
            <p:nvPr/>
          </p:nvSpPr>
          <p:spPr>
            <a:xfrm>
              <a:off x="7092854" y="4531201"/>
              <a:ext cx="1564274" cy="369332"/>
            </a:xfrm>
            <a:prstGeom prst="rect">
              <a:avLst/>
            </a:prstGeom>
            <a:noFill/>
          </p:spPr>
          <p:txBody>
            <a:bodyPr wrap="none" rtlCol="0">
              <a:spAutoFit/>
            </a:bodyPr>
            <a:lstStyle/>
            <a:p>
              <a:r>
                <a:rPr lang="en-US" dirty="0"/>
                <a:t>3 Intersections</a:t>
              </a:r>
            </a:p>
          </p:txBody>
        </p:sp>
        <p:sp>
          <p:nvSpPr>
            <p:cNvPr id="35" name="TextBox 34">
              <a:extLst>
                <a:ext uri="{FF2B5EF4-FFF2-40B4-BE49-F238E27FC236}">
                  <a16:creationId xmlns:a16="http://schemas.microsoft.com/office/drawing/2014/main" id="{AD7DA0F9-3CBB-408F-C0BB-4D3013436B99}"/>
                </a:ext>
              </a:extLst>
            </p:cNvPr>
            <p:cNvSpPr txBox="1"/>
            <p:nvPr/>
          </p:nvSpPr>
          <p:spPr>
            <a:xfrm>
              <a:off x="7092854" y="4975724"/>
              <a:ext cx="1564274" cy="369332"/>
            </a:xfrm>
            <a:prstGeom prst="rect">
              <a:avLst/>
            </a:prstGeom>
            <a:noFill/>
          </p:spPr>
          <p:txBody>
            <a:bodyPr wrap="none" rtlCol="0">
              <a:spAutoFit/>
            </a:bodyPr>
            <a:lstStyle/>
            <a:p>
              <a:r>
                <a:rPr lang="en-US" dirty="0"/>
                <a:t>2 Intersections</a:t>
              </a:r>
            </a:p>
          </p:txBody>
        </p:sp>
        <p:sp>
          <p:nvSpPr>
            <p:cNvPr id="36" name="TextBox 35">
              <a:extLst>
                <a:ext uri="{FF2B5EF4-FFF2-40B4-BE49-F238E27FC236}">
                  <a16:creationId xmlns:a16="http://schemas.microsoft.com/office/drawing/2014/main" id="{8D00CACC-8734-8095-28EE-AA80ED75EEF6}"/>
                </a:ext>
              </a:extLst>
            </p:cNvPr>
            <p:cNvSpPr txBox="1"/>
            <p:nvPr/>
          </p:nvSpPr>
          <p:spPr>
            <a:xfrm>
              <a:off x="7092854" y="5420247"/>
              <a:ext cx="1564274" cy="369332"/>
            </a:xfrm>
            <a:prstGeom prst="rect">
              <a:avLst/>
            </a:prstGeom>
            <a:noFill/>
          </p:spPr>
          <p:txBody>
            <a:bodyPr wrap="none" rtlCol="0">
              <a:spAutoFit/>
            </a:bodyPr>
            <a:lstStyle/>
            <a:p>
              <a:r>
                <a:rPr lang="en-US" dirty="0"/>
                <a:t>1 Intersections</a:t>
              </a:r>
            </a:p>
          </p:txBody>
        </p:sp>
      </p:grpSp>
    </p:spTree>
    <p:extLst>
      <p:ext uri="{BB962C8B-B14F-4D97-AF65-F5344CB8AC3E}">
        <p14:creationId xmlns:p14="http://schemas.microsoft.com/office/powerpoint/2010/main" val="262618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3" presetClass="entr" presetSubtype="1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animEffect transition="in" filter="blinds(horizontal)">
                                      <p:cBhvr>
                                        <p:cTn id="9" dur="5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childTnLst>
                                </p:cTn>
                              </p:par>
                            </p:childTnLst>
                          </p:cTn>
                        </p:par>
                        <p:par>
                          <p:cTn id="14" fill="hold">
                            <p:stCondLst>
                              <p:cond delay="0"/>
                            </p:stCondLst>
                            <p:childTnLst>
                              <p:par>
                                <p:cTn id="15" presetID="2" presetClass="entr" presetSubtype="8" fill="hold" nodeType="after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0-#ppt_w/2"/>
                                          </p:val>
                                        </p:tav>
                                        <p:tav tm="100000">
                                          <p:val>
                                            <p:strVal val="#ppt_x"/>
                                          </p:val>
                                        </p:tav>
                                      </p:tavLst>
                                    </p:anim>
                                    <p:anim calcmode="lin" valueType="num">
                                      <p:cBhvr additive="base">
                                        <p:cTn id="1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2" end="2"/>
                                            </p:txEl>
                                          </p:spTgt>
                                        </p:tgtEl>
                                        <p:attrNameLst>
                                          <p:attrName>style.visibility</p:attrName>
                                        </p:attrNameLst>
                                      </p:cBhvr>
                                      <p:to>
                                        <p:strVal val="visible"/>
                                      </p:to>
                                    </p:set>
                                  </p:childTnLst>
                                </p:cTn>
                              </p:par>
                            </p:childTnLst>
                          </p:cTn>
                        </p:par>
                        <p:par>
                          <p:cTn id="23" fill="hold">
                            <p:stCondLst>
                              <p:cond delay="0"/>
                            </p:stCondLst>
                            <p:childTnLst>
                              <p:par>
                                <p:cTn id="24" presetID="3" presetClass="entr" presetSubtype="10" fill="hold" nodeType="afterEffect">
                                  <p:stCondLst>
                                    <p:cond delay="0"/>
                                  </p:stCondLst>
                                  <p:childTnLst>
                                    <p:set>
                                      <p:cBhvr>
                                        <p:cTn id="25" dur="1" fill="hold">
                                          <p:stCondLst>
                                            <p:cond delay="0"/>
                                          </p:stCondLst>
                                        </p:cTn>
                                        <p:tgtEl>
                                          <p:spTgt spid="32"/>
                                        </p:tgtEl>
                                        <p:attrNameLst>
                                          <p:attrName>style.visibility</p:attrName>
                                        </p:attrNameLst>
                                      </p:cBhvr>
                                      <p:to>
                                        <p:strVal val="visible"/>
                                      </p:to>
                                    </p:set>
                                    <p:animEffect transition="in" filter="blinds(horizontal)">
                                      <p:cBhvr>
                                        <p:cTn id="26" dur="500"/>
                                        <p:tgtEl>
                                          <p:spTgt spid="32"/>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2B5B8A-DB60-33AC-DBCD-8203A4A9C5AE}"/>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ED26E1D-0A8B-DC74-C3B9-4316F45F5B6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5</a:t>
            </a:fld>
            <a:endParaRPr lang="en-US"/>
          </a:p>
        </p:txBody>
      </p:sp>
      <p:sp>
        <p:nvSpPr>
          <p:cNvPr id="3" name="Title 2">
            <a:extLst>
              <a:ext uri="{FF2B5EF4-FFF2-40B4-BE49-F238E27FC236}">
                <a16:creationId xmlns:a16="http://schemas.microsoft.com/office/drawing/2014/main" id="{F5EA2439-5154-21EA-8E12-748B7C16D82F}"/>
              </a:ext>
            </a:extLst>
          </p:cNvPr>
          <p:cNvSpPr>
            <a:spLocks noGrp="1"/>
          </p:cNvSpPr>
          <p:nvPr>
            <p:ph type="title"/>
          </p:nvPr>
        </p:nvSpPr>
        <p:spPr/>
        <p:txBody>
          <a:bodyPr/>
          <a:lstStyle/>
          <a:p>
            <a:r>
              <a:rPr lang="en-US" dirty="0"/>
              <a:t>A Powerful and General-Purpose Computing Ecosystem  </a:t>
            </a:r>
          </a:p>
        </p:txBody>
      </p:sp>
      <p:sp>
        <p:nvSpPr>
          <p:cNvPr id="4" name="Content Placeholder 3">
            <a:extLst>
              <a:ext uri="{FF2B5EF4-FFF2-40B4-BE49-F238E27FC236}">
                <a16:creationId xmlns:a16="http://schemas.microsoft.com/office/drawing/2014/main" id="{7CEDEAC0-8163-2DB6-1801-0742463D9365}"/>
              </a:ext>
            </a:extLst>
          </p:cNvPr>
          <p:cNvSpPr>
            <a:spLocks noGrp="1"/>
          </p:cNvSpPr>
          <p:nvPr>
            <p:ph sz="half" idx="1"/>
          </p:nvPr>
        </p:nvSpPr>
        <p:spPr/>
        <p:txBody>
          <a:bodyPr/>
          <a:lstStyle/>
          <a:p>
            <a:r>
              <a:rPr lang="en-US" altLang="zh-CN" b="1" dirty="0">
                <a:solidFill>
                  <a:srgbClr val="0070C0"/>
                </a:solidFill>
                <a:latin typeface="Arial" panose="020B0604020202020204" pitchFamily="34" charset="0"/>
                <a:cs typeface="Arial" panose="020B0604020202020204" pitchFamily="34" charset="0"/>
              </a:rPr>
              <a:t>A simple and one-size-fits-all computing abstraction </a:t>
            </a:r>
          </a:p>
          <a:p>
            <a:pPr lvl="1"/>
            <a:r>
              <a:rPr lang="en-US" altLang="en-US" dirty="0">
                <a:solidFill>
                  <a:srgbClr val="4B5563"/>
                </a:solidFill>
                <a:latin typeface="Arial" panose="020B0604020202020204" pitchFamily="34" charset="0"/>
                <a:cs typeface="Arial" panose="020B0604020202020204" pitchFamily="34" charset="0"/>
              </a:rPr>
              <a:t>Any computing task is expressed by programs and executed by </a:t>
            </a:r>
            <a:r>
              <a:rPr lang="en-US" altLang="en-US" dirty="0">
                <a:solidFill>
                  <a:srgbClr val="FF0000"/>
                </a:solidFill>
                <a:latin typeface="Arial" panose="020B0604020202020204" pitchFamily="34" charset="0"/>
                <a:cs typeface="Arial" panose="020B0604020202020204" pitchFamily="34" charset="0"/>
              </a:rPr>
              <a:t>ISA </a:t>
            </a:r>
            <a:r>
              <a:rPr lang="en-US" altLang="en-US" dirty="0">
                <a:latin typeface="Arial" panose="020B0604020202020204" pitchFamily="34" charset="0"/>
                <a:cs typeface="Arial" panose="020B0604020202020204" pitchFamily="34" charset="0"/>
              </a:rPr>
              <a:t> </a:t>
            </a:r>
          </a:p>
          <a:p>
            <a:pPr lvl="1"/>
            <a:r>
              <a:rPr lang="en-US" altLang="en-US" dirty="0">
                <a:solidFill>
                  <a:srgbClr val="4B5563"/>
                </a:solidFill>
                <a:latin typeface="Arial" panose="020B0604020202020204" pitchFamily="34" charset="0"/>
                <a:cs typeface="Arial" panose="020B0604020202020204" pitchFamily="34" charset="0"/>
              </a:rPr>
              <a:t>A task is divided by a sequence of standard execution </a:t>
            </a:r>
            <a:r>
              <a:rPr lang="en-US" altLang="en-US" dirty="0">
                <a:solidFill>
                  <a:srgbClr val="FF0000"/>
                </a:solidFill>
                <a:latin typeface="Arial" panose="020B0604020202020204" pitchFamily="34" charset="0"/>
                <a:cs typeface="Arial" panose="020B0604020202020204" pitchFamily="34" charset="0"/>
              </a:rPr>
              <a:t>time unit (stamps) </a:t>
            </a:r>
          </a:p>
          <a:p>
            <a:pPr lvl="1"/>
            <a:r>
              <a:rPr lang="en-US" altLang="en-US" dirty="0">
                <a:solidFill>
                  <a:srgbClr val="4B5563"/>
                </a:solidFill>
                <a:latin typeface="Arial" panose="020B0604020202020204" pitchFamily="34" charset="0"/>
                <a:cs typeface="Arial" panose="020B0604020202020204" pitchFamily="34" charset="0"/>
              </a:rPr>
              <a:t>Under</a:t>
            </a:r>
            <a:r>
              <a:rPr lang="en-US" altLang="en-US" dirty="0">
                <a:latin typeface="Arial" panose="020B0604020202020204" pitchFamily="34" charset="0"/>
                <a:cs typeface="Arial" panose="020B0604020202020204" pitchFamily="34" charset="0"/>
              </a:rPr>
              <a:t> </a:t>
            </a:r>
            <a:r>
              <a:rPr lang="en-US" altLang="en-US" dirty="0">
                <a:solidFill>
                  <a:srgbClr val="FF0000"/>
                </a:solidFill>
                <a:latin typeface="Arial" panose="020B0604020202020204" pitchFamily="34" charset="0"/>
                <a:cs typeface="Arial" panose="020B0604020202020204" pitchFamily="34" charset="0"/>
              </a:rPr>
              <a:t>multiprogramming model</a:t>
            </a:r>
            <a:r>
              <a:rPr lang="en-US" altLang="en-US" dirty="0">
                <a:solidFill>
                  <a:srgbClr val="4B5563"/>
                </a:solidFill>
                <a:latin typeface="Arial" panose="020B0604020202020204" pitchFamily="34" charset="0"/>
                <a:cs typeface="Arial" panose="020B0604020202020204" pitchFamily="34" charset="0"/>
              </a:rPr>
              <a:t>, OS assigns time units to each task</a:t>
            </a:r>
          </a:p>
          <a:p>
            <a:pPr lvl="1"/>
            <a:r>
              <a:rPr lang="en-US" altLang="en-US" dirty="0">
                <a:solidFill>
                  <a:srgbClr val="4B5563"/>
                </a:solidFill>
                <a:latin typeface="Arial" panose="020B0604020202020204" pitchFamily="34" charset="0"/>
                <a:cs typeface="Arial" panose="020B0604020202020204" pitchFamily="34" charset="0"/>
              </a:rPr>
              <a:t>Data blocks are moved up and down in the </a:t>
            </a:r>
            <a:r>
              <a:rPr lang="en-US" altLang="en-US" dirty="0">
                <a:solidFill>
                  <a:srgbClr val="FF0000"/>
                </a:solidFill>
                <a:latin typeface="Arial" panose="020B0604020202020204" pitchFamily="34" charset="0"/>
                <a:cs typeface="Arial" panose="020B0604020202020204" pitchFamily="34" charset="0"/>
              </a:rPr>
              <a:t>memory hierarchy </a:t>
            </a:r>
          </a:p>
          <a:p>
            <a:pPr lvl="1"/>
            <a:r>
              <a:rPr lang="en-US" altLang="en-US" dirty="0">
                <a:solidFill>
                  <a:srgbClr val="FF0000"/>
                </a:solidFill>
                <a:latin typeface="Arial" panose="020B0604020202020204" pitchFamily="34" charset="0"/>
                <a:cs typeface="Arial" panose="020B0604020202020204" pitchFamily="34" charset="0"/>
              </a:rPr>
              <a:t>Programming</a:t>
            </a:r>
            <a:r>
              <a:rPr lang="en-US" altLang="en-US" dirty="0">
                <a:latin typeface="Arial" panose="020B0604020202020204" pitchFamily="34" charset="0"/>
                <a:cs typeface="Arial" panose="020B0604020202020204" pitchFamily="34" charset="0"/>
              </a:rPr>
              <a:t> </a:t>
            </a:r>
            <a:r>
              <a:rPr lang="en-US" altLang="zh-CN" dirty="0">
                <a:solidFill>
                  <a:srgbClr val="4B5563"/>
                </a:solidFill>
                <a:latin typeface="Arial" panose="020B0604020202020204" pitchFamily="34" charset="0"/>
                <a:cs typeface="Arial" panose="020B0604020202020204" pitchFamily="34" charset="0"/>
              </a:rPr>
              <a:t>is simple-English-based</a:t>
            </a:r>
            <a:r>
              <a:rPr lang="en-US" altLang="en-US" dirty="0">
                <a:solidFill>
                  <a:srgbClr val="4B5563"/>
                </a:solidFill>
                <a:latin typeface="Arial" panose="020B0604020202020204" pitchFamily="34" charset="0"/>
                <a:cs typeface="Arial" panose="020B0604020202020204" pitchFamily="34" charset="0"/>
              </a:rPr>
              <a:t> and </a:t>
            </a:r>
            <a:r>
              <a:rPr lang="en-US" altLang="en-US" dirty="0">
                <a:solidFill>
                  <a:srgbClr val="FF0000"/>
                </a:solidFill>
                <a:latin typeface="Arial" panose="020B0604020202020204" pitchFamily="34" charset="0"/>
                <a:cs typeface="Arial" panose="020B0604020202020204" pitchFamily="34" charset="0"/>
              </a:rPr>
              <a:t>architecture/OS independent</a:t>
            </a:r>
          </a:p>
          <a:p>
            <a:pPr lvl="1"/>
            <a:r>
              <a:rPr lang="en-US" altLang="en-US" dirty="0">
                <a:solidFill>
                  <a:srgbClr val="4B5563"/>
                </a:solidFill>
                <a:latin typeface="Arial" panose="020B0604020202020204" pitchFamily="34" charset="0"/>
                <a:cs typeface="Arial" panose="020B0604020202020204" pitchFamily="34" charset="0"/>
              </a:rPr>
              <a:t>This abstraction helps users in all domains without formal CS training</a:t>
            </a:r>
            <a:r>
              <a:rPr lang="en-US" altLang="en-US" dirty="0">
                <a:latin typeface="Arial" panose="020B0604020202020204" pitchFamily="34" charset="0"/>
                <a:cs typeface="Arial" panose="020B0604020202020204" pitchFamily="34" charset="0"/>
              </a:rPr>
              <a:t>   </a:t>
            </a:r>
          </a:p>
          <a:p>
            <a:endParaRPr lang="en-US" altLang="zh-CN" sz="2100" dirty="0">
              <a:latin typeface="Arial" panose="020B0604020202020204" pitchFamily="34" charset="0"/>
              <a:cs typeface="Arial" panose="020B0604020202020204" pitchFamily="34" charset="0"/>
            </a:endParaRPr>
          </a:p>
          <a:p>
            <a:r>
              <a:rPr lang="en-US" altLang="zh-CN" b="1" dirty="0">
                <a:solidFill>
                  <a:srgbClr val="0070C0"/>
                </a:solidFill>
                <a:latin typeface="Arial" panose="020B0604020202020204" pitchFamily="34" charset="0"/>
                <a:cs typeface="Arial" panose="020B0604020202020204" pitchFamily="34" charset="0"/>
              </a:rPr>
              <a:t>Moore’s law has a hidden dark side in the ecosystem </a:t>
            </a:r>
          </a:p>
          <a:p>
            <a:pPr lvl="1"/>
            <a:r>
              <a:rPr lang="en-US" altLang="zh-CN" dirty="0">
                <a:solidFill>
                  <a:srgbClr val="4B5563"/>
                </a:solidFill>
                <a:latin typeface="Arial" panose="020B0604020202020204" pitchFamily="34" charset="0"/>
                <a:cs typeface="Arial" panose="020B0604020202020204" pitchFamily="34" charset="0"/>
              </a:rPr>
              <a:t>Efficiency has become increasingly </a:t>
            </a:r>
            <a:r>
              <a:rPr lang="en-US" altLang="zh-CN" dirty="0">
                <a:solidFill>
                  <a:srgbClr val="FF0000"/>
                </a:solidFill>
                <a:latin typeface="Arial" panose="020B0604020202020204" pitchFamily="34" charset="0"/>
                <a:cs typeface="Arial" panose="020B0604020202020204" pitchFamily="34" charset="0"/>
              </a:rPr>
              <a:t>low in both power and performance  </a:t>
            </a:r>
          </a:p>
          <a:p>
            <a:pPr lvl="1"/>
            <a:r>
              <a:rPr lang="en-US" altLang="zh-CN" dirty="0">
                <a:solidFill>
                  <a:srgbClr val="FF0000"/>
                </a:solidFill>
                <a:latin typeface="Arial" panose="020B0604020202020204" pitchFamily="34" charset="0"/>
                <a:cs typeface="Arial" panose="020B0604020202020204" pitchFamily="34" charset="0"/>
              </a:rPr>
              <a:t>Non-inclusive to other executions</a:t>
            </a:r>
            <a:r>
              <a:rPr lang="en-US" altLang="zh-CN" dirty="0">
                <a:solidFill>
                  <a:srgbClr val="4B5563"/>
                </a:solidFill>
                <a:latin typeface="Arial" panose="020B0604020202020204" pitchFamily="34" charset="0"/>
                <a:cs typeface="Arial" panose="020B0604020202020204" pitchFamily="34" charset="0"/>
              </a:rPr>
              <a:t>, e.g., SIMT, data flow, and domain specific  </a:t>
            </a:r>
          </a:p>
          <a:p>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83897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B5AB4FD-F526-92B9-F93E-AE495CE404A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50</a:t>
            </a:fld>
            <a:endParaRPr lang="en-US"/>
          </a:p>
        </p:txBody>
      </p:sp>
      <p:sp>
        <p:nvSpPr>
          <p:cNvPr id="3" name="Title 2">
            <a:extLst>
              <a:ext uri="{FF2B5EF4-FFF2-40B4-BE49-F238E27FC236}">
                <a16:creationId xmlns:a16="http://schemas.microsoft.com/office/drawing/2014/main" id="{8B0113E6-D266-EF70-6DA1-6BE24A2C6BE8}"/>
              </a:ext>
            </a:extLst>
          </p:cNvPr>
          <p:cNvSpPr>
            <a:spLocks noGrp="1"/>
          </p:cNvSpPr>
          <p:nvPr>
            <p:ph type="title"/>
          </p:nvPr>
        </p:nvSpPr>
        <p:spPr/>
        <p:txBody>
          <a:bodyPr/>
          <a:lstStyle/>
          <a:p>
            <a:r>
              <a:rPr lang="en-US" dirty="0"/>
              <a:t>Our Load Balancing Solution</a:t>
            </a:r>
          </a:p>
        </p:txBody>
      </p:sp>
      <p:sp>
        <p:nvSpPr>
          <p:cNvPr id="4" name="Content Placeholder 3">
            <a:extLst>
              <a:ext uri="{FF2B5EF4-FFF2-40B4-BE49-F238E27FC236}">
                <a16:creationId xmlns:a16="http://schemas.microsoft.com/office/drawing/2014/main" id="{47F9E952-74F9-B627-9666-C5667367FED8}"/>
              </a:ext>
            </a:extLst>
          </p:cNvPr>
          <p:cNvSpPr>
            <a:spLocks noGrp="1"/>
          </p:cNvSpPr>
          <p:nvPr>
            <p:ph sz="half" idx="1"/>
          </p:nvPr>
        </p:nvSpPr>
        <p:spPr>
          <a:xfrm>
            <a:off x="571500" y="1181150"/>
            <a:ext cx="11049000" cy="4949761"/>
          </a:xfrm>
        </p:spPr>
        <p:txBody>
          <a:bodyPr/>
          <a:lstStyle/>
          <a:p>
            <a:pPr marL="194310" lvl="1" indent="-182880">
              <a:lnSpc>
                <a:spcPct val="120000"/>
              </a:lnSpc>
              <a:spcBef>
                <a:spcPts val="800"/>
              </a:spcBef>
              <a:defRPr sz="1600" b="1" i="0">
                <a:solidFill>
                  <a:srgbClr val="2980B9"/>
                </a:solidFill>
                <a:latin typeface="Arial"/>
              </a:defRPr>
            </a:pPr>
            <a:r>
              <a:rPr lang="en-US" sz="2600" b="1" dirty="0">
                <a:solidFill>
                  <a:srgbClr val="2980B9"/>
                </a:solidFill>
                <a:latin typeface="Arial"/>
              </a:rPr>
              <a:t>Why the existing GPU load balancing does not work</a:t>
            </a:r>
          </a:p>
          <a:p>
            <a:pPr marL="411480" lvl="1">
              <a:lnSpc>
                <a:spcPct val="110000"/>
              </a:lnSpc>
              <a:buFont typeface="Wingdings" pitchFamily="2" charset="2"/>
              <a:buChar char="§"/>
              <a:defRPr sz="1400" b="0" i="0">
                <a:solidFill>
                  <a:srgbClr val="34495E"/>
                </a:solidFill>
                <a:latin typeface="Arial"/>
              </a:defRPr>
            </a:pPr>
            <a:r>
              <a:rPr lang="en-US" sz="1800" dirty="0">
                <a:solidFill>
                  <a:srgbClr val="4B5563"/>
                </a:solidFill>
                <a:latin typeface="Arial"/>
              </a:rPr>
              <a:t>The number of intersections is unknown until the ray is cast.</a:t>
            </a:r>
          </a:p>
          <a:p>
            <a:pPr marL="411480" lvl="1">
              <a:lnSpc>
                <a:spcPct val="110000"/>
              </a:lnSpc>
              <a:buFont typeface="Wingdings" pitchFamily="2" charset="2"/>
              <a:buChar char="§"/>
              <a:defRPr sz="1400" b="0" i="0">
                <a:solidFill>
                  <a:srgbClr val="34495E"/>
                </a:solidFill>
                <a:latin typeface="Arial"/>
              </a:defRPr>
            </a:pPr>
            <a:r>
              <a:rPr lang="en-US" sz="1800" dirty="0">
                <a:solidFill>
                  <a:srgbClr val="4B5563"/>
                </a:solidFill>
                <a:latin typeface="Arial"/>
              </a:rPr>
              <a:t>Thread block/warp synchronization primitives are unavailable.</a:t>
            </a:r>
          </a:p>
          <a:p>
            <a:pPr marL="194310" lvl="1" indent="-182880">
              <a:lnSpc>
                <a:spcPct val="120000"/>
              </a:lnSpc>
              <a:spcBef>
                <a:spcPts val="800"/>
              </a:spcBef>
              <a:defRPr sz="1600" b="1" i="0">
                <a:solidFill>
                  <a:srgbClr val="2980B9"/>
                </a:solidFill>
                <a:latin typeface="Arial"/>
              </a:defRPr>
            </a:pPr>
            <a:r>
              <a:rPr lang="en-US" sz="2600" b="1" dirty="0">
                <a:solidFill>
                  <a:srgbClr val="2980B9"/>
                </a:solidFill>
                <a:latin typeface="Arial"/>
              </a:rPr>
              <a:t>Our technique: Ray-Multicast</a:t>
            </a:r>
          </a:p>
          <a:p>
            <a:pPr marL="411480" lvl="1">
              <a:lnSpc>
                <a:spcPct val="110000"/>
              </a:lnSpc>
              <a:buFont typeface="Wingdings" pitchFamily="2" charset="2"/>
              <a:buChar char="§"/>
              <a:defRPr sz="1400" b="0" i="0">
                <a:solidFill>
                  <a:srgbClr val="34495E"/>
                </a:solidFill>
                <a:latin typeface="Arial"/>
              </a:defRPr>
            </a:pPr>
            <a:r>
              <a:rPr lang="en-US" sz="1800" dirty="0">
                <a:solidFill>
                  <a:srgbClr val="4B5563"/>
                </a:solidFill>
                <a:latin typeface="Arial"/>
              </a:rPr>
              <a:t>Divide the scene into non-overlapping sub-spaces</a:t>
            </a:r>
          </a:p>
          <a:p>
            <a:pPr marL="411480" lvl="1">
              <a:lnSpc>
                <a:spcPct val="110000"/>
              </a:lnSpc>
              <a:buFont typeface="Wingdings" pitchFamily="2" charset="2"/>
              <a:buChar char="§"/>
              <a:defRPr sz="1400" b="0" i="0">
                <a:solidFill>
                  <a:srgbClr val="34495E"/>
                </a:solidFill>
                <a:latin typeface="Arial"/>
              </a:defRPr>
            </a:pPr>
            <a:r>
              <a:rPr lang="en-US" sz="1800" dirty="0">
                <a:solidFill>
                  <a:srgbClr val="4B5563"/>
                </a:solidFill>
                <a:latin typeface="Arial"/>
              </a:rPr>
              <a:t>Put the rectangles into subspaces in a round-robin manner</a:t>
            </a:r>
          </a:p>
          <a:p>
            <a:pPr marL="411480" lvl="1">
              <a:lnSpc>
                <a:spcPct val="110000"/>
              </a:lnSpc>
              <a:buFont typeface="Wingdings" pitchFamily="2" charset="2"/>
              <a:buChar char="§"/>
              <a:defRPr sz="1400" b="0" i="0">
                <a:solidFill>
                  <a:srgbClr val="34495E"/>
                </a:solidFill>
                <a:latin typeface="Arial"/>
              </a:defRPr>
            </a:pPr>
            <a:r>
              <a:rPr lang="en-US" sz="1800" dirty="0">
                <a:solidFill>
                  <a:srgbClr val="4B5563"/>
                </a:solidFill>
                <a:latin typeface="Arial"/>
              </a:rPr>
              <a:t>Cast the ray into the sub-spaces</a:t>
            </a:r>
          </a:p>
          <a:p>
            <a:endParaRPr lang="en-US" dirty="0"/>
          </a:p>
        </p:txBody>
      </p:sp>
      <p:grpSp>
        <p:nvGrpSpPr>
          <p:cNvPr id="5" name="Group 4">
            <a:extLst>
              <a:ext uri="{FF2B5EF4-FFF2-40B4-BE49-F238E27FC236}">
                <a16:creationId xmlns:a16="http://schemas.microsoft.com/office/drawing/2014/main" id="{F0AE7EDF-E6DD-DE48-6477-65A82065BDAF}"/>
              </a:ext>
            </a:extLst>
          </p:cNvPr>
          <p:cNvGrpSpPr/>
          <p:nvPr/>
        </p:nvGrpSpPr>
        <p:grpSpPr>
          <a:xfrm>
            <a:off x="1660974" y="5000621"/>
            <a:ext cx="2624469" cy="950277"/>
            <a:chOff x="1660974" y="5000621"/>
            <a:chExt cx="2624469" cy="950277"/>
          </a:xfrm>
        </p:grpSpPr>
        <p:cxnSp>
          <p:nvCxnSpPr>
            <p:cNvPr id="6" name="Straight Arrow Connector 5">
              <a:extLst>
                <a:ext uri="{FF2B5EF4-FFF2-40B4-BE49-F238E27FC236}">
                  <a16:creationId xmlns:a16="http://schemas.microsoft.com/office/drawing/2014/main" id="{DDC4F4FC-838C-D590-F799-A0B1450AFD8A}"/>
                </a:ext>
              </a:extLst>
            </p:cNvPr>
            <p:cNvCxnSpPr>
              <a:cxnSpLocks/>
            </p:cNvCxnSpPr>
            <p:nvPr/>
          </p:nvCxnSpPr>
          <p:spPr>
            <a:xfrm>
              <a:off x="1660974" y="5000621"/>
              <a:ext cx="2624469" cy="0"/>
            </a:xfrm>
            <a:prstGeom prst="straightConnector1">
              <a:avLst/>
            </a:prstGeom>
            <a:ln w="15875">
              <a:solidFill>
                <a:srgbClr val="00B050"/>
              </a:solidFill>
              <a:headEnd type="ova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17E5A255-AAEC-DC6A-0201-EEF3C9F9323C}"/>
                </a:ext>
              </a:extLst>
            </p:cNvPr>
            <p:cNvCxnSpPr>
              <a:cxnSpLocks/>
            </p:cNvCxnSpPr>
            <p:nvPr/>
          </p:nvCxnSpPr>
          <p:spPr>
            <a:xfrm>
              <a:off x="1660974" y="5483253"/>
              <a:ext cx="2624469" cy="0"/>
            </a:xfrm>
            <a:prstGeom prst="straightConnector1">
              <a:avLst/>
            </a:prstGeom>
            <a:ln w="15875">
              <a:solidFill>
                <a:srgbClr val="00B050"/>
              </a:solidFill>
              <a:headEnd type="ova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4A511FDD-4662-6EC9-D924-C0EF80488D8C}"/>
                </a:ext>
              </a:extLst>
            </p:cNvPr>
            <p:cNvCxnSpPr>
              <a:cxnSpLocks/>
            </p:cNvCxnSpPr>
            <p:nvPr/>
          </p:nvCxnSpPr>
          <p:spPr>
            <a:xfrm>
              <a:off x="1660974" y="5950898"/>
              <a:ext cx="2624469" cy="0"/>
            </a:xfrm>
            <a:prstGeom prst="straightConnector1">
              <a:avLst/>
            </a:prstGeom>
            <a:ln w="15875">
              <a:solidFill>
                <a:srgbClr val="00B050"/>
              </a:solidFill>
              <a:headEnd type="oval"/>
              <a:tailEnd type="triangle"/>
            </a:ln>
          </p:spPr>
          <p:style>
            <a:lnRef idx="1">
              <a:schemeClr val="accent1"/>
            </a:lnRef>
            <a:fillRef idx="0">
              <a:schemeClr val="accent1"/>
            </a:fillRef>
            <a:effectRef idx="0">
              <a:schemeClr val="accent1"/>
            </a:effectRef>
            <a:fontRef idx="minor">
              <a:schemeClr val="tx1"/>
            </a:fontRef>
          </p:style>
        </p:cxnSp>
      </p:grpSp>
      <p:grpSp>
        <p:nvGrpSpPr>
          <p:cNvPr id="9" name="Group 8">
            <a:extLst>
              <a:ext uri="{FF2B5EF4-FFF2-40B4-BE49-F238E27FC236}">
                <a16:creationId xmlns:a16="http://schemas.microsoft.com/office/drawing/2014/main" id="{5E4F5649-3DB3-44DF-4FDB-A9DE897405C9}"/>
              </a:ext>
            </a:extLst>
          </p:cNvPr>
          <p:cNvGrpSpPr/>
          <p:nvPr/>
        </p:nvGrpSpPr>
        <p:grpSpPr>
          <a:xfrm>
            <a:off x="4502834" y="5000621"/>
            <a:ext cx="2624469" cy="950277"/>
            <a:chOff x="4502834" y="5000621"/>
            <a:chExt cx="2624469" cy="950277"/>
          </a:xfrm>
        </p:grpSpPr>
        <p:cxnSp>
          <p:nvCxnSpPr>
            <p:cNvPr id="10" name="Straight Arrow Connector 9">
              <a:extLst>
                <a:ext uri="{FF2B5EF4-FFF2-40B4-BE49-F238E27FC236}">
                  <a16:creationId xmlns:a16="http://schemas.microsoft.com/office/drawing/2014/main" id="{9DB7DD7C-5BEC-6116-D930-703485E93532}"/>
                </a:ext>
              </a:extLst>
            </p:cNvPr>
            <p:cNvCxnSpPr>
              <a:cxnSpLocks/>
            </p:cNvCxnSpPr>
            <p:nvPr/>
          </p:nvCxnSpPr>
          <p:spPr>
            <a:xfrm>
              <a:off x="4502834" y="5000621"/>
              <a:ext cx="2624469" cy="0"/>
            </a:xfrm>
            <a:prstGeom prst="straightConnector1">
              <a:avLst/>
            </a:prstGeom>
            <a:ln w="15875">
              <a:solidFill>
                <a:srgbClr val="00B050"/>
              </a:solidFill>
              <a:headEnd type="ova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3F17A44C-B1DA-FC37-06EF-2D95DB37CBBC}"/>
                </a:ext>
              </a:extLst>
            </p:cNvPr>
            <p:cNvCxnSpPr>
              <a:cxnSpLocks/>
            </p:cNvCxnSpPr>
            <p:nvPr/>
          </p:nvCxnSpPr>
          <p:spPr>
            <a:xfrm>
              <a:off x="4502834" y="5483253"/>
              <a:ext cx="2624469" cy="0"/>
            </a:xfrm>
            <a:prstGeom prst="straightConnector1">
              <a:avLst/>
            </a:prstGeom>
            <a:ln w="15875">
              <a:solidFill>
                <a:srgbClr val="00B050"/>
              </a:solidFill>
              <a:headEnd type="ova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38456576-8B52-32A5-330C-2FD72ED1BAE4}"/>
                </a:ext>
              </a:extLst>
            </p:cNvPr>
            <p:cNvCxnSpPr>
              <a:cxnSpLocks/>
            </p:cNvCxnSpPr>
            <p:nvPr/>
          </p:nvCxnSpPr>
          <p:spPr>
            <a:xfrm>
              <a:off x="4502834" y="5950898"/>
              <a:ext cx="2624469" cy="0"/>
            </a:xfrm>
            <a:prstGeom prst="straightConnector1">
              <a:avLst/>
            </a:prstGeom>
            <a:ln w="15875">
              <a:solidFill>
                <a:srgbClr val="00B050"/>
              </a:solidFill>
              <a:headEnd type="oval"/>
              <a:tailEnd type="triangle"/>
            </a:ln>
          </p:spPr>
          <p:style>
            <a:lnRef idx="1">
              <a:schemeClr val="accent1"/>
            </a:lnRef>
            <a:fillRef idx="0">
              <a:schemeClr val="accent1"/>
            </a:fillRef>
            <a:effectRef idx="0">
              <a:schemeClr val="accent1"/>
            </a:effectRef>
            <a:fontRef idx="minor">
              <a:schemeClr val="tx1"/>
            </a:fontRef>
          </p:style>
        </p:cxnSp>
      </p:grpSp>
      <p:grpSp>
        <p:nvGrpSpPr>
          <p:cNvPr id="13" name="Group 12">
            <a:extLst>
              <a:ext uri="{FF2B5EF4-FFF2-40B4-BE49-F238E27FC236}">
                <a16:creationId xmlns:a16="http://schemas.microsoft.com/office/drawing/2014/main" id="{1F5F5094-5F35-0E7D-677C-2DFA3C570AED}"/>
              </a:ext>
            </a:extLst>
          </p:cNvPr>
          <p:cNvGrpSpPr/>
          <p:nvPr/>
        </p:nvGrpSpPr>
        <p:grpSpPr>
          <a:xfrm>
            <a:off x="7344694" y="5000621"/>
            <a:ext cx="2624469" cy="950277"/>
            <a:chOff x="7344694" y="5000621"/>
            <a:chExt cx="2624469" cy="950277"/>
          </a:xfrm>
        </p:grpSpPr>
        <p:cxnSp>
          <p:nvCxnSpPr>
            <p:cNvPr id="14" name="Straight Arrow Connector 13">
              <a:extLst>
                <a:ext uri="{FF2B5EF4-FFF2-40B4-BE49-F238E27FC236}">
                  <a16:creationId xmlns:a16="http://schemas.microsoft.com/office/drawing/2014/main" id="{821833C3-37E4-26FB-69FB-47DA20EB2FC3}"/>
                </a:ext>
              </a:extLst>
            </p:cNvPr>
            <p:cNvCxnSpPr>
              <a:cxnSpLocks/>
            </p:cNvCxnSpPr>
            <p:nvPr/>
          </p:nvCxnSpPr>
          <p:spPr>
            <a:xfrm>
              <a:off x="7344694" y="5000621"/>
              <a:ext cx="2624469" cy="0"/>
            </a:xfrm>
            <a:prstGeom prst="straightConnector1">
              <a:avLst/>
            </a:prstGeom>
            <a:ln w="15875">
              <a:solidFill>
                <a:srgbClr val="00B050"/>
              </a:solidFill>
              <a:headEnd type="ova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10ED9E64-6A5F-6A18-875C-8B65FE2750B1}"/>
                </a:ext>
              </a:extLst>
            </p:cNvPr>
            <p:cNvCxnSpPr>
              <a:cxnSpLocks/>
            </p:cNvCxnSpPr>
            <p:nvPr/>
          </p:nvCxnSpPr>
          <p:spPr>
            <a:xfrm>
              <a:off x="7344694" y="5483253"/>
              <a:ext cx="2624469" cy="0"/>
            </a:xfrm>
            <a:prstGeom prst="straightConnector1">
              <a:avLst/>
            </a:prstGeom>
            <a:ln w="15875">
              <a:solidFill>
                <a:srgbClr val="00B050"/>
              </a:solidFill>
              <a:headEnd type="ova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D0226A9F-9857-D42C-4AE4-808959598855}"/>
                </a:ext>
              </a:extLst>
            </p:cNvPr>
            <p:cNvCxnSpPr>
              <a:cxnSpLocks/>
            </p:cNvCxnSpPr>
            <p:nvPr/>
          </p:nvCxnSpPr>
          <p:spPr>
            <a:xfrm>
              <a:off x="7344694" y="5950898"/>
              <a:ext cx="2624469" cy="0"/>
            </a:xfrm>
            <a:prstGeom prst="straightConnector1">
              <a:avLst/>
            </a:prstGeom>
            <a:ln w="15875">
              <a:solidFill>
                <a:srgbClr val="00B050"/>
              </a:solidFill>
              <a:headEnd type="oval"/>
              <a:tailEnd type="triangle"/>
            </a:ln>
          </p:spPr>
          <p:style>
            <a:lnRef idx="1">
              <a:schemeClr val="accent1"/>
            </a:lnRef>
            <a:fillRef idx="0">
              <a:schemeClr val="accent1"/>
            </a:fillRef>
            <a:effectRef idx="0">
              <a:schemeClr val="accent1"/>
            </a:effectRef>
            <a:fontRef idx="minor">
              <a:schemeClr val="tx1"/>
            </a:fontRef>
          </p:style>
        </p:cxnSp>
      </p:grpSp>
      <p:grpSp>
        <p:nvGrpSpPr>
          <p:cNvPr id="17" name="Group 16">
            <a:extLst>
              <a:ext uri="{FF2B5EF4-FFF2-40B4-BE49-F238E27FC236}">
                <a16:creationId xmlns:a16="http://schemas.microsoft.com/office/drawing/2014/main" id="{A6684AAC-336E-A5EA-AB6D-007C6F828924}"/>
              </a:ext>
            </a:extLst>
          </p:cNvPr>
          <p:cNvGrpSpPr/>
          <p:nvPr/>
        </p:nvGrpSpPr>
        <p:grpSpPr>
          <a:xfrm>
            <a:off x="9416809" y="2268119"/>
            <a:ext cx="2269987" cy="1837404"/>
            <a:chOff x="3581878" y="3368276"/>
            <a:chExt cx="3952865" cy="3199582"/>
          </a:xfrm>
        </p:grpSpPr>
        <p:sp>
          <p:nvSpPr>
            <p:cNvPr id="18" name="Rectangle 17">
              <a:extLst>
                <a:ext uri="{FF2B5EF4-FFF2-40B4-BE49-F238E27FC236}">
                  <a16:creationId xmlns:a16="http://schemas.microsoft.com/office/drawing/2014/main" id="{7F7619C9-9F9D-24F9-9EA5-6B05C358CD29}"/>
                </a:ext>
              </a:extLst>
            </p:cNvPr>
            <p:cNvSpPr/>
            <p:nvPr/>
          </p:nvSpPr>
          <p:spPr>
            <a:xfrm>
              <a:off x="4501007" y="4538351"/>
              <a:ext cx="514460" cy="341759"/>
            </a:xfrm>
            <a:prstGeom prst="rect">
              <a:avLst/>
            </a:prstGeom>
            <a:solidFill>
              <a:schemeClr val="accent1">
                <a:lumMod val="60000"/>
                <a:lumOff val="40000"/>
                <a:alpha val="5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B7E14B41-BD0C-831D-D2C5-3D1045301585}"/>
                </a:ext>
              </a:extLst>
            </p:cNvPr>
            <p:cNvSpPr/>
            <p:nvPr/>
          </p:nvSpPr>
          <p:spPr>
            <a:xfrm>
              <a:off x="5160974" y="4551197"/>
              <a:ext cx="514460" cy="341759"/>
            </a:xfrm>
            <a:prstGeom prst="rect">
              <a:avLst/>
            </a:prstGeom>
            <a:solidFill>
              <a:schemeClr val="accent2">
                <a:lumMod val="60000"/>
                <a:lumOff val="40000"/>
                <a:alpha val="5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A52D5291-DFBF-D97F-5D74-5A7C37FA62D8}"/>
                </a:ext>
              </a:extLst>
            </p:cNvPr>
            <p:cNvSpPr/>
            <p:nvPr/>
          </p:nvSpPr>
          <p:spPr>
            <a:xfrm>
              <a:off x="5820941" y="4551197"/>
              <a:ext cx="514460" cy="341759"/>
            </a:xfrm>
            <a:prstGeom prst="rect">
              <a:avLst/>
            </a:prstGeom>
            <a:solidFill>
              <a:schemeClr val="accent6">
                <a:lumMod val="60000"/>
                <a:lumOff val="40000"/>
                <a:alpha val="5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solidFill>
                  <a:schemeClr val="accent6">
                    <a:lumMod val="60000"/>
                    <a:lumOff val="40000"/>
                  </a:schemeClr>
                </a:solidFill>
              </a:endParaRPr>
            </a:p>
          </p:txBody>
        </p:sp>
        <p:sp>
          <p:nvSpPr>
            <p:cNvPr id="21" name="Freeform 20">
              <a:extLst>
                <a:ext uri="{FF2B5EF4-FFF2-40B4-BE49-F238E27FC236}">
                  <a16:creationId xmlns:a16="http://schemas.microsoft.com/office/drawing/2014/main" id="{DACD0890-F903-6DDE-7D46-F846B2F93D82}"/>
                </a:ext>
              </a:extLst>
            </p:cNvPr>
            <p:cNvSpPr/>
            <p:nvPr/>
          </p:nvSpPr>
          <p:spPr>
            <a:xfrm>
              <a:off x="4001022" y="4533213"/>
              <a:ext cx="105459" cy="310445"/>
            </a:xfrm>
            <a:custGeom>
              <a:avLst/>
              <a:gdLst>
                <a:gd name="connsiteX0" fmla="*/ 122393 w 139326"/>
                <a:gd name="connsiteY0" fmla="*/ 0 h 412045"/>
                <a:gd name="connsiteX1" fmla="*/ 82882 w 139326"/>
                <a:gd name="connsiteY1" fmla="*/ 11289 h 412045"/>
                <a:gd name="connsiteX2" fmla="*/ 65948 w 139326"/>
                <a:gd name="connsiteY2" fmla="*/ 16934 h 412045"/>
                <a:gd name="connsiteX3" fmla="*/ 49015 w 139326"/>
                <a:gd name="connsiteY3" fmla="*/ 28223 h 412045"/>
                <a:gd name="connsiteX4" fmla="*/ 37726 w 139326"/>
                <a:gd name="connsiteY4" fmla="*/ 45156 h 412045"/>
                <a:gd name="connsiteX5" fmla="*/ 32082 w 139326"/>
                <a:gd name="connsiteY5" fmla="*/ 62089 h 412045"/>
                <a:gd name="connsiteX6" fmla="*/ 37726 w 139326"/>
                <a:gd name="connsiteY6" fmla="*/ 95956 h 412045"/>
                <a:gd name="connsiteX7" fmla="*/ 54659 w 139326"/>
                <a:gd name="connsiteY7" fmla="*/ 107245 h 412045"/>
                <a:gd name="connsiteX8" fmla="*/ 116748 w 139326"/>
                <a:gd name="connsiteY8" fmla="*/ 118534 h 412045"/>
                <a:gd name="connsiteX9" fmla="*/ 139326 w 139326"/>
                <a:gd name="connsiteY9" fmla="*/ 152400 h 412045"/>
                <a:gd name="connsiteX10" fmla="*/ 133682 w 139326"/>
                <a:gd name="connsiteY10" fmla="*/ 169334 h 412045"/>
                <a:gd name="connsiteX11" fmla="*/ 99815 w 139326"/>
                <a:gd name="connsiteY11" fmla="*/ 180623 h 412045"/>
                <a:gd name="connsiteX12" fmla="*/ 49015 w 139326"/>
                <a:gd name="connsiteY12" fmla="*/ 203200 h 412045"/>
                <a:gd name="connsiteX13" fmla="*/ 32082 w 139326"/>
                <a:gd name="connsiteY13" fmla="*/ 208845 h 412045"/>
                <a:gd name="connsiteX14" fmla="*/ 15148 w 139326"/>
                <a:gd name="connsiteY14" fmla="*/ 220134 h 412045"/>
                <a:gd name="connsiteX15" fmla="*/ 9504 w 139326"/>
                <a:gd name="connsiteY15" fmla="*/ 287867 h 412045"/>
                <a:gd name="connsiteX16" fmla="*/ 26437 w 139326"/>
                <a:gd name="connsiteY16" fmla="*/ 304800 h 412045"/>
                <a:gd name="connsiteX17" fmla="*/ 60304 w 139326"/>
                <a:gd name="connsiteY17" fmla="*/ 316089 h 412045"/>
                <a:gd name="connsiteX18" fmla="*/ 77237 w 139326"/>
                <a:gd name="connsiteY18" fmla="*/ 327378 h 412045"/>
                <a:gd name="connsiteX19" fmla="*/ 111104 w 139326"/>
                <a:gd name="connsiteY19" fmla="*/ 338667 h 412045"/>
                <a:gd name="connsiteX20" fmla="*/ 128037 w 139326"/>
                <a:gd name="connsiteY20" fmla="*/ 412045 h 412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39326" h="412045">
                  <a:moveTo>
                    <a:pt x="122393" y="0"/>
                  </a:moveTo>
                  <a:lnTo>
                    <a:pt x="82882" y="11289"/>
                  </a:lnTo>
                  <a:cubicBezTo>
                    <a:pt x="77183" y="12999"/>
                    <a:pt x="71270" y="14273"/>
                    <a:pt x="65948" y="16934"/>
                  </a:cubicBezTo>
                  <a:cubicBezTo>
                    <a:pt x="59881" y="19968"/>
                    <a:pt x="54659" y="24460"/>
                    <a:pt x="49015" y="28223"/>
                  </a:cubicBezTo>
                  <a:cubicBezTo>
                    <a:pt x="45252" y="33867"/>
                    <a:pt x="40760" y="39088"/>
                    <a:pt x="37726" y="45156"/>
                  </a:cubicBezTo>
                  <a:cubicBezTo>
                    <a:pt x="35065" y="50477"/>
                    <a:pt x="32082" y="56139"/>
                    <a:pt x="32082" y="62089"/>
                  </a:cubicBezTo>
                  <a:cubicBezTo>
                    <a:pt x="32082" y="73534"/>
                    <a:pt x="32608" y="85719"/>
                    <a:pt x="37726" y="95956"/>
                  </a:cubicBezTo>
                  <a:cubicBezTo>
                    <a:pt x="40760" y="102024"/>
                    <a:pt x="48591" y="104211"/>
                    <a:pt x="54659" y="107245"/>
                  </a:cubicBezTo>
                  <a:cubicBezTo>
                    <a:pt x="72058" y="115944"/>
                    <a:pt x="101190" y="116589"/>
                    <a:pt x="116748" y="118534"/>
                  </a:cubicBezTo>
                  <a:cubicBezTo>
                    <a:pt x="126930" y="128715"/>
                    <a:pt x="139326" y="136062"/>
                    <a:pt x="139326" y="152400"/>
                  </a:cubicBezTo>
                  <a:cubicBezTo>
                    <a:pt x="139326" y="158350"/>
                    <a:pt x="138524" y="165876"/>
                    <a:pt x="133682" y="169334"/>
                  </a:cubicBezTo>
                  <a:cubicBezTo>
                    <a:pt x="123999" y="176251"/>
                    <a:pt x="109716" y="174022"/>
                    <a:pt x="99815" y="180623"/>
                  </a:cubicBezTo>
                  <a:cubicBezTo>
                    <a:pt x="72979" y="198514"/>
                    <a:pt x="89320" y="189765"/>
                    <a:pt x="49015" y="203200"/>
                  </a:cubicBezTo>
                  <a:cubicBezTo>
                    <a:pt x="43371" y="205081"/>
                    <a:pt x="37033" y="205545"/>
                    <a:pt x="32082" y="208845"/>
                  </a:cubicBezTo>
                  <a:lnTo>
                    <a:pt x="15148" y="220134"/>
                  </a:lnTo>
                  <a:cubicBezTo>
                    <a:pt x="-2198" y="246152"/>
                    <a:pt x="-5415" y="243111"/>
                    <a:pt x="9504" y="287867"/>
                  </a:cubicBezTo>
                  <a:cubicBezTo>
                    <a:pt x="12028" y="295440"/>
                    <a:pt x="19459" y="300923"/>
                    <a:pt x="26437" y="304800"/>
                  </a:cubicBezTo>
                  <a:cubicBezTo>
                    <a:pt x="36839" y="310579"/>
                    <a:pt x="60304" y="316089"/>
                    <a:pt x="60304" y="316089"/>
                  </a:cubicBezTo>
                  <a:cubicBezTo>
                    <a:pt x="65948" y="319852"/>
                    <a:pt x="71038" y="324623"/>
                    <a:pt x="77237" y="327378"/>
                  </a:cubicBezTo>
                  <a:cubicBezTo>
                    <a:pt x="88111" y="332211"/>
                    <a:pt x="111104" y="338667"/>
                    <a:pt x="111104" y="338667"/>
                  </a:cubicBezTo>
                  <a:cubicBezTo>
                    <a:pt x="145257" y="361436"/>
                    <a:pt x="128037" y="343172"/>
                    <a:pt x="128037" y="412045"/>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Arrow Connector 21">
              <a:extLst>
                <a:ext uri="{FF2B5EF4-FFF2-40B4-BE49-F238E27FC236}">
                  <a16:creationId xmlns:a16="http://schemas.microsoft.com/office/drawing/2014/main" id="{C4014F89-7FC6-8BCD-7BF4-5F08ED14D3E2}"/>
                </a:ext>
              </a:extLst>
            </p:cNvPr>
            <p:cNvCxnSpPr>
              <a:cxnSpLocks/>
            </p:cNvCxnSpPr>
            <p:nvPr/>
          </p:nvCxnSpPr>
          <p:spPr>
            <a:xfrm>
              <a:off x="4303221" y="4709231"/>
              <a:ext cx="2624469" cy="0"/>
            </a:xfrm>
            <a:prstGeom prst="straightConnector1">
              <a:avLst/>
            </a:prstGeom>
            <a:ln w="15875">
              <a:solidFill>
                <a:srgbClr val="00B050"/>
              </a:solidFill>
              <a:headEnd type="oval"/>
              <a:tailEnd type="triangle"/>
            </a:ln>
          </p:spPr>
          <p:style>
            <a:lnRef idx="1">
              <a:schemeClr val="accent1"/>
            </a:lnRef>
            <a:fillRef idx="0">
              <a:schemeClr val="accent1"/>
            </a:fillRef>
            <a:effectRef idx="0">
              <a:schemeClr val="accent1"/>
            </a:effectRef>
            <a:fontRef idx="minor">
              <a:schemeClr val="tx1"/>
            </a:fontRef>
          </p:style>
        </p:cxnSp>
        <p:sp>
          <p:nvSpPr>
            <p:cNvPr id="23" name="Rectangle 22">
              <a:extLst>
                <a:ext uri="{FF2B5EF4-FFF2-40B4-BE49-F238E27FC236}">
                  <a16:creationId xmlns:a16="http://schemas.microsoft.com/office/drawing/2014/main" id="{8FC1CEB4-6A0D-9AE0-2873-4BC1746A7D72}"/>
                </a:ext>
              </a:extLst>
            </p:cNvPr>
            <p:cNvSpPr/>
            <p:nvPr/>
          </p:nvSpPr>
          <p:spPr>
            <a:xfrm>
              <a:off x="4501790" y="5040532"/>
              <a:ext cx="500899" cy="302662"/>
            </a:xfrm>
            <a:prstGeom prst="rect">
              <a:avLst/>
            </a:prstGeom>
            <a:solidFill>
              <a:schemeClr val="accent3">
                <a:lumMod val="60000"/>
                <a:lumOff val="40000"/>
                <a:alpha val="5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cxnSp>
          <p:nvCxnSpPr>
            <p:cNvPr id="24" name="Straight Arrow Connector 23">
              <a:extLst>
                <a:ext uri="{FF2B5EF4-FFF2-40B4-BE49-F238E27FC236}">
                  <a16:creationId xmlns:a16="http://schemas.microsoft.com/office/drawing/2014/main" id="{B94CDEFA-C84B-8A80-E6C6-6414209E8A95}"/>
                </a:ext>
              </a:extLst>
            </p:cNvPr>
            <p:cNvCxnSpPr>
              <a:cxnSpLocks/>
            </p:cNvCxnSpPr>
            <p:nvPr/>
          </p:nvCxnSpPr>
          <p:spPr>
            <a:xfrm>
              <a:off x="4303221" y="5191863"/>
              <a:ext cx="2624469" cy="0"/>
            </a:xfrm>
            <a:prstGeom prst="straightConnector1">
              <a:avLst/>
            </a:prstGeom>
            <a:ln w="15875">
              <a:solidFill>
                <a:srgbClr val="00B050"/>
              </a:solidFill>
              <a:headEnd type="oval"/>
              <a:tailEnd type="triangle"/>
            </a:ln>
          </p:spPr>
          <p:style>
            <a:lnRef idx="1">
              <a:schemeClr val="accent1"/>
            </a:lnRef>
            <a:fillRef idx="0">
              <a:schemeClr val="accent1"/>
            </a:fillRef>
            <a:effectRef idx="0">
              <a:schemeClr val="accent1"/>
            </a:effectRef>
            <a:fontRef idx="minor">
              <a:schemeClr val="tx1"/>
            </a:fontRef>
          </p:style>
        </p:cxnSp>
        <p:sp>
          <p:nvSpPr>
            <p:cNvPr id="25" name="Freeform 24">
              <a:extLst>
                <a:ext uri="{FF2B5EF4-FFF2-40B4-BE49-F238E27FC236}">
                  <a16:creationId xmlns:a16="http://schemas.microsoft.com/office/drawing/2014/main" id="{BEE04F00-8EC1-A1BD-B7D9-B49539CD3454}"/>
                </a:ext>
              </a:extLst>
            </p:cNvPr>
            <p:cNvSpPr/>
            <p:nvPr/>
          </p:nvSpPr>
          <p:spPr>
            <a:xfrm>
              <a:off x="4020646" y="5012797"/>
              <a:ext cx="105459" cy="310445"/>
            </a:xfrm>
            <a:custGeom>
              <a:avLst/>
              <a:gdLst>
                <a:gd name="connsiteX0" fmla="*/ 122393 w 139326"/>
                <a:gd name="connsiteY0" fmla="*/ 0 h 412045"/>
                <a:gd name="connsiteX1" fmla="*/ 82882 w 139326"/>
                <a:gd name="connsiteY1" fmla="*/ 11289 h 412045"/>
                <a:gd name="connsiteX2" fmla="*/ 65948 w 139326"/>
                <a:gd name="connsiteY2" fmla="*/ 16934 h 412045"/>
                <a:gd name="connsiteX3" fmla="*/ 49015 w 139326"/>
                <a:gd name="connsiteY3" fmla="*/ 28223 h 412045"/>
                <a:gd name="connsiteX4" fmla="*/ 37726 w 139326"/>
                <a:gd name="connsiteY4" fmla="*/ 45156 h 412045"/>
                <a:gd name="connsiteX5" fmla="*/ 32082 w 139326"/>
                <a:gd name="connsiteY5" fmla="*/ 62089 h 412045"/>
                <a:gd name="connsiteX6" fmla="*/ 37726 w 139326"/>
                <a:gd name="connsiteY6" fmla="*/ 95956 h 412045"/>
                <a:gd name="connsiteX7" fmla="*/ 54659 w 139326"/>
                <a:gd name="connsiteY7" fmla="*/ 107245 h 412045"/>
                <a:gd name="connsiteX8" fmla="*/ 116748 w 139326"/>
                <a:gd name="connsiteY8" fmla="*/ 118534 h 412045"/>
                <a:gd name="connsiteX9" fmla="*/ 139326 w 139326"/>
                <a:gd name="connsiteY9" fmla="*/ 152400 h 412045"/>
                <a:gd name="connsiteX10" fmla="*/ 133682 w 139326"/>
                <a:gd name="connsiteY10" fmla="*/ 169334 h 412045"/>
                <a:gd name="connsiteX11" fmla="*/ 99815 w 139326"/>
                <a:gd name="connsiteY11" fmla="*/ 180623 h 412045"/>
                <a:gd name="connsiteX12" fmla="*/ 49015 w 139326"/>
                <a:gd name="connsiteY12" fmla="*/ 203200 h 412045"/>
                <a:gd name="connsiteX13" fmla="*/ 32082 w 139326"/>
                <a:gd name="connsiteY13" fmla="*/ 208845 h 412045"/>
                <a:gd name="connsiteX14" fmla="*/ 15148 w 139326"/>
                <a:gd name="connsiteY14" fmla="*/ 220134 h 412045"/>
                <a:gd name="connsiteX15" fmla="*/ 9504 w 139326"/>
                <a:gd name="connsiteY15" fmla="*/ 287867 h 412045"/>
                <a:gd name="connsiteX16" fmla="*/ 26437 w 139326"/>
                <a:gd name="connsiteY16" fmla="*/ 304800 h 412045"/>
                <a:gd name="connsiteX17" fmla="*/ 60304 w 139326"/>
                <a:gd name="connsiteY17" fmla="*/ 316089 h 412045"/>
                <a:gd name="connsiteX18" fmla="*/ 77237 w 139326"/>
                <a:gd name="connsiteY18" fmla="*/ 327378 h 412045"/>
                <a:gd name="connsiteX19" fmla="*/ 111104 w 139326"/>
                <a:gd name="connsiteY19" fmla="*/ 338667 h 412045"/>
                <a:gd name="connsiteX20" fmla="*/ 128037 w 139326"/>
                <a:gd name="connsiteY20" fmla="*/ 412045 h 412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39326" h="412045">
                  <a:moveTo>
                    <a:pt x="122393" y="0"/>
                  </a:moveTo>
                  <a:lnTo>
                    <a:pt x="82882" y="11289"/>
                  </a:lnTo>
                  <a:cubicBezTo>
                    <a:pt x="77183" y="12999"/>
                    <a:pt x="71270" y="14273"/>
                    <a:pt x="65948" y="16934"/>
                  </a:cubicBezTo>
                  <a:cubicBezTo>
                    <a:pt x="59881" y="19968"/>
                    <a:pt x="54659" y="24460"/>
                    <a:pt x="49015" y="28223"/>
                  </a:cubicBezTo>
                  <a:cubicBezTo>
                    <a:pt x="45252" y="33867"/>
                    <a:pt x="40760" y="39088"/>
                    <a:pt x="37726" y="45156"/>
                  </a:cubicBezTo>
                  <a:cubicBezTo>
                    <a:pt x="35065" y="50477"/>
                    <a:pt x="32082" y="56139"/>
                    <a:pt x="32082" y="62089"/>
                  </a:cubicBezTo>
                  <a:cubicBezTo>
                    <a:pt x="32082" y="73534"/>
                    <a:pt x="32608" y="85719"/>
                    <a:pt x="37726" y="95956"/>
                  </a:cubicBezTo>
                  <a:cubicBezTo>
                    <a:pt x="40760" y="102024"/>
                    <a:pt x="48591" y="104211"/>
                    <a:pt x="54659" y="107245"/>
                  </a:cubicBezTo>
                  <a:cubicBezTo>
                    <a:pt x="72058" y="115944"/>
                    <a:pt x="101190" y="116589"/>
                    <a:pt x="116748" y="118534"/>
                  </a:cubicBezTo>
                  <a:cubicBezTo>
                    <a:pt x="126930" y="128715"/>
                    <a:pt x="139326" y="136062"/>
                    <a:pt x="139326" y="152400"/>
                  </a:cubicBezTo>
                  <a:cubicBezTo>
                    <a:pt x="139326" y="158350"/>
                    <a:pt x="138524" y="165876"/>
                    <a:pt x="133682" y="169334"/>
                  </a:cubicBezTo>
                  <a:cubicBezTo>
                    <a:pt x="123999" y="176251"/>
                    <a:pt x="109716" y="174022"/>
                    <a:pt x="99815" y="180623"/>
                  </a:cubicBezTo>
                  <a:cubicBezTo>
                    <a:pt x="72979" y="198514"/>
                    <a:pt x="89320" y="189765"/>
                    <a:pt x="49015" y="203200"/>
                  </a:cubicBezTo>
                  <a:cubicBezTo>
                    <a:pt x="43371" y="205081"/>
                    <a:pt x="37033" y="205545"/>
                    <a:pt x="32082" y="208845"/>
                  </a:cubicBezTo>
                  <a:lnTo>
                    <a:pt x="15148" y="220134"/>
                  </a:lnTo>
                  <a:cubicBezTo>
                    <a:pt x="-2198" y="246152"/>
                    <a:pt x="-5415" y="243111"/>
                    <a:pt x="9504" y="287867"/>
                  </a:cubicBezTo>
                  <a:cubicBezTo>
                    <a:pt x="12028" y="295440"/>
                    <a:pt x="19459" y="300923"/>
                    <a:pt x="26437" y="304800"/>
                  </a:cubicBezTo>
                  <a:cubicBezTo>
                    <a:pt x="36839" y="310579"/>
                    <a:pt x="60304" y="316089"/>
                    <a:pt x="60304" y="316089"/>
                  </a:cubicBezTo>
                  <a:cubicBezTo>
                    <a:pt x="65948" y="319852"/>
                    <a:pt x="71038" y="324623"/>
                    <a:pt x="77237" y="327378"/>
                  </a:cubicBezTo>
                  <a:cubicBezTo>
                    <a:pt x="88111" y="332211"/>
                    <a:pt x="111104" y="338667"/>
                    <a:pt x="111104" y="338667"/>
                  </a:cubicBezTo>
                  <a:cubicBezTo>
                    <a:pt x="145257" y="361436"/>
                    <a:pt x="128037" y="343172"/>
                    <a:pt x="128037" y="412045"/>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D4098DB5-736C-6303-10C5-41EC2A8E143A}"/>
                </a:ext>
              </a:extLst>
            </p:cNvPr>
            <p:cNvSpPr/>
            <p:nvPr/>
          </p:nvSpPr>
          <p:spPr>
            <a:xfrm>
              <a:off x="5820941" y="5043448"/>
              <a:ext cx="500899" cy="302662"/>
            </a:xfrm>
            <a:prstGeom prst="rect">
              <a:avLst/>
            </a:prstGeom>
            <a:solidFill>
              <a:schemeClr val="accent4">
                <a:lumMod val="60000"/>
                <a:lumOff val="40000"/>
                <a:alpha val="5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7" name="Freeform 26">
              <a:extLst>
                <a:ext uri="{FF2B5EF4-FFF2-40B4-BE49-F238E27FC236}">
                  <a16:creationId xmlns:a16="http://schemas.microsoft.com/office/drawing/2014/main" id="{BA147A07-7974-1C9D-4A3D-0005A422AFDA}"/>
                </a:ext>
              </a:extLst>
            </p:cNvPr>
            <p:cNvSpPr/>
            <p:nvPr/>
          </p:nvSpPr>
          <p:spPr>
            <a:xfrm>
              <a:off x="4020646" y="5492381"/>
              <a:ext cx="105459" cy="310445"/>
            </a:xfrm>
            <a:custGeom>
              <a:avLst/>
              <a:gdLst>
                <a:gd name="connsiteX0" fmla="*/ 122393 w 139326"/>
                <a:gd name="connsiteY0" fmla="*/ 0 h 412045"/>
                <a:gd name="connsiteX1" fmla="*/ 82882 w 139326"/>
                <a:gd name="connsiteY1" fmla="*/ 11289 h 412045"/>
                <a:gd name="connsiteX2" fmla="*/ 65948 w 139326"/>
                <a:gd name="connsiteY2" fmla="*/ 16934 h 412045"/>
                <a:gd name="connsiteX3" fmla="*/ 49015 w 139326"/>
                <a:gd name="connsiteY3" fmla="*/ 28223 h 412045"/>
                <a:gd name="connsiteX4" fmla="*/ 37726 w 139326"/>
                <a:gd name="connsiteY4" fmla="*/ 45156 h 412045"/>
                <a:gd name="connsiteX5" fmla="*/ 32082 w 139326"/>
                <a:gd name="connsiteY5" fmla="*/ 62089 h 412045"/>
                <a:gd name="connsiteX6" fmla="*/ 37726 w 139326"/>
                <a:gd name="connsiteY6" fmla="*/ 95956 h 412045"/>
                <a:gd name="connsiteX7" fmla="*/ 54659 w 139326"/>
                <a:gd name="connsiteY7" fmla="*/ 107245 h 412045"/>
                <a:gd name="connsiteX8" fmla="*/ 116748 w 139326"/>
                <a:gd name="connsiteY8" fmla="*/ 118534 h 412045"/>
                <a:gd name="connsiteX9" fmla="*/ 139326 w 139326"/>
                <a:gd name="connsiteY9" fmla="*/ 152400 h 412045"/>
                <a:gd name="connsiteX10" fmla="*/ 133682 w 139326"/>
                <a:gd name="connsiteY10" fmla="*/ 169334 h 412045"/>
                <a:gd name="connsiteX11" fmla="*/ 99815 w 139326"/>
                <a:gd name="connsiteY11" fmla="*/ 180623 h 412045"/>
                <a:gd name="connsiteX12" fmla="*/ 49015 w 139326"/>
                <a:gd name="connsiteY12" fmla="*/ 203200 h 412045"/>
                <a:gd name="connsiteX13" fmla="*/ 32082 w 139326"/>
                <a:gd name="connsiteY13" fmla="*/ 208845 h 412045"/>
                <a:gd name="connsiteX14" fmla="*/ 15148 w 139326"/>
                <a:gd name="connsiteY14" fmla="*/ 220134 h 412045"/>
                <a:gd name="connsiteX15" fmla="*/ 9504 w 139326"/>
                <a:gd name="connsiteY15" fmla="*/ 287867 h 412045"/>
                <a:gd name="connsiteX16" fmla="*/ 26437 w 139326"/>
                <a:gd name="connsiteY16" fmla="*/ 304800 h 412045"/>
                <a:gd name="connsiteX17" fmla="*/ 60304 w 139326"/>
                <a:gd name="connsiteY17" fmla="*/ 316089 h 412045"/>
                <a:gd name="connsiteX18" fmla="*/ 77237 w 139326"/>
                <a:gd name="connsiteY18" fmla="*/ 327378 h 412045"/>
                <a:gd name="connsiteX19" fmla="*/ 111104 w 139326"/>
                <a:gd name="connsiteY19" fmla="*/ 338667 h 412045"/>
                <a:gd name="connsiteX20" fmla="*/ 128037 w 139326"/>
                <a:gd name="connsiteY20" fmla="*/ 412045 h 412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39326" h="412045">
                  <a:moveTo>
                    <a:pt x="122393" y="0"/>
                  </a:moveTo>
                  <a:lnTo>
                    <a:pt x="82882" y="11289"/>
                  </a:lnTo>
                  <a:cubicBezTo>
                    <a:pt x="77183" y="12999"/>
                    <a:pt x="71270" y="14273"/>
                    <a:pt x="65948" y="16934"/>
                  </a:cubicBezTo>
                  <a:cubicBezTo>
                    <a:pt x="59881" y="19968"/>
                    <a:pt x="54659" y="24460"/>
                    <a:pt x="49015" y="28223"/>
                  </a:cubicBezTo>
                  <a:cubicBezTo>
                    <a:pt x="45252" y="33867"/>
                    <a:pt x="40760" y="39088"/>
                    <a:pt x="37726" y="45156"/>
                  </a:cubicBezTo>
                  <a:cubicBezTo>
                    <a:pt x="35065" y="50477"/>
                    <a:pt x="32082" y="56139"/>
                    <a:pt x="32082" y="62089"/>
                  </a:cubicBezTo>
                  <a:cubicBezTo>
                    <a:pt x="32082" y="73534"/>
                    <a:pt x="32608" y="85719"/>
                    <a:pt x="37726" y="95956"/>
                  </a:cubicBezTo>
                  <a:cubicBezTo>
                    <a:pt x="40760" y="102024"/>
                    <a:pt x="48591" y="104211"/>
                    <a:pt x="54659" y="107245"/>
                  </a:cubicBezTo>
                  <a:cubicBezTo>
                    <a:pt x="72058" y="115944"/>
                    <a:pt x="101190" y="116589"/>
                    <a:pt x="116748" y="118534"/>
                  </a:cubicBezTo>
                  <a:cubicBezTo>
                    <a:pt x="126930" y="128715"/>
                    <a:pt x="139326" y="136062"/>
                    <a:pt x="139326" y="152400"/>
                  </a:cubicBezTo>
                  <a:cubicBezTo>
                    <a:pt x="139326" y="158350"/>
                    <a:pt x="138524" y="165876"/>
                    <a:pt x="133682" y="169334"/>
                  </a:cubicBezTo>
                  <a:cubicBezTo>
                    <a:pt x="123999" y="176251"/>
                    <a:pt x="109716" y="174022"/>
                    <a:pt x="99815" y="180623"/>
                  </a:cubicBezTo>
                  <a:cubicBezTo>
                    <a:pt x="72979" y="198514"/>
                    <a:pt x="89320" y="189765"/>
                    <a:pt x="49015" y="203200"/>
                  </a:cubicBezTo>
                  <a:cubicBezTo>
                    <a:pt x="43371" y="205081"/>
                    <a:pt x="37033" y="205545"/>
                    <a:pt x="32082" y="208845"/>
                  </a:cubicBezTo>
                  <a:lnTo>
                    <a:pt x="15148" y="220134"/>
                  </a:lnTo>
                  <a:cubicBezTo>
                    <a:pt x="-2198" y="246152"/>
                    <a:pt x="-5415" y="243111"/>
                    <a:pt x="9504" y="287867"/>
                  </a:cubicBezTo>
                  <a:cubicBezTo>
                    <a:pt x="12028" y="295440"/>
                    <a:pt x="19459" y="300923"/>
                    <a:pt x="26437" y="304800"/>
                  </a:cubicBezTo>
                  <a:cubicBezTo>
                    <a:pt x="36839" y="310579"/>
                    <a:pt x="60304" y="316089"/>
                    <a:pt x="60304" y="316089"/>
                  </a:cubicBezTo>
                  <a:cubicBezTo>
                    <a:pt x="65948" y="319852"/>
                    <a:pt x="71038" y="324623"/>
                    <a:pt x="77237" y="327378"/>
                  </a:cubicBezTo>
                  <a:cubicBezTo>
                    <a:pt x="88111" y="332211"/>
                    <a:pt x="111104" y="338667"/>
                    <a:pt x="111104" y="338667"/>
                  </a:cubicBezTo>
                  <a:cubicBezTo>
                    <a:pt x="145257" y="361436"/>
                    <a:pt x="128037" y="343172"/>
                    <a:pt x="128037" y="412045"/>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8" name="Straight Arrow Connector 27">
              <a:extLst>
                <a:ext uri="{FF2B5EF4-FFF2-40B4-BE49-F238E27FC236}">
                  <a16:creationId xmlns:a16="http://schemas.microsoft.com/office/drawing/2014/main" id="{18CC9D9D-306F-5C9F-5B0C-70605073A64F}"/>
                </a:ext>
              </a:extLst>
            </p:cNvPr>
            <p:cNvCxnSpPr>
              <a:cxnSpLocks/>
            </p:cNvCxnSpPr>
            <p:nvPr/>
          </p:nvCxnSpPr>
          <p:spPr>
            <a:xfrm>
              <a:off x="4303221" y="5659508"/>
              <a:ext cx="2624469" cy="0"/>
            </a:xfrm>
            <a:prstGeom prst="straightConnector1">
              <a:avLst/>
            </a:prstGeom>
            <a:ln w="15875">
              <a:solidFill>
                <a:srgbClr val="00B050"/>
              </a:solidFill>
              <a:headEnd type="oval"/>
              <a:tailEnd type="triangle"/>
            </a:ln>
          </p:spPr>
          <p:style>
            <a:lnRef idx="1">
              <a:schemeClr val="accent1"/>
            </a:lnRef>
            <a:fillRef idx="0">
              <a:schemeClr val="accent1"/>
            </a:fillRef>
            <a:effectRef idx="0">
              <a:schemeClr val="accent1"/>
            </a:effectRef>
            <a:fontRef idx="minor">
              <a:schemeClr val="tx1"/>
            </a:fontRef>
          </p:style>
        </p:cxnSp>
        <p:sp>
          <p:nvSpPr>
            <p:cNvPr id="29" name="Rectangle 28">
              <a:extLst>
                <a:ext uri="{FF2B5EF4-FFF2-40B4-BE49-F238E27FC236}">
                  <a16:creationId xmlns:a16="http://schemas.microsoft.com/office/drawing/2014/main" id="{0483B291-EEDB-45DF-9FFA-9489C797EE5E}"/>
                </a:ext>
              </a:extLst>
            </p:cNvPr>
            <p:cNvSpPr/>
            <p:nvPr/>
          </p:nvSpPr>
          <p:spPr>
            <a:xfrm>
              <a:off x="5160974" y="5490771"/>
              <a:ext cx="514460" cy="341759"/>
            </a:xfrm>
            <a:prstGeom prst="rect">
              <a:avLst/>
            </a:prstGeom>
            <a:solidFill>
              <a:srgbClr val="7030A0">
                <a:alpha val="50000"/>
              </a:srgbClr>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cxnSp>
          <p:nvCxnSpPr>
            <p:cNvPr id="30" name="Straight Arrow Connector 29">
              <a:extLst>
                <a:ext uri="{FF2B5EF4-FFF2-40B4-BE49-F238E27FC236}">
                  <a16:creationId xmlns:a16="http://schemas.microsoft.com/office/drawing/2014/main" id="{AF17231C-DDB3-B5B1-6A55-5FA6DD88E48E}"/>
                </a:ext>
              </a:extLst>
            </p:cNvPr>
            <p:cNvCxnSpPr>
              <a:cxnSpLocks/>
            </p:cNvCxnSpPr>
            <p:nvPr/>
          </p:nvCxnSpPr>
          <p:spPr>
            <a:xfrm>
              <a:off x="4001022" y="6190507"/>
              <a:ext cx="3442062" cy="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342C125D-35F2-59B9-68FA-9FD26C69A0D7}"/>
                </a:ext>
              </a:extLst>
            </p:cNvPr>
            <p:cNvCxnSpPr>
              <a:cxnSpLocks/>
            </p:cNvCxnSpPr>
            <p:nvPr/>
          </p:nvCxnSpPr>
          <p:spPr>
            <a:xfrm flipV="1">
              <a:off x="4196152" y="3826707"/>
              <a:ext cx="0" cy="2612982"/>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2" name="TextBox 31">
                  <a:extLst>
                    <a:ext uri="{FF2B5EF4-FFF2-40B4-BE49-F238E27FC236}">
                      <a16:creationId xmlns:a16="http://schemas.microsoft.com/office/drawing/2014/main" id="{E42FC3D8-95D1-338D-699D-6F85B97DB644}"/>
                    </a:ext>
                  </a:extLst>
                </p:cNvPr>
                <p:cNvSpPr txBox="1"/>
                <p:nvPr/>
              </p:nvSpPr>
              <p:spPr>
                <a:xfrm>
                  <a:off x="7351424" y="6215876"/>
                  <a:ext cx="183319" cy="276999"/>
                </a:xfrm>
                <a:prstGeom prst="rect">
                  <a:avLst/>
                </a:prstGeom>
                <a:noFill/>
              </p:spPr>
              <p:txBody>
                <a:bodyPr wrap="none" lIns="0" tIns="0" rIns="0" bIns="0" rtlCol="0">
                  <a:spAutoFit/>
                </a:bodyPr>
                <a:lstStyle/>
                <a:p>
                  <a:pPr/>
                  <a14:m>
                    <m:oMathPara xmlns:m="http://schemas.openxmlformats.org/officeDocument/2006/math">
                      <m:oMath>
                        <m:r>
                          <a:rPr lang="en-US" b="0" i="1" smtClean="0">
                            <a:latin typeface="Cambria Math" panose="02040503050406030204" pitchFamily="18" charset="0"/>
                          </a:rPr>
                          <m:t>𝑥</m:t>
                        </m:r>
                      </m:oMath>
                    </m:oMathPara>
                  </a14:m>
                  <a:endParaRPr lang="en-US" dirty="0"/>
                </a:p>
              </p:txBody>
            </p:sp>
          </mc:Choice>
          <mc:Fallback xmlns="">
            <p:sp>
              <p:nvSpPr>
                <p:cNvPr id="123" name="TextBox 122">
                  <a:extLst>
                    <a:ext uri="{FF2B5EF4-FFF2-40B4-BE49-F238E27FC236}">
                      <a16:creationId xmlns:a16="http://schemas.microsoft.com/office/drawing/2014/main" id="{8C73B2BF-F81F-6242-23E2-05FE733EE1E6}"/>
                    </a:ext>
                  </a:extLst>
                </p:cNvPr>
                <p:cNvSpPr txBox="1">
                  <a:spLocks noRot="1" noChangeAspect="1" noMove="1" noResize="1" noEditPoints="1" noAdjustHandles="1" noChangeArrowheads="1" noChangeShapeType="1" noTextEdit="1"/>
                </p:cNvSpPr>
                <p:nvPr/>
              </p:nvSpPr>
              <p:spPr>
                <a:xfrm>
                  <a:off x="7351424" y="6215876"/>
                  <a:ext cx="183319" cy="276999"/>
                </a:xfrm>
                <a:prstGeom prst="rect">
                  <a:avLst/>
                </a:prstGeom>
                <a:blipFill>
                  <a:blip r:embed="rId6"/>
                  <a:stretch>
                    <a:fillRect l="-55556" r="-66667" b="-7692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3" name="TextBox 32">
                  <a:extLst>
                    <a:ext uri="{FF2B5EF4-FFF2-40B4-BE49-F238E27FC236}">
                      <a16:creationId xmlns:a16="http://schemas.microsoft.com/office/drawing/2014/main" id="{83DF44E4-F852-E7D2-58C9-BC95A1E9E1D5}"/>
                    </a:ext>
                  </a:extLst>
                </p:cNvPr>
                <p:cNvSpPr txBox="1"/>
                <p:nvPr/>
              </p:nvSpPr>
              <p:spPr>
                <a:xfrm>
                  <a:off x="4053750" y="3368276"/>
                  <a:ext cx="186717" cy="277000"/>
                </a:xfrm>
                <a:prstGeom prst="rect">
                  <a:avLst/>
                </a:prstGeom>
                <a:noFill/>
              </p:spPr>
              <p:txBody>
                <a:bodyPr wrap="none" lIns="0" tIns="0" rIns="0" bIns="0" rtlCol="0">
                  <a:spAutoFit/>
                </a:bodyPr>
                <a:lstStyle/>
                <a:p>
                  <a:pPr/>
                  <a14:m>
                    <m:oMathPara xmlns:m="http://schemas.openxmlformats.org/officeDocument/2006/math">
                      <m:oMath>
                        <m:r>
                          <a:rPr lang="en-US" b="0" i="1" smtClean="0">
                            <a:latin typeface="Cambria Math" panose="02040503050406030204" pitchFamily="18" charset="0"/>
                          </a:rPr>
                          <m:t>𝑦</m:t>
                        </m:r>
                      </m:oMath>
                    </m:oMathPara>
                  </a14:m>
                  <a:endParaRPr lang="en-US" dirty="0"/>
                </a:p>
              </p:txBody>
            </p:sp>
          </mc:Choice>
          <mc:Fallback xmlns="">
            <p:sp>
              <p:nvSpPr>
                <p:cNvPr id="124" name="TextBox 123">
                  <a:extLst>
                    <a:ext uri="{FF2B5EF4-FFF2-40B4-BE49-F238E27FC236}">
                      <a16:creationId xmlns:a16="http://schemas.microsoft.com/office/drawing/2014/main" id="{B508FDC3-7372-DB13-9478-F59A29BA0BCB}"/>
                    </a:ext>
                  </a:extLst>
                </p:cNvPr>
                <p:cNvSpPr txBox="1">
                  <a:spLocks noRot="1" noChangeAspect="1" noMove="1" noResize="1" noEditPoints="1" noAdjustHandles="1" noChangeArrowheads="1" noChangeShapeType="1" noTextEdit="1"/>
                </p:cNvSpPr>
                <p:nvPr/>
              </p:nvSpPr>
              <p:spPr>
                <a:xfrm>
                  <a:off x="4053750" y="3368276"/>
                  <a:ext cx="186717" cy="277000"/>
                </a:xfrm>
                <a:prstGeom prst="rect">
                  <a:avLst/>
                </a:prstGeom>
                <a:blipFill>
                  <a:blip r:embed="rId7"/>
                  <a:stretch>
                    <a:fillRect l="-60000" r="-80000" b="-10714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4" name="TextBox 33">
                  <a:extLst>
                    <a:ext uri="{FF2B5EF4-FFF2-40B4-BE49-F238E27FC236}">
                      <a16:creationId xmlns:a16="http://schemas.microsoft.com/office/drawing/2014/main" id="{2BC90D60-8ED6-1DD6-8A90-62A5C9B95F5D}"/>
                    </a:ext>
                  </a:extLst>
                </p:cNvPr>
                <p:cNvSpPr txBox="1"/>
                <p:nvPr/>
              </p:nvSpPr>
              <p:spPr>
                <a:xfrm>
                  <a:off x="3791778" y="6018790"/>
                  <a:ext cx="366062" cy="369332"/>
                </a:xfrm>
                <a:prstGeom prst="rect">
                  <a:avLst/>
                </a:prstGeom>
                <a:noFill/>
              </p:spPr>
              <p:txBody>
                <a:bodyPr wrap="none" rtlCol="0">
                  <a:spAutoFit/>
                </a:bodyPr>
                <a:lstStyle/>
                <a:p>
                  <a:pPr/>
                  <a14:m>
                    <m:oMathPara xmlns:m="http://schemas.openxmlformats.org/officeDocument/2006/math">
                      <m:oMath>
                        <m:r>
                          <a:rPr lang="en-US" b="0" i="1" smtClean="0">
                            <a:latin typeface="Cambria Math" panose="02040503050406030204" pitchFamily="18" charset="0"/>
                          </a:rPr>
                          <m:t>𝑜</m:t>
                        </m:r>
                      </m:oMath>
                    </m:oMathPara>
                  </a14:m>
                  <a:endParaRPr lang="en-US" dirty="0"/>
                </a:p>
              </p:txBody>
            </p:sp>
          </mc:Choice>
          <mc:Fallback xmlns="">
            <p:sp>
              <p:nvSpPr>
                <p:cNvPr id="125" name="TextBox 124">
                  <a:extLst>
                    <a:ext uri="{FF2B5EF4-FFF2-40B4-BE49-F238E27FC236}">
                      <a16:creationId xmlns:a16="http://schemas.microsoft.com/office/drawing/2014/main" id="{D1BCEA6F-F90F-9DEB-6598-D5F7678C257F}"/>
                    </a:ext>
                  </a:extLst>
                </p:cNvPr>
                <p:cNvSpPr txBox="1">
                  <a:spLocks noRot="1" noChangeAspect="1" noMove="1" noResize="1" noEditPoints="1" noAdjustHandles="1" noChangeArrowheads="1" noChangeShapeType="1" noTextEdit="1"/>
                </p:cNvSpPr>
                <p:nvPr/>
              </p:nvSpPr>
              <p:spPr>
                <a:xfrm>
                  <a:off x="3791778" y="6018790"/>
                  <a:ext cx="366062" cy="369332"/>
                </a:xfrm>
                <a:prstGeom prst="rect">
                  <a:avLst/>
                </a:prstGeom>
                <a:blipFill>
                  <a:blip r:embed="rId8"/>
                  <a:stretch>
                    <a:fillRect r="-29412" b="-44444"/>
                  </a:stretch>
                </a:blipFill>
              </p:spPr>
              <p:txBody>
                <a:bodyPr/>
                <a:lstStyle/>
                <a:p>
                  <a:r>
                    <a:rPr lang="en-US">
                      <a:noFill/>
                    </a:rPr>
                    <a:t> </a:t>
                  </a:r>
                </a:p>
              </p:txBody>
            </p:sp>
          </mc:Fallback>
        </mc:AlternateContent>
        <p:cxnSp>
          <p:nvCxnSpPr>
            <p:cNvPr id="35" name="Straight Connector 34">
              <a:extLst>
                <a:ext uri="{FF2B5EF4-FFF2-40B4-BE49-F238E27FC236}">
                  <a16:creationId xmlns:a16="http://schemas.microsoft.com/office/drawing/2014/main" id="{A851522F-10FE-B43F-12F3-290BE8518136}"/>
                </a:ext>
              </a:extLst>
            </p:cNvPr>
            <p:cNvCxnSpPr>
              <a:cxnSpLocks/>
            </p:cNvCxnSpPr>
            <p:nvPr/>
          </p:nvCxnSpPr>
          <p:spPr>
            <a:xfrm>
              <a:off x="4192404" y="4111714"/>
              <a:ext cx="2830268"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AEA46FAA-F249-3AF5-9A36-9A431D6BEF8C}"/>
                </a:ext>
              </a:extLst>
            </p:cNvPr>
            <p:cNvCxnSpPr>
              <a:cxnSpLocks/>
            </p:cNvCxnSpPr>
            <p:nvPr/>
          </p:nvCxnSpPr>
          <p:spPr>
            <a:xfrm flipV="1">
              <a:off x="7022672" y="4117801"/>
              <a:ext cx="0" cy="2078793"/>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A6C68C83-A07D-6343-8971-35D98888B874}"/>
                </a:ext>
              </a:extLst>
            </p:cNvPr>
            <p:cNvSpPr txBox="1"/>
            <p:nvPr/>
          </p:nvSpPr>
          <p:spPr>
            <a:xfrm>
              <a:off x="6674788" y="6290858"/>
              <a:ext cx="380231" cy="277000"/>
            </a:xfrm>
            <a:prstGeom prst="rect">
              <a:avLst/>
            </a:prstGeom>
            <a:noFill/>
          </p:spPr>
          <p:txBody>
            <a:bodyPr wrap="none" rtlCol="0">
              <a:spAutoFit/>
            </a:bodyPr>
            <a:lstStyle/>
            <a:p>
              <a:r>
                <a:rPr lang="en-US" altLang="zh-CN" sz="1200" dirty="0"/>
                <a:t>1.0</a:t>
              </a:r>
              <a:endParaRPr lang="en-US" sz="1200" dirty="0"/>
            </a:p>
          </p:txBody>
        </p:sp>
        <p:sp>
          <p:nvSpPr>
            <p:cNvPr id="38" name="TextBox 37">
              <a:extLst>
                <a:ext uri="{FF2B5EF4-FFF2-40B4-BE49-F238E27FC236}">
                  <a16:creationId xmlns:a16="http://schemas.microsoft.com/office/drawing/2014/main" id="{B0F658DB-5D53-B472-EBE6-96E768EFAFA2}"/>
                </a:ext>
              </a:extLst>
            </p:cNvPr>
            <p:cNvSpPr txBox="1"/>
            <p:nvPr/>
          </p:nvSpPr>
          <p:spPr>
            <a:xfrm>
              <a:off x="3581878" y="3973213"/>
              <a:ext cx="380231" cy="277000"/>
            </a:xfrm>
            <a:prstGeom prst="rect">
              <a:avLst/>
            </a:prstGeom>
            <a:noFill/>
          </p:spPr>
          <p:txBody>
            <a:bodyPr wrap="none" rtlCol="0">
              <a:spAutoFit/>
            </a:bodyPr>
            <a:lstStyle/>
            <a:p>
              <a:r>
                <a:rPr lang="en-US" altLang="zh-CN" sz="1200" dirty="0"/>
                <a:t>1.0</a:t>
              </a:r>
              <a:endParaRPr lang="en-US" sz="1200" dirty="0"/>
            </a:p>
          </p:txBody>
        </p:sp>
      </p:grpSp>
      <p:grpSp>
        <p:nvGrpSpPr>
          <p:cNvPr id="39" name="Group 38">
            <a:extLst>
              <a:ext uri="{FF2B5EF4-FFF2-40B4-BE49-F238E27FC236}">
                <a16:creationId xmlns:a16="http://schemas.microsoft.com/office/drawing/2014/main" id="{C449C9A6-9599-1452-5143-B383891F442E}"/>
              </a:ext>
            </a:extLst>
          </p:cNvPr>
          <p:cNvGrpSpPr/>
          <p:nvPr/>
        </p:nvGrpSpPr>
        <p:grpSpPr>
          <a:xfrm>
            <a:off x="1858760" y="4829741"/>
            <a:ext cx="7651654" cy="1294179"/>
            <a:chOff x="1858760" y="4829741"/>
            <a:chExt cx="7651654" cy="1294179"/>
          </a:xfrm>
        </p:grpSpPr>
        <p:sp>
          <p:nvSpPr>
            <p:cNvPr id="40" name="Rectangle 39">
              <a:extLst>
                <a:ext uri="{FF2B5EF4-FFF2-40B4-BE49-F238E27FC236}">
                  <a16:creationId xmlns:a16="http://schemas.microsoft.com/office/drawing/2014/main" id="{8DAAEF56-617E-9117-4A2A-3936CEBB47BA}"/>
                </a:ext>
              </a:extLst>
            </p:cNvPr>
            <p:cNvSpPr/>
            <p:nvPr/>
          </p:nvSpPr>
          <p:spPr>
            <a:xfrm>
              <a:off x="1858760" y="4829741"/>
              <a:ext cx="514460" cy="341759"/>
            </a:xfrm>
            <a:prstGeom prst="rect">
              <a:avLst/>
            </a:prstGeom>
            <a:solidFill>
              <a:schemeClr val="accent1">
                <a:lumMod val="60000"/>
                <a:lumOff val="40000"/>
                <a:alpha val="5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C6E5CB1B-8EC7-3F21-EF53-A79B9B778288}"/>
                </a:ext>
              </a:extLst>
            </p:cNvPr>
            <p:cNvSpPr/>
            <p:nvPr/>
          </p:nvSpPr>
          <p:spPr>
            <a:xfrm>
              <a:off x="5436033" y="4842587"/>
              <a:ext cx="514460" cy="341759"/>
            </a:xfrm>
            <a:prstGeom prst="rect">
              <a:avLst/>
            </a:prstGeom>
            <a:solidFill>
              <a:schemeClr val="accent2">
                <a:lumMod val="60000"/>
                <a:lumOff val="40000"/>
                <a:alpha val="5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42" name="Rectangle 41">
              <a:extLst>
                <a:ext uri="{FF2B5EF4-FFF2-40B4-BE49-F238E27FC236}">
                  <a16:creationId xmlns:a16="http://schemas.microsoft.com/office/drawing/2014/main" id="{853B40D9-3CE8-4F42-0B4D-4166124CE5E0}"/>
                </a:ext>
              </a:extLst>
            </p:cNvPr>
            <p:cNvSpPr/>
            <p:nvPr/>
          </p:nvSpPr>
          <p:spPr>
            <a:xfrm>
              <a:off x="8995954" y="4842587"/>
              <a:ext cx="514460" cy="341759"/>
            </a:xfrm>
            <a:prstGeom prst="rect">
              <a:avLst/>
            </a:prstGeom>
            <a:solidFill>
              <a:schemeClr val="accent6">
                <a:lumMod val="60000"/>
                <a:lumOff val="40000"/>
                <a:alpha val="5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solidFill>
                  <a:schemeClr val="accent6">
                    <a:lumMod val="60000"/>
                    <a:lumOff val="40000"/>
                  </a:schemeClr>
                </a:solidFill>
              </a:endParaRPr>
            </a:p>
          </p:txBody>
        </p:sp>
        <p:sp>
          <p:nvSpPr>
            <p:cNvPr id="43" name="Rectangle 42">
              <a:extLst>
                <a:ext uri="{FF2B5EF4-FFF2-40B4-BE49-F238E27FC236}">
                  <a16:creationId xmlns:a16="http://schemas.microsoft.com/office/drawing/2014/main" id="{94232B21-BBD1-2DF6-482A-74AA9924E90F}"/>
                </a:ext>
              </a:extLst>
            </p:cNvPr>
            <p:cNvSpPr/>
            <p:nvPr/>
          </p:nvSpPr>
          <p:spPr>
            <a:xfrm>
              <a:off x="1859543" y="5331922"/>
              <a:ext cx="500899" cy="302662"/>
            </a:xfrm>
            <a:prstGeom prst="rect">
              <a:avLst/>
            </a:prstGeom>
            <a:solidFill>
              <a:schemeClr val="accent3">
                <a:lumMod val="60000"/>
                <a:lumOff val="40000"/>
                <a:alpha val="5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D07B4CE5-40A8-D743-04B3-20C3906099AA}"/>
                </a:ext>
              </a:extLst>
            </p:cNvPr>
            <p:cNvSpPr/>
            <p:nvPr/>
          </p:nvSpPr>
          <p:spPr>
            <a:xfrm>
              <a:off x="6309737" y="5334838"/>
              <a:ext cx="500899" cy="302662"/>
            </a:xfrm>
            <a:prstGeom prst="rect">
              <a:avLst/>
            </a:prstGeom>
            <a:solidFill>
              <a:schemeClr val="accent4">
                <a:lumMod val="60000"/>
                <a:lumOff val="40000"/>
                <a:alpha val="5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84A90376-88C8-AAEF-5F0C-ACD4E2D89F84}"/>
                </a:ext>
              </a:extLst>
            </p:cNvPr>
            <p:cNvSpPr/>
            <p:nvPr/>
          </p:nvSpPr>
          <p:spPr>
            <a:xfrm>
              <a:off x="8353370" y="5782161"/>
              <a:ext cx="514460" cy="341759"/>
            </a:xfrm>
            <a:prstGeom prst="rect">
              <a:avLst/>
            </a:prstGeom>
            <a:solidFill>
              <a:srgbClr val="7030A0">
                <a:alpha val="50000"/>
              </a:srgbClr>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grpSp>
      <p:grpSp>
        <p:nvGrpSpPr>
          <p:cNvPr id="46" name="Group 45">
            <a:extLst>
              <a:ext uri="{FF2B5EF4-FFF2-40B4-BE49-F238E27FC236}">
                <a16:creationId xmlns:a16="http://schemas.microsoft.com/office/drawing/2014/main" id="{C643C0BD-3713-897F-FDA4-D3F4116B23E5}"/>
              </a:ext>
            </a:extLst>
          </p:cNvPr>
          <p:cNvGrpSpPr/>
          <p:nvPr/>
        </p:nvGrpSpPr>
        <p:grpSpPr>
          <a:xfrm>
            <a:off x="1161616" y="3899944"/>
            <a:ext cx="9419298" cy="2877926"/>
            <a:chOff x="1161616" y="3899944"/>
            <a:chExt cx="9419298" cy="2877926"/>
          </a:xfrm>
        </p:grpSpPr>
        <p:sp>
          <p:nvSpPr>
            <p:cNvPr id="47" name="Freeform 46">
              <a:extLst>
                <a:ext uri="{FF2B5EF4-FFF2-40B4-BE49-F238E27FC236}">
                  <a16:creationId xmlns:a16="http://schemas.microsoft.com/office/drawing/2014/main" id="{09BA6AB4-2E6D-C365-1FF9-241A1BE98DC3}"/>
                </a:ext>
              </a:extLst>
            </p:cNvPr>
            <p:cNvSpPr/>
            <p:nvPr/>
          </p:nvSpPr>
          <p:spPr>
            <a:xfrm>
              <a:off x="1358775" y="4824603"/>
              <a:ext cx="105459" cy="310445"/>
            </a:xfrm>
            <a:custGeom>
              <a:avLst/>
              <a:gdLst>
                <a:gd name="connsiteX0" fmla="*/ 122393 w 139326"/>
                <a:gd name="connsiteY0" fmla="*/ 0 h 412045"/>
                <a:gd name="connsiteX1" fmla="*/ 82882 w 139326"/>
                <a:gd name="connsiteY1" fmla="*/ 11289 h 412045"/>
                <a:gd name="connsiteX2" fmla="*/ 65948 w 139326"/>
                <a:gd name="connsiteY2" fmla="*/ 16934 h 412045"/>
                <a:gd name="connsiteX3" fmla="*/ 49015 w 139326"/>
                <a:gd name="connsiteY3" fmla="*/ 28223 h 412045"/>
                <a:gd name="connsiteX4" fmla="*/ 37726 w 139326"/>
                <a:gd name="connsiteY4" fmla="*/ 45156 h 412045"/>
                <a:gd name="connsiteX5" fmla="*/ 32082 w 139326"/>
                <a:gd name="connsiteY5" fmla="*/ 62089 h 412045"/>
                <a:gd name="connsiteX6" fmla="*/ 37726 w 139326"/>
                <a:gd name="connsiteY6" fmla="*/ 95956 h 412045"/>
                <a:gd name="connsiteX7" fmla="*/ 54659 w 139326"/>
                <a:gd name="connsiteY7" fmla="*/ 107245 h 412045"/>
                <a:gd name="connsiteX8" fmla="*/ 116748 w 139326"/>
                <a:gd name="connsiteY8" fmla="*/ 118534 h 412045"/>
                <a:gd name="connsiteX9" fmla="*/ 139326 w 139326"/>
                <a:gd name="connsiteY9" fmla="*/ 152400 h 412045"/>
                <a:gd name="connsiteX10" fmla="*/ 133682 w 139326"/>
                <a:gd name="connsiteY10" fmla="*/ 169334 h 412045"/>
                <a:gd name="connsiteX11" fmla="*/ 99815 w 139326"/>
                <a:gd name="connsiteY11" fmla="*/ 180623 h 412045"/>
                <a:gd name="connsiteX12" fmla="*/ 49015 w 139326"/>
                <a:gd name="connsiteY12" fmla="*/ 203200 h 412045"/>
                <a:gd name="connsiteX13" fmla="*/ 32082 w 139326"/>
                <a:gd name="connsiteY13" fmla="*/ 208845 h 412045"/>
                <a:gd name="connsiteX14" fmla="*/ 15148 w 139326"/>
                <a:gd name="connsiteY14" fmla="*/ 220134 h 412045"/>
                <a:gd name="connsiteX15" fmla="*/ 9504 w 139326"/>
                <a:gd name="connsiteY15" fmla="*/ 287867 h 412045"/>
                <a:gd name="connsiteX16" fmla="*/ 26437 w 139326"/>
                <a:gd name="connsiteY16" fmla="*/ 304800 h 412045"/>
                <a:gd name="connsiteX17" fmla="*/ 60304 w 139326"/>
                <a:gd name="connsiteY17" fmla="*/ 316089 h 412045"/>
                <a:gd name="connsiteX18" fmla="*/ 77237 w 139326"/>
                <a:gd name="connsiteY18" fmla="*/ 327378 h 412045"/>
                <a:gd name="connsiteX19" fmla="*/ 111104 w 139326"/>
                <a:gd name="connsiteY19" fmla="*/ 338667 h 412045"/>
                <a:gd name="connsiteX20" fmla="*/ 128037 w 139326"/>
                <a:gd name="connsiteY20" fmla="*/ 412045 h 412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39326" h="412045">
                  <a:moveTo>
                    <a:pt x="122393" y="0"/>
                  </a:moveTo>
                  <a:lnTo>
                    <a:pt x="82882" y="11289"/>
                  </a:lnTo>
                  <a:cubicBezTo>
                    <a:pt x="77183" y="12999"/>
                    <a:pt x="71270" y="14273"/>
                    <a:pt x="65948" y="16934"/>
                  </a:cubicBezTo>
                  <a:cubicBezTo>
                    <a:pt x="59881" y="19968"/>
                    <a:pt x="54659" y="24460"/>
                    <a:pt x="49015" y="28223"/>
                  </a:cubicBezTo>
                  <a:cubicBezTo>
                    <a:pt x="45252" y="33867"/>
                    <a:pt x="40760" y="39088"/>
                    <a:pt x="37726" y="45156"/>
                  </a:cubicBezTo>
                  <a:cubicBezTo>
                    <a:pt x="35065" y="50477"/>
                    <a:pt x="32082" y="56139"/>
                    <a:pt x="32082" y="62089"/>
                  </a:cubicBezTo>
                  <a:cubicBezTo>
                    <a:pt x="32082" y="73534"/>
                    <a:pt x="32608" y="85719"/>
                    <a:pt x="37726" y="95956"/>
                  </a:cubicBezTo>
                  <a:cubicBezTo>
                    <a:pt x="40760" y="102024"/>
                    <a:pt x="48591" y="104211"/>
                    <a:pt x="54659" y="107245"/>
                  </a:cubicBezTo>
                  <a:cubicBezTo>
                    <a:pt x="72058" y="115944"/>
                    <a:pt x="101190" y="116589"/>
                    <a:pt x="116748" y="118534"/>
                  </a:cubicBezTo>
                  <a:cubicBezTo>
                    <a:pt x="126930" y="128715"/>
                    <a:pt x="139326" y="136062"/>
                    <a:pt x="139326" y="152400"/>
                  </a:cubicBezTo>
                  <a:cubicBezTo>
                    <a:pt x="139326" y="158350"/>
                    <a:pt x="138524" y="165876"/>
                    <a:pt x="133682" y="169334"/>
                  </a:cubicBezTo>
                  <a:cubicBezTo>
                    <a:pt x="123999" y="176251"/>
                    <a:pt x="109716" y="174022"/>
                    <a:pt x="99815" y="180623"/>
                  </a:cubicBezTo>
                  <a:cubicBezTo>
                    <a:pt x="72979" y="198514"/>
                    <a:pt x="89320" y="189765"/>
                    <a:pt x="49015" y="203200"/>
                  </a:cubicBezTo>
                  <a:cubicBezTo>
                    <a:pt x="43371" y="205081"/>
                    <a:pt x="37033" y="205545"/>
                    <a:pt x="32082" y="208845"/>
                  </a:cubicBezTo>
                  <a:lnTo>
                    <a:pt x="15148" y="220134"/>
                  </a:lnTo>
                  <a:cubicBezTo>
                    <a:pt x="-2198" y="246152"/>
                    <a:pt x="-5415" y="243111"/>
                    <a:pt x="9504" y="287867"/>
                  </a:cubicBezTo>
                  <a:cubicBezTo>
                    <a:pt x="12028" y="295440"/>
                    <a:pt x="19459" y="300923"/>
                    <a:pt x="26437" y="304800"/>
                  </a:cubicBezTo>
                  <a:cubicBezTo>
                    <a:pt x="36839" y="310579"/>
                    <a:pt x="60304" y="316089"/>
                    <a:pt x="60304" y="316089"/>
                  </a:cubicBezTo>
                  <a:cubicBezTo>
                    <a:pt x="65948" y="319852"/>
                    <a:pt x="71038" y="324623"/>
                    <a:pt x="77237" y="327378"/>
                  </a:cubicBezTo>
                  <a:cubicBezTo>
                    <a:pt x="88111" y="332211"/>
                    <a:pt x="111104" y="338667"/>
                    <a:pt x="111104" y="338667"/>
                  </a:cubicBezTo>
                  <a:cubicBezTo>
                    <a:pt x="145257" y="361436"/>
                    <a:pt x="128037" y="343172"/>
                    <a:pt x="128037" y="412045"/>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Freeform 47">
              <a:extLst>
                <a:ext uri="{FF2B5EF4-FFF2-40B4-BE49-F238E27FC236}">
                  <a16:creationId xmlns:a16="http://schemas.microsoft.com/office/drawing/2014/main" id="{3EB3FC3D-E409-B019-D8BB-9D07020A3C54}"/>
                </a:ext>
              </a:extLst>
            </p:cNvPr>
            <p:cNvSpPr/>
            <p:nvPr/>
          </p:nvSpPr>
          <p:spPr>
            <a:xfrm>
              <a:off x="1378399" y="5304187"/>
              <a:ext cx="105459" cy="310445"/>
            </a:xfrm>
            <a:custGeom>
              <a:avLst/>
              <a:gdLst>
                <a:gd name="connsiteX0" fmla="*/ 122393 w 139326"/>
                <a:gd name="connsiteY0" fmla="*/ 0 h 412045"/>
                <a:gd name="connsiteX1" fmla="*/ 82882 w 139326"/>
                <a:gd name="connsiteY1" fmla="*/ 11289 h 412045"/>
                <a:gd name="connsiteX2" fmla="*/ 65948 w 139326"/>
                <a:gd name="connsiteY2" fmla="*/ 16934 h 412045"/>
                <a:gd name="connsiteX3" fmla="*/ 49015 w 139326"/>
                <a:gd name="connsiteY3" fmla="*/ 28223 h 412045"/>
                <a:gd name="connsiteX4" fmla="*/ 37726 w 139326"/>
                <a:gd name="connsiteY4" fmla="*/ 45156 h 412045"/>
                <a:gd name="connsiteX5" fmla="*/ 32082 w 139326"/>
                <a:gd name="connsiteY5" fmla="*/ 62089 h 412045"/>
                <a:gd name="connsiteX6" fmla="*/ 37726 w 139326"/>
                <a:gd name="connsiteY6" fmla="*/ 95956 h 412045"/>
                <a:gd name="connsiteX7" fmla="*/ 54659 w 139326"/>
                <a:gd name="connsiteY7" fmla="*/ 107245 h 412045"/>
                <a:gd name="connsiteX8" fmla="*/ 116748 w 139326"/>
                <a:gd name="connsiteY8" fmla="*/ 118534 h 412045"/>
                <a:gd name="connsiteX9" fmla="*/ 139326 w 139326"/>
                <a:gd name="connsiteY9" fmla="*/ 152400 h 412045"/>
                <a:gd name="connsiteX10" fmla="*/ 133682 w 139326"/>
                <a:gd name="connsiteY10" fmla="*/ 169334 h 412045"/>
                <a:gd name="connsiteX11" fmla="*/ 99815 w 139326"/>
                <a:gd name="connsiteY11" fmla="*/ 180623 h 412045"/>
                <a:gd name="connsiteX12" fmla="*/ 49015 w 139326"/>
                <a:gd name="connsiteY12" fmla="*/ 203200 h 412045"/>
                <a:gd name="connsiteX13" fmla="*/ 32082 w 139326"/>
                <a:gd name="connsiteY13" fmla="*/ 208845 h 412045"/>
                <a:gd name="connsiteX14" fmla="*/ 15148 w 139326"/>
                <a:gd name="connsiteY14" fmla="*/ 220134 h 412045"/>
                <a:gd name="connsiteX15" fmla="*/ 9504 w 139326"/>
                <a:gd name="connsiteY15" fmla="*/ 287867 h 412045"/>
                <a:gd name="connsiteX16" fmla="*/ 26437 w 139326"/>
                <a:gd name="connsiteY16" fmla="*/ 304800 h 412045"/>
                <a:gd name="connsiteX17" fmla="*/ 60304 w 139326"/>
                <a:gd name="connsiteY17" fmla="*/ 316089 h 412045"/>
                <a:gd name="connsiteX18" fmla="*/ 77237 w 139326"/>
                <a:gd name="connsiteY18" fmla="*/ 327378 h 412045"/>
                <a:gd name="connsiteX19" fmla="*/ 111104 w 139326"/>
                <a:gd name="connsiteY19" fmla="*/ 338667 h 412045"/>
                <a:gd name="connsiteX20" fmla="*/ 128037 w 139326"/>
                <a:gd name="connsiteY20" fmla="*/ 412045 h 412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39326" h="412045">
                  <a:moveTo>
                    <a:pt x="122393" y="0"/>
                  </a:moveTo>
                  <a:lnTo>
                    <a:pt x="82882" y="11289"/>
                  </a:lnTo>
                  <a:cubicBezTo>
                    <a:pt x="77183" y="12999"/>
                    <a:pt x="71270" y="14273"/>
                    <a:pt x="65948" y="16934"/>
                  </a:cubicBezTo>
                  <a:cubicBezTo>
                    <a:pt x="59881" y="19968"/>
                    <a:pt x="54659" y="24460"/>
                    <a:pt x="49015" y="28223"/>
                  </a:cubicBezTo>
                  <a:cubicBezTo>
                    <a:pt x="45252" y="33867"/>
                    <a:pt x="40760" y="39088"/>
                    <a:pt x="37726" y="45156"/>
                  </a:cubicBezTo>
                  <a:cubicBezTo>
                    <a:pt x="35065" y="50477"/>
                    <a:pt x="32082" y="56139"/>
                    <a:pt x="32082" y="62089"/>
                  </a:cubicBezTo>
                  <a:cubicBezTo>
                    <a:pt x="32082" y="73534"/>
                    <a:pt x="32608" y="85719"/>
                    <a:pt x="37726" y="95956"/>
                  </a:cubicBezTo>
                  <a:cubicBezTo>
                    <a:pt x="40760" y="102024"/>
                    <a:pt x="48591" y="104211"/>
                    <a:pt x="54659" y="107245"/>
                  </a:cubicBezTo>
                  <a:cubicBezTo>
                    <a:pt x="72058" y="115944"/>
                    <a:pt x="101190" y="116589"/>
                    <a:pt x="116748" y="118534"/>
                  </a:cubicBezTo>
                  <a:cubicBezTo>
                    <a:pt x="126930" y="128715"/>
                    <a:pt x="139326" y="136062"/>
                    <a:pt x="139326" y="152400"/>
                  </a:cubicBezTo>
                  <a:cubicBezTo>
                    <a:pt x="139326" y="158350"/>
                    <a:pt x="138524" y="165876"/>
                    <a:pt x="133682" y="169334"/>
                  </a:cubicBezTo>
                  <a:cubicBezTo>
                    <a:pt x="123999" y="176251"/>
                    <a:pt x="109716" y="174022"/>
                    <a:pt x="99815" y="180623"/>
                  </a:cubicBezTo>
                  <a:cubicBezTo>
                    <a:pt x="72979" y="198514"/>
                    <a:pt x="89320" y="189765"/>
                    <a:pt x="49015" y="203200"/>
                  </a:cubicBezTo>
                  <a:cubicBezTo>
                    <a:pt x="43371" y="205081"/>
                    <a:pt x="37033" y="205545"/>
                    <a:pt x="32082" y="208845"/>
                  </a:cubicBezTo>
                  <a:lnTo>
                    <a:pt x="15148" y="220134"/>
                  </a:lnTo>
                  <a:cubicBezTo>
                    <a:pt x="-2198" y="246152"/>
                    <a:pt x="-5415" y="243111"/>
                    <a:pt x="9504" y="287867"/>
                  </a:cubicBezTo>
                  <a:cubicBezTo>
                    <a:pt x="12028" y="295440"/>
                    <a:pt x="19459" y="300923"/>
                    <a:pt x="26437" y="304800"/>
                  </a:cubicBezTo>
                  <a:cubicBezTo>
                    <a:pt x="36839" y="310579"/>
                    <a:pt x="60304" y="316089"/>
                    <a:pt x="60304" y="316089"/>
                  </a:cubicBezTo>
                  <a:cubicBezTo>
                    <a:pt x="65948" y="319852"/>
                    <a:pt x="71038" y="324623"/>
                    <a:pt x="77237" y="327378"/>
                  </a:cubicBezTo>
                  <a:cubicBezTo>
                    <a:pt x="88111" y="332211"/>
                    <a:pt x="111104" y="338667"/>
                    <a:pt x="111104" y="338667"/>
                  </a:cubicBezTo>
                  <a:cubicBezTo>
                    <a:pt x="145257" y="361436"/>
                    <a:pt x="128037" y="343172"/>
                    <a:pt x="128037" y="412045"/>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Freeform 48">
              <a:extLst>
                <a:ext uri="{FF2B5EF4-FFF2-40B4-BE49-F238E27FC236}">
                  <a16:creationId xmlns:a16="http://schemas.microsoft.com/office/drawing/2014/main" id="{A075A7D2-1262-B8DA-81C8-4A3DF22F994B}"/>
                </a:ext>
              </a:extLst>
            </p:cNvPr>
            <p:cNvSpPr/>
            <p:nvPr/>
          </p:nvSpPr>
          <p:spPr>
            <a:xfrm>
              <a:off x="1378399" y="5783771"/>
              <a:ext cx="105459" cy="310445"/>
            </a:xfrm>
            <a:custGeom>
              <a:avLst/>
              <a:gdLst>
                <a:gd name="connsiteX0" fmla="*/ 122393 w 139326"/>
                <a:gd name="connsiteY0" fmla="*/ 0 h 412045"/>
                <a:gd name="connsiteX1" fmla="*/ 82882 w 139326"/>
                <a:gd name="connsiteY1" fmla="*/ 11289 h 412045"/>
                <a:gd name="connsiteX2" fmla="*/ 65948 w 139326"/>
                <a:gd name="connsiteY2" fmla="*/ 16934 h 412045"/>
                <a:gd name="connsiteX3" fmla="*/ 49015 w 139326"/>
                <a:gd name="connsiteY3" fmla="*/ 28223 h 412045"/>
                <a:gd name="connsiteX4" fmla="*/ 37726 w 139326"/>
                <a:gd name="connsiteY4" fmla="*/ 45156 h 412045"/>
                <a:gd name="connsiteX5" fmla="*/ 32082 w 139326"/>
                <a:gd name="connsiteY5" fmla="*/ 62089 h 412045"/>
                <a:gd name="connsiteX6" fmla="*/ 37726 w 139326"/>
                <a:gd name="connsiteY6" fmla="*/ 95956 h 412045"/>
                <a:gd name="connsiteX7" fmla="*/ 54659 w 139326"/>
                <a:gd name="connsiteY7" fmla="*/ 107245 h 412045"/>
                <a:gd name="connsiteX8" fmla="*/ 116748 w 139326"/>
                <a:gd name="connsiteY8" fmla="*/ 118534 h 412045"/>
                <a:gd name="connsiteX9" fmla="*/ 139326 w 139326"/>
                <a:gd name="connsiteY9" fmla="*/ 152400 h 412045"/>
                <a:gd name="connsiteX10" fmla="*/ 133682 w 139326"/>
                <a:gd name="connsiteY10" fmla="*/ 169334 h 412045"/>
                <a:gd name="connsiteX11" fmla="*/ 99815 w 139326"/>
                <a:gd name="connsiteY11" fmla="*/ 180623 h 412045"/>
                <a:gd name="connsiteX12" fmla="*/ 49015 w 139326"/>
                <a:gd name="connsiteY12" fmla="*/ 203200 h 412045"/>
                <a:gd name="connsiteX13" fmla="*/ 32082 w 139326"/>
                <a:gd name="connsiteY13" fmla="*/ 208845 h 412045"/>
                <a:gd name="connsiteX14" fmla="*/ 15148 w 139326"/>
                <a:gd name="connsiteY14" fmla="*/ 220134 h 412045"/>
                <a:gd name="connsiteX15" fmla="*/ 9504 w 139326"/>
                <a:gd name="connsiteY15" fmla="*/ 287867 h 412045"/>
                <a:gd name="connsiteX16" fmla="*/ 26437 w 139326"/>
                <a:gd name="connsiteY16" fmla="*/ 304800 h 412045"/>
                <a:gd name="connsiteX17" fmla="*/ 60304 w 139326"/>
                <a:gd name="connsiteY17" fmla="*/ 316089 h 412045"/>
                <a:gd name="connsiteX18" fmla="*/ 77237 w 139326"/>
                <a:gd name="connsiteY18" fmla="*/ 327378 h 412045"/>
                <a:gd name="connsiteX19" fmla="*/ 111104 w 139326"/>
                <a:gd name="connsiteY19" fmla="*/ 338667 h 412045"/>
                <a:gd name="connsiteX20" fmla="*/ 128037 w 139326"/>
                <a:gd name="connsiteY20" fmla="*/ 412045 h 412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39326" h="412045">
                  <a:moveTo>
                    <a:pt x="122393" y="0"/>
                  </a:moveTo>
                  <a:lnTo>
                    <a:pt x="82882" y="11289"/>
                  </a:lnTo>
                  <a:cubicBezTo>
                    <a:pt x="77183" y="12999"/>
                    <a:pt x="71270" y="14273"/>
                    <a:pt x="65948" y="16934"/>
                  </a:cubicBezTo>
                  <a:cubicBezTo>
                    <a:pt x="59881" y="19968"/>
                    <a:pt x="54659" y="24460"/>
                    <a:pt x="49015" y="28223"/>
                  </a:cubicBezTo>
                  <a:cubicBezTo>
                    <a:pt x="45252" y="33867"/>
                    <a:pt x="40760" y="39088"/>
                    <a:pt x="37726" y="45156"/>
                  </a:cubicBezTo>
                  <a:cubicBezTo>
                    <a:pt x="35065" y="50477"/>
                    <a:pt x="32082" y="56139"/>
                    <a:pt x="32082" y="62089"/>
                  </a:cubicBezTo>
                  <a:cubicBezTo>
                    <a:pt x="32082" y="73534"/>
                    <a:pt x="32608" y="85719"/>
                    <a:pt x="37726" y="95956"/>
                  </a:cubicBezTo>
                  <a:cubicBezTo>
                    <a:pt x="40760" y="102024"/>
                    <a:pt x="48591" y="104211"/>
                    <a:pt x="54659" y="107245"/>
                  </a:cubicBezTo>
                  <a:cubicBezTo>
                    <a:pt x="72058" y="115944"/>
                    <a:pt x="101190" y="116589"/>
                    <a:pt x="116748" y="118534"/>
                  </a:cubicBezTo>
                  <a:cubicBezTo>
                    <a:pt x="126930" y="128715"/>
                    <a:pt x="139326" y="136062"/>
                    <a:pt x="139326" y="152400"/>
                  </a:cubicBezTo>
                  <a:cubicBezTo>
                    <a:pt x="139326" y="158350"/>
                    <a:pt x="138524" y="165876"/>
                    <a:pt x="133682" y="169334"/>
                  </a:cubicBezTo>
                  <a:cubicBezTo>
                    <a:pt x="123999" y="176251"/>
                    <a:pt x="109716" y="174022"/>
                    <a:pt x="99815" y="180623"/>
                  </a:cubicBezTo>
                  <a:cubicBezTo>
                    <a:pt x="72979" y="198514"/>
                    <a:pt x="89320" y="189765"/>
                    <a:pt x="49015" y="203200"/>
                  </a:cubicBezTo>
                  <a:cubicBezTo>
                    <a:pt x="43371" y="205081"/>
                    <a:pt x="37033" y="205545"/>
                    <a:pt x="32082" y="208845"/>
                  </a:cubicBezTo>
                  <a:lnTo>
                    <a:pt x="15148" y="220134"/>
                  </a:lnTo>
                  <a:cubicBezTo>
                    <a:pt x="-2198" y="246152"/>
                    <a:pt x="-5415" y="243111"/>
                    <a:pt x="9504" y="287867"/>
                  </a:cubicBezTo>
                  <a:cubicBezTo>
                    <a:pt x="12028" y="295440"/>
                    <a:pt x="19459" y="300923"/>
                    <a:pt x="26437" y="304800"/>
                  </a:cubicBezTo>
                  <a:cubicBezTo>
                    <a:pt x="36839" y="310579"/>
                    <a:pt x="60304" y="316089"/>
                    <a:pt x="60304" y="316089"/>
                  </a:cubicBezTo>
                  <a:cubicBezTo>
                    <a:pt x="65948" y="319852"/>
                    <a:pt x="71038" y="324623"/>
                    <a:pt x="77237" y="327378"/>
                  </a:cubicBezTo>
                  <a:cubicBezTo>
                    <a:pt x="88111" y="332211"/>
                    <a:pt x="111104" y="338667"/>
                    <a:pt x="111104" y="338667"/>
                  </a:cubicBezTo>
                  <a:cubicBezTo>
                    <a:pt x="145257" y="361436"/>
                    <a:pt x="128037" y="343172"/>
                    <a:pt x="128037" y="412045"/>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0" name="Straight Arrow Connector 49">
              <a:extLst>
                <a:ext uri="{FF2B5EF4-FFF2-40B4-BE49-F238E27FC236}">
                  <a16:creationId xmlns:a16="http://schemas.microsoft.com/office/drawing/2014/main" id="{C6EA37E9-CD67-D593-F8EA-E6D803BE1707}"/>
                </a:ext>
              </a:extLst>
            </p:cNvPr>
            <p:cNvCxnSpPr>
              <a:cxnSpLocks/>
            </p:cNvCxnSpPr>
            <p:nvPr/>
          </p:nvCxnSpPr>
          <p:spPr>
            <a:xfrm>
              <a:off x="1358775" y="6481897"/>
              <a:ext cx="9222139" cy="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a:extLst>
                <a:ext uri="{FF2B5EF4-FFF2-40B4-BE49-F238E27FC236}">
                  <a16:creationId xmlns:a16="http://schemas.microsoft.com/office/drawing/2014/main" id="{FC53C41D-0A67-4078-198C-5AC9629590DB}"/>
                </a:ext>
              </a:extLst>
            </p:cNvPr>
            <p:cNvCxnSpPr>
              <a:cxnSpLocks/>
            </p:cNvCxnSpPr>
            <p:nvPr/>
          </p:nvCxnSpPr>
          <p:spPr>
            <a:xfrm flipV="1">
              <a:off x="1553905" y="4118097"/>
              <a:ext cx="0" cy="2612982"/>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2" name="TextBox 51">
              <a:extLst>
                <a:ext uri="{FF2B5EF4-FFF2-40B4-BE49-F238E27FC236}">
                  <a16:creationId xmlns:a16="http://schemas.microsoft.com/office/drawing/2014/main" id="{6D4A86FA-675A-1ACB-56E5-F89EEEEC2E99}"/>
                </a:ext>
              </a:extLst>
            </p:cNvPr>
            <p:cNvSpPr txBox="1"/>
            <p:nvPr/>
          </p:nvSpPr>
          <p:spPr>
            <a:xfrm>
              <a:off x="7468506" y="3899944"/>
              <a:ext cx="65" cy="276999"/>
            </a:xfrm>
            <a:prstGeom prst="rect">
              <a:avLst/>
            </a:prstGeom>
            <a:noFill/>
          </p:spPr>
          <p:txBody>
            <a:bodyPr wrap="none" lIns="0" tIns="0" rIns="0" bIns="0" rtlCol="0">
              <a:spAutoFit/>
            </a:bodyPr>
            <a:lstStyle/>
            <a:p>
              <a:endParaRPr lang="en-US" dirty="0"/>
            </a:p>
          </p:txBody>
        </p:sp>
        <mc:AlternateContent xmlns:mc="http://schemas.openxmlformats.org/markup-compatibility/2006" xmlns:a14="http://schemas.microsoft.com/office/drawing/2010/main">
          <mc:Choice Requires="a14">
            <p:sp>
              <p:nvSpPr>
                <p:cNvPr id="53" name="TextBox 52">
                  <a:extLst>
                    <a:ext uri="{FF2B5EF4-FFF2-40B4-BE49-F238E27FC236}">
                      <a16:creationId xmlns:a16="http://schemas.microsoft.com/office/drawing/2014/main" id="{7B2FE46B-DF71-D67B-E2C5-E9FE1F3F860D}"/>
                    </a:ext>
                  </a:extLst>
                </p:cNvPr>
                <p:cNvSpPr txBox="1"/>
                <p:nvPr/>
              </p:nvSpPr>
              <p:spPr>
                <a:xfrm>
                  <a:off x="10352615" y="6455911"/>
                  <a:ext cx="183319" cy="276999"/>
                </a:xfrm>
                <a:prstGeom prst="rect">
                  <a:avLst/>
                </a:prstGeom>
                <a:noFill/>
              </p:spPr>
              <p:txBody>
                <a:bodyPr wrap="none" lIns="0" tIns="0" rIns="0" bIns="0" rtlCol="0">
                  <a:spAutoFit/>
                </a:bodyPr>
                <a:lstStyle/>
                <a:p>
                  <a:pPr/>
                  <a14:m>
                    <m:oMathPara xmlns:m="http://schemas.openxmlformats.org/officeDocument/2006/math">
                      <m:oMath>
                        <m:r>
                          <a:rPr lang="en-US" b="0" i="1" smtClean="0">
                            <a:latin typeface="Cambria Math" panose="02040503050406030204" pitchFamily="18" charset="0"/>
                          </a:rPr>
                          <m:t>𝑥</m:t>
                        </m:r>
                      </m:oMath>
                    </m:oMathPara>
                  </a14:m>
                  <a:endParaRPr lang="en-US" dirty="0"/>
                </a:p>
              </p:txBody>
            </p:sp>
          </mc:Choice>
          <mc:Fallback xmlns="">
            <p:sp>
              <p:nvSpPr>
                <p:cNvPr id="76" name="TextBox 75">
                  <a:extLst>
                    <a:ext uri="{FF2B5EF4-FFF2-40B4-BE49-F238E27FC236}">
                      <a16:creationId xmlns:a16="http://schemas.microsoft.com/office/drawing/2014/main" id="{8CBFE630-6CA2-F96E-3662-13EF42E90D6C}"/>
                    </a:ext>
                  </a:extLst>
                </p:cNvPr>
                <p:cNvSpPr txBox="1">
                  <a:spLocks noRot="1" noChangeAspect="1" noMove="1" noResize="1" noEditPoints="1" noAdjustHandles="1" noChangeArrowheads="1" noChangeShapeType="1" noTextEdit="1"/>
                </p:cNvSpPr>
                <p:nvPr/>
              </p:nvSpPr>
              <p:spPr>
                <a:xfrm>
                  <a:off x="10352615" y="6455911"/>
                  <a:ext cx="183319" cy="276999"/>
                </a:xfrm>
                <a:prstGeom prst="rect">
                  <a:avLst/>
                </a:prstGeom>
                <a:blipFill>
                  <a:blip r:embed="rId9"/>
                  <a:stretch>
                    <a:fillRect l="-20000" r="-1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4" name="TextBox 53">
                  <a:extLst>
                    <a:ext uri="{FF2B5EF4-FFF2-40B4-BE49-F238E27FC236}">
                      <a16:creationId xmlns:a16="http://schemas.microsoft.com/office/drawing/2014/main" id="{AD2DF817-6021-1E14-0066-F61CD1DD81B3}"/>
                    </a:ext>
                  </a:extLst>
                </p:cNvPr>
                <p:cNvSpPr txBox="1"/>
                <p:nvPr/>
              </p:nvSpPr>
              <p:spPr>
                <a:xfrm>
                  <a:off x="1603531" y="4009147"/>
                  <a:ext cx="186718" cy="276999"/>
                </a:xfrm>
                <a:prstGeom prst="rect">
                  <a:avLst/>
                </a:prstGeom>
                <a:noFill/>
              </p:spPr>
              <p:txBody>
                <a:bodyPr wrap="none" lIns="0" tIns="0" rIns="0" bIns="0" rtlCol="0">
                  <a:spAutoFit/>
                </a:bodyPr>
                <a:lstStyle/>
                <a:p>
                  <a:pPr/>
                  <a14:m>
                    <m:oMathPara xmlns:m="http://schemas.openxmlformats.org/officeDocument/2006/math">
                      <m:oMath>
                        <m:r>
                          <a:rPr lang="en-US" b="0" i="1" smtClean="0">
                            <a:latin typeface="Cambria Math" panose="02040503050406030204" pitchFamily="18" charset="0"/>
                          </a:rPr>
                          <m:t>𝑦</m:t>
                        </m:r>
                      </m:oMath>
                    </m:oMathPara>
                  </a14:m>
                  <a:endParaRPr lang="en-US" dirty="0"/>
                </a:p>
              </p:txBody>
            </p:sp>
          </mc:Choice>
          <mc:Fallback xmlns="">
            <p:sp>
              <p:nvSpPr>
                <p:cNvPr id="77" name="TextBox 76">
                  <a:extLst>
                    <a:ext uri="{FF2B5EF4-FFF2-40B4-BE49-F238E27FC236}">
                      <a16:creationId xmlns:a16="http://schemas.microsoft.com/office/drawing/2014/main" id="{E8BB3E21-C64B-1F8C-FBAC-E706A229749B}"/>
                    </a:ext>
                  </a:extLst>
                </p:cNvPr>
                <p:cNvSpPr txBox="1">
                  <a:spLocks noRot="1" noChangeAspect="1" noMove="1" noResize="1" noEditPoints="1" noAdjustHandles="1" noChangeArrowheads="1" noChangeShapeType="1" noTextEdit="1"/>
                </p:cNvSpPr>
                <p:nvPr/>
              </p:nvSpPr>
              <p:spPr>
                <a:xfrm>
                  <a:off x="1603531" y="4009147"/>
                  <a:ext cx="186718" cy="276999"/>
                </a:xfrm>
                <a:prstGeom prst="rect">
                  <a:avLst/>
                </a:prstGeom>
                <a:blipFill>
                  <a:blip r:embed="rId10"/>
                  <a:stretch>
                    <a:fillRect l="-31250" r="-25000" b="-2608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5" name="TextBox 54">
                  <a:extLst>
                    <a:ext uri="{FF2B5EF4-FFF2-40B4-BE49-F238E27FC236}">
                      <a16:creationId xmlns:a16="http://schemas.microsoft.com/office/drawing/2014/main" id="{8E3D0364-8AE6-61E2-F7F4-6858196C57A0}"/>
                    </a:ext>
                  </a:extLst>
                </p:cNvPr>
                <p:cNvSpPr txBox="1"/>
                <p:nvPr/>
              </p:nvSpPr>
              <p:spPr>
                <a:xfrm>
                  <a:off x="1281203" y="6381923"/>
                  <a:ext cx="366062" cy="369332"/>
                </a:xfrm>
                <a:prstGeom prst="rect">
                  <a:avLst/>
                </a:prstGeom>
                <a:noFill/>
              </p:spPr>
              <p:txBody>
                <a:bodyPr wrap="none" rtlCol="0">
                  <a:spAutoFit/>
                </a:bodyPr>
                <a:lstStyle/>
                <a:p>
                  <a:pPr/>
                  <a14:m>
                    <m:oMathPara xmlns:m="http://schemas.openxmlformats.org/officeDocument/2006/math">
                      <m:oMath>
                        <m:r>
                          <a:rPr lang="en-US" b="0" i="1" smtClean="0">
                            <a:latin typeface="Cambria Math" panose="02040503050406030204" pitchFamily="18" charset="0"/>
                          </a:rPr>
                          <m:t>𝑜</m:t>
                        </m:r>
                      </m:oMath>
                    </m:oMathPara>
                  </a14:m>
                  <a:endParaRPr lang="en-US" dirty="0"/>
                </a:p>
              </p:txBody>
            </p:sp>
          </mc:Choice>
          <mc:Fallback xmlns="">
            <p:sp>
              <p:nvSpPr>
                <p:cNvPr id="78" name="TextBox 77">
                  <a:extLst>
                    <a:ext uri="{FF2B5EF4-FFF2-40B4-BE49-F238E27FC236}">
                      <a16:creationId xmlns:a16="http://schemas.microsoft.com/office/drawing/2014/main" id="{0F95CE6F-8092-CF9C-E6E9-C06E70851020}"/>
                    </a:ext>
                  </a:extLst>
                </p:cNvPr>
                <p:cNvSpPr txBox="1">
                  <a:spLocks noRot="1" noChangeAspect="1" noMove="1" noResize="1" noEditPoints="1" noAdjustHandles="1" noChangeArrowheads="1" noChangeShapeType="1" noTextEdit="1"/>
                </p:cNvSpPr>
                <p:nvPr/>
              </p:nvSpPr>
              <p:spPr>
                <a:xfrm>
                  <a:off x="1281203" y="6381923"/>
                  <a:ext cx="366062" cy="369332"/>
                </a:xfrm>
                <a:prstGeom prst="rect">
                  <a:avLst/>
                </a:prstGeom>
                <a:blipFill>
                  <a:blip r:embed="rId11"/>
                  <a:stretch>
                    <a:fillRect/>
                  </a:stretch>
                </a:blipFill>
              </p:spPr>
              <p:txBody>
                <a:bodyPr/>
                <a:lstStyle/>
                <a:p>
                  <a:r>
                    <a:rPr lang="en-US">
                      <a:noFill/>
                    </a:rPr>
                    <a:t> </a:t>
                  </a:r>
                </a:p>
              </p:txBody>
            </p:sp>
          </mc:Fallback>
        </mc:AlternateContent>
        <p:cxnSp>
          <p:nvCxnSpPr>
            <p:cNvPr id="56" name="Straight Connector 55">
              <a:extLst>
                <a:ext uri="{FF2B5EF4-FFF2-40B4-BE49-F238E27FC236}">
                  <a16:creationId xmlns:a16="http://schemas.microsoft.com/office/drawing/2014/main" id="{253AF16A-A878-1F2C-5810-DEDEDBE8D6AE}"/>
                </a:ext>
              </a:extLst>
            </p:cNvPr>
            <p:cNvCxnSpPr>
              <a:cxnSpLocks/>
            </p:cNvCxnSpPr>
            <p:nvPr/>
          </p:nvCxnSpPr>
          <p:spPr>
            <a:xfrm>
              <a:off x="1550157" y="4403104"/>
              <a:ext cx="2830268"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95BF86A1-482B-6A72-9CCE-A2C40DD9B147}"/>
                </a:ext>
              </a:extLst>
            </p:cNvPr>
            <p:cNvCxnSpPr>
              <a:cxnSpLocks/>
            </p:cNvCxnSpPr>
            <p:nvPr/>
          </p:nvCxnSpPr>
          <p:spPr>
            <a:xfrm flipV="1">
              <a:off x="4380425" y="4409191"/>
              <a:ext cx="0" cy="2078793"/>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58" name="TextBox 57">
              <a:extLst>
                <a:ext uri="{FF2B5EF4-FFF2-40B4-BE49-F238E27FC236}">
                  <a16:creationId xmlns:a16="http://schemas.microsoft.com/office/drawing/2014/main" id="{071628EC-0058-17DA-DA98-91DBAE05C5B6}"/>
                </a:ext>
              </a:extLst>
            </p:cNvPr>
            <p:cNvSpPr txBox="1"/>
            <p:nvPr/>
          </p:nvSpPr>
          <p:spPr>
            <a:xfrm>
              <a:off x="4209819" y="6500871"/>
              <a:ext cx="380232" cy="276999"/>
            </a:xfrm>
            <a:prstGeom prst="rect">
              <a:avLst/>
            </a:prstGeom>
            <a:noFill/>
          </p:spPr>
          <p:txBody>
            <a:bodyPr wrap="none" rtlCol="0">
              <a:spAutoFit/>
            </a:bodyPr>
            <a:lstStyle/>
            <a:p>
              <a:r>
                <a:rPr lang="en-US" altLang="zh-CN" sz="1200" dirty="0"/>
                <a:t>1.0</a:t>
              </a:r>
              <a:endParaRPr lang="en-US" sz="1200" dirty="0"/>
            </a:p>
          </p:txBody>
        </p:sp>
        <p:sp>
          <p:nvSpPr>
            <p:cNvPr id="59" name="TextBox 58">
              <a:extLst>
                <a:ext uri="{FF2B5EF4-FFF2-40B4-BE49-F238E27FC236}">
                  <a16:creationId xmlns:a16="http://schemas.microsoft.com/office/drawing/2014/main" id="{05EEEF5D-4F33-56C8-A8E5-819FA679AD86}"/>
                </a:ext>
              </a:extLst>
            </p:cNvPr>
            <p:cNvSpPr txBox="1"/>
            <p:nvPr/>
          </p:nvSpPr>
          <p:spPr>
            <a:xfrm>
              <a:off x="1161616" y="4264604"/>
              <a:ext cx="380232" cy="276999"/>
            </a:xfrm>
            <a:prstGeom prst="rect">
              <a:avLst/>
            </a:prstGeom>
            <a:noFill/>
          </p:spPr>
          <p:txBody>
            <a:bodyPr wrap="none" rtlCol="0">
              <a:spAutoFit/>
            </a:bodyPr>
            <a:lstStyle/>
            <a:p>
              <a:r>
                <a:rPr lang="en-US" altLang="zh-CN" sz="1200" dirty="0"/>
                <a:t>1.0</a:t>
              </a:r>
              <a:endParaRPr lang="en-US" sz="1200" dirty="0"/>
            </a:p>
          </p:txBody>
        </p:sp>
        <p:cxnSp>
          <p:nvCxnSpPr>
            <p:cNvPr id="60" name="Straight Connector 59">
              <a:extLst>
                <a:ext uri="{FF2B5EF4-FFF2-40B4-BE49-F238E27FC236}">
                  <a16:creationId xmlns:a16="http://schemas.microsoft.com/office/drawing/2014/main" id="{91689C32-3951-9BB1-7CD7-8BAF41B17D16}"/>
                </a:ext>
              </a:extLst>
            </p:cNvPr>
            <p:cNvCxnSpPr>
              <a:cxnSpLocks/>
            </p:cNvCxnSpPr>
            <p:nvPr/>
          </p:nvCxnSpPr>
          <p:spPr>
            <a:xfrm>
              <a:off x="4399935" y="4403103"/>
              <a:ext cx="2830268"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4256C180-E695-7AE8-3BCD-29E31F944E39}"/>
                </a:ext>
              </a:extLst>
            </p:cNvPr>
            <p:cNvCxnSpPr>
              <a:cxnSpLocks/>
            </p:cNvCxnSpPr>
            <p:nvPr/>
          </p:nvCxnSpPr>
          <p:spPr>
            <a:xfrm>
              <a:off x="7230203" y="4403103"/>
              <a:ext cx="2830268"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2D42E08C-E19F-3168-1CB9-5CA7EA81037A}"/>
                </a:ext>
              </a:extLst>
            </p:cNvPr>
            <p:cNvCxnSpPr>
              <a:cxnSpLocks/>
            </p:cNvCxnSpPr>
            <p:nvPr/>
          </p:nvCxnSpPr>
          <p:spPr>
            <a:xfrm flipV="1">
              <a:off x="7230203" y="4409190"/>
              <a:ext cx="0" cy="2078793"/>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3897F338-E83E-4DC9-85F5-7DF1014A46B9}"/>
                </a:ext>
              </a:extLst>
            </p:cNvPr>
            <p:cNvCxnSpPr>
              <a:cxnSpLocks/>
            </p:cNvCxnSpPr>
            <p:nvPr/>
          </p:nvCxnSpPr>
          <p:spPr>
            <a:xfrm flipV="1">
              <a:off x="10077632" y="4400406"/>
              <a:ext cx="0" cy="2078793"/>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64" name="TextBox 63">
              <a:extLst>
                <a:ext uri="{FF2B5EF4-FFF2-40B4-BE49-F238E27FC236}">
                  <a16:creationId xmlns:a16="http://schemas.microsoft.com/office/drawing/2014/main" id="{86E30E1F-878F-20FC-B5AD-4AD9D3563DD4}"/>
                </a:ext>
              </a:extLst>
            </p:cNvPr>
            <p:cNvSpPr txBox="1"/>
            <p:nvPr/>
          </p:nvSpPr>
          <p:spPr>
            <a:xfrm>
              <a:off x="7040087" y="6490681"/>
              <a:ext cx="380232" cy="276999"/>
            </a:xfrm>
            <a:prstGeom prst="rect">
              <a:avLst/>
            </a:prstGeom>
            <a:noFill/>
          </p:spPr>
          <p:txBody>
            <a:bodyPr wrap="none" rtlCol="0">
              <a:spAutoFit/>
            </a:bodyPr>
            <a:lstStyle/>
            <a:p>
              <a:r>
                <a:rPr lang="en-US" altLang="zh-CN" sz="1200" dirty="0"/>
                <a:t>2.0</a:t>
              </a:r>
              <a:endParaRPr lang="en-US" sz="1200" dirty="0"/>
            </a:p>
          </p:txBody>
        </p:sp>
        <p:sp>
          <p:nvSpPr>
            <p:cNvPr id="65" name="TextBox 64">
              <a:extLst>
                <a:ext uri="{FF2B5EF4-FFF2-40B4-BE49-F238E27FC236}">
                  <a16:creationId xmlns:a16="http://schemas.microsoft.com/office/drawing/2014/main" id="{8F93FF18-CE44-DE7E-2450-370E85391A23}"/>
                </a:ext>
              </a:extLst>
            </p:cNvPr>
            <p:cNvSpPr txBox="1"/>
            <p:nvPr/>
          </p:nvSpPr>
          <p:spPr>
            <a:xfrm>
              <a:off x="9886116" y="6490681"/>
              <a:ext cx="380232" cy="276999"/>
            </a:xfrm>
            <a:prstGeom prst="rect">
              <a:avLst/>
            </a:prstGeom>
            <a:noFill/>
          </p:spPr>
          <p:txBody>
            <a:bodyPr wrap="none" rtlCol="0">
              <a:spAutoFit/>
            </a:bodyPr>
            <a:lstStyle/>
            <a:p>
              <a:r>
                <a:rPr lang="en-US" altLang="zh-CN" sz="1200" dirty="0"/>
                <a:t>3.0</a:t>
              </a:r>
              <a:endParaRPr lang="en-US" sz="1200" dirty="0"/>
            </a:p>
          </p:txBody>
        </p:sp>
        <p:sp>
          <p:nvSpPr>
            <p:cNvPr id="66" name="Freeform 65">
              <a:extLst>
                <a:ext uri="{FF2B5EF4-FFF2-40B4-BE49-F238E27FC236}">
                  <a16:creationId xmlns:a16="http://schemas.microsoft.com/office/drawing/2014/main" id="{31D36735-3A28-C404-A5D1-DF6FFCDD4D96}"/>
                </a:ext>
              </a:extLst>
            </p:cNvPr>
            <p:cNvSpPr/>
            <p:nvPr/>
          </p:nvSpPr>
          <p:spPr>
            <a:xfrm>
              <a:off x="4299434" y="4836507"/>
              <a:ext cx="105459" cy="310445"/>
            </a:xfrm>
            <a:custGeom>
              <a:avLst/>
              <a:gdLst>
                <a:gd name="connsiteX0" fmla="*/ 122393 w 139326"/>
                <a:gd name="connsiteY0" fmla="*/ 0 h 412045"/>
                <a:gd name="connsiteX1" fmla="*/ 82882 w 139326"/>
                <a:gd name="connsiteY1" fmla="*/ 11289 h 412045"/>
                <a:gd name="connsiteX2" fmla="*/ 65948 w 139326"/>
                <a:gd name="connsiteY2" fmla="*/ 16934 h 412045"/>
                <a:gd name="connsiteX3" fmla="*/ 49015 w 139326"/>
                <a:gd name="connsiteY3" fmla="*/ 28223 h 412045"/>
                <a:gd name="connsiteX4" fmla="*/ 37726 w 139326"/>
                <a:gd name="connsiteY4" fmla="*/ 45156 h 412045"/>
                <a:gd name="connsiteX5" fmla="*/ 32082 w 139326"/>
                <a:gd name="connsiteY5" fmla="*/ 62089 h 412045"/>
                <a:gd name="connsiteX6" fmla="*/ 37726 w 139326"/>
                <a:gd name="connsiteY6" fmla="*/ 95956 h 412045"/>
                <a:gd name="connsiteX7" fmla="*/ 54659 w 139326"/>
                <a:gd name="connsiteY7" fmla="*/ 107245 h 412045"/>
                <a:gd name="connsiteX8" fmla="*/ 116748 w 139326"/>
                <a:gd name="connsiteY8" fmla="*/ 118534 h 412045"/>
                <a:gd name="connsiteX9" fmla="*/ 139326 w 139326"/>
                <a:gd name="connsiteY9" fmla="*/ 152400 h 412045"/>
                <a:gd name="connsiteX10" fmla="*/ 133682 w 139326"/>
                <a:gd name="connsiteY10" fmla="*/ 169334 h 412045"/>
                <a:gd name="connsiteX11" fmla="*/ 99815 w 139326"/>
                <a:gd name="connsiteY11" fmla="*/ 180623 h 412045"/>
                <a:gd name="connsiteX12" fmla="*/ 49015 w 139326"/>
                <a:gd name="connsiteY12" fmla="*/ 203200 h 412045"/>
                <a:gd name="connsiteX13" fmla="*/ 32082 w 139326"/>
                <a:gd name="connsiteY13" fmla="*/ 208845 h 412045"/>
                <a:gd name="connsiteX14" fmla="*/ 15148 w 139326"/>
                <a:gd name="connsiteY14" fmla="*/ 220134 h 412045"/>
                <a:gd name="connsiteX15" fmla="*/ 9504 w 139326"/>
                <a:gd name="connsiteY15" fmla="*/ 287867 h 412045"/>
                <a:gd name="connsiteX16" fmla="*/ 26437 w 139326"/>
                <a:gd name="connsiteY16" fmla="*/ 304800 h 412045"/>
                <a:gd name="connsiteX17" fmla="*/ 60304 w 139326"/>
                <a:gd name="connsiteY17" fmla="*/ 316089 h 412045"/>
                <a:gd name="connsiteX18" fmla="*/ 77237 w 139326"/>
                <a:gd name="connsiteY18" fmla="*/ 327378 h 412045"/>
                <a:gd name="connsiteX19" fmla="*/ 111104 w 139326"/>
                <a:gd name="connsiteY19" fmla="*/ 338667 h 412045"/>
                <a:gd name="connsiteX20" fmla="*/ 128037 w 139326"/>
                <a:gd name="connsiteY20" fmla="*/ 412045 h 412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39326" h="412045">
                  <a:moveTo>
                    <a:pt x="122393" y="0"/>
                  </a:moveTo>
                  <a:lnTo>
                    <a:pt x="82882" y="11289"/>
                  </a:lnTo>
                  <a:cubicBezTo>
                    <a:pt x="77183" y="12999"/>
                    <a:pt x="71270" y="14273"/>
                    <a:pt x="65948" y="16934"/>
                  </a:cubicBezTo>
                  <a:cubicBezTo>
                    <a:pt x="59881" y="19968"/>
                    <a:pt x="54659" y="24460"/>
                    <a:pt x="49015" y="28223"/>
                  </a:cubicBezTo>
                  <a:cubicBezTo>
                    <a:pt x="45252" y="33867"/>
                    <a:pt x="40760" y="39088"/>
                    <a:pt x="37726" y="45156"/>
                  </a:cubicBezTo>
                  <a:cubicBezTo>
                    <a:pt x="35065" y="50477"/>
                    <a:pt x="32082" y="56139"/>
                    <a:pt x="32082" y="62089"/>
                  </a:cubicBezTo>
                  <a:cubicBezTo>
                    <a:pt x="32082" y="73534"/>
                    <a:pt x="32608" y="85719"/>
                    <a:pt x="37726" y="95956"/>
                  </a:cubicBezTo>
                  <a:cubicBezTo>
                    <a:pt x="40760" y="102024"/>
                    <a:pt x="48591" y="104211"/>
                    <a:pt x="54659" y="107245"/>
                  </a:cubicBezTo>
                  <a:cubicBezTo>
                    <a:pt x="72058" y="115944"/>
                    <a:pt x="101190" y="116589"/>
                    <a:pt x="116748" y="118534"/>
                  </a:cubicBezTo>
                  <a:cubicBezTo>
                    <a:pt x="126930" y="128715"/>
                    <a:pt x="139326" y="136062"/>
                    <a:pt x="139326" y="152400"/>
                  </a:cubicBezTo>
                  <a:cubicBezTo>
                    <a:pt x="139326" y="158350"/>
                    <a:pt x="138524" y="165876"/>
                    <a:pt x="133682" y="169334"/>
                  </a:cubicBezTo>
                  <a:cubicBezTo>
                    <a:pt x="123999" y="176251"/>
                    <a:pt x="109716" y="174022"/>
                    <a:pt x="99815" y="180623"/>
                  </a:cubicBezTo>
                  <a:cubicBezTo>
                    <a:pt x="72979" y="198514"/>
                    <a:pt x="89320" y="189765"/>
                    <a:pt x="49015" y="203200"/>
                  </a:cubicBezTo>
                  <a:cubicBezTo>
                    <a:pt x="43371" y="205081"/>
                    <a:pt x="37033" y="205545"/>
                    <a:pt x="32082" y="208845"/>
                  </a:cubicBezTo>
                  <a:lnTo>
                    <a:pt x="15148" y="220134"/>
                  </a:lnTo>
                  <a:cubicBezTo>
                    <a:pt x="-2198" y="246152"/>
                    <a:pt x="-5415" y="243111"/>
                    <a:pt x="9504" y="287867"/>
                  </a:cubicBezTo>
                  <a:cubicBezTo>
                    <a:pt x="12028" y="295440"/>
                    <a:pt x="19459" y="300923"/>
                    <a:pt x="26437" y="304800"/>
                  </a:cubicBezTo>
                  <a:cubicBezTo>
                    <a:pt x="36839" y="310579"/>
                    <a:pt x="60304" y="316089"/>
                    <a:pt x="60304" y="316089"/>
                  </a:cubicBezTo>
                  <a:cubicBezTo>
                    <a:pt x="65948" y="319852"/>
                    <a:pt x="71038" y="324623"/>
                    <a:pt x="77237" y="327378"/>
                  </a:cubicBezTo>
                  <a:cubicBezTo>
                    <a:pt x="88111" y="332211"/>
                    <a:pt x="111104" y="338667"/>
                    <a:pt x="111104" y="338667"/>
                  </a:cubicBezTo>
                  <a:cubicBezTo>
                    <a:pt x="145257" y="361436"/>
                    <a:pt x="128037" y="343172"/>
                    <a:pt x="128037" y="412045"/>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Freeform 66">
              <a:extLst>
                <a:ext uri="{FF2B5EF4-FFF2-40B4-BE49-F238E27FC236}">
                  <a16:creationId xmlns:a16="http://schemas.microsoft.com/office/drawing/2014/main" id="{5140287A-6D06-B841-0A5B-196D0FB97D21}"/>
                </a:ext>
              </a:extLst>
            </p:cNvPr>
            <p:cNvSpPr/>
            <p:nvPr/>
          </p:nvSpPr>
          <p:spPr>
            <a:xfrm>
              <a:off x="4319058" y="5316091"/>
              <a:ext cx="105459" cy="310445"/>
            </a:xfrm>
            <a:custGeom>
              <a:avLst/>
              <a:gdLst>
                <a:gd name="connsiteX0" fmla="*/ 122393 w 139326"/>
                <a:gd name="connsiteY0" fmla="*/ 0 h 412045"/>
                <a:gd name="connsiteX1" fmla="*/ 82882 w 139326"/>
                <a:gd name="connsiteY1" fmla="*/ 11289 h 412045"/>
                <a:gd name="connsiteX2" fmla="*/ 65948 w 139326"/>
                <a:gd name="connsiteY2" fmla="*/ 16934 h 412045"/>
                <a:gd name="connsiteX3" fmla="*/ 49015 w 139326"/>
                <a:gd name="connsiteY3" fmla="*/ 28223 h 412045"/>
                <a:gd name="connsiteX4" fmla="*/ 37726 w 139326"/>
                <a:gd name="connsiteY4" fmla="*/ 45156 h 412045"/>
                <a:gd name="connsiteX5" fmla="*/ 32082 w 139326"/>
                <a:gd name="connsiteY5" fmla="*/ 62089 h 412045"/>
                <a:gd name="connsiteX6" fmla="*/ 37726 w 139326"/>
                <a:gd name="connsiteY6" fmla="*/ 95956 h 412045"/>
                <a:gd name="connsiteX7" fmla="*/ 54659 w 139326"/>
                <a:gd name="connsiteY7" fmla="*/ 107245 h 412045"/>
                <a:gd name="connsiteX8" fmla="*/ 116748 w 139326"/>
                <a:gd name="connsiteY8" fmla="*/ 118534 h 412045"/>
                <a:gd name="connsiteX9" fmla="*/ 139326 w 139326"/>
                <a:gd name="connsiteY9" fmla="*/ 152400 h 412045"/>
                <a:gd name="connsiteX10" fmla="*/ 133682 w 139326"/>
                <a:gd name="connsiteY10" fmla="*/ 169334 h 412045"/>
                <a:gd name="connsiteX11" fmla="*/ 99815 w 139326"/>
                <a:gd name="connsiteY11" fmla="*/ 180623 h 412045"/>
                <a:gd name="connsiteX12" fmla="*/ 49015 w 139326"/>
                <a:gd name="connsiteY12" fmla="*/ 203200 h 412045"/>
                <a:gd name="connsiteX13" fmla="*/ 32082 w 139326"/>
                <a:gd name="connsiteY13" fmla="*/ 208845 h 412045"/>
                <a:gd name="connsiteX14" fmla="*/ 15148 w 139326"/>
                <a:gd name="connsiteY14" fmla="*/ 220134 h 412045"/>
                <a:gd name="connsiteX15" fmla="*/ 9504 w 139326"/>
                <a:gd name="connsiteY15" fmla="*/ 287867 h 412045"/>
                <a:gd name="connsiteX16" fmla="*/ 26437 w 139326"/>
                <a:gd name="connsiteY16" fmla="*/ 304800 h 412045"/>
                <a:gd name="connsiteX17" fmla="*/ 60304 w 139326"/>
                <a:gd name="connsiteY17" fmla="*/ 316089 h 412045"/>
                <a:gd name="connsiteX18" fmla="*/ 77237 w 139326"/>
                <a:gd name="connsiteY18" fmla="*/ 327378 h 412045"/>
                <a:gd name="connsiteX19" fmla="*/ 111104 w 139326"/>
                <a:gd name="connsiteY19" fmla="*/ 338667 h 412045"/>
                <a:gd name="connsiteX20" fmla="*/ 128037 w 139326"/>
                <a:gd name="connsiteY20" fmla="*/ 412045 h 412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39326" h="412045">
                  <a:moveTo>
                    <a:pt x="122393" y="0"/>
                  </a:moveTo>
                  <a:lnTo>
                    <a:pt x="82882" y="11289"/>
                  </a:lnTo>
                  <a:cubicBezTo>
                    <a:pt x="77183" y="12999"/>
                    <a:pt x="71270" y="14273"/>
                    <a:pt x="65948" y="16934"/>
                  </a:cubicBezTo>
                  <a:cubicBezTo>
                    <a:pt x="59881" y="19968"/>
                    <a:pt x="54659" y="24460"/>
                    <a:pt x="49015" y="28223"/>
                  </a:cubicBezTo>
                  <a:cubicBezTo>
                    <a:pt x="45252" y="33867"/>
                    <a:pt x="40760" y="39088"/>
                    <a:pt x="37726" y="45156"/>
                  </a:cubicBezTo>
                  <a:cubicBezTo>
                    <a:pt x="35065" y="50477"/>
                    <a:pt x="32082" y="56139"/>
                    <a:pt x="32082" y="62089"/>
                  </a:cubicBezTo>
                  <a:cubicBezTo>
                    <a:pt x="32082" y="73534"/>
                    <a:pt x="32608" y="85719"/>
                    <a:pt x="37726" y="95956"/>
                  </a:cubicBezTo>
                  <a:cubicBezTo>
                    <a:pt x="40760" y="102024"/>
                    <a:pt x="48591" y="104211"/>
                    <a:pt x="54659" y="107245"/>
                  </a:cubicBezTo>
                  <a:cubicBezTo>
                    <a:pt x="72058" y="115944"/>
                    <a:pt x="101190" y="116589"/>
                    <a:pt x="116748" y="118534"/>
                  </a:cubicBezTo>
                  <a:cubicBezTo>
                    <a:pt x="126930" y="128715"/>
                    <a:pt x="139326" y="136062"/>
                    <a:pt x="139326" y="152400"/>
                  </a:cubicBezTo>
                  <a:cubicBezTo>
                    <a:pt x="139326" y="158350"/>
                    <a:pt x="138524" y="165876"/>
                    <a:pt x="133682" y="169334"/>
                  </a:cubicBezTo>
                  <a:cubicBezTo>
                    <a:pt x="123999" y="176251"/>
                    <a:pt x="109716" y="174022"/>
                    <a:pt x="99815" y="180623"/>
                  </a:cubicBezTo>
                  <a:cubicBezTo>
                    <a:pt x="72979" y="198514"/>
                    <a:pt x="89320" y="189765"/>
                    <a:pt x="49015" y="203200"/>
                  </a:cubicBezTo>
                  <a:cubicBezTo>
                    <a:pt x="43371" y="205081"/>
                    <a:pt x="37033" y="205545"/>
                    <a:pt x="32082" y="208845"/>
                  </a:cubicBezTo>
                  <a:lnTo>
                    <a:pt x="15148" y="220134"/>
                  </a:lnTo>
                  <a:cubicBezTo>
                    <a:pt x="-2198" y="246152"/>
                    <a:pt x="-5415" y="243111"/>
                    <a:pt x="9504" y="287867"/>
                  </a:cubicBezTo>
                  <a:cubicBezTo>
                    <a:pt x="12028" y="295440"/>
                    <a:pt x="19459" y="300923"/>
                    <a:pt x="26437" y="304800"/>
                  </a:cubicBezTo>
                  <a:cubicBezTo>
                    <a:pt x="36839" y="310579"/>
                    <a:pt x="60304" y="316089"/>
                    <a:pt x="60304" y="316089"/>
                  </a:cubicBezTo>
                  <a:cubicBezTo>
                    <a:pt x="65948" y="319852"/>
                    <a:pt x="71038" y="324623"/>
                    <a:pt x="77237" y="327378"/>
                  </a:cubicBezTo>
                  <a:cubicBezTo>
                    <a:pt x="88111" y="332211"/>
                    <a:pt x="111104" y="338667"/>
                    <a:pt x="111104" y="338667"/>
                  </a:cubicBezTo>
                  <a:cubicBezTo>
                    <a:pt x="145257" y="361436"/>
                    <a:pt x="128037" y="343172"/>
                    <a:pt x="128037" y="412045"/>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a:extLst>
                <a:ext uri="{FF2B5EF4-FFF2-40B4-BE49-F238E27FC236}">
                  <a16:creationId xmlns:a16="http://schemas.microsoft.com/office/drawing/2014/main" id="{47EBEBD4-104A-370A-9D9D-81247391B2ED}"/>
                </a:ext>
              </a:extLst>
            </p:cNvPr>
            <p:cNvSpPr/>
            <p:nvPr/>
          </p:nvSpPr>
          <p:spPr>
            <a:xfrm>
              <a:off x="4319058" y="5795675"/>
              <a:ext cx="105459" cy="310445"/>
            </a:xfrm>
            <a:custGeom>
              <a:avLst/>
              <a:gdLst>
                <a:gd name="connsiteX0" fmla="*/ 122393 w 139326"/>
                <a:gd name="connsiteY0" fmla="*/ 0 h 412045"/>
                <a:gd name="connsiteX1" fmla="*/ 82882 w 139326"/>
                <a:gd name="connsiteY1" fmla="*/ 11289 h 412045"/>
                <a:gd name="connsiteX2" fmla="*/ 65948 w 139326"/>
                <a:gd name="connsiteY2" fmla="*/ 16934 h 412045"/>
                <a:gd name="connsiteX3" fmla="*/ 49015 w 139326"/>
                <a:gd name="connsiteY3" fmla="*/ 28223 h 412045"/>
                <a:gd name="connsiteX4" fmla="*/ 37726 w 139326"/>
                <a:gd name="connsiteY4" fmla="*/ 45156 h 412045"/>
                <a:gd name="connsiteX5" fmla="*/ 32082 w 139326"/>
                <a:gd name="connsiteY5" fmla="*/ 62089 h 412045"/>
                <a:gd name="connsiteX6" fmla="*/ 37726 w 139326"/>
                <a:gd name="connsiteY6" fmla="*/ 95956 h 412045"/>
                <a:gd name="connsiteX7" fmla="*/ 54659 w 139326"/>
                <a:gd name="connsiteY7" fmla="*/ 107245 h 412045"/>
                <a:gd name="connsiteX8" fmla="*/ 116748 w 139326"/>
                <a:gd name="connsiteY8" fmla="*/ 118534 h 412045"/>
                <a:gd name="connsiteX9" fmla="*/ 139326 w 139326"/>
                <a:gd name="connsiteY9" fmla="*/ 152400 h 412045"/>
                <a:gd name="connsiteX10" fmla="*/ 133682 w 139326"/>
                <a:gd name="connsiteY10" fmla="*/ 169334 h 412045"/>
                <a:gd name="connsiteX11" fmla="*/ 99815 w 139326"/>
                <a:gd name="connsiteY11" fmla="*/ 180623 h 412045"/>
                <a:gd name="connsiteX12" fmla="*/ 49015 w 139326"/>
                <a:gd name="connsiteY12" fmla="*/ 203200 h 412045"/>
                <a:gd name="connsiteX13" fmla="*/ 32082 w 139326"/>
                <a:gd name="connsiteY13" fmla="*/ 208845 h 412045"/>
                <a:gd name="connsiteX14" fmla="*/ 15148 w 139326"/>
                <a:gd name="connsiteY14" fmla="*/ 220134 h 412045"/>
                <a:gd name="connsiteX15" fmla="*/ 9504 w 139326"/>
                <a:gd name="connsiteY15" fmla="*/ 287867 h 412045"/>
                <a:gd name="connsiteX16" fmla="*/ 26437 w 139326"/>
                <a:gd name="connsiteY16" fmla="*/ 304800 h 412045"/>
                <a:gd name="connsiteX17" fmla="*/ 60304 w 139326"/>
                <a:gd name="connsiteY17" fmla="*/ 316089 h 412045"/>
                <a:gd name="connsiteX18" fmla="*/ 77237 w 139326"/>
                <a:gd name="connsiteY18" fmla="*/ 327378 h 412045"/>
                <a:gd name="connsiteX19" fmla="*/ 111104 w 139326"/>
                <a:gd name="connsiteY19" fmla="*/ 338667 h 412045"/>
                <a:gd name="connsiteX20" fmla="*/ 128037 w 139326"/>
                <a:gd name="connsiteY20" fmla="*/ 412045 h 412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39326" h="412045">
                  <a:moveTo>
                    <a:pt x="122393" y="0"/>
                  </a:moveTo>
                  <a:lnTo>
                    <a:pt x="82882" y="11289"/>
                  </a:lnTo>
                  <a:cubicBezTo>
                    <a:pt x="77183" y="12999"/>
                    <a:pt x="71270" y="14273"/>
                    <a:pt x="65948" y="16934"/>
                  </a:cubicBezTo>
                  <a:cubicBezTo>
                    <a:pt x="59881" y="19968"/>
                    <a:pt x="54659" y="24460"/>
                    <a:pt x="49015" y="28223"/>
                  </a:cubicBezTo>
                  <a:cubicBezTo>
                    <a:pt x="45252" y="33867"/>
                    <a:pt x="40760" y="39088"/>
                    <a:pt x="37726" y="45156"/>
                  </a:cubicBezTo>
                  <a:cubicBezTo>
                    <a:pt x="35065" y="50477"/>
                    <a:pt x="32082" y="56139"/>
                    <a:pt x="32082" y="62089"/>
                  </a:cubicBezTo>
                  <a:cubicBezTo>
                    <a:pt x="32082" y="73534"/>
                    <a:pt x="32608" y="85719"/>
                    <a:pt x="37726" y="95956"/>
                  </a:cubicBezTo>
                  <a:cubicBezTo>
                    <a:pt x="40760" y="102024"/>
                    <a:pt x="48591" y="104211"/>
                    <a:pt x="54659" y="107245"/>
                  </a:cubicBezTo>
                  <a:cubicBezTo>
                    <a:pt x="72058" y="115944"/>
                    <a:pt x="101190" y="116589"/>
                    <a:pt x="116748" y="118534"/>
                  </a:cubicBezTo>
                  <a:cubicBezTo>
                    <a:pt x="126930" y="128715"/>
                    <a:pt x="139326" y="136062"/>
                    <a:pt x="139326" y="152400"/>
                  </a:cubicBezTo>
                  <a:cubicBezTo>
                    <a:pt x="139326" y="158350"/>
                    <a:pt x="138524" y="165876"/>
                    <a:pt x="133682" y="169334"/>
                  </a:cubicBezTo>
                  <a:cubicBezTo>
                    <a:pt x="123999" y="176251"/>
                    <a:pt x="109716" y="174022"/>
                    <a:pt x="99815" y="180623"/>
                  </a:cubicBezTo>
                  <a:cubicBezTo>
                    <a:pt x="72979" y="198514"/>
                    <a:pt x="89320" y="189765"/>
                    <a:pt x="49015" y="203200"/>
                  </a:cubicBezTo>
                  <a:cubicBezTo>
                    <a:pt x="43371" y="205081"/>
                    <a:pt x="37033" y="205545"/>
                    <a:pt x="32082" y="208845"/>
                  </a:cubicBezTo>
                  <a:lnTo>
                    <a:pt x="15148" y="220134"/>
                  </a:lnTo>
                  <a:cubicBezTo>
                    <a:pt x="-2198" y="246152"/>
                    <a:pt x="-5415" y="243111"/>
                    <a:pt x="9504" y="287867"/>
                  </a:cubicBezTo>
                  <a:cubicBezTo>
                    <a:pt x="12028" y="295440"/>
                    <a:pt x="19459" y="300923"/>
                    <a:pt x="26437" y="304800"/>
                  </a:cubicBezTo>
                  <a:cubicBezTo>
                    <a:pt x="36839" y="310579"/>
                    <a:pt x="60304" y="316089"/>
                    <a:pt x="60304" y="316089"/>
                  </a:cubicBezTo>
                  <a:cubicBezTo>
                    <a:pt x="65948" y="319852"/>
                    <a:pt x="71038" y="324623"/>
                    <a:pt x="77237" y="327378"/>
                  </a:cubicBezTo>
                  <a:cubicBezTo>
                    <a:pt x="88111" y="332211"/>
                    <a:pt x="111104" y="338667"/>
                    <a:pt x="111104" y="338667"/>
                  </a:cubicBezTo>
                  <a:cubicBezTo>
                    <a:pt x="145257" y="361436"/>
                    <a:pt x="128037" y="343172"/>
                    <a:pt x="128037" y="412045"/>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a:extLst>
                <a:ext uri="{FF2B5EF4-FFF2-40B4-BE49-F238E27FC236}">
                  <a16:creationId xmlns:a16="http://schemas.microsoft.com/office/drawing/2014/main" id="{E0B22F1B-A174-7AA8-D570-74CB7E70AFB9}"/>
                </a:ext>
              </a:extLst>
            </p:cNvPr>
            <p:cNvSpPr/>
            <p:nvPr/>
          </p:nvSpPr>
          <p:spPr>
            <a:xfrm>
              <a:off x="7170325" y="4852980"/>
              <a:ext cx="105459" cy="310445"/>
            </a:xfrm>
            <a:custGeom>
              <a:avLst/>
              <a:gdLst>
                <a:gd name="connsiteX0" fmla="*/ 122393 w 139326"/>
                <a:gd name="connsiteY0" fmla="*/ 0 h 412045"/>
                <a:gd name="connsiteX1" fmla="*/ 82882 w 139326"/>
                <a:gd name="connsiteY1" fmla="*/ 11289 h 412045"/>
                <a:gd name="connsiteX2" fmla="*/ 65948 w 139326"/>
                <a:gd name="connsiteY2" fmla="*/ 16934 h 412045"/>
                <a:gd name="connsiteX3" fmla="*/ 49015 w 139326"/>
                <a:gd name="connsiteY3" fmla="*/ 28223 h 412045"/>
                <a:gd name="connsiteX4" fmla="*/ 37726 w 139326"/>
                <a:gd name="connsiteY4" fmla="*/ 45156 h 412045"/>
                <a:gd name="connsiteX5" fmla="*/ 32082 w 139326"/>
                <a:gd name="connsiteY5" fmla="*/ 62089 h 412045"/>
                <a:gd name="connsiteX6" fmla="*/ 37726 w 139326"/>
                <a:gd name="connsiteY6" fmla="*/ 95956 h 412045"/>
                <a:gd name="connsiteX7" fmla="*/ 54659 w 139326"/>
                <a:gd name="connsiteY7" fmla="*/ 107245 h 412045"/>
                <a:gd name="connsiteX8" fmla="*/ 116748 w 139326"/>
                <a:gd name="connsiteY8" fmla="*/ 118534 h 412045"/>
                <a:gd name="connsiteX9" fmla="*/ 139326 w 139326"/>
                <a:gd name="connsiteY9" fmla="*/ 152400 h 412045"/>
                <a:gd name="connsiteX10" fmla="*/ 133682 w 139326"/>
                <a:gd name="connsiteY10" fmla="*/ 169334 h 412045"/>
                <a:gd name="connsiteX11" fmla="*/ 99815 w 139326"/>
                <a:gd name="connsiteY11" fmla="*/ 180623 h 412045"/>
                <a:gd name="connsiteX12" fmla="*/ 49015 w 139326"/>
                <a:gd name="connsiteY12" fmla="*/ 203200 h 412045"/>
                <a:gd name="connsiteX13" fmla="*/ 32082 w 139326"/>
                <a:gd name="connsiteY13" fmla="*/ 208845 h 412045"/>
                <a:gd name="connsiteX14" fmla="*/ 15148 w 139326"/>
                <a:gd name="connsiteY14" fmla="*/ 220134 h 412045"/>
                <a:gd name="connsiteX15" fmla="*/ 9504 w 139326"/>
                <a:gd name="connsiteY15" fmla="*/ 287867 h 412045"/>
                <a:gd name="connsiteX16" fmla="*/ 26437 w 139326"/>
                <a:gd name="connsiteY16" fmla="*/ 304800 h 412045"/>
                <a:gd name="connsiteX17" fmla="*/ 60304 w 139326"/>
                <a:gd name="connsiteY17" fmla="*/ 316089 h 412045"/>
                <a:gd name="connsiteX18" fmla="*/ 77237 w 139326"/>
                <a:gd name="connsiteY18" fmla="*/ 327378 h 412045"/>
                <a:gd name="connsiteX19" fmla="*/ 111104 w 139326"/>
                <a:gd name="connsiteY19" fmla="*/ 338667 h 412045"/>
                <a:gd name="connsiteX20" fmla="*/ 128037 w 139326"/>
                <a:gd name="connsiteY20" fmla="*/ 412045 h 412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39326" h="412045">
                  <a:moveTo>
                    <a:pt x="122393" y="0"/>
                  </a:moveTo>
                  <a:lnTo>
                    <a:pt x="82882" y="11289"/>
                  </a:lnTo>
                  <a:cubicBezTo>
                    <a:pt x="77183" y="12999"/>
                    <a:pt x="71270" y="14273"/>
                    <a:pt x="65948" y="16934"/>
                  </a:cubicBezTo>
                  <a:cubicBezTo>
                    <a:pt x="59881" y="19968"/>
                    <a:pt x="54659" y="24460"/>
                    <a:pt x="49015" y="28223"/>
                  </a:cubicBezTo>
                  <a:cubicBezTo>
                    <a:pt x="45252" y="33867"/>
                    <a:pt x="40760" y="39088"/>
                    <a:pt x="37726" y="45156"/>
                  </a:cubicBezTo>
                  <a:cubicBezTo>
                    <a:pt x="35065" y="50477"/>
                    <a:pt x="32082" y="56139"/>
                    <a:pt x="32082" y="62089"/>
                  </a:cubicBezTo>
                  <a:cubicBezTo>
                    <a:pt x="32082" y="73534"/>
                    <a:pt x="32608" y="85719"/>
                    <a:pt x="37726" y="95956"/>
                  </a:cubicBezTo>
                  <a:cubicBezTo>
                    <a:pt x="40760" y="102024"/>
                    <a:pt x="48591" y="104211"/>
                    <a:pt x="54659" y="107245"/>
                  </a:cubicBezTo>
                  <a:cubicBezTo>
                    <a:pt x="72058" y="115944"/>
                    <a:pt x="101190" y="116589"/>
                    <a:pt x="116748" y="118534"/>
                  </a:cubicBezTo>
                  <a:cubicBezTo>
                    <a:pt x="126930" y="128715"/>
                    <a:pt x="139326" y="136062"/>
                    <a:pt x="139326" y="152400"/>
                  </a:cubicBezTo>
                  <a:cubicBezTo>
                    <a:pt x="139326" y="158350"/>
                    <a:pt x="138524" y="165876"/>
                    <a:pt x="133682" y="169334"/>
                  </a:cubicBezTo>
                  <a:cubicBezTo>
                    <a:pt x="123999" y="176251"/>
                    <a:pt x="109716" y="174022"/>
                    <a:pt x="99815" y="180623"/>
                  </a:cubicBezTo>
                  <a:cubicBezTo>
                    <a:pt x="72979" y="198514"/>
                    <a:pt x="89320" y="189765"/>
                    <a:pt x="49015" y="203200"/>
                  </a:cubicBezTo>
                  <a:cubicBezTo>
                    <a:pt x="43371" y="205081"/>
                    <a:pt x="37033" y="205545"/>
                    <a:pt x="32082" y="208845"/>
                  </a:cubicBezTo>
                  <a:lnTo>
                    <a:pt x="15148" y="220134"/>
                  </a:lnTo>
                  <a:cubicBezTo>
                    <a:pt x="-2198" y="246152"/>
                    <a:pt x="-5415" y="243111"/>
                    <a:pt x="9504" y="287867"/>
                  </a:cubicBezTo>
                  <a:cubicBezTo>
                    <a:pt x="12028" y="295440"/>
                    <a:pt x="19459" y="300923"/>
                    <a:pt x="26437" y="304800"/>
                  </a:cubicBezTo>
                  <a:cubicBezTo>
                    <a:pt x="36839" y="310579"/>
                    <a:pt x="60304" y="316089"/>
                    <a:pt x="60304" y="316089"/>
                  </a:cubicBezTo>
                  <a:cubicBezTo>
                    <a:pt x="65948" y="319852"/>
                    <a:pt x="71038" y="324623"/>
                    <a:pt x="77237" y="327378"/>
                  </a:cubicBezTo>
                  <a:cubicBezTo>
                    <a:pt x="88111" y="332211"/>
                    <a:pt x="111104" y="338667"/>
                    <a:pt x="111104" y="338667"/>
                  </a:cubicBezTo>
                  <a:cubicBezTo>
                    <a:pt x="145257" y="361436"/>
                    <a:pt x="128037" y="343172"/>
                    <a:pt x="128037" y="412045"/>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a:extLst>
                <a:ext uri="{FF2B5EF4-FFF2-40B4-BE49-F238E27FC236}">
                  <a16:creationId xmlns:a16="http://schemas.microsoft.com/office/drawing/2014/main" id="{76E675E9-DCA7-1D19-B673-803424D23362}"/>
                </a:ext>
              </a:extLst>
            </p:cNvPr>
            <p:cNvSpPr/>
            <p:nvPr/>
          </p:nvSpPr>
          <p:spPr>
            <a:xfrm>
              <a:off x="7189949" y="5332564"/>
              <a:ext cx="105459" cy="310445"/>
            </a:xfrm>
            <a:custGeom>
              <a:avLst/>
              <a:gdLst>
                <a:gd name="connsiteX0" fmla="*/ 122393 w 139326"/>
                <a:gd name="connsiteY0" fmla="*/ 0 h 412045"/>
                <a:gd name="connsiteX1" fmla="*/ 82882 w 139326"/>
                <a:gd name="connsiteY1" fmla="*/ 11289 h 412045"/>
                <a:gd name="connsiteX2" fmla="*/ 65948 w 139326"/>
                <a:gd name="connsiteY2" fmla="*/ 16934 h 412045"/>
                <a:gd name="connsiteX3" fmla="*/ 49015 w 139326"/>
                <a:gd name="connsiteY3" fmla="*/ 28223 h 412045"/>
                <a:gd name="connsiteX4" fmla="*/ 37726 w 139326"/>
                <a:gd name="connsiteY4" fmla="*/ 45156 h 412045"/>
                <a:gd name="connsiteX5" fmla="*/ 32082 w 139326"/>
                <a:gd name="connsiteY5" fmla="*/ 62089 h 412045"/>
                <a:gd name="connsiteX6" fmla="*/ 37726 w 139326"/>
                <a:gd name="connsiteY6" fmla="*/ 95956 h 412045"/>
                <a:gd name="connsiteX7" fmla="*/ 54659 w 139326"/>
                <a:gd name="connsiteY7" fmla="*/ 107245 h 412045"/>
                <a:gd name="connsiteX8" fmla="*/ 116748 w 139326"/>
                <a:gd name="connsiteY8" fmla="*/ 118534 h 412045"/>
                <a:gd name="connsiteX9" fmla="*/ 139326 w 139326"/>
                <a:gd name="connsiteY9" fmla="*/ 152400 h 412045"/>
                <a:gd name="connsiteX10" fmla="*/ 133682 w 139326"/>
                <a:gd name="connsiteY10" fmla="*/ 169334 h 412045"/>
                <a:gd name="connsiteX11" fmla="*/ 99815 w 139326"/>
                <a:gd name="connsiteY11" fmla="*/ 180623 h 412045"/>
                <a:gd name="connsiteX12" fmla="*/ 49015 w 139326"/>
                <a:gd name="connsiteY12" fmla="*/ 203200 h 412045"/>
                <a:gd name="connsiteX13" fmla="*/ 32082 w 139326"/>
                <a:gd name="connsiteY13" fmla="*/ 208845 h 412045"/>
                <a:gd name="connsiteX14" fmla="*/ 15148 w 139326"/>
                <a:gd name="connsiteY14" fmla="*/ 220134 h 412045"/>
                <a:gd name="connsiteX15" fmla="*/ 9504 w 139326"/>
                <a:gd name="connsiteY15" fmla="*/ 287867 h 412045"/>
                <a:gd name="connsiteX16" fmla="*/ 26437 w 139326"/>
                <a:gd name="connsiteY16" fmla="*/ 304800 h 412045"/>
                <a:gd name="connsiteX17" fmla="*/ 60304 w 139326"/>
                <a:gd name="connsiteY17" fmla="*/ 316089 h 412045"/>
                <a:gd name="connsiteX18" fmla="*/ 77237 w 139326"/>
                <a:gd name="connsiteY18" fmla="*/ 327378 h 412045"/>
                <a:gd name="connsiteX19" fmla="*/ 111104 w 139326"/>
                <a:gd name="connsiteY19" fmla="*/ 338667 h 412045"/>
                <a:gd name="connsiteX20" fmla="*/ 128037 w 139326"/>
                <a:gd name="connsiteY20" fmla="*/ 412045 h 412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39326" h="412045">
                  <a:moveTo>
                    <a:pt x="122393" y="0"/>
                  </a:moveTo>
                  <a:lnTo>
                    <a:pt x="82882" y="11289"/>
                  </a:lnTo>
                  <a:cubicBezTo>
                    <a:pt x="77183" y="12999"/>
                    <a:pt x="71270" y="14273"/>
                    <a:pt x="65948" y="16934"/>
                  </a:cubicBezTo>
                  <a:cubicBezTo>
                    <a:pt x="59881" y="19968"/>
                    <a:pt x="54659" y="24460"/>
                    <a:pt x="49015" y="28223"/>
                  </a:cubicBezTo>
                  <a:cubicBezTo>
                    <a:pt x="45252" y="33867"/>
                    <a:pt x="40760" y="39088"/>
                    <a:pt x="37726" y="45156"/>
                  </a:cubicBezTo>
                  <a:cubicBezTo>
                    <a:pt x="35065" y="50477"/>
                    <a:pt x="32082" y="56139"/>
                    <a:pt x="32082" y="62089"/>
                  </a:cubicBezTo>
                  <a:cubicBezTo>
                    <a:pt x="32082" y="73534"/>
                    <a:pt x="32608" y="85719"/>
                    <a:pt x="37726" y="95956"/>
                  </a:cubicBezTo>
                  <a:cubicBezTo>
                    <a:pt x="40760" y="102024"/>
                    <a:pt x="48591" y="104211"/>
                    <a:pt x="54659" y="107245"/>
                  </a:cubicBezTo>
                  <a:cubicBezTo>
                    <a:pt x="72058" y="115944"/>
                    <a:pt x="101190" y="116589"/>
                    <a:pt x="116748" y="118534"/>
                  </a:cubicBezTo>
                  <a:cubicBezTo>
                    <a:pt x="126930" y="128715"/>
                    <a:pt x="139326" y="136062"/>
                    <a:pt x="139326" y="152400"/>
                  </a:cubicBezTo>
                  <a:cubicBezTo>
                    <a:pt x="139326" y="158350"/>
                    <a:pt x="138524" y="165876"/>
                    <a:pt x="133682" y="169334"/>
                  </a:cubicBezTo>
                  <a:cubicBezTo>
                    <a:pt x="123999" y="176251"/>
                    <a:pt x="109716" y="174022"/>
                    <a:pt x="99815" y="180623"/>
                  </a:cubicBezTo>
                  <a:cubicBezTo>
                    <a:pt x="72979" y="198514"/>
                    <a:pt x="89320" y="189765"/>
                    <a:pt x="49015" y="203200"/>
                  </a:cubicBezTo>
                  <a:cubicBezTo>
                    <a:pt x="43371" y="205081"/>
                    <a:pt x="37033" y="205545"/>
                    <a:pt x="32082" y="208845"/>
                  </a:cubicBezTo>
                  <a:lnTo>
                    <a:pt x="15148" y="220134"/>
                  </a:lnTo>
                  <a:cubicBezTo>
                    <a:pt x="-2198" y="246152"/>
                    <a:pt x="-5415" y="243111"/>
                    <a:pt x="9504" y="287867"/>
                  </a:cubicBezTo>
                  <a:cubicBezTo>
                    <a:pt x="12028" y="295440"/>
                    <a:pt x="19459" y="300923"/>
                    <a:pt x="26437" y="304800"/>
                  </a:cubicBezTo>
                  <a:cubicBezTo>
                    <a:pt x="36839" y="310579"/>
                    <a:pt x="60304" y="316089"/>
                    <a:pt x="60304" y="316089"/>
                  </a:cubicBezTo>
                  <a:cubicBezTo>
                    <a:pt x="65948" y="319852"/>
                    <a:pt x="71038" y="324623"/>
                    <a:pt x="77237" y="327378"/>
                  </a:cubicBezTo>
                  <a:cubicBezTo>
                    <a:pt x="88111" y="332211"/>
                    <a:pt x="111104" y="338667"/>
                    <a:pt x="111104" y="338667"/>
                  </a:cubicBezTo>
                  <a:cubicBezTo>
                    <a:pt x="145257" y="361436"/>
                    <a:pt x="128037" y="343172"/>
                    <a:pt x="128037" y="412045"/>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a:extLst>
                <a:ext uri="{FF2B5EF4-FFF2-40B4-BE49-F238E27FC236}">
                  <a16:creationId xmlns:a16="http://schemas.microsoft.com/office/drawing/2014/main" id="{0BB18236-EB92-0219-EC58-E0730AE795FC}"/>
                </a:ext>
              </a:extLst>
            </p:cNvPr>
            <p:cNvSpPr/>
            <p:nvPr/>
          </p:nvSpPr>
          <p:spPr>
            <a:xfrm>
              <a:off x="7189949" y="5812148"/>
              <a:ext cx="105459" cy="310445"/>
            </a:xfrm>
            <a:custGeom>
              <a:avLst/>
              <a:gdLst>
                <a:gd name="connsiteX0" fmla="*/ 122393 w 139326"/>
                <a:gd name="connsiteY0" fmla="*/ 0 h 412045"/>
                <a:gd name="connsiteX1" fmla="*/ 82882 w 139326"/>
                <a:gd name="connsiteY1" fmla="*/ 11289 h 412045"/>
                <a:gd name="connsiteX2" fmla="*/ 65948 w 139326"/>
                <a:gd name="connsiteY2" fmla="*/ 16934 h 412045"/>
                <a:gd name="connsiteX3" fmla="*/ 49015 w 139326"/>
                <a:gd name="connsiteY3" fmla="*/ 28223 h 412045"/>
                <a:gd name="connsiteX4" fmla="*/ 37726 w 139326"/>
                <a:gd name="connsiteY4" fmla="*/ 45156 h 412045"/>
                <a:gd name="connsiteX5" fmla="*/ 32082 w 139326"/>
                <a:gd name="connsiteY5" fmla="*/ 62089 h 412045"/>
                <a:gd name="connsiteX6" fmla="*/ 37726 w 139326"/>
                <a:gd name="connsiteY6" fmla="*/ 95956 h 412045"/>
                <a:gd name="connsiteX7" fmla="*/ 54659 w 139326"/>
                <a:gd name="connsiteY7" fmla="*/ 107245 h 412045"/>
                <a:gd name="connsiteX8" fmla="*/ 116748 w 139326"/>
                <a:gd name="connsiteY8" fmla="*/ 118534 h 412045"/>
                <a:gd name="connsiteX9" fmla="*/ 139326 w 139326"/>
                <a:gd name="connsiteY9" fmla="*/ 152400 h 412045"/>
                <a:gd name="connsiteX10" fmla="*/ 133682 w 139326"/>
                <a:gd name="connsiteY10" fmla="*/ 169334 h 412045"/>
                <a:gd name="connsiteX11" fmla="*/ 99815 w 139326"/>
                <a:gd name="connsiteY11" fmla="*/ 180623 h 412045"/>
                <a:gd name="connsiteX12" fmla="*/ 49015 w 139326"/>
                <a:gd name="connsiteY12" fmla="*/ 203200 h 412045"/>
                <a:gd name="connsiteX13" fmla="*/ 32082 w 139326"/>
                <a:gd name="connsiteY13" fmla="*/ 208845 h 412045"/>
                <a:gd name="connsiteX14" fmla="*/ 15148 w 139326"/>
                <a:gd name="connsiteY14" fmla="*/ 220134 h 412045"/>
                <a:gd name="connsiteX15" fmla="*/ 9504 w 139326"/>
                <a:gd name="connsiteY15" fmla="*/ 287867 h 412045"/>
                <a:gd name="connsiteX16" fmla="*/ 26437 w 139326"/>
                <a:gd name="connsiteY16" fmla="*/ 304800 h 412045"/>
                <a:gd name="connsiteX17" fmla="*/ 60304 w 139326"/>
                <a:gd name="connsiteY17" fmla="*/ 316089 h 412045"/>
                <a:gd name="connsiteX18" fmla="*/ 77237 w 139326"/>
                <a:gd name="connsiteY18" fmla="*/ 327378 h 412045"/>
                <a:gd name="connsiteX19" fmla="*/ 111104 w 139326"/>
                <a:gd name="connsiteY19" fmla="*/ 338667 h 412045"/>
                <a:gd name="connsiteX20" fmla="*/ 128037 w 139326"/>
                <a:gd name="connsiteY20" fmla="*/ 412045 h 412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39326" h="412045">
                  <a:moveTo>
                    <a:pt x="122393" y="0"/>
                  </a:moveTo>
                  <a:lnTo>
                    <a:pt x="82882" y="11289"/>
                  </a:lnTo>
                  <a:cubicBezTo>
                    <a:pt x="77183" y="12999"/>
                    <a:pt x="71270" y="14273"/>
                    <a:pt x="65948" y="16934"/>
                  </a:cubicBezTo>
                  <a:cubicBezTo>
                    <a:pt x="59881" y="19968"/>
                    <a:pt x="54659" y="24460"/>
                    <a:pt x="49015" y="28223"/>
                  </a:cubicBezTo>
                  <a:cubicBezTo>
                    <a:pt x="45252" y="33867"/>
                    <a:pt x="40760" y="39088"/>
                    <a:pt x="37726" y="45156"/>
                  </a:cubicBezTo>
                  <a:cubicBezTo>
                    <a:pt x="35065" y="50477"/>
                    <a:pt x="32082" y="56139"/>
                    <a:pt x="32082" y="62089"/>
                  </a:cubicBezTo>
                  <a:cubicBezTo>
                    <a:pt x="32082" y="73534"/>
                    <a:pt x="32608" y="85719"/>
                    <a:pt x="37726" y="95956"/>
                  </a:cubicBezTo>
                  <a:cubicBezTo>
                    <a:pt x="40760" y="102024"/>
                    <a:pt x="48591" y="104211"/>
                    <a:pt x="54659" y="107245"/>
                  </a:cubicBezTo>
                  <a:cubicBezTo>
                    <a:pt x="72058" y="115944"/>
                    <a:pt x="101190" y="116589"/>
                    <a:pt x="116748" y="118534"/>
                  </a:cubicBezTo>
                  <a:cubicBezTo>
                    <a:pt x="126930" y="128715"/>
                    <a:pt x="139326" y="136062"/>
                    <a:pt x="139326" y="152400"/>
                  </a:cubicBezTo>
                  <a:cubicBezTo>
                    <a:pt x="139326" y="158350"/>
                    <a:pt x="138524" y="165876"/>
                    <a:pt x="133682" y="169334"/>
                  </a:cubicBezTo>
                  <a:cubicBezTo>
                    <a:pt x="123999" y="176251"/>
                    <a:pt x="109716" y="174022"/>
                    <a:pt x="99815" y="180623"/>
                  </a:cubicBezTo>
                  <a:cubicBezTo>
                    <a:pt x="72979" y="198514"/>
                    <a:pt x="89320" y="189765"/>
                    <a:pt x="49015" y="203200"/>
                  </a:cubicBezTo>
                  <a:cubicBezTo>
                    <a:pt x="43371" y="205081"/>
                    <a:pt x="37033" y="205545"/>
                    <a:pt x="32082" y="208845"/>
                  </a:cubicBezTo>
                  <a:lnTo>
                    <a:pt x="15148" y="220134"/>
                  </a:lnTo>
                  <a:cubicBezTo>
                    <a:pt x="-2198" y="246152"/>
                    <a:pt x="-5415" y="243111"/>
                    <a:pt x="9504" y="287867"/>
                  </a:cubicBezTo>
                  <a:cubicBezTo>
                    <a:pt x="12028" y="295440"/>
                    <a:pt x="19459" y="300923"/>
                    <a:pt x="26437" y="304800"/>
                  </a:cubicBezTo>
                  <a:cubicBezTo>
                    <a:pt x="36839" y="310579"/>
                    <a:pt x="60304" y="316089"/>
                    <a:pt x="60304" y="316089"/>
                  </a:cubicBezTo>
                  <a:cubicBezTo>
                    <a:pt x="65948" y="319852"/>
                    <a:pt x="71038" y="324623"/>
                    <a:pt x="77237" y="327378"/>
                  </a:cubicBezTo>
                  <a:cubicBezTo>
                    <a:pt x="88111" y="332211"/>
                    <a:pt x="111104" y="338667"/>
                    <a:pt x="111104" y="338667"/>
                  </a:cubicBezTo>
                  <a:cubicBezTo>
                    <a:pt x="145257" y="361436"/>
                    <a:pt x="128037" y="343172"/>
                    <a:pt x="128037" y="412045"/>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2" name="Group 71">
            <a:extLst>
              <a:ext uri="{FF2B5EF4-FFF2-40B4-BE49-F238E27FC236}">
                <a16:creationId xmlns:a16="http://schemas.microsoft.com/office/drawing/2014/main" id="{2D2C1661-609D-09E5-92FA-F2B1C60BFF62}"/>
              </a:ext>
            </a:extLst>
          </p:cNvPr>
          <p:cNvGrpSpPr/>
          <p:nvPr/>
        </p:nvGrpSpPr>
        <p:grpSpPr>
          <a:xfrm>
            <a:off x="2018552" y="4920325"/>
            <a:ext cx="204285" cy="670549"/>
            <a:chOff x="2018552" y="4920325"/>
            <a:chExt cx="204285" cy="670549"/>
          </a:xfrm>
        </p:grpSpPr>
        <p:sp>
          <p:nvSpPr>
            <p:cNvPr id="73" name="Oval 72">
              <a:extLst>
                <a:ext uri="{FF2B5EF4-FFF2-40B4-BE49-F238E27FC236}">
                  <a16:creationId xmlns:a16="http://schemas.microsoft.com/office/drawing/2014/main" id="{AAE700B2-E685-B577-9547-AA0006D9701C}"/>
                </a:ext>
              </a:extLst>
            </p:cNvPr>
            <p:cNvSpPr/>
            <p:nvPr/>
          </p:nvSpPr>
          <p:spPr>
            <a:xfrm>
              <a:off x="2018552" y="4920325"/>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Oval 73">
              <a:extLst>
                <a:ext uri="{FF2B5EF4-FFF2-40B4-BE49-F238E27FC236}">
                  <a16:creationId xmlns:a16="http://schemas.microsoft.com/office/drawing/2014/main" id="{D6059D89-4E4D-0ECA-397F-F8F7A8CE65F1}"/>
                </a:ext>
              </a:extLst>
            </p:cNvPr>
            <p:cNvSpPr/>
            <p:nvPr/>
          </p:nvSpPr>
          <p:spPr>
            <a:xfrm>
              <a:off x="2039957" y="5407994"/>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5" name="Group 74">
            <a:extLst>
              <a:ext uri="{FF2B5EF4-FFF2-40B4-BE49-F238E27FC236}">
                <a16:creationId xmlns:a16="http://schemas.microsoft.com/office/drawing/2014/main" id="{472AE279-4FEB-C0CB-6F01-FDDA1ED712E6}"/>
              </a:ext>
            </a:extLst>
          </p:cNvPr>
          <p:cNvGrpSpPr/>
          <p:nvPr/>
        </p:nvGrpSpPr>
        <p:grpSpPr>
          <a:xfrm>
            <a:off x="5606658" y="4920325"/>
            <a:ext cx="1041179" cy="654368"/>
            <a:chOff x="5606658" y="4920325"/>
            <a:chExt cx="1041179" cy="654368"/>
          </a:xfrm>
        </p:grpSpPr>
        <p:sp>
          <p:nvSpPr>
            <p:cNvPr id="76" name="Oval 75">
              <a:extLst>
                <a:ext uri="{FF2B5EF4-FFF2-40B4-BE49-F238E27FC236}">
                  <a16:creationId xmlns:a16="http://schemas.microsoft.com/office/drawing/2014/main" id="{AC33C86C-EEDF-653A-C423-CEF554DAC9A7}"/>
                </a:ext>
              </a:extLst>
            </p:cNvPr>
            <p:cNvSpPr/>
            <p:nvPr/>
          </p:nvSpPr>
          <p:spPr>
            <a:xfrm>
              <a:off x="5606658" y="4920325"/>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Oval 76">
              <a:extLst>
                <a:ext uri="{FF2B5EF4-FFF2-40B4-BE49-F238E27FC236}">
                  <a16:creationId xmlns:a16="http://schemas.microsoft.com/office/drawing/2014/main" id="{7711ECA8-EE9F-A96C-37FA-5017219C34C9}"/>
                </a:ext>
              </a:extLst>
            </p:cNvPr>
            <p:cNvSpPr/>
            <p:nvPr/>
          </p:nvSpPr>
          <p:spPr>
            <a:xfrm>
              <a:off x="6464957" y="5391813"/>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8" name="Group 77">
            <a:extLst>
              <a:ext uri="{FF2B5EF4-FFF2-40B4-BE49-F238E27FC236}">
                <a16:creationId xmlns:a16="http://schemas.microsoft.com/office/drawing/2014/main" id="{57D210C0-FD22-8906-A393-252274814D31}"/>
              </a:ext>
            </a:extLst>
          </p:cNvPr>
          <p:cNvGrpSpPr/>
          <p:nvPr/>
        </p:nvGrpSpPr>
        <p:grpSpPr>
          <a:xfrm>
            <a:off x="8505210" y="4924169"/>
            <a:ext cx="838906" cy="1118168"/>
            <a:chOff x="8505210" y="4924169"/>
            <a:chExt cx="838906" cy="1118168"/>
          </a:xfrm>
        </p:grpSpPr>
        <p:sp>
          <p:nvSpPr>
            <p:cNvPr id="79" name="Oval 78">
              <a:extLst>
                <a:ext uri="{FF2B5EF4-FFF2-40B4-BE49-F238E27FC236}">
                  <a16:creationId xmlns:a16="http://schemas.microsoft.com/office/drawing/2014/main" id="{7A1EB610-90CB-4698-85CF-823D7E4F9B51}"/>
                </a:ext>
              </a:extLst>
            </p:cNvPr>
            <p:cNvSpPr/>
            <p:nvPr/>
          </p:nvSpPr>
          <p:spPr>
            <a:xfrm>
              <a:off x="9161236" y="4924169"/>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Oval 79">
              <a:extLst>
                <a:ext uri="{FF2B5EF4-FFF2-40B4-BE49-F238E27FC236}">
                  <a16:creationId xmlns:a16="http://schemas.microsoft.com/office/drawing/2014/main" id="{BCE15256-DB74-75E4-5365-6D7A3772295B}"/>
                </a:ext>
              </a:extLst>
            </p:cNvPr>
            <p:cNvSpPr/>
            <p:nvPr/>
          </p:nvSpPr>
          <p:spPr>
            <a:xfrm>
              <a:off x="8505210" y="5859457"/>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83077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animEffect transition="in" filter="blinds(horizontal)">
                                      <p:cBhvr>
                                        <p:cTn id="15" dur="500"/>
                                        <p:tgtEl>
                                          <p:spTgt spid="4">
                                            <p:txEl>
                                              <p:pRg st="3" end="3"/>
                                            </p:txEl>
                                          </p:spTgt>
                                        </p:tgtEl>
                                      </p:cBhvr>
                                    </p:animEffect>
                                  </p:childTnLst>
                                </p:cTn>
                              </p:par>
                              <p:par>
                                <p:cTn id="16" presetID="3" presetClass="entr" presetSubtype="10" fill="hold" nodeType="withEffect">
                                  <p:stCondLst>
                                    <p:cond delay="0"/>
                                  </p:stCondLst>
                                  <p:childTnLst>
                                    <p:set>
                                      <p:cBhvr>
                                        <p:cTn id="17" dur="1" fill="hold">
                                          <p:stCondLst>
                                            <p:cond delay="0"/>
                                          </p:stCondLst>
                                        </p:cTn>
                                        <p:tgtEl>
                                          <p:spTgt spid="4">
                                            <p:txEl>
                                              <p:pRg st="4" end="4"/>
                                            </p:txEl>
                                          </p:spTgt>
                                        </p:tgtEl>
                                        <p:attrNameLst>
                                          <p:attrName>style.visibility</p:attrName>
                                        </p:attrNameLst>
                                      </p:cBhvr>
                                      <p:to>
                                        <p:strVal val="visible"/>
                                      </p:to>
                                    </p:set>
                                    <p:animEffect transition="in" filter="blinds(horizontal)">
                                      <p:cBhvr>
                                        <p:cTn id="18" dur="500"/>
                                        <p:tgtEl>
                                          <p:spTgt spid="4">
                                            <p:txEl>
                                              <p:pRg st="4" end="4"/>
                                            </p:txEl>
                                          </p:spTgt>
                                        </p:tgtEl>
                                      </p:cBhvr>
                                    </p:animEffect>
                                  </p:childTnLst>
                                </p:cTn>
                              </p:par>
                              <p:par>
                                <p:cTn id="19" presetID="3" presetClass="entr" presetSubtype="10" fill="hold" nodeType="withEffect">
                                  <p:stCondLst>
                                    <p:cond delay="0"/>
                                  </p:stCondLst>
                                  <p:childTnLst>
                                    <p:set>
                                      <p:cBhvr>
                                        <p:cTn id="20" dur="1" fill="hold">
                                          <p:stCondLst>
                                            <p:cond delay="0"/>
                                          </p:stCondLst>
                                        </p:cTn>
                                        <p:tgtEl>
                                          <p:spTgt spid="46"/>
                                        </p:tgtEl>
                                        <p:attrNameLst>
                                          <p:attrName>style.visibility</p:attrName>
                                        </p:attrNameLst>
                                      </p:cBhvr>
                                      <p:to>
                                        <p:strVal val="visible"/>
                                      </p:to>
                                    </p:set>
                                    <p:animEffect transition="in" filter="blinds(horizontal)">
                                      <p:cBhvr>
                                        <p:cTn id="21" dur="500"/>
                                        <p:tgtEl>
                                          <p:spTgt spid="46"/>
                                        </p:tgtEl>
                                      </p:cBhvr>
                                    </p:animEffect>
                                  </p:childTnLst>
                                </p:cTn>
                              </p:par>
                              <p:par>
                                <p:cTn id="22" presetID="3" presetClass="entr" presetSubtype="10" fill="hold" nodeType="withEffect">
                                  <p:stCondLst>
                                    <p:cond delay="0"/>
                                  </p:stCondLst>
                                  <p:childTnLst>
                                    <p:set>
                                      <p:cBhvr>
                                        <p:cTn id="23" dur="1" fill="hold">
                                          <p:stCondLst>
                                            <p:cond delay="0"/>
                                          </p:stCondLst>
                                        </p:cTn>
                                        <p:tgtEl>
                                          <p:spTgt spid="4">
                                            <p:txEl>
                                              <p:pRg st="5" end="5"/>
                                            </p:txEl>
                                          </p:spTgt>
                                        </p:tgtEl>
                                        <p:attrNameLst>
                                          <p:attrName>style.visibility</p:attrName>
                                        </p:attrNameLst>
                                      </p:cBhvr>
                                      <p:to>
                                        <p:strVal val="visible"/>
                                      </p:to>
                                    </p:set>
                                    <p:animEffect transition="in" filter="blinds(horizontal)">
                                      <p:cBhvr>
                                        <p:cTn id="24" dur="500"/>
                                        <p:tgtEl>
                                          <p:spTgt spid="4">
                                            <p:txEl>
                                              <p:pRg st="5" end="5"/>
                                            </p:txEl>
                                          </p:spTgt>
                                        </p:tgtEl>
                                      </p:cBhvr>
                                    </p:animEffect>
                                  </p:childTnLst>
                                </p:cTn>
                              </p:par>
                              <p:par>
                                <p:cTn id="25" presetID="5" presetClass="entr" presetSubtype="10" fill="hold" nodeType="withEffect">
                                  <p:stCondLst>
                                    <p:cond delay="0"/>
                                  </p:stCondLst>
                                  <p:childTnLst>
                                    <p:set>
                                      <p:cBhvr>
                                        <p:cTn id="26" dur="1" fill="hold">
                                          <p:stCondLst>
                                            <p:cond delay="0"/>
                                          </p:stCondLst>
                                        </p:cTn>
                                        <p:tgtEl>
                                          <p:spTgt spid="39"/>
                                        </p:tgtEl>
                                        <p:attrNameLst>
                                          <p:attrName>style.visibility</p:attrName>
                                        </p:attrNameLst>
                                      </p:cBhvr>
                                      <p:to>
                                        <p:strVal val="visible"/>
                                      </p:to>
                                    </p:set>
                                    <p:animEffect transition="in" filter="checkerboard(across)">
                                      <p:cBhvr>
                                        <p:cTn id="27" dur="500"/>
                                        <p:tgtEl>
                                          <p:spTgt spid="39"/>
                                        </p:tgtEl>
                                      </p:cBhvr>
                                    </p:animEffect>
                                  </p:childTnLst>
                                </p:cTn>
                              </p:par>
                              <p:par>
                                <p:cTn id="28" presetID="3" presetClass="entr" presetSubtype="10" fill="hold" nodeType="withEffect">
                                  <p:stCondLst>
                                    <p:cond delay="0"/>
                                  </p:stCondLst>
                                  <p:childTnLst>
                                    <p:set>
                                      <p:cBhvr>
                                        <p:cTn id="29" dur="1" fill="hold">
                                          <p:stCondLst>
                                            <p:cond delay="0"/>
                                          </p:stCondLst>
                                        </p:cTn>
                                        <p:tgtEl>
                                          <p:spTgt spid="4">
                                            <p:txEl>
                                              <p:pRg st="6" end="6"/>
                                            </p:txEl>
                                          </p:spTgt>
                                        </p:tgtEl>
                                        <p:attrNameLst>
                                          <p:attrName>style.visibility</p:attrName>
                                        </p:attrNameLst>
                                      </p:cBhvr>
                                      <p:to>
                                        <p:strVal val="visible"/>
                                      </p:to>
                                    </p:set>
                                    <p:animEffect transition="in" filter="blinds(horizontal)">
                                      <p:cBhvr>
                                        <p:cTn id="30" dur="500"/>
                                        <p:tgtEl>
                                          <p:spTgt spid="4">
                                            <p:txEl>
                                              <p:pRg st="6" end="6"/>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8" fill="hold" nodeType="clickEffect">
                                  <p:stCondLst>
                                    <p:cond delay="0"/>
                                  </p:stCondLst>
                                  <p:childTnLst>
                                    <p:set>
                                      <p:cBhvr>
                                        <p:cTn id="34" dur="1" fill="hold">
                                          <p:stCondLst>
                                            <p:cond delay="0"/>
                                          </p:stCondLst>
                                        </p:cTn>
                                        <p:tgtEl>
                                          <p:spTgt spid="5"/>
                                        </p:tgtEl>
                                        <p:attrNameLst>
                                          <p:attrName>style.visibility</p:attrName>
                                        </p:attrNameLst>
                                      </p:cBhvr>
                                      <p:to>
                                        <p:strVal val="visible"/>
                                      </p:to>
                                    </p:set>
                                    <p:anim calcmode="lin" valueType="num">
                                      <p:cBhvr additive="base">
                                        <p:cTn id="35" dur="500" fill="hold"/>
                                        <p:tgtEl>
                                          <p:spTgt spid="5"/>
                                        </p:tgtEl>
                                        <p:attrNameLst>
                                          <p:attrName>ppt_x</p:attrName>
                                        </p:attrNameLst>
                                      </p:cBhvr>
                                      <p:tavLst>
                                        <p:tav tm="0">
                                          <p:val>
                                            <p:strVal val="0-#ppt_w/2"/>
                                          </p:val>
                                        </p:tav>
                                        <p:tav tm="100000">
                                          <p:val>
                                            <p:strVal val="#ppt_x"/>
                                          </p:val>
                                        </p:tav>
                                      </p:tavLst>
                                    </p:anim>
                                    <p:anim calcmode="lin" valueType="num">
                                      <p:cBhvr additive="base">
                                        <p:cTn id="36"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3" presetClass="entr" presetSubtype="10" fill="hold" nodeType="clickEffect">
                                  <p:stCondLst>
                                    <p:cond delay="0"/>
                                  </p:stCondLst>
                                  <p:childTnLst>
                                    <p:set>
                                      <p:cBhvr>
                                        <p:cTn id="40" dur="1" fill="hold">
                                          <p:stCondLst>
                                            <p:cond delay="0"/>
                                          </p:stCondLst>
                                        </p:cTn>
                                        <p:tgtEl>
                                          <p:spTgt spid="72"/>
                                        </p:tgtEl>
                                        <p:attrNameLst>
                                          <p:attrName>style.visibility</p:attrName>
                                        </p:attrNameLst>
                                      </p:cBhvr>
                                      <p:to>
                                        <p:strVal val="visible"/>
                                      </p:to>
                                    </p:set>
                                    <p:animEffect transition="in" filter="blinds(horizontal)">
                                      <p:cBhvr>
                                        <p:cTn id="41" dur="500"/>
                                        <p:tgtEl>
                                          <p:spTgt spid="72"/>
                                        </p:tgtEl>
                                      </p:cBhvr>
                                    </p:animEffect>
                                  </p:childTnLst>
                                </p:cTn>
                              </p:par>
                            </p:childTnLst>
                          </p:cTn>
                        </p:par>
                        <p:par>
                          <p:cTn id="42" fill="hold">
                            <p:stCondLst>
                              <p:cond delay="500"/>
                            </p:stCondLst>
                            <p:childTnLst>
                              <p:par>
                                <p:cTn id="43" presetID="2" presetClass="entr" presetSubtype="8" fill="hold" nodeType="afterEffect">
                                  <p:stCondLst>
                                    <p:cond delay="0"/>
                                  </p:stCondLst>
                                  <p:childTnLst>
                                    <p:set>
                                      <p:cBhvr>
                                        <p:cTn id="44" dur="1" fill="hold">
                                          <p:stCondLst>
                                            <p:cond delay="0"/>
                                          </p:stCondLst>
                                        </p:cTn>
                                        <p:tgtEl>
                                          <p:spTgt spid="9"/>
                                        </p:tgtEl>
                                        <p:attrNameLst>
                                          <p:attrName>style.visibility</p:attrName>
                                        </p:attrNameLst>
                                      </p:cBhvr>
                                      <p:to>
                                        <p:strVal val="visible"/>
                                      </p:to>
                                    </p:set>
                                    <p:anim calcmode="lin" valueType="num">
                                      <p:cBhvr additive="base">
                                        <p:cTn id="45" dur="500" fill="hold"/>
                                        <p:tgtEl>
                                          <p:spTgt spid="9"/>
                                        </p:tgtEl>
                                        <p:attrNameLst>
                                          <p:attrName>ppt_x</p:attrName>
                                        </p:attrNameLst>
                                      </p:cBhvr>
                                      <p:tavLst>
                                        <p:tav tm="0">
                                          <p:val>
                                            <p:strVal val="0-#ppt_w/2"/>
                                          </p:val>
                                        </p:tav>
                                        <p:tav tm="100000">
                                          <p:val>
                                            <p:strVal val="#ppt_x"/>
                                          </p:val>
                                        </p:tav>
                                      </p:tavLst>
                                    </p:anim>
                                    <p:anim calcmode="lin" valueType="num">
                                      <p:cBhvr additive="base">
                                        <p:cTn id="46" dur="500" fill="hold"/>
                                        <p:tgtEl>
                                          <p:spTgt spid="9"/>
                                        </p:tgtEl>
                                        <p:attrNameLst>
                                          <p:attrName>ppt_y</p:attrName>
                                        </p:attrNameLst>
                                      </p:cBhvr>
                                      <p:tavLst>
                                        <p:tav tm="0">
                                          <p:val>
                                            <p:strVal val="#ppt_y"/>
                                          </p:val>
                                        </p:tav>
                                        <p:tav tm="100000">
                                          <p:val>
                                            <p:strVal val="#ppt_y"/>
                                          </p:val>
                                        </p:tav>
                                      </p:tavLst>
                                    </p:anim>
                                  </p:childTnLst>
                                </p:cTn>
                              </p:par>
                            </p:childTnLst>
                          </p:cTn>
                        </p:par>
                        <p:par>
                          <p:cTn id="47" fill="hold">
                            <p:stCondLst>
                              <p:cond delay="1000"/>
                            </p:stCondLst>
                            <p:childTnLst>
                              <p:par>
                                <p:cTn id="48" presetID="3" presetClass="entr" presetSubtype="10" fill="hold" nodeType="afterEffect">
                                  <p:stCondLst>
                                    <p:cond delay="0"/>
                                  </p:stCondLst>
                                  <p:childTnLst>
                                    <p:set>
                                      <p:cBhvr>
                                        <p:cTn id="49" dur="1" fill="hold">
                                          <p:stCondLst>
                                            <p:cond delay="0"/>
                                          </p:stCondLst>
                                        </p:cTn>
                                        <p:tgtEl>
                                          <p:spTgt spid="75"/>
                                        </p:tgtEl>
                                        <p:attrNameLst>
                                          <p:attrName>style.visibility</p:attrName>
                                        </p:attrNameLst>
                                      </p:cBhvr>
                                      <p:to>
                                        <p:strVal val="visible"/>
                                      </p:to>
                                    </p:set>
                                    <p:animEffect transition="in" filter="blinds(horizontal)">
                                      <p:cBhvr>
                                        <p:cTn id="50" dur="500"/>
                                        <p:tgtEl>
                                          <p:spTgt spid="75"/>
                                        </p:tgtEl>
                                      </p:cBhvr>
                                    </p:animEffect>
                                  </p:childTnLst>
                                </p:cTn>
                              </p:par>
                            </p:childTnLst>
                          </p:cTn>
                        </p:par>
                        <p:par>
                          <p:cTn id="51" fill="hold">
                            <p:stCondLst>
                              <p:cond delay="1500"/>
                            </p:stCondLst>
                            <p:childTnLst>
                              <p:par>
                                <p:cTn id="52" presetID="2" presetClass="entr" presetSubtype="8" fill="hold" nodeType="afterEffect">
                                  <p:stCondLst>
                                    <p:cond delay="0"/>
                                  </p:stCondLst>
                                  <p:childTnLst>
                                    <p:set>
                                      <p:cBhvr>
                                        <p:cTn id="53" dur="1" fill="hold">
                                          <p:stCondLst>
                                            <p:cond delay="0"/>
                                          </p:stCondLst>
                                        </p:cTn>
                                        <p:tgtEl>
                                          <p:spTgt spid="13"/>
                                        </p:tgtEl>
                                        <p:attrNameLst>
                                          <p:attrName>style.visibility</p:attrName>
                                        </p:attrNameLst>
                                      </p:cBhvr>
                                      <p:to>
                                        <p:strVal val="visible"/>
                                      </p:to>
                                    </p:set>
                                    <p:anim calcmode="lin" valueType="num">
                                      <p:cBhvr additive="base">
                                        <p:cTn id="54" dur="500" fill="hold"/>
                                        <p:tgtEl>
                                          <p:spTgt spid="13"/>
                                        </p:tgtEl>
                                        <p:attrNameLst>
                                          <p:attrName>ppt_x</p:attrName>
                                        </p:attrNameLst>
                                      </p:cBhvr>
                                      <p:tavLst>
                                        <p:tav tm="0">
                                          <p:val>
                                            <p:strVal val="0-#ppt_w/2"/>
                                          </p:val>
                                        </p:tav>
                                        <p:tav tm="100000">
                                          <p:val>
                                            <p:strVal val="#ppt_x"/>
                                          </p:val>
                                        </p:tav>
                                      </p:tavLst>
                                    </p:anim>
                                    <p:anim calcmode="lin" valueType="num">
                                      <p:cBhvr additive="base">
                                        <p:cTn id="55" dur="500" fill="hold"/>
                                        <p:tgtEl>
                                          <p:spTgt spid="13"/>
                                        </p:tgtEl>
                                        <p:attrNameLst>
                                          <p:attrName>ppt_y</p:attrName>
                                        </p:attrNameLst>
                                      </p:cBhvr>
                                      <p:tavLst>
                                        <p:tav tm="0">
                                          <p:val>
                                            <p:strVal val="#ppt_y"/>
                                          </p:val>
                                        </p:tav>
                                        <p:tav tm="100000">
                                          <p:val>
                                            <p:strVal val="#ppt_y"/>
                                          </p:val>
                                        </p:tav>
                                      </p:tavLst>
                                    </p:anim>
                                  </p:childTnLst>
                                </p:cTn>
                              </p:par>
                            </p:childTnLst>
                          </p:cTn>
                        </p:par>
                        <p:par>
                          <p:cTn id="56" fill="hold">
                            <p:stCondLst>
                              <p:cond delay="2000"/>
                            </p:stCondLst>
                            <p:childTnLst>
                              <p:par>
                                <p:cTn id="57" presetID="3" presetClass="entr" presetSubtype="10" fill="hold" nodeType="afterEffect">
                                  <p:stCondLst>
                                    <p:cond delay="0"/>
                                  </p:stCondLst>
                                  <p:childTnLst>
                                    <p:set>
                                      <p:cBhvr>
                                        <p:cTn id="58" dur="1" fill="hold">
                                          <p:stCondLst>
                                            <p:cond delay="0"/>
                                          </p:stCondLst>
                                        </p:cTn>
                                        <p:tgtEl>
                                          <p:spTgt spid="78"/>
                                        </p:tgtEl>
                                        <p:attrNameLst>
                                          <p:attrName>style.visibility</p:attrName>
                                        </p:attrNameLst>
                                      </p:cBhvr>
                                      <p:to>
                                        <p:strVal val="visible"/>
                                      </p:to>
                                    </p:set>
                                    <p:animEffect transition="in" filter="blinds(horizontal)">
                                      <p:cBhvr>
                                        <p:cTn id="59" dur="500"/>
                                        <p:tgtEl>
                                          <p:spTgt spid="78"/>
                                        </p:tgtEl>
                                      </p:cBhvr>
                                    </p:animEffect>
                                  </p:childTnLst>
                                </p:cTn>
                              </p:par>
                            </p:childTnLst>
                          </p:cTn>
                        </p:par>
                        <p:par>
                          <p:cTn id="60" fill="hold">
                            <p:stCondLst>
                              <p:cond delay="2500"/>
                            </p:stCondLst>
                            <p:childTnLst>
                              <p:par>
                                <p:cTn id="61" presetID="3" presetClass="entr" presetSubtype="10" fill="hold" nodeType="afterEffect">
                                  <p:stCondLst>
                                    <p:cond delay="0"/>
                                  </p:stCondLst>
                                  <p:childTnLst>
                                    <p:set>
                                      <p:cBhvr>
                                        <p:cTn id="62" dur="1" fill="hold">
                                          <p:stCondLst>
                                            <p:cond delay="0"/>
                                          </p:stCondLst>
                                        </p:cTn>
                                        <p:tgtEl>
                                          <p:spTgt spid="17"/>
                                        </p:tgtEl>
                                        <p:attrNameLst>
                                          <p:attrName>style.visibility</p:attrName>
                                        </p:attrNameLst>
                                      </p:cBhvr>
                                      <p:to>
                                        <p:strVal val="visible"/>
                                      </p:to>
                                    </p:set>
                                    <p:animEffect transition="in" filter="blinds(horizontal)">
                                      <p:cBhvr>
                                        <p:cTn id="6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EE5C61E-345A-679A-AD1C-7324290390F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51</a:t>
            </a:fld>
            <a:endParaRPr lang="en-US"/>
          </a:p>
        </p:txBody>
      </p:sp>
      <p:sp>
        <p:nvSpPr>
          <p:cNvPr id="3" name="Title 2">
            <a:extLst>
              <a:ext uri="{FF2B5EF4-FFF2-40B4-BE49-F238E27FC236}">
                <a16:creationId xmlns:a16="http://schemas.microsoft.com/office/drawing/2014/main" id="{F5DC5226-2BC6-9070-5C16-F8CC5B65CB45}"/>
              </a:ext>
            </a:extLst>
          </p:cNvPr>
          <p:cNvSpPr>
            <a:spLocks noGrp="1"/>
          </p:cNvSpPr>
          <p:nvPr>
            <p:ph type="title"/>
          </p:nvPr>
        </p:nvSpPr>
        <p:spPr/>
        <p:txBody>
          <a:bodyPr/>
          <a:lstStyle/>
          <a:p>
            <a:r>
              <a:rPr lang="en-US" dirty="0"/>
              <a:t>Mutability Challenge</a:t>
            </a:r>
          </a:p>
        </p:txBody>
      </p:sp>
      <p:sp>
        <p:nvSpPr>
          <p:cNvPr id="4" name="Content Placeholder 3">
            <a:extLst>
              <a:ext uri="{FF2B5EF4-FFF2-40B4-BE49-F238E27FC236}">
                <a16:creationId xmlns:a16="http://schemas.microsoft.com/office/drawing/2014/main" id="{D7525C5D-2AC1-237E-EA9F-D426FEDF6F9A}"/>
              </a:ext>
            </a:extLst>
          </p:cNvPr>
          <p:cNvSpPr>
            <a:spLocks noGrp="1"/>
          </p:cNvSpPr>
          <p:nvPr>
            <p:ph sz="half" idx="1"/>
          </p:nvPr>
        </p:nvSpPr>
        <p:spPr/>
        <p:txBody>
          <a:bodyPr/>
          <a:lstStyle/>
          <a:p>
            <a:pPr marL="194310" lvl="1" indent="-182880">
              <a:lnSpc>
                <a:spcPct val="120000"/>
              </a:lnSpc>
              <a:spcBef>
                <a:spcPts val="800"/>
              </a:spcBef>
              <a:defRPr sz="1600" b="1" i="0">
                <a:solidFill>
                  <a:srgbClr val="2980B9"/>
                </a:solidFill>
                <a:latin typeface="Arial"/>
              </a:defRPr>
            </a:pPr>
            <a:r>
              <a:rPr lang="en-US" sz="2600" b="1" dirty="0">
                <a:solidFill>
                  <a:srgbClr val="2980B9"/>
                </a:solidFill>
                <a:latin typeface="Arial"/>
              </a:rPr>
              <a:t>How can we adapt to dynamic data processing?</a:t>
            </a:r>
          </a:p>
          <a:p>
            <a:pPr marL="411480" lvl="1">
              <a:lnSpc>
                <a:spcPct val="110000"/>
              </a:lnSpc>
              <a:buFont typeface="Wingdings" pitchFamily="2" charset="2"/>
              <a:buChar char="§"/>
              <a:defRPr sz="1400" b="0" i="0">
                <a:solidFill>
                  <a:srgbClr val="34495E"/>
                </a:solidFill>
                <a:latin typeface="Arial"/>
              </a:defRPr>
            </a:pPr>
            <a:r>
              <a:rPr lang="en-US" sz="2000" dirty="0">
                <a:solidFill>
                  <a:srgbClr val="4B5563"/>
                </a:solidFill>
                <a:latin typeface="Arial"/>
              </a:rPr>
              <a:t>Insert/Delete/Update geometries</a:t>
            </a:r>
          </a:p>
          <a:p>
            <a:pPr marL="194310" lvl="1" indent="-182880">
              <a:lnSpc>
                <a:spcPct val="120000"/>
              </a:lnSpc>
              <a:spcBef>
                <a:spcPts val="800"/>
              </a:spcBef>
              <a:defRPr sz="1600" b="1" i="0">
                <a:solidFill>
                  <a:srgbClr val="2980B9"/>
                </a:solidFill>
                <a:latin typeface="Arial"/>
              </a:defRPr>
            </a:pPr>
            <a:r>
              <a:rPr lang="en-US" sz="2600" b="1" dirty="0">
                <a:solidFill>
                  <a:srgbClr val="2980B9"/>
                </a:solidFill>
                <a:latin typeface="Arial"/>
              </a:rPr>
              <a:t>RT cores only support updating the coordinates of geometries</a:t>
            </a:r>
          </a:p>
          <a:p>
            <a:pPr marL="194310" lvl="1" indent="-182880">
              <a:lnSpc>
                <a:spcPct val="120000"/>
              </a:lnSpc>
              <a:spcBef>
                <a:spcPts val="800"/>
              </a:spcBef>
              <a:defRPr sz="1600" b="1" i="0">
                <a:solidFill>
                  <a:srgbClr val="2980B9"/>
                </a:solidFill>
                <a:latin typeface="Arial"/>
              </a:defRPr>
            </a:pPr>
            <a:r>
              <a:rPr lang="en-US" sz="2600" b="1" dirty="0">
                <a:solidFill>
                  <a:srgbClr val="2980B9"/>
                </a:solidFill>
                <a:latin typeface="Arial"/>
              </a:rPr>
              <a:t>Rebuilding the BVH is not an option (too expensive)</a:t>
            </a:r>
          </a:p>
          <a:p>
            <a:endParaRPr lang="en-US" dirty="0"/>
          </a:p>
        </p:txBody>
      </p:sp>
      <p:grpSp>
        <p:nvGrpSpPr>
          <p:cNvPr id="6" name="Group 5">
            <a:extLst>
              <a:ext uri="{FF2B5EF4-FFF2-40B4-BE49-F238E27FC236}">
                <a16:creationId xmlns:a16="http://schemas.microsoft.com/office/drawing/2014/main" id="{224CB997-EE57-8B5E-1FAE-8CDC5AF9D5BE}"/>
              </a:ext>
            </a:extLst>
          </p:cNvPr>
          <p:cNvGrpSpPr/>
          <p:nvPr/>
        </p:nvGrpSpPr>
        <p:grpSpPr>
          <a:xfrm>
            <a:off x="3745304" y="3702137"/>
            <a:ext cx="3845169" cy="2919046"/>
            <a:chOff x="1531161" y="3570417"/>
            <a:chExt cx="3845169" cy="2919046"/>
          </a:xfrm>
        </p:grpSpPr>
        <p:sp>
          <p:nvSpPr>
            <p:cNvPr id="7" name="Rectangle 6">
              <a:extLst>
                <a:ext uri="{FF2B5EF4-FFF2-40B4-BE49-F238E27FC236}">
                  <a16:creationId xmlns:a16="http://schemas.microsoft.com/office/drawing/2014/main" id="{3376DFA0-DD8A-868F-1205-0C06BAD9E94C}"/>
                </a:ext>
              </a:extLst>
            </p:cNvPr>
            <p:cNvSpPr/>
            <p:nvPr/>
          </p:nvSpPr>
          <p:spPr>
            <a:xfrm>
              <a:off x="1531161" y="3570417"/>
              <a:ext cx="3845169" cy="2919046"/>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sp>
          <p:nvSpPr>
            <p:cNvPr id="8" name="Rectangle 7">
              <a:extLst>
                <a:ext uri="{FF2B5EF4-FFF2-40B4-BE49-F238E27FC236}">
                  <a16:creationId xmlns:a16="http://schemas.microsoft.com/office/drawing/2014/main" id="{3EF17DBE-8370-B4D0-5917-87B552571124}"/>
                </a:ext>
              </a:extLst>
            </p:cNvPr>
            <p:cNvSpPr/>
            <p:nvPr/>
          </p:nvSpPr>
          <p:spPr>
            <a:xfrm>
              <a:off x="1683562" y="3722817"/>
              <a:ext cx="1242646" cy="662354"/>
            </a:xfrm>
            <a:prstGeom prst="rect">
              <a:avLst/>
            </a:prstGeom>
            <a:solidFill>
              <a:schemeClr val="accent1">
                <a:lumMod val="40000"/>
                <a:lumOff val="60000"/>
                <a:alpha val="51004"/>
              </a:schemeClr>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sp>
          <p:nvSpPr>
            <p:cNvPr id="9" name="Rectangle 8">
              <a:extLst>
                <a:ext uri="{FF2B5EF4-FFF2-40B4-BE49-F238E27FC236}">
                  <a16:creationId xmlns:a16="http://schemas.microsoft.com/office/drawing/2014/main" id="{FAB4F146-6391-08B2-4C3D-9016C3CBE43A}"/>
                </a:ext>
              </a:extLst>
            </p:cNvPr>
            <p:cNvSpPr/>
            <p:nvPr/>
          </p:nvSpPr>
          <p:spPr>
            <a:xfrm>
              <a:off x="4092393" y="5790375"/>
              <a:ext cx="1242646" cy="662354"/>
            </a:xfrm>
            <a:prstGeom prst="rect">
              <a:avLst/>
            </a:prstGeom>
            <a:solidFill>
              <a:schemeClr val="accent6">
                <a:lumMod val="40000"/>
                <a:lumOff val="60000"/>
                <a:alpha val="49239"/>
              </a:schemeClr>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sp>
          <p:nvSpPr>
            <p:cNvPr id="10" name="Rectangle 9">
              <a:extLst>
                <a:ext uri="{FF2B5EF4-FFF2-40B4-BE49-F238E27FC236}">
                  <a16:creationId xmlns:a16="http://schemas.microsoft.com/office/drawing/2014/main" id="{6053D918-6937-6F3A-2DAC-1F15929A25B1}"/>
                </a:ext>
              </a:extLst>
            </p:cNvPr>
            <p:cNvSpPr/>
            <p:nvPr/>
          </p:nvSpPr>
          <p:spPr>
            <a:xfrm>
              <a:off x="1623122" y="3652479"/>
              <a:ext cx="1652953" cy="1620527"/>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sp>
          <p:nvSpPr>
            <p:cNvPr id="11" name="Rectangle 10">
              <a:extLst>
                <a:ext uri="{FF2B5EF4-FFF2-40B4-BE49-F238E27FC236}">
                  <a16:creationId xmlns:a16="http://schemas.microsoft.com/office/drawing/2014/main" id="{B1194E03-3A26-24D0-B7CB-C37ADEB2D19A}"/>
                </a:ext>
              </a:extLst>
            </p:cNvPr>
            <p:cNvSpPr/>
            <p:nvPr/>
          </p:nvSpPr>
          <p:spPr>
            <a:xfrm>
              <a:off x="2680023" y="4765942"/>
              <a:ext cx="539262" cy="439615"/>
            </a:xfrm>
            <a:prstGeom prst="rect">
              <a:avLst/>
            </a:prstGeom>
            <a:solidFill>
              <a:schemeClr val="accent2">
                <a:lumMod val="40000"/>
                <a:lumOff val="60000"/>
                <a:alpha val="49239"/>
              </a:schemeClr>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grpSp>
      <p:grpSp>
        <p:nvGrpSpPr>
          <p:cNvPr id="12" name="Group 11">
            <a:extLst>
              <a:ext uri="{FF2B5EF4-FFF2-40B4-BE49-F238E27FC236}">
                <a16:creationId xmlns:a16="http://schemas.microsoft.com/office/drawing/2014/main" id="{46A26A25-2FF8-405B-0661-A7819AB8ACCC}"/>
              </a:ext>
            </a:extLst>
          </p:cNvPr>
          <p:cNvGrpSpPr/>
          <p:nvPr/>
        </p:nvGrpSpPr>
        <p:grpSpPr>
          <a:xfrm>
            <a:off x="5140351" y="5025367"/>
            <a:ext cx="1076030" cy="829028"/>
            <a:chOff x="2926208" y="4893647"/>
            <a:chExt cx="1076030" cy="829028"/>
          </a:xfrm>
        </p:grpSpPr>
        <p:cxnSp>
          <p:nvCxnSpPr>
            <p:cNvPr id="13" name="Straight Arrow Connector 12">
              <a:extLst>
                <a:ext uri="{FF2B5EF4-FFF2-40B4-BE49-F238E27FC236}">
                  <a16:creationId xmlns:a16="http://schemas.microsoft.com/office/drawing/2014/main" id="{AF0B9E6B-ECAD-CDB5-1D86-C5F4C8716E08}"/>
                </a:ext>
              </a:extLst>
            </p:cNvPr>
            <p:cNvCxnSpPr/>
            <p:nvPr/>
          </p:nvCxnSpPr>
          <p:spPr>
            <a:xfrm>
              <a:off x="2926208" y="4893647"/>
              <a:ext cx="817889" cy="592753"/>
            </a:xfrm>
            <a:prstGeom prst="straightConnector1">
              <a:avLst/>
            </a:prstGeom>
            <a:ln w="19050">
              <a:prstDash val="sysDash"/>
              <a:tailEnd type="triangle"/>
            </a:ln>
          </p:spPr>
          <p:style>
            <a:lnRef idx="1">
              <a:schemeClr val="dk1"/>
            </a:lnRef>
            <a:fillRef idx="0">
              <a:schemeClr val="dk1"/>
            </a:fillRef>
            <a:effectRef idx="0">
              <a:schemeClr val="dk1"/>
            </a:effectRef>
            <a:fontRef idx="minor">
              <a:schemeClr val="tx1"/>
            </a:fontRef>
          </p:style>
        </p:cxnSp>
        <p:sp>
          <p:nvSpPr>
            <p:cNvPr id="14" name="Rectangle 13">
              <a:extLst>
                <a:ext uri="{FF2B5EF4-FFF2-40B4-BE49-F238E27FC236}">
                  <a16:creationId xmlns:a16="http://schemas.microsoft.com/office/drawing/2014/main" id="{127B2A59-E608-3D1B-686A-195B4BC91C6A}"/>
                </a:ext>
              </a:extLst>
            </p:cNvPr>
            <p:cNvSpPr/>
            <p:nvPr/>
          </p:nvSpPr>
          <p:spPr>
            <a:xfrm>
              <a:off x="3462976" y="5283060"/>
              <a:ext cx="539262" cy="439615"/>
            </a:xfrm>
            <a:prstGeom prst="rect">
              <a:avLst/>
            </a:prstGeom>
            <a:solidFill>
              <a:schemeClr val="accent2">
                <a:lumMod val="40000"/>
                <a:lumOff val="60000"/>
                <a:alpha val="49239"/>
              </a:schemeClr>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285967B1-8C14-0AE8-8725-16C2CCA37EBF}"/>
              </a:ext>
            </a:extLst>
          </p:cNvPr>
          <p:cNvGrpSpPr/>
          <p:nvPr/>
        </p:nvGrpSpPr>
        <p:grpSpPr>
          <a:xfrm>
            <a:off x="3824630" y="3784199"/>
            <a:ext cx="2456506" cy="2161911"/>
            <a:chOff x="7903052" y="3525299"/>
            <a:chExt cx="2456506" cy="2161911"/>
          </a:xfrm>
        </p:grpSpPr>
        <p:sp>
          <p:nvSpPr>
            <p:cNvPr id="16" name="Rectangle 15">
              <a:extLst>
                <a:ext uri="{FF2B5EF4-FFF2-40B4-BE49-F238E27FC236}">
                  <a16:creationId xmlns:a16="http://schemas.microsoft.com/office/drawing/2014/main" id="{81DCADA4-CD38-8223-EFDE-83CBBFCA7280}"/>
                </a:ext>
              </a:extLst>
            </p:cNvPr>
            <p:cNvSpPr/>
            <p:nvPr/>
          </p:nvSpPr>
          <p:spPr>
            <a:xfrm>
              <a:off x="7903052" y="3525299"/>
              <a:ext cx="2456506" cy="2161911"/>
            </a:xfrm>
            <a:prstGeom prst="rect">
              <a:avLst/>
            </a:prstGeom>
            <a:solidFill>
              <a:schemeClr val="bg1"/>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sp>
          <p:nvSpPr>
            <p:cNvPr id="17" name="Rectangle 16">
              <a:extLst>
                <a:ext uri="{FF2B5EF4-FFF2-40B4-BE49-F238E27FC236}">
                  <a16:creationId xmlns:a16="http://schemas.microsoft.com/office/drawing/2014/main" id="{86A40309-8F41-5C6C-AF41-3A974CE828D8}"/>
                </a:ext>
              </a:extLst>
            </p:cNvPr>
            <p:cNvSpPr/>
            <p:nvPr/>
          </p:nvSpPr>
          <p:spPr>
            <a:xfrm>
              <a:off x="7963492" y="3595637"/>
              <a:ext cx="1242646" cy="662354"/>
            </a:xfrm>
            <a:prstGeom prst="rect">
              <a:avLst/>
            </a:prstGeom>
            <a:solidFill>
              <a:schemeClr val="accent1">
                <a:lumMod val="40000"/>
                <a:lumOff val="60000"/>
                <a:alpha val="51004"/>
              </a:schemeClr>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sp>
          <p:nvSpPr>
            <p:cNvPr id="18" name="Rectangle 17">
              <a:extLst>
                <a:ext uri="{FF2B5EF4-FFF2-40B4-BE49-F238E27FC236}">
                  <a16:creationId xmlns:a16="http://schemas.microsoft.com/office/drawing/2014/main" id="{C104091E-8AF6-F0C1-7996-595EBA23F34D}"/>
                </a:ext>
              </a:extLst>
            </p:cNvPr>
            <p:cNvSpPr/>
            <p:nvPr/>
          </p:nvSpPr>
          <p:spPr>
            <a:xfrm>
              <a:off x="9762714" y="5158152"/>
              <a:ext cx="539262" cy="439615"/>
            </a:xfrm>
            <a:prstGeom prst="rect">
              <a:avLst/>
            </a:prstGeom>
            <a:solidFill>
              <a:schemeClr val="accent2">
                <a:lumMod val="40000"/>
                <a:lumOff val="60000"/>
                <a:alpha val="49239"/>
              </a:schemeClr>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grpSp>
    </p:spTree>
    <p:extLst>
      <p:ext uri="{BB962C8B-B14F-4D97-AF65-F5344CB8AC3E}">
        <p14:creationId xmlns:p14="http://schemas.microsoft.com/office/powerpoint/2010/main" val="2538704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childTnLst>
                                </p:cTn>
                              </p:par>
                            </p:childTnLst>
                          </p:cTn>
                        </p:par>
                        <p:par>
                          <p:cTn id="13" fill="hold">
                            <p:stCondLst>
                              <p:cond delay="0"/>
                            </p:stCondLst>
                            <p:childTnLst>
                              <p:par>
                                <p:cTn id="14" presetID="3" presetClass="entr" presetSubtype="10" fill="hold"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blinds(horizontal)">
                                      <p:cBhvr>
                                        <p:cTn id="16" dur="500"/>
                                        <p:tgtEl>
                                          <p:spTgt spid="6"/>
                                        </p:tgtEl>
                                      </p:cBhvr>
                                    </p:animEffect>
                                  </p:childTnLst>
                                </p:cTn>
                              </p:par>
                            </p:childTnLst>
                          </p:cTn>
                        </p:par>
                        <p:par>
                          <p:cTn id="17" fill="hold">
                            <p:stCondLst>
                              <p:cond delay="500"/>
                            </p:stCondLst>
                            <p:childTnLst>
                              <p:par>
                                <p:cTn id="18" presetID="2" presetClass="entr" presetSubtype="9" fill="hold" nodeType="afterEffect">
                                  <p:stCondLst>
                                    <p:cond delay="0"/>
                                  </p:stCondLst>
                                  <p:childTnLst>
                                    <p:set>
                                      <p:cBhvr>
                                        <p:cTn id="19" dur="1" fill="hold">
                                          <p:stCondLst>
                                            <p:cond delay="0"/>
                                          </p:stCondLst>
                                        </p:cTn>
                                        <p:tgtEl>
                                          <p:spTgt spid="12"/>
                                        </p:tgtEl>
                                        <p:attrNameLst>
                                          <p:attrName>style.visibility</p:attrName>
                                        </p:attrNameLst>
                                      </p:cBhvr>
                                      <p:to>
                                        <p:strVal val="visible"/>
                                      </p:to>
                                    </p:set>
                                    <p:anim calcmode="lin" valueType="num">
                                      <p:cBhvr additive="base">
                                        <p:cTn id="20" dur="500" fill="hold"/>
                                        <p:tgtEl>
                                          <p:spTgt spid="12"/>
                                        </p:tgtEl>
                                        <p:attrNameLst>
                                          <p:attrName>ppt_x</p:attrName>
                                        </p:attrNameLst>
                                      </p:cBhvr>
                                      <p:tavLst>
                                        <p:tav tm="0">
                                          <p:val>
                                            <p:strVal val="0-#ppt_w/2"/>
                                          </p:val>
                                        </p:tav>
                                        <p:tav tm="100000">
                                          <p:val>
                                            <p:strVal val="#ppt_x"/>
                                          </p:val>
                                        </p:tav>
                                      </p:tavLst>
                                    </p:anim>
                                    <p:anim calcmode="lin" valueType="num">
                                      <p:cBhvr additive="base">
                                        <p:cTn id="21" dur="500" fill="hold"/>
                                        <p:tgtEl>
                                          <p:spTgt spid="12"/>
                                        </p:tgtEl>
                                        <p:attrNameLst>
                                          <p:attrName>ppt_y</p:attrName>
                                        </p:attrNameLst>
                                      </p:cBhvr>
                                      <p:tavLst>
                                        <p:tav tm="0">
                                          <p:val>
                                            <p:strVal val="0-#ppt_h/2"/>
                                          </p:val>
                                        </p:tav>
                                        <p:tav tm="100000">
                                          <p:val>
                                            <p:strVal val="#ppt_y"/>
                                          </p:val>
                                        </p:tav>
                                      </p:tavLst>
                                    </p:anim>
                                  </p:childTnLst>
                                </p:cTn>
                              </p:par>
                            </p:childTnLst>
                          </p:cTn>
                        </p:par>
                        <p:par>
                          <p:cTn id="22" fill="hold">
                            <p:stCondLst>
                              <p:cond delay="1000"/>
                            </p:stCondLst>
                            <p:childTnLst>
                              <p:par>
                                <p:cTn id="23" presetID="9" presetClass="entr" presetSubtype="0" fill="hold" nodeType="after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dissolve">
                                      <p:cBhvr>
                                        <p:cTn id="25" dur="500"/>
                                        <p:tgtEl>
                                          <p:spTgt spid="15"/>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65984A4-B679-2709-00A6-9FE88440D3C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52</a:t>
            </a:fld>
            <a:endParaRPr lang="en-US"/>
          </a:p>
        </p:txBody>
      </p:sp>
      <p:sp>
        <p:nvSpPr>
          <p:cNvPr id="3" name="Title 2">
            <a:extLst>
              <a:ext uri="{FF2B5EF4-FFF2-40B4-BE49-F238E27FC236}">
                <a16:creationId xmlns:a16="http://schemas.microsoft.com/office/drawing/2014/main" id="{8E59DABF-8783-6171-6760-9109A8FC36F4}"/>
              </a:ext>
            </a:extLst>
          </p:cNvPr>
          <p:cNvSpPr>
            <a:spLocks noGrp="1"/>
          </p:cNvSpPr>
          <p:nvPr>
            <p:ph type="title"/>
          </p:nvPr>
        </p:nvSpPr>
        <p:spPr/>
        <p:txBody>
          <a:bodyPr/>
          <a:lstStyle/>
          <a:p>
            <a:r>
              <a:rPr lang="en-US" dirty="0"/>
              <a:t>Our Solution to Mutability</a:t>
            </a:r>
          </a:p>
        </p:txBody>
      </p:sp>
      <p:sp>
        <p:nvSpPr>
          <p:cNvPr id="4" name="Content Placeholder 3">
            <a:extLst>
              <a:ext uri="{FF2B5EF4-FFF2-40B4-BE49-F238E27FC236}">
                <a16:creationId xmlns:a16="http://schemas.microsoft.com/office/drawing/2014/main" id="{AAA92F57-2577-6D23-1A3E-38ABB9D8FAE1}"/>
              </a:ext>
            </a:extLst>
          </p:cNvPr>
          <p:cNvSpPr>
            <a:spLocks noGrp="1"/>
          </p:cNvSpPr>
          <p:nvPr>
            <p:ph sz="half" idx="1"/>
          </p:nvPr>
        </p:nvSpPr>
        <p:spPr>
          <a:xfrm>
            <a:off x="571500" y="1097983"/>
            <a:ext cx="11049000" cy="4949761"/>
          </a:xfrm>
        </p:spPr>
        <p:txBody>
          <a:bodyPr/>
          <a:lstStyle/>
          <a:p>
            <a:pPr marL="194310" lvl="1" indent="-182880">
              <a:lnSpc>
                <a:spcPct val="120000"/>
              </a:lnSpc>
              <a:spcBef>
                <a:spcPts val="800"/>
              </a:spcBef>
              <a:defRPr sz="1600" b="1" i="0">
                <a:solidFill>
                  <a:srgbClr val="2980B9"/>
                </a:solidFill>
                <a:latin typeface="Arial"/>
              </a:defRPr>
            </a:pPr>
            <a:r>
              <a:rPr lang="en-US" sz="2600" b="1" dirty="0">
                <a:solidFill>
                  <a:srgbClr val="2980B9"/>
                </a:solidFill>
                <a:latin typeface="Arial"/>
              </a:rPr>
              <a:t>Insertion by Two-Level Acceleration Structures</a:t>
            </a:r>
          </a:p>
          <a:p>
            <a:pPr marL="411480" lvl="1">
              <a:lnSpc>
                <a:spcPct val="100000"/>
              </a:lnSpc>
              <a:buFont typeface="Wingdings" pitchFamily="2" charset="2"/>
              <a:buChar char="§"/>
              <a:defRPr sz="1400" b="0" i="0">
                <a:solidFill>
                  <a:srgbClr val="34495E"/>
                </a:solidFill>
                <a:latin typeface="Arial"/>
              </a:defRPr>
            </a:pPr>
            <a:r>
              <a:rPr lang="en-US" sz="2000" dirty="0">
                <a:solidFill>
                  <a:srgbClr val="4B5563"/>
                </a:solidFill>
                <a:latin typeface="Arial"/>
              </a:rPr>
              <a:t>Accumulate a batch of insertions</a:t>
            </a:r>
          </a:p>
          <a:p>
            <a:pPr marL="411480" lvl="1">
              <a:lnSpc>
                <a:spcPct val="100000"/>
              </a:lnSpc>
              <a:buFont typeface="Wingdings" pitchFamily="2" charset="2"/>
              <a:buChar char="§"/>
              <a:defRPr sz="1400" b="0" i="0">
                <a:solidFill>
                  <a:srgbClr val="34495E"/>
                </a:solidFill>
                <a:latin typeface="Arial"/>
              </a:defRPr>
            </a:pPr>
            <a:r>
              <a:rPr lang="en-US" sz="2000" dirty="0">
                <a:solidFill>
                  <a:srgbClr val="4B5563"/>
                </a:solidFill>
                <a:latin typeface="Arial"/>
              </a:rPr>
              <a:t>Build a separate BVH (BLAS) for the insertions</a:t>
            </a:r>
          </a:p>
          <a:p>
            <a:pPr marL="411480" lvl="1">
              <a:lnSpc>
                <a:spcPct val="100000"/>
              </a:lnSpc>
              <a:buFont typeface="Wingdings" pitchFamily="2" charset="2"/>
              <a:buChar char="§"/>
              <a:defRPr sz="1400" b="0" i="0">
                <a:solidFill>
                  <a:srgbClr val="34495E"/>
                </a:solidFill>
                <a:latin typeface="Arial"/>
              </a:defRPr>
            </a:pPr>
            <a:r>
              <a:rPr lang="en-US" sz="2000" dirty="0">
                <a:solidFill>
                  <a:srgbClr val="4B5563"/>
                </a:solidFill>
                <a:latin typeface="Arial"/>
              </a:rPr>
              <a:t>Then, just rebuild the TLAS (very fast) to include the newly built BVH</a:t>
            </a:r>
          </a:p>
          <a:p>
            <a:pPr marL="194310" lvl="1" indent="-182880">
              <a:lnSpc>
                <a:spcPct val="120000"/>
              </a:lnSpc>
              <a:spcBef>
                <a:spcPts val="800"/>
              </a:spcBef>
              <a:defRPr sz="1600" b="1" i="0">
                <a:solidFill>
                  <a:srgbClr val="2980B9"/>
                </a:solidFill>
                <a:latin typeface="Arial"/>
              </a:defRPr>
            </a:pPr>
            <a:r>
              <a:rPr lang="en-US" sz="2600" b="1" dirty="0">
                <a:solidFill>
                  <a:srgbClr val="2980B9"/>
                </a:solidFill>
                <a:latin typeface="Arial"/>
              </a:rPr>
              <a:t>Deletion by Degeneration</a:t>
            </a:r>
          </a:p>
          <a:p>
            <a:pPr marL="411480" lvl="1">
              <a:lnSpc>
                <a:spcPct val="100000"/>
              </a:lnSpc>
              <a:buFont typeface="Wingdings" pitchFamily="2" charset="2"/>
              <a:buChar char="§"/>
              <a:defRPr sz="1400" b="0" i="0">
                <a:solidFill>
                  <a:srgbClr val="34495E"/>
                </a:solidFill>
                <a:latin typeface="Arial"/>
              </a:defRPr>
            </a:pPr>
            <a:r>
              <a:rPr lang="en-US" sz="2000" dirty="0">
                <a:solidFill>
                  <a:srgbClr val="4B5563"/>
                </a:solidFill>
                <a:latin typeface="Arial"/>
              </a:rPr>
              <a:t>Turn the deleted geometries into a degenerated form, e.g., zero-extent</a:t>
            </a:r>
          </a:p>
          <a:p>
            <a:pPr marL="411480" lvl="1">
              <a:lnSpc>
                <a:spcPct val="100000"/>
              </a:lnSpc>
              <a:buFont typeface="Wingdings" pitchFamily="2" charset="2"/>
              <a:buChar char="§"/>
              <a:defRPr sz="1400" b="0" i="0">
                <a:solidFill>
                  <a:srgbClr val="34495E"/>
                </a:solidFill>
                <a:latin typeface="Arial"/>
              </a:defRPr>
            </a:pPr>
            <a:r>
              <a:rPr lang="en-US" sz="2000" dirty="0">
                <a:solidFill>
                  <a:srgbClr val="4B5563"/>
                </a:solidFill>
                <a:latin typeface="Arial"/>
              </a:rPr>
              <a:t>Then, we use the refit function provided by </a:t>
            </a:r>
            <a:r>
              <a:rPr lang="en-US" sz="2000" dirty="0" err="1">
                <a:solidFill>
                  <a:srgbClr val="4B5563"/>
                </a:solidFill>
                <a:latin typeface="Arial"/>
              </a:rPr>
              <a:t>OptiX</a:t>
            </a:r>
            <a:endParaRPr lang="en-US" sz="2000" dirty="0">
              <a:solidFill>
                <a:srgbClr val="4B5563"/>
              </a:solidFill>
              <a:latin typeface="Arial"/>
            </a:endParaRPr>
          </a:p>
          <a:p>
            <a:endParaRPr lang="en-US" dirty="0"/>
          </a:p>
        </p:txBody>
      </p:sp>
      <p:grpSp>
        <p:nvGrpSpPr>
          <p:cNvPr id="5" name="Group 4">
            <a:extLst>
              <a:ext uri="{FF2B5EF4-FFF2-40B4-BE49-F238E27FC236}">
                <a16:creationId xmlns:a16="http://schemas.microsoft.com/office/drawing/2014/main" id="{3E2F2E10-249A-F527-A3D1-345D93653915}"/>
              </a:ext>
            </a:extLst>
          </p:cNvPr>
          <p:cNvGrpSpPr/>
          <p:nvPr/>
        </p:nvGrpSpPr>
        <p:grpSpPr>
          <a:xfrm>
            <a:off x="1857415" y="4100470"/>
            <a:ext cx="2749178" cy="2621005"/>
            <a:chOff x="1857415" y="4100470"/>
            <a:chExt cx="2749178" cy="2621005"/>
          </a:xfrm>
        </p:grpSpPr>
        <p:sp>
          <p:nvSpPr>
            <p:cNvPr id="6" name="Rounded Rectangle 5">
              <a:extLst>
                <a:ext uri="{FF2B5EF4-FFF2-40B4-BE49-F238E27FC236}">
                  <a16:creationId xmlns:a16="http://schemas.microsoft.com/office/drawing/2014/main" id="{839D0053-4B42-A21F-4D4E-8CE29E6EA931}"/>
                </a:ext>
              </a:extLst>
            </p:cNvPr>
            <p:cNvSpPr/>
            <p:nvPr/>
          </p:nvSpPr>
          <p:spPr>
            <a:xfrm>
              <a:off x="1860590" y="4108993"/>
              <a:ext cx="2649518" cy="1124397"/>
            </a:xfrm>
            <a:prstGeom prst="roundRect">
              <a:avLst/>
            </a:prstGeom>
            <a:noFill/>
            <a:ln w="15875">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a:extLst>
                <a:ext uri="{FF2B5EF4-FFF2-40B4-BE49-F238E27FC236}">
                  <a16:creationId xmlns:a16="http://schemas.microsoft.com/office/drawing/2014/main" id="{557BF3E7-D7C5-733C-9CE9-7FADA7CA1363}"/>
                </a:ext>
              </a:extLst>
            </p:cNvPr>
            <p:cNvCxnSpPr>
              <a:cxnSpLocks/>
            </p:cNvCxnSpPr>
            <p:nvPr/>
          </p:nvCxnSpPr>
          <p:spPr>
            <a:xfrm>
              <a:off x="1860590" y="4447430"/>
              <a:ext cx="2649517" cy="0"/>
            </a:xfrm>
            <a:prstGeom prst="line">
              <a:avLst/>
            </a:prstGeom>
            <a:ln w="158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grpSp>
          <p:nvGrpSpPr>
            <p:cNvPr id="8" name="Group 7">
              <a:extLst>
                <a:ext uri="{FF2B5EF4-FFF2-40B4-BE49-F238E27FC236}">
                  <a16:creationId xmlns:a16="http://schemas.microsoft.com/office/drawing/2014/main" id="{5853B0A7-75BC-027C-EA4B-78B8BD03F43E}"/>
                </a:ext>
              </a:extLst>
            </p:cNvPr>
            <p:cNvGrpSpPr/>
            <p:nvPr/>
          </p:nvGrpSpPr>
          <p:grpSpPr>
            <a:xfrm>
              <a:off x="1857415" y="5764533"/>
              <a:ext cx="1143624" cy="956942"/>
              <a:chOff x="8190277" y="5318280"/>
              <a:chExt cx="1143624" cy="956942"/>
            </a:xfrm>
          </p:grpSpPr>
          <p:sp>
            <p:nvSpPr>
              <p:cNvPr id="30" name="Rounded Rectangle 29">
                <a:extLst>
                  <a:ext uri="{FF2B5EF4-FFF2-40B4-BE49-F238E27FC236}">
                    <a16:creationId xmlns:a16="http://schemas.microsoft.com/office/drawing/2014/main" id="{96A792E8-3209-E1CD-AC12-55E2491F490B}"/>
                  </a:ext>
                </a:extLst>
              </p:cNvPr>
              <p:cNvSpPr/>
              <p:nvPr/>
            </p:nvSpPr>
            <p:spPr>
              <a:xfrm>
                <a:off x="8190277" y="5318280"/>
                <a:ext cx="1137745" cy="956942"/>
              </a:xfrm>
              <a:prstGeom prst="roundRect">
                <a:avLst/>
              </a:prstGeom>
              <a:noFill/>
              <a:ln w="15875">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1" name="Straight Connector 30">
                <a:extLst>
                  <a:ext uri="{FF2B5EF4-FFF2-40B4-BE49-F238E27FC236}">
                    <a16:creationId xmlns:a16="http://schemas.microsoft.com/office/drawing/2014/main" id="{47CDCF5A-BF79-15AD-57C5-A63E05C45688}"/>
                  </a:ext>
                </a:extLst>
              </p:cNvPr>
              <p:cNvCxnSpPr/>
              <p:nvPr/>
            </p:nvCxnSpPr>
            <p:spPr>
              <a:xfrm>
                <a:off x="8194171" y="5631867"/>
                <a:ext cx="1139730" cy="0"/>
              </a:xfrm>
              <a:prstGeom prst="line">
                <a:avLst/>
              </a:prstGeom>
              <a:ln w="158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D6A0A628-5D32-43ED-7647-3A034D3466CE}"/>
                  </a:ext>
                </a:extLst>
              </p:cNvPr>
              <p:cNvSpPr txBox="1"/>
              <p:nvPr/>
            </p:nvSpPr>
            <p:spPr>
              <a:xfrm>
                <a:off x="8462917" y="5321185"/>
                <a:ext cx="543739" cy="307777"/>
              </a:xfrm>
              <a:prstGeom prst="rect">
                <a:avLst/>
              </a:prstGeom>
              <a:noFill/>
            </p:spPr>
            <p:txBody>
              <a:bodyPr wrap="none" rtlCol="0">
                <a:spAutoFit/>
              </a:bodyPr>
              <a:lstStyle/>
              <a:p>
                <a:r>
                  <a:rPr lang="en-US" sz="1400" dirty="0"/>
                  <a:t>BLAS</a:t>
                </a:r>
              </a:p>
            </p:txBody>
          </p:sp>
          <p:sp>
            <p:nvSpPr>
              <p:cNvPr id="33" name="Triangle 32">
                <a:extLst>
                  <a:ext uri="{FF2B5EF4-FFF2-40B4-BE49-F238E27FC236}">
                    <a16:creationId xmlns:a16="http://schemas.microsoft.com/office/drawing/2014/main" id="{1D0B994F-BB4F-F70C-1341-04AF5396F4DC}"/>
                  </a:ext>
                </a:extLst>
              </p:cNvPr>
              <p:cNvSpPr/>
              <p:nvPr/>
            </p:nvSpPr>
            <p:spPr>
              <a:xfrm>
                <a:off x="8663247" y="5675155"/>
                <a:ext cx="219808" cy="210632"/>
              </a:xfrm>
              <a:prstGeom prst="triangle">
                <a:avLst/>
              </a:prstGeom>
              <a:solidFill>
                <a:srgbClr val="7030A0">
                  <a:alpha val="34056"/>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riangle 33">
                <a:extLst>
                  <a:ext uri="{FF2B5EF4-FFF2-40B4-BE49-F238E27FC236}">
                    <a16:creationId xmlns:a16="http://schemas.microsoft.com/office/drawing/2014/main" id="{1862D9DC-47B5-174D-40A1-FE106EFB12D7}"/>
                  </a:ext>
                </a:extLst>
              </p:cNvPr>
              <p:cNvSpPr/>
              <p:nvPr/>
            </p:nvSpPr>
            <p:spPr>
              <a:xfrm rot="12026547">
                <a:off x="8353013" y="5740007"/>
                <a:ext cx="219808" cy="210632"/>
              </a:xfrm>
              <a:prstGeom prst="triangle">
                <a:avLst/>
              </a:prstGeom>
              <a:solidFill>
                <a:srgbClr val="7030A0">
                  <a:alpha val="34056"/>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riangle 34">
                <a:extLst>
                  <a:ext uri="{FF2B5EF4-FFF2-40B4-BE49-F238E27FC236}">
                    <a16:creationId xmlns:a16="http://schemas.microsoft.com/office/drawing/2014/main" id="{2ADFF8C6-09A5-6258-E071-2D0FC2CC02D5}"/>
                  </a:ext>
                </a:extLst>
              </p:cNvPr>
              <p:cNvSpPr/>
              <p:nvPr/>
            </p:nvSpPr>
            <p:spPr>
              <a:xfrm rot="19349077">
                <a:off x="8610010" y="5973983"/>
                <a:ext cx="141339" cy="210632"/>
              </a:xfrm>
              <a:prstGeom prst="triangle">
                <a:avLst/>
              </a:prstGeom>
              <a:solidFill>
                <a:srgbClr val="7030A0">
                  <a:alpha val="34056"/>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riangle 35">
                <a:extLst>
                  <a:ext uri="{FF2B5EF4-FFF2-40B4-BE49-F238E27FC236}">
                    <a16:creationId xmlns:a16="http://schemas.microsoft.com/office/drawing/2014/main" id="{A6DAC325-3745-8B6B-48B0-405EDB3353EF}"/>
                  </a:ext>
                </a:extLst>
              </p:cNvPr>
              <p:cNvSpPr/>
              <p:nvPr/>
            </p:nvSpPr>
            <p:spPr>
              <a:xfrm rot="1622074">
                <a:off x="8937752" y="5768409"/>
                <a:ext cx="219808" cy="404224"/>
              </a:xfrm>
              <a:prstGeom prst="triangle">
                <a:avLst/>
              </a:prstGeom>
              <a:solidFill>
                <a:srgbClr val="7030A0">
                  <a:alpha val="34056"/>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Rounded Rectangle 8">
              <a:extLst>
                <a:ext uri="{FF2B5EF4-FFF2-40B4-BE49-F238E27FC236}">
                  <a16:creationId xmlns:a16="http://schemas.microsoft.com/office/drawing/2014/main" id="{29153EFC-CCBA-7C99-8E28-7BA4578B9CD5}"/>
                </a:ext>
              </a:extLst>
            </p:cNvPr>
            <p:cNvSpPr/>
            <p:nvPr/>
          </p:nvSpPr>
          <p:spPr>
            <a:xfrm>
              <a:off x="3462969" y="5753673"/>
              <a:ext cx="1137745" cy="956942"/>
            </a:xfrm>
            <a:prstGeom prst="roundRect">
              <a:avLst/>
            </a:prstGeom>
            <a:noFill/>
            <a:ln w="15875">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C7213E5D-8584-838D-F27B-56872D00EED3}"/>
                </a:ext>
              </a:extLst>
            </p:cNvPr>
            <p:cNvCxnSpPr/>
            <p:nvPr/>
          </p:nvCxnSpPr>
          <p:spPr>
            <a:xfrm>
              <a:off x="3466863" y="6067260"/>
              <a:ext cx="1139730" cy="0"/>
            </a:xfrm>
            <a:prstGeom prst="line">
              <a:avLst/>
            </a:prstGeom>
            <a:ln w="158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7A2C1D45-05D9-B60D-6601-5DEB09FF07F6}"/>
                </a:ext>
              </a:extLst>
            </p:cNvPr>
            <p:cNvSpPr txBox="1"/>
            <p:nvPr/>
          </p:nvSpPr>
          <p:spPr>
            <a:xfrm>
              <a:off x="3735609" y="5756578"/>
              <a:ext cx="543739" cy="307777"/>
            </a:xfrm>
            <a:prstGeom prst="rect">
              <a:avLst/>
            </a:prstGeom>
            <a:noFill/>
          </p:spPr>
          <p:txBody>
            <a:bodyPr wrap="none" rtlCol="0">
              <a:spAutoFit/>
            </a:bodyPr>
            <a:lstStyle/>
            <a:p>
              <a:r>
                <a:rPr lang="en-US" sz="1400" dirty="0"/>
                <a:t>BLAS</a:t>
              </a:r>
            </a:p>
          </p:txBody>
        </p:sp>
        <p:sp>
          <p:nvSpPr>
            <p:cNvPr id="12" name="Triangle 11">
              <a:extLst>
                <a:ext uri="{FF2B5EF4-FFF2-40B4-BE49-F238E27FC236}">
                  <a16:creationId xmlns:a16="http://schemas.microsoft.com/office/drawing/2014/main" id="{9E9BA055-3F8B-79E7-5CB1-3888BFE5EC05}"/>
                </a:ext>
              </a:extLst>
            </p:cNvPr>
            <p:cNvSpPr/>
            <p:nvPr/>
          </p:nvSpPr>
          <p:spPr>
            <a:xfrm rot="2371135">
              <a:off x="4069413" y="6285919"/>
              <a:ext cx="219808" cy="210632"/>
            </a:xfrm>
            <a:prstGeom prst="triangle">
              <a:avLst/>
            </a:prstGeom>
            <a:solidFill>
              <a:srgbClr val="92D050">
                <a:alpha val="57151"/>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riangle 12">
              <a:extLst>
                <a:ext uri="{FF2B5EF4-FFF2-40B4-BE49-F238E27FC236}">
                  <a16:creationId xmlns:a16="http://schemas.microsoft.com/office/drawing/2014/main" id="{B667AC3D-9390-C13D-8F06-ECB311D8B490}"/>
                </a:ext>
              </a:extLst>
            </p:cNvPr>
            <p:cNvSpPr/>
            <p:nvPr/>
          </p:nvSpPr>
          <p:spPr>
            <a:xfrm rot="12026547">
              <a:off x="3739399" y="6336827"/>
              <a:ext cx="219808" cy="210632"/>
            </a:xfrm>
            <a:prstGeom prst="triangle">
              <a:avLst/>
            </a:prstGeom>
            <a:solidFill>
              <a:srgbClr val="92D050">
                <a:alpha val="57151"/>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riangle 13">
              <a:extLst>
                <a:ext uri="{FF2B5EF4-FFF2-40B4-BE49-F238E27FC236}">
                  <a16:creationId xmlns:a16="http://schemas.microsoft.com/office/drawing/2014/main" id="{DFED0DBC-D5D8-DB5C-D168-29D3A99D043D}"/>
                </a:ext>
              </a:extLst>
            </p:cNvPr>
            <p:cNvSpPr/>
            <p:nvPr/>
          </p:nvSpPr>
          <p:spPr>
            <a:xfrm rot="19349077">
              <a:off x="3571801" y="6399196"/>
              <a:ext cx="141339" cy="210632"/>
            </a:xfrm>
            <a:prstGeom prst="triangle">
              <a:avLst/>
            </a:prstGeom>
            <a:solidFill>
              <a:srgbClr val="92D050">
                <a:alpha val="57151"/>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riangle 14">
              <a:extLst>
                <a:ext uri="{FF2B5EF4-FFF2-40B4-BE49-F238E27FC236}">
                  <a16:creationId xmlns:a16="http://schemas.microsoft.com/office/drawing/2014/main" id="{482D6905-2F11-769D-0218-82E92421960D}"/>
                </a:ext>
              </a:extLst>
            </p:cNvPr>
            <p:cNvSpPr/>
            <p:nvPr/>
          </p:nvSpPr>
          <p:spPr>
            <a:xfrm rot="1622074">
              <a:off x="4286387" y="6227225"/>
              <a:ext cx="219808" cy="70059"/>
            </a:xfrm>
            <a:prstGeom prst="triangle">
              <a:avLst/>
            </a:prstGeom>
            <a:solidFill>
              <a:srgbClr val="92D050">
                <a:alpha val="57151"/>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566BB770-4454-3BC8-D54C-3EDC77E2EEC6}"/>
                </a:ext>
              </a:extLst>
            </p:cNvPr>
            <p:cNvSpPr txBox="1"/>
            <p:nvPr/>
          </p:nvSpPr>
          <p:spPr>
            <a:xfrm>
              <a:off x="3065306" y="4100470"/>
              <a:ext cx="534121" cy="307777"/>
            </a:xfrm>
            <a:prstGeom prst="rect">
              <a:avLst/>
            </a:prstGeom>
            <a:noFill/>
          </p:spPr>
          <p:txBody>
            <a:bodyPr wrap="none" rtlCol="0">
              <a:spAutoFit/>
            </a:bodyPr>
            <a:lstStyle/>
            <a:p>
              <a:r>
                <a:rPr lang="en-US" sz="1400" dirty="0"/>
                <a:t>TLAS</a:t>
              </a:r>
            </a:p>
          </p:txBody>
        </p:sp>
        <p:sp>
          <p:nvSpPr>
            <p:cNvPr id="17" name="Rounded Rectangle 16">
              <a:extLst>
                <a:ext uri="{FF2B5EF4-FFF2-40B4-BE49-F238E27FC236}">
                  <a16:creationId xmlns:a16="http://schemas.microsoft.com/office/drawing/2014/main" id="{F05E2237-828C-748C-4377-A6E961C54BDF}"/>
                </a:ext>
              </a:extLst>
            </p:cNvPr>
            <p:cNvSpPr/>
            <p:nvPr/>
          </p:nvSpPr>
          <p:spPr>
            <a:xfrm>
              <a:off x="2048391" y="4512546"/>
              <a:ext cx="1121760" cy="645896"/>
            </a:xfrm>
            <a:prstGeom prst="roundRect">
              <a:avLst/>
            </a:prstGeom>
            <a:noFill/>
            <a:ln w="15875">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Connector 17">
              <a:extLst>
                <a:ext uri="{FF2B5EF4-FFF2-40B4-BE49-F238E27FC236}">
                  <a16:creationId xmlns:a16="http://schemas.microsoft.com/office/drawing/2014/main" id="{881FF4C9-6906-A066-CA2D-9DDC60E536A7}"/>
                </a:ext>
              </a:extLst>
            </p:cNvPr>
            <p:cNvCxnSpPr>
              <a:cxnSpLocks/>
              <a:stCxn id="17" idx="1"/>
              <a:endCxn id="17" idx="3"/>
            </p:cNvCxnSpPr>
            <p:nvPr/>
          </p:nvCxnSpPr>
          <p:spPr>
            <a:xfrm>
              <a:off x="2048391" y="4835494"/>
              <a:ext cx="1121760" cy="0"/>
            </a:xfrm>
            <a:prstGeom prst="line">
              <a:avLst/>
            </a:prstGeom>
            <a:ln w="158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C37B63DE-E601-2921-EAC4-B1C7691F83F9}"/>
                </a:ext>
              </a:extLst>
            </p:cNvPr>
            <p:cNvSpPr txBox="1"/>
            <p:nvPr/>
          </p:nvSpPr>
          <p:spPr>
            <a:xfrm>
              <a:off x="2176779" y="4533806"/>
              <a:ext cx="797654" cy="307777"/>
            </a:xfrm>
            <a:prstGeom prst="rect">
              <a:avLst/>
            </a:prstGeom>
            <a:noFill/>
          </p:spPr>
          <p:txBody>
            <a:bodyPr wrap="none" rtlCol="0">
              <a:spAutoFit/>
            </a:bodyPr>
            <a:lstStyle/>
            <a:p>
              <a:r>
                <a:rPr lang="en-US" sz="1400" dirty="0"/>
                <a:t>Instance</a:t>
              </a:r>
            </a:p>
          </p:txBody>
        </p:sp>
        <p:sp>
          <p:nvSpPr>
            <p:cNvPr id="20" name="TextBox 19">
              <a:extLst>
                <a:ext uri="{FF2B5EF4-FFF2-40B4-BE49-F238E27FC236}">
                  <a16:creationId xmlns:a16="http://schemas.microsoft.com/office/drawing/2014/main" id="{97179E29-D2DD-F6FC-4993-95106E3FE60B}"/>
                </a:ext>
              </a:extLst>
            </p:cNvPr>
            <p:cNvSpPr txBox="1"/>
            <p:nvPr/>
          </p:nvSpPr>
          <p:spPr>
            <a:xfrm>
              <a:off x="2449733" y="4847393"/>
              <a:ext cx="333746" cy="307777"/>
            </a:xfrm>
            <a:prstGeom prst="rect">
              <a:avLst/>
            </a:prstGeom>
            <a:noFill/>
          </p:spPr>
          <p:txBody>
            <a:bodyPr wrap="none" rtlCol="0">
              <a:spAutoFit/>
            </a:bodyPr>
            <a:lstStyle/>
            <a:p>
              <a:r>
                <a:rPr lang="en-US" sz="1400" dirty="0"/>
                <a:t>[ ]</a:t>
              </a:r>
            </a:p>
          </p:txBody>
        </p:sp>
        <p:sp>
          <p:nvSpPr>
            <p:cNvPr id="21" name="Rounded Rectangle 20">
              <a:extLst>
                <a:ext uri="{FF2B5EF4-FFF2-40B4-BE49-F238E27FC236}">
                  <a16:creationId xmlns:a16="http://schemas.microsoft.com/office/drawing/2014/main" id="{321D891D-DE6F-4419-8F00-6670CC35DD24}"/>
                </a:ext>
              </a:extLst>
            </p:cNvPr>
            <p:cNvSpPr/>
            <p:nvPr/>
          </p:nvSpPr>
          <p:spPr>
            <a:xfrm>
              <a:off x="3298723" y="4498035"/>
              <a:ext cx="1121760" cy="645896"/>
            </a:xfrm>
            <a:prstGeom prst="roundRect">
              <a:avLst/>
            </a:prstGeom>
            <a:noFill/>
            <a:ln w="15875">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a:extLst>
                <a:ext uri="{FF2B5EF4-FFF2-40B4-BE49-F238E27FC236}">
                  <a16:creationId xmlns:a16="http://schemas.microsoft.com/office/drawing/2014/main" id="{D28BBFEE-509B-9E9D-AB8E-958030073AE3}"/>
                </a:ext>
              </a:extLst>
            </p:cNvPr>
            <p:cNvCxnSpPr>
              <a:cxnSpLocks/>
              <a:stCxn id="21" idx="1"/>
              <a:endCxn id="21" idx="3"/>
            </p:cNvCxnSpPr>
            <p:nvPr/>
          </p:nvCxnSpPr>
          <p:spPr>
            <a:xfrm>
              <a:off x="3298723" y="4820983"/>
              <a:ext cx="1121760" cy="0"/>
            </a:xfrm>
            <a:prstGeom prst="line">
              <a:avLst/>
            </a:prstGeom>
            <a:ln w="158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EB16F0DD-A59C-ECA5-8D5A-55F6D4018F74}"/>
                </a:ext>
              </a:extLst>
            </p:cNvPr>
            <p:cNvSpPr txBox="1"/>
            <p:nvPr/>
          </p:nvSpPr>
          <p:spPr>
            <a:xfrm>
              <a:off x="3427111" y="4519295"/>
              <a:ext cx="797654" cy="307777"/>
            </a:xfrm>
            <a:prstGeom prst="rect">
              <a:avLst/>
            </a:prstGeom>
            <a:noFill/>
          </p:spPr>
          <p:txBody>
            <a:bodyPr wrap="none" rtlCol="0">
              <a:spAutoFit/>
            </a:bodyPr>
            <a:lstStyle/>
            <a:p>
              <a:r>
                <a:rPr lang="en-US" sz="1400" dirty="0"/>
                <a:t>Instance</a:t>
              </a:r>
            </a:p>
          </p:txBody>
        </p:sp>
        <p:sp>
          <p:nvSpPr>
            <p:cNvPr id="24" name="TextBox 23">
              <a:extLst>
                <a:ext uri="{FF2B5EF4-FFF2-40B4-BE49-F238E27FC236}">
                  <a16:creationId xmlns:a16="http://schemas.microsoft.com/office/drawing/2014/main" id="{26D86CC1-2EA4-B57C-A162-4B77DF32750B}"/>
                </a:ext>
              </a:extLst>
            </p:cNvPr>
            <p:cNvSpPr txBox="1"/>
            <p:nvPr/>
          </p:nvSpPr>
          <p:spPr>
            <a:xfrm>
              <a:off x="3700065" y="4832882"/>
              <a:ext cx="333746" cy="307777"/>
            </a:xfrm>
            <a:prstGeom prst="rect">
              <a:avLst/>
            </a:prstGeom>
            <a:noFill/>
          </p:spPr>
          <p:txBody>
            <a:bodyPr wrap="none" rtlCol="0">
              <a:spAutoFit/>
            </a:bodyPr>
            <a:lstStyle/>
            <a:p>
              <a:r>
                <a:rPr lang="en-US" sz="1400" dirty="0"/>
                <a:t>[ ]</a:t>
              </a:r>
            </a:p>
          </p:txBody>
        </p:sp>
        <p:cxnSp>
          <p:nvCxnSpPr>
            <p:cNvPr id="25" name="Straight Arrow Connector 24">
              <a:extLst>
                <a:ext uri="{FF2B5EF4-FFF2-40B4-BE49-F238E27FC236}">
                  <a16:creationId xmlns:a16="http://schemas.microsoft.com/office/drawing/2014/main" id="{899F9547-66E9-4E02-D772-F19ADF4A1358}"/>
                </a:ext>
              </a:extLst>
            </p:cNvPr>
            <p:cNvCxnSpPr>
              <a:stCxn id="20" idx="2"/>
              <a:endCxn id="32" idx="0"/>
            </p:cNvCxnSpPr>
            <p:nvPr/>
          </p:nvCxnSpPr>
          <p:spPr>
            <a:xfrm flipH="1">
              <a:off x="2401925" y="5155170"/>
              <a:ext cx="214681" cy="612268"/>
            </a:xfrm>
            <a:prstGeom prst="straightConnector1">
              <a:avLst/>
            </a:prstGeom>
            <a:ln w="12700">
              <a:solidFill>
                <a:schemeClr val="tx1"/>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EF208C1E-0A93-7EBF-6B37-679546FF604D}"/>
                </a:ext>
              </a:extLst>
            </p:cNvPr>
            <p:cNvCxnSpPr>
              <a:cxnSpLocks/>
              <a:stCxn id="24" idx="2"/>
              <a:endCxn id="11" idx="0"/>
            </p:cNvCxnSpPr>
            <p:nvPr/>
          </p:nvCxnSpPr>
          <p:spPr>
            <a:xfrm>
              <a:off x="3866938" y="5140659"/>
              <a:ext cx="140541" cy="615919"/>
            </a:xfrm>
            <a:prstGeom prst="straightConnector1">
              <a:avLst/>
            </a:prstGeom>
            <a:ln w="12700">
              <a:solidFill>
                <a:schemeClr val="tx1"/>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A8018441-C3EF-0229-9057-8C7C5CD5F0C5}"/>
                </a:ext>
              </a:extLst>
            </p:cNvPr>
            <p:cNvSpPr txBox="1"/>
            <p:nvPr/>
          </p:nvSpPr>
          <p:spPr>
            <a:xfrm>
              <a:off x="2203917" y="5275546"/>
              <a:ext cx="1848584" cy="415498"/>
            </a:xfrm>
            <a:prstGeom prst="rect">
              <a:avLst/>
            </a:prstGeom>
            <a:noFill/>
          </p:spPr>
          <p:txBody>
            <a:bodyPr wrap="square" rtlCol="0">
              <a:spAutoFit/>
            </a:bodyPr>
            <a:lstStyle/>
            <a:p>
              <a:pPr algn="ctr"/>
              <a:r>
                <a:rPr lang="en-US" sz="1050" dirty="0" err="1"/>
                <a:t>Identitfy</a:t>
              </a:r>
              <a:endParaRPr lang="en-US" sz="1050" dirty="0"/>
            </a:p>
            <a:p>
              <a:pPr algn="ctr"/>
              <a:r>
                <a:rPr lang="en-US" sz="1050" dirty="0"/>
                <a:t>Transformation Matrix</a:t>
              </a:r>
            </a:p>
          </p:txBody>
        </p:sp>
        <p:sp>
          <p:nvSpPr>
            <p:cNvPr id="28" name="TextBox 27">
              <a:extLst>
                <a:ext uri="{FF2B5EF4-FFF2-40B4-BE49-F238E27FC236}">
                  <a16:creationId xmlns:a16="http://schemas.microsoft.com/office/drawing/2014/main" id="{0237931B-B0CA-E2F1-31CC-D09D3B14A975}"/>
                </a:ext>
              </a:extLst>
            </p:cNvPr>
            <p:cNvSpPr txBox="1"/>
            <p:nvPr/>
          </p:nvSpPr>
          <p:spPr>
            <a:xfrm>
              <a:off x="2705346" y="6363459"/>
              <a:ext cx="333746" cy="307777"/>
            </a:xfrm>
            <a:prstGeom prst="rect">
              <a:avLst/>
            </a:prstGeom>
            <a:noFill/>
          </p:spPr>
          <p:txBody>
            <a:bodyPr wrap="none" rtlCol="0">
              <a:spAutoFit/>
            </a:bodyPr>
            <a:lstStyle/>
            <a:p>
              <a:r>
                <a:rPr lang="en-US" sz="1400" dirty="0"/>
                <a:t>[ ]</a:t>
              </a:r>
            </a:p>
          </p:txBody>
        </p:sp>
        <p:sp>
          <p:nvSpPr>
            <p:cNvPr id="29" name="TextBox 28">
              <a:extLst>
                <a:ext uri="{FF2B5EF4-FFF2-40B4-BE49-F238E27FC236}">
                  <a16:creationId xmlns:a16="http://schemas.microsoft.com/office/drawing/2014/main" id="{058E34F1-EE40-40DC-5D45-9FD3531AD915}"/>
                </a:ext>
              </a:extLst>
            </p:cNvPr>
            <p:cNvSpPr txBox="1"/>
            <p:nvPr/>
          </p:nvSpPr>
          <p:spPr>
            <a:xfrm>
              <a:off x="4253610" y="6376917"/>
              <a:ext cx="333746" cy="307777"/>
            </a:xfrm>
            <a:prstGeom prst="rect">
              <a:avLst/>
            </a:prstGeom>
            <a:noFill/>
          </p:spPr>
          <p:txBody>
            <a:bodyPr wrap="none" rtlCol="0">
              <a:spAutoFit/>
            </a:bodyPr>
            <a:lstStyle/>
            <a:p>
              <a:r>
                <a:rPr lang="en-US" sz="1400" dirty="0"/>
                <a:t>[ ]</a:t>
              </a:r>
            </a:p>
          </p:txBody>
        </p:sp>
      </p:grpSp>
      <p:grpSp>
        <p:nvGrpSpPr>
          <p:cNvPr id="37" name="Group 36">
            <a:extLst>
              <a:ext uri="{FF2B5EF4-FFF2-40B4-BE49-F238E27FC236}">
                <a16:creationId xmlns:a16="http://schemas.microsoft.com/office/drawing/2014/main" id="{C34E6CE6-B05C-7EE4-9E6F-C64F8847B87F}"/>
              </a:ext>
            </a:extLst>
          </p:cNvPr>
          <p:cNvGrpSpPr/>
          <p:nvPr/>
        </p:nvGrpSpPr>
        <p:grpSpPr>
          <a:xfrm>
            <a:off x="4587356" y="4500767"/>
            <a:ext cx="1121760" cy="645896"/>
            <a:chOff x="4587356" y="4500767"/>
            <a:chExt cx="1121760" cy="645896"/>
          </a:xfrm>
        </p:grpSpPr>
        <p:sp>
          <p:nvSpPr>
            <p:cNvPr id="38" name="Rounded Rectangle 37">
              <a:extLst>
                <a:ext uri="{FF2B5EF4-FFF2-40B4-BE49-F238E27FC236}">
                  <a16:creationId xmlns:a16="http://schemas.microsoft.com/office/drawing/2014/main" id="{92036C12-C002-832E-43C6-8710337F09E6}"/>
                </a:ext>
              </a:extLst>
            </p:cNvPr>
            <p:cNvSpPr/>
            <p:nvPr/>
          </p:nvSpPr>
          <p:spPr>
            <a:xfrm>
              <a:off x="4587356" y="4500767"/>
              <a:ext cx="1121760" cy="645896"/>
            </a:xfrm>
            <a:prstGeom prst="roundRect">
              <a:avLst/>
            </a:prstGeom>
            <a:noFill/>
            <a:ln w="15875">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9" name="Straight Connector 38">
              <a:extLst>
                <a:ext uri="{FF2B5EF4-FFF2-40B4-BE49-F238E27FC236}">
                  <a16:creationId xmlns:a16="http://schemas.microsoft.com/office/drawing/2014/main" id="{5A8E6540-74AC-63B5-7786-A378372CF151}"/>
                </a:ext>
              </a:extLst>
            </p:cNvPr>
            <p:cNvCxnSpPr>
              <a:cxnSpLocks/>
              <a:stCxn id="38" idx="1"/>
              <a:endCxn id="38" idx="3"/>
            </p:cNvCxnSpPr>
            <p:nvPr/>
          </p:nvCxnSpPr>
          <p:spPr>
            <a:xfrm>
              <a:off x="4587356" y="4823715"/>
              <a:ext cx="1121760" cy="0"/>
            </a:xfrm>
            <a:prstGeom prst="line">
              <a:avLst/>
            </a:prstGeom>
            <a:ln w="158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7F8ED6F8-7BE3-7947-14F3-08F6AEC96B73}"/>
                </a:ext>
              </a:extLst>
            </p:cNvPr>
            <p:cNvSpPr txBox="1"/>
            <p:nvPr/>
          </p:nvSpPr>
          <p:spPr>
            <a:xfrm>
              <a:off x="4715744" y="4522027"/>
              <a:ext cx="797654" cy="307777"/>
            </a:xfrm>
            <a:prstGeom prst="rect">
              <a:avLst/>
            </a:prstGeom>
            <a:noFill/>
          </p:spPr>
          <p:txBody>
            <a:bodyPr wrap="none" rtlCol="0">
              <a:spAutoFit/>
            </a:bodyPr>
            <a:lstStyle/>
            <a:p>
              <a:r>
                <a:rPr lang="en-US" sz="1400" dirty="0"/>
                <a:t>Instance</a:t>
              </a:r>
            </a:p>
          </p:txBody>
        </p:sp>
        <p:sp>
          <p:nvSpPr>
            <p:cNvPr id="41" name="TextBox 40">
              <a:extLst>
                <a:ext uri="{FF2B5EF4-FFF2-40B4-BE49-F238E27FC236}">
                  <a16:creationId xmlns:a16="http://schemas.microsoft.com/office/drawing/2014/main" id="{DEC19314-94DC-B756-F183-E1D0D5B1C037}"/>
                </a:ext>
              </a:extLst>
            </p:cNvPr>
            <p:cNvSpPr txBox="1"/>
            <p:nvPr/>
          </p:nvSpPr>
          <p:spPr>
            <a:xfrm>
              <a:off x="4988698" y="4835614"/>
              <a:ext cx="333746" cy="307777"/>
            </a:xfrm>
            <a:prstGeom prst="rect">
              <a:avLst/>
            </a:prstGeom>
            <a:noFill/>
          </p:spPr>
          <p:txBody>
            <a:bodyPr wrap="none" rtlCol="0">
              <a:spAutoFit/>
            </a:bodyPr>
            <a:lstStyle/>
            <a:p>
              <a:r>
                <a:rPr lang="en-US" sz="1400" dirty="0"/>
                <a:t>[ ]</a:t>
              </a:r>
            </a:p>
          </p:txBody>
        </p:sp>
      </p:grpSp>
      <p:graphicFrame>
        <p:nvGraphicFramePr>
          <p:cNvPr id="42" name="Table 41">
            <a:extLst>
              <a:ext uri="{FF2B5EF4-FFF2-40B4-BE49-F238E27FC236}">
                <a16:creationId xmlns:a16="http://schemas.microsoft.com/office/drawing/2014/main" id="{DFCBAABB-E843-8980-67AE-7387C2D2A460}"/>
              </a:ext>
            </a:extLst>
          </p:cNvPr>
          <p:cNvGraphicFramePr>
            <a:graphicFrameLocks noGrp="1"/>
          </p:cNvGraphicFramePr>
          <p:nvPr>
            <p:extLst>
              <p:ext uri="{D42A27DB-BD31-4B8C-83A1-F6EECF244321}">
                <p14:modId xmlns:p14="http://schemas.microsoft.com/office/powerpoint/2010/main" val="1045336011"/>
              </p:ext>
            </p:extLst>
          </p:nvPr>
        </p:nvGraphicFramePr>
        <p:xfrm>
          <a:off x="7109964" y="5998649"/>
          <a:ext cx="2574955" cy="483665"/>
        </p:xfrm>
        <a:graphic>
          <a:graphicData uri="http://schemas.openxmlformats.org/drawingml/2006/table">
            <a:tbl>
              <a:tblPr firstRow="1" bandRow="1">
                <a:tableStyleId>{5940675A-B579-460E-94D1-54222C63F5DA}</a:tableStyleId>
              </a:tblPr>
              <a:tblGrid>
                <a:gridCol w="514991">
                  <a:extLst>
                    <a:ext uri="{9D8B030D-6E8A-4147-A177-3AD203B41FA5}">
                      <a16:colId xmlns:a16="http://schemas.microsoft.com/office/drawing/2014/main" val="2639930118"/>
                    </a:ext>
                  </a:extLst>
                </a:gridCol>
                <a:gridCol w="514991">
                  <a:extLst>
                    <a:ext uri="{9D8B030D-6E8A-4147-A177-3AD203B41FA5}">
                      <a16:colId xmlns:a16="http://schemas.microsoft.com/office/drawing/2014/main" val="3425553350"/>
                    </a:ext>
                  </a:extLst>
                </a:gridCol>
                <a:gridCol w="514991">
                  <a:extLst>
                    <a:ext uri="{9D8B030D-6E8A-4147-A177-3AD203B41FA5}">
                      <a16:colId xmlns:a16="http://schemas.microsoft.com/office/drawing/2014/main" val="3772837514"/>
                    </a:ext>
                  </a:extLst>
                </a:gridCol>
                <a:gridCol w="514991">
                  <a:extLst>
                    <a:ext uri="{9D8B030D-6E8A-4147-A177-3AD203B41FA5}">
                      <a16:colId xmlns:a16="http://schemas.microsoft.com/office/drawing/2014/main" val="1943161322"/>
                    </a:ext>
                  </a:extLst>
                </a:gridCol>
                <a:gridCol w="514991">
                  <a:extLst>
                    <a:ext uri="{9D8B030D-6E8A-4147-A177-3AD203B41FA5}">
                      <a16:colId xmlns:a16="http://schemas.microsoft.com/office/drawing/2014/main" val="661912681"/>
                    </a:ext>
                  </a:extLst>
                </a:gridCol>
              </a:tblGrid>
              <a:tr h="483665">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961524334"/>
                  </a:ext>
                </a:extLst>
              </a:tr>
            </a:tbl>
          </a:graphicData>
        </a:graphic>
      </p:graphicFrame>
      <p:sp>
        <p:nvSpPr>
          <p:cNvPr id="43" name="Triangle 42">
            <a:extLst>
              <a:ext uri="{FF2B5EF4-FFF2-40B4-BE49-F238E27FC236}">
                <a16:creationId xmlns:a16="http://schemas.microsoft.com/office/drawing/2014/main" id="{FD84B982-75C5-4329-1E4A-DFAC31CE2F14}"/>
              </a:ext>
            </a:extLst>
          </p:cNvPr>
          <p:cNvSpPr/>
          <p:nvPr/>
        </p:nvSpPr>
        <p:spPr>
          <a:xfrm rot="19089452">
            <a:off x="7247569" y="6135165"/>
            <a:ext cx="219808" cy="210632"/>
          </a:xfrm>
          <a:prstGeom prst="triangle">
            <a:avLst/>
          </a:prstGeom>
          <a:solidFill>
            <a:srgbClr val="76D6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riangle 43">
            <a:extLst>
              <a:ext uri="{FF2B5EF4-FFF2-40B4-BE49-F238E27FC236}">
                <a16:creationId xmlns:a16="http://schemas.microsoft.com/office/drawing/2014/main" id="{D114CC83-70AD-ADDE-F978-1663D7000200}"/>
              </a:ext>
            </a:extLst>
          </p:cNvPr>
          <p:cNvSpPr/>
          <p:nvPr/>
        </p:nvSpPr>
        <p:spPr>
          <a:xfrm rot="2371135">
            <a:off x="7793431" y="6095590"/>
            <a:ext cx="130593" cy="210632"/>
          </a:xfrm>
          <a:prstGeom prst="triangle">
            <a:avLst/>
          </a:prstGeom>
          <a:solidFill>
            <a:srgbClr val="76D6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riangle 44">
            <a:extLst>
              <a:ext uri="{FF2B5EF4-FFF2-40B4-BE49-F238E27FC236}">
                <a16:creationId xmlns:a16="http://schemas.microsoft.com/office/drawing/2014/main" id="{38C5B59F-E7D4-8854-DDA0-CE7EAC37E721}"/>
              </a:ext>
            </a:extLst>
          </p:cNvPr>
          <p:cNvSpPr/>
          <p:nvPr/>
        </p:nvSpPr>
        <p:spPr>
          <a:xfrm rot="2371135">
            <a:off x="8270130" y="6149604"/>
            <a:ext cx="219808" cy="146626"/>
          </a:xfrm>
          <a:prstGeom prst="triangle">
            <a:avLst/>
          </a:prstGeom>
          <a:solidFill>
            <a:srgbClr val="76D6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riangle 45">
            <a:extLst>
              <a:ext uri="{FF2B5EF4-FFF2-40B4-BE49-F238E27FC236}">
                <a16:creationId xmlns:a16="http://schemas.microsoft.com/office/drawing/2014/main" id="{E337AB9A-188B-3A4B-7B33-1C57F933A10D}"/>
              </a:ext>
            </a:extLst>
          </p:cNvPr>
          <p:cNvSpPr/>
          <p:nvPr/>
        </p:nvSpPr>
        <p:spPr>
          <a:xfrm rot="19356704">
            <a:off x="8752012" y="6109922"/>
            <a:ext cx="268414" cy="210632"/>
          </a:xfrm>
          <a:prstGeom prst="triangle">
            <a:avLst>
              <a:gd name="adj" fmla="val 0"/>
            </a:avLst>
          </a:prstGeom>
          <a:solidFill>
            <a:srgbClr val="76D6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Triangle 46">
            <a:extLst>
              <a:ext uri="{FF2B5EF4-FFF2-40B4-BE49-F238E27FC236}">
                <a16:creationId xmlns:a16="http://schemas.microsoft.com/office/drawing/2014/main" id="{13B261CC-DDF3-62FE-5045-A618C9755ED9}"/>
              </a:ext>
            </a:extLst>
          </p:cNvPr>
          <p:cNvSpPr/>
          <p:nvPr/>
        </p:nvSpPr>
        <p:spPr>
          <a:xfrm rot="2371135">
            <a:off x="9302423" y="6158735"/>
            <a:ext cx="219808" cy="210632"/>
          </a:xfrm>
          <a:prstGeom prst="triangle">
            <a:avLst>
              <a:gd name="adj" fmla="val 0"/>
            </a:avLst>
          </a:prstGeom>
          <a:solidFill>
            <a:srgbClr val="76D6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Box 47">
            <a:extLst>
              <a:ext uri="{FF2B5EF4-FFF2-40B4-BE49-F238E27FC236}">
                <a16:creationId xmlns:a16="http://schemas.microsoft.com/office/drawing/2014/main" id="{5A121D43-9C30-7E63-1E0A-E4D9346D401F}"/>
              </a:ext>
            </a:extLst>
          </p:cNvPr>
          <p:cNvSpPr txBox="1"/>
          <p:nvPr/>
        </p:nvSpPr>
        <p:spPr>
          <a:xfrm>
            <a:off x="7307620" y="5522121"/>
            <a:ext cx="2031005" cy="369332"/>
          </a:xfrm>
          <a:prstGeom prst="rect">
            <a:avLst/>
          </a:prstGeom>
          <a:noFill/>
        </p:spPr>
        <p:txBody>
          <a:bodyPr wrap="none" rtlCol="0">
            <a:spAutoFit/>
          </a:bodyPr>
          <a:lstStyle/>
          <a:p>
            <a:r>
              <a:rPr lang="en-US" dirty="0"/>
              <a:t>Incoming Insertions</a:t>
            </a:r>
          </a:p>
        </p:txBody>
      </p:sp>
      <p:grpSp>
        <p:nvGrpSpPr>
          <p:cNvPr id="49" name="Group 48">
            <a:extLst>
              <a:ext uri="{FF2B5EF4-FFF2-40B4-BE49-F238E27FC236}">
                <a16:creationId xmlns:a16="http://schemas.microsoft.com/office/drawing/2014/main" id="{7F1C1498-0DE8-3BA0-A665-7AF2CD581D52}"/>
              </a:ext>
            </a:extLst>
          </p:cNvPr>
          <p:cNvGrpSpPr/>
          <p:nvPr/>
        </p:nvGrpSpPr>
        <p:grpSpPr>
          <a:xfrm>
            <a:off x="5178864" y="5764533"/>
            <a:ext cx="1931100" cy="956942"/>
            <a:chOff x="5178864" y="5764533"/>
            <a:chExt cx="1931100" cy="956942"/>
          </a:xfrm>
        </p:grpSpPr>
        <p:sp>
          <p:nvSpPr>
            <p:cNvPr id="50" name="Rounded Rectangle 49">
              <a:extLst>
                <a:ext uri="{FF2B5EF4-FFF2-40B4-BE49-F238E27FC236}">
                  <a16:creationId xmlns:a16="http://schemas.microsoft.com/office/drawing/2014/main" id="{B979E836-096F-B924-3EB7-2D357796D3F6}"/>
                </a:ext>
              </a:extLst>
            </p:cNvPr>
            <p:cNvSpPr/>
            <p:nvPr/>
          </p:nvSpPr>
          <p:spPr>
            <a:xfrm>
              <a:off x="5178864" y="5764533"/>
              <a:ext cx="1137745" cy="956942"/>
            </a:xfrm>
            <a:prstGeom prst="roundRect">
              <a:avLst/>
            </a:prstGeom>
            <a:noFill/>
            <a:ln w="15875">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1" name="Straight Connector 50">
              <a:extLst>
                <a:ext uri="{FF2B5EF4-FFF2-40B4-BE49-F238E27FC236}">
                  <a16:creationId xmlns:a16="http://schemas.microsoft.com/office/drawing/2014/main" id="{27E51B60-0699-E1CA-8E22-EC537BDCF6C2}"/>
                </a:ext>
              </a:extLst>
            </p:cNvPr>
            <p:cNvCxnSpPr/>
            <p:nvPr/>
          </p:nvCxnSpPr>
          <p:spPr>
            <a:xfrm>
              <a:off x="5182758" y="6078120"/>
              <a:ext cx="1139730" cy="0"/>
            </a:xfrm>
            <a:prstGeom prst="line">
              <a:avLst/>
            </a:prstGeom>
            <a:ln w="158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52" name="TextBox 51">
              <a:extLst>
                <a:ext uri="{FF2B5EF4-FFF2-40B4-BE49-F238E27FC236}">
                  <a16:creationId xmlns:a16="http://schemas.microsoft.com/office/drawing/2014/main" id="{F08D2BC8-8D74-978F-E02A-F0DBC04A13AC}"/>
                </a:ext>
              </a:extLst>
            </p:cNvPr>
            <p:cNvSpPr txBox="1"/>
            <p:nvPr/>
          </p:nvSpPr>
          <p:spPr>
            <a:xfrm>
              <a:off x="5451504" y="5767438"/>
              <a:ext cx="543739" cy="307777"/>
            </a:xfrm>
            <a:prstGeom prst="rect">
              <a:avLst/>
            </a:prstGeom>
            <a:noFill/>
          </p:spPr>
          <p:txBody>
            <a:bodyPr wrap="none" rtlCol="0">
              <a:spAutoFit/>
            </a:bodyPr>
            <a:lstStyle/>
            <a:p>
              <a:r>
                <a:rPr lang="en-US" sz="1400" dirty="0"/>
                <a:t>BLAS</a:t>
              </a:r>
            </a:p>
          </p:txBody>
        </p:sp>
        <p:sp>
          <p:nvSpPr>
            <p:cNvPr id="53" name="Triangle 52">
              <a:extLst>
                <a:ext uri="{FF2B5EF4-FFF2-40B4-BE49-F238E27FC236}">
                  <a16:creationId xmlns:a16="http://schemas.microsoft.com/office/drawing/2014/main" id="{9B9C1294-E8E8-2FBA-CDF4-6DE7D0AAD26C}"/>
                </a:ext>
              </a:extLst>
            </p:cNvPr>
            <p:cNvSpPr/>
            <p:nvPr/>
          </p:nvSpPr>
          <p:spPr>
            <a:xfrm rot="19089452">
              <a:off x="5314035" y="6225224"/>
              <a:ext cx="219808" cy="210632"/>
            </a:xfrm>
            <a:prstGeom prst="triangle">
              <a:avLst/>
            </a:prstGeom>
            <a:solidFill>
              <a:srgbClr val="76D6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Triangle 53">
              <a:extLst>
                <a:ext uri="{FF2B5EF4-FFF2-40B4-BE49-F238E27FC236}">
                  <a16:creationId xmlns:a16="http://schemas.microsoft.com/office/drawing/2014/main" id="{95CBA984-C5D6-2F8C-31E2-D9A19EAE37EF}"/>
                </a:ext>
              </a:extLst>
            </p:cNvPr>
            <p:cNvSpPr/>
            <p:nvPr/>
          </p:nvSpPr>
          <p:spPr>
            <a:xfrm rot="2371135">
              <a:off x="5749830" y="6126381"/>
              <a:ext cx="130593" cy="210632"/>
            </a:xfrm>
            <a:prstGeom prst="triangle">
              <a:avLst/>
            </a:prstGeom>
            <a:solidFill>
              <a:srgbClr val="76D6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Triangle 54">
              <a:extLst>
                <a:ext uri="{FF2B5EF4-FFF2-40B4-BE49-F238E27FC236}">
                  <a16:creationId xmlns:a16="http://schemas.microsoft.com/office/drawing/2014/main" id="{4D53BD12-726E-08BC-61B7-9150A3CF31B0}"/>
                </a:ext>
              </a:extLst>
            </p:cNvPr>
            <p:cNvSpPr/>
            <p:nvPr/>
          </p:nvSpPr>
          <p:spPr>
            <a:xfrm rot="2371135">
              <a:off x="5515499" y="6468526"/>
              <a:ext cx="219808" cy="146626"/>
            </a:xfrm>
            <a:prstGeom prst="triangle">
              <a:avLst/>
            </a:prstGeom>
            <a:solidFill>
              <a:srgbClr val="76D6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Triangle 55">
              <a:extLst>
                <a:ext uri="{FF2B5EF4-FFF2-40B4-BE49-F238E27FC236}">
                  <a16:creationId xmlns:a16="http://schemas.microsoft.com/office/drawing/2014/main" id="{4C0AFAB8-AD2D-CD77-831E-B4C6F1D1331F}"/>
                </a:ext>
              </a:extLst>
            </p:cNvPr>
            <p:cNvSpPr/>
            <p:nvPr/>
          </p:nvSpPr>
          <p:spPr>
            <a:xfrm rot="19356704">
              <a:off x="5980006" y="6293664"/>
              <a:ext cx="268414" cy="210632"/>
            </a:xfrm>
            <a:prstGeom prst="triangle">
              <a:avLst>
                <a:gd name="adj" fmla="val 0"/>
              </a:avLst>
            </a:prstGeom>
            <a:solidFill>
              <a:srgbClr val="76D6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Triangle 56">
              <a:extLst>
                <a:ext uri="{FF2B5EF4-FFF2-40B4-BE49-F238E27FC236}">
                  <a16:creationId xmlns:a16="http://schemas.microsoft.com/office/drawing/2014/main" id="{CA26EA3B-E597-4B4D-5A50-4C550DAC5684}"/>
                </a:ext>
              </a:extLst>
            </p:cNvPr>
            <p:cNvSpPr/>
            <p:nvPr/>
          </p:nvSpPr>
          <p:spPr>
            <a:xfrm rot="2371135">
              <a:off x="5813226" y="6442685"/>
              <a:ext cx="219808" cy="210632"/>
            </a:xfrm>
            <a:prstGeom prst="triangle">
              <a:avLst>
                <a:gd name="adj" fmla="val 0"/>
              </a:avLst>
            </a:prstGeom>
            <a:solidFill>
              <a:srgbClr val="76D6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8" name="Straight Arrow Connector 57">
              <a:extLst>
                <a:ext uri="{FF2B5EF4-FFF2-40B4-BE49-F238E27FC236}">
                  <a16:creationId xmlns:a16="http://schemas.microsoft.com/office/drawing/2014/main" id="{B10A39F8-5EF1-7177-B78C-61806119960F}"/>
                </a:ext>
              </a:extLst>
            </p:cNvPr>
            <p:cNvCxnSpPr>
              <a:cxnSpLocks/>
              <a:stCxn id="42" idx="1"/>
              <a:endCxn id="50" idx="3"/>
            </p:cNvCxnSpPr>
            <p:nvPr/>
          </p:nvCxnSpPr>
          <p:spPr>
            <a:xfrm flipH="1">
              <a:off x="6316609" y="6240481"/>
              <a:ext cx="793355" cy="2523"/>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9" name="TextBox 58">
              <a:extLst>
                <a:ext uri="{FF2B5EF4-FFF2-40B4-BE49-F238E27FC236}">
                  <a16:creationId xmlns:a16="http://schemas.microsoft.com/office/drawing/2014/main" id="{FF9FCE2D-654D-3960-5521-6DE6B157C962}"/>
                </a:ext>
              </a:extLst>
            </p:cNvPr>
            <p:cNvSpPr txBox="1"/>
            <p:nvPr/>
          </p:nvSpPr>
          <p:spPr>
            <a:xfrm>
              <a:off x="6421701" y="5904041"/>
              <a:ext cx="659155" cy="369332"/>
            </a:xfrm>
            <a:prstGeom prst="rect">
              <a:avLst/>
            </a:prstGeom>
            <a:noFill/>
          </p:spPr>
          <p:txBody>
            <a:bodyPr wrap="none" rtlCol="0">
              <a:spAutoFit/>
            </a:bodyPr>
            <a:lstStyle/>
            <a:p>
              <a:r>
                <a:rPr lang="en-US" dirty="0"/>
                <a:t>Build</a:t>
              </a:r>
            </a:p>
          </p:txBody>
        </p:sp>
      </p:grpSp>
      <p:grpSp>
        <p:nvGrpSpPr>
          <p:cNvPr id="60" name="Group 59">
            <a:extLst>
              <a:ext uri="{FF2B5EF4-FFF2-40B4-BE49-F238E27FC236}">
                <a16:creationId xmlns:a16="http://schemas.microsoft.com/office/drawing/2014/main" id="{A7CA48EA-0238-A3D1-03C2-32B9F48C4F8F}"/>
              </a:ext>
            </a:extLst>
          </p:cNvPr>
          <p:cNvGrpSpPr/>
          <p:nvPr/>
        </p:nvGrpSpPr>
        <p:grpSpPr>
          <a:xfrm>
            <a:off x="1866335" y="4104434"/>
            <a:ext cx="4001206" cy="1663004"/>
            <a:chOff x="1866335" y="4104434"/>
            <a:chExt cx="4001206" cy="1663004"/>
          </a:xfrm>
        </p:grpSpPr>
        <p:grpSp>
          <p:nvGrpSpPr>
            <p:cNvPr id="61" name="Group 60">
              <a:extLst>
                <a:ext uri="{FF2B5EF4-FFF2-40B4-BE49-F238E27FC236}">
                  <a16:creationId xmlns:a16="http://schemas.microsoft.com/office/drawing/2014/main" id="{6D2FA4E9-09AC-DC89-6F98-1EDAC74684D5}"/>
                </a:ext>
              </a:extLst>
            </p:cNvPr>
            <p:cNvGrpSpPr/>
            <p:nvPr/>
          </p:nvGrpSpPr>
          <p:grpSpPr>
            <a:xfrm>
              <a:off x="1866335" y="4104434"/>
              <a:ext cx="4001206" cy="1132920"/>
              <a:chOff x="6767057" y="4047133"/>
              <a:chExt cx="4001206" cy="1132920"/>
            </a:xfrm>
          </p:grpSpPr>
          <p:sp>
            <p:nvSpPr>
              <p:cNvPr id="63" name="Rounded Rectangle 62">
                <a:extLst>
                  <a:ext uri="{FF2B5EF4-FFF2-40B4-BE49-F238E27FC236}">
                    <a16:creationId xmlns:a16="http://schemas.microsoft.com/office/drawing/2014/main" id="{91B7CBBE-038D-FFD7-CF6A-C65B9FCB9641}"/>
                  </a:ext>
                </a:extLst>
              </p:cNvPr>
              <p:cNvSpPr/>
              <p:nvPr/>
            </p:nvSpPr>
            <p:spPr>
              <a:xfrm>
                <a:off x="6767057" y="4055656"/>
                <a:ext cx="4001206" cy="1124397"/>
              </a:xfrm>
              <a:prstGeom prst="roundRect">
                <a:avLst/>
              </a:prstGeom>
              <a:solidFill>
                <a:schemeClr val="bg1"/>
              </a:solidFill>
              <a:ln w="15875">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4" name="Straight Connector 63">
                <a:extLst>
                  <a:ext uri="{FF2B5EF4-FFF2-40B4-BE49-F238E27FC236}">
                    <a16:creationId xmlns:a16="http://schemas.microsoft.com/office/drawing/2014/main" id="{1E955F0A-4E60-0D5F-868E-9389D0F47F64}"/>
                  </a:ext>
                </a:extLst>
              </p:cNvPr>
              <p:cNvCxnSpPr>
                <a:cxnSpLocks/>
              </p:cNvCxnSpPr>
              <p:nvPr/>
            </p:nvCxnSpPr>
            <p:spPr>
              <a:xfrm>
                <a:off x="6767057" y="4394093"/>
                <a:ext cx="4001206" cy="0"/>
              </a:xfrm>
              <a:prstGeom prst="line">
                <a:avLst/>
              </a:prstGeom>
              <a:ln w="158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65" name="TextBox 64">
                <a:extLst>
                  <a:ext uri="{FF2B5EF4-FFF2-40B4-BE49-F238E27FC236}">
                    <a16:creationId xmlns:a16="http://schemas.microsoft.com/office/drawing/2014/main" id="{08DEB57F-BC4F-8713-1B27-ACB40971B60F}"/>
                  </a:ext>
                </a:extLst>
              </p:cNvPr>
              <p:cNvSpPr txBox="1"/>
              <p:nvPr/>
            </p:nvSpPr>
            <p:spPr>
              <a:xfrm>
                <a:off x="7971773" y="4047133"/>
                <a:ext cx="534121" cy="307777"/>
              </a:xfrm>
              <a:prstGeom prst="rect">
                <a:avLst/>
              </a:prstGeom>
              <a:noFill/>
            </p:spPr>
            <p:txBody>
              <a:bodyPr wrap="none" rtlCol="0">
                <a:spAutoFit/>
              </a:bodyPr>
              <a:lstStyle/>
              <a:p>
                <a:r>
                  <a:rPr lang="en-US" sz="1400" dirty="0"/>
                  <a:t>TLAS</a:t>
                </a:r>
              </a:p>
            </p:txBody>
          </p:sp>
          <p:sp>
            <p:nvSpPr>
              <p:cNvPr id="66" name="Rounded Rectangle 65">
                <a:extLst>
                  <a:ext uri="{FF2B5EF4-FFF2-40B4-BE49-F238E27FC236}">
                    <a16:creationId xmlns:a16="http://schemas.microsoft.com/office/drawing/2014/main" id="{220F4063-2A91-DA1E-F44E-773F22B131DD}"/>
                  </a:ext>
                </a:extLst>
              </p:cNvPr>
              <p:cNvSpPr/>
              <p:nvPr/>
            </p:nvSpPr>
            <p:spPr>
              <a:xfrm>
                <a:off x="6954858" y="4459209"/>
                <a:ext cx="1121760" cy="645896"/>
              </a:xfrm>
              <a:prstGeom prst="roundRect">
                <a:avLst/>
              </a:prstGeom>
              <a:noFill/>
              <a:ln w="15875">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7" name="Straight Connector 66">
                <a:extLst>
                  <a:ext uri="{FF2B5EF4-FFF2-40B4-BE49-F238E27FC236}">
                    <a16:creationId xmlns:a16="http://schemas.microsoft.com/office/drawing/2014/main" id="{131B87E0-D54C-0FC6-EC99-74C2BE701AD7}"/>
                  </a:ext>
                </a:extLst>
              </p:cNvPr>
              <p:cNvCxnSpPr>
                <a:cxnSpLocks/>
                <a:stCxn id="66" idx="1"/>
                <a:endCxn id="66" idx="3"/>
              </p:cNvCxnSpPr>
              <p:nvPr/>
            </p:nvCxnSpPr>
            <p:spPr>
              <a:xfrm>
                <a:off x="6954858" y="4782157"/>
                <a:ext cx="1121760" cy="0"/>
              </a:xfrm>
              <a:prstGeom prst="line">
                <a:avLst/>
              </a:prstGeom>
              <a:ln w="158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68" name="TextBox 67">
                <a:extLst>
                  <a:ext uri="{FF2B5EF4-FFF2-40B4-BE49-F238E27FC236}">
                    <a16:creationId xmlns:a16="http://schemas.microsoft.com/office/drawing/2014/main" id="{87EF7000-D816-70FE-F285-F06BB4BEEA80}"/>
                  </a:ext>
                </a:extLst>
              </p:cNvPr>
              <p:cNvSpPr txBox="1"/>
              <p:nvPr/>
            </p:nvSpPr>
            <p:spPr>
              <a:xfrm>
                <a:off x="7083246" y="4480469"/>
                <a:ext cx="797654" cy="307777"/>
              </a:xfrm>
              <a:prstGeom prst="rect">
                <a:avLst/>
              </a:prstGeom>
              <a:noFill/>
            </p:spPr>
            <p:txBody>
              <a:bodyPr wrap="none" rtlCol="0">
                <a:spAutoFit/>
              </a:bodyPr>
              <a:lstStyle/>
              <a:p>
                <a:r>
                  <a:rPr lang="en-US" sz="1400" dirty="0"/>
                  <a:t>Instance</a:t>
                </a:r>
              </a:p>
            </p:txBody>
          </p:sp>
          <p:sp>
            <p:nvSpPr>
              <p:cNvPr id="69" name="TextBox 68">
                <a:extLst>
                  <a:ext uri="{FF2B5EF4-FFF2-40B4-BE49-F238E27FC236}">
                    <a16:creationId xmlns:a16="http://schemas.microsoft.com/office/drawing/2014/main" id="{129A1E0E-7454-11BD-0D30-3AEC9AB596EC}"/>
                  </a:ext>
                </a:extLst>
              </p:cNvPr>
              <p:cNvSpPr txBox="1"/>
              <p:nvPr/>
            </p:nvSpPr>
            <p:spPr>
              <a:xfrm>
                <a:off x="7356200" y="4794056"/>
                <a:ext cx="333746" cy="307777"/>
              </a:xfrm>
              <a:prstGeom prst="rect">
                <a:avLst/>
              </a:prstGeom>
              <a:noFill/>
            </p:spPr>
            <p:txBody>
              <a:bodyPr wrap="none" rtlCol="0">
                <a:spAutoFit/>
              </a:bodyPr>
              <a:lstStyle/>
              <a:p>
                <a:r>
                  <a:rPr lang="en-US" sz="1400" dirty="0"/>
                  <a:t>[ ]</a:t>
                </a:r>
              </a:p>
            </p:txBody>
          </p:sp>
          <p:sp>
            <p:nvSpPr>
              <p:cNvPr id="70" name="Rounded Rectangle 69">
                <a:extLst>
                  <a:ext uri="{FF2B5EF4-FFF2-40B4-BE49-F238E27FC236}">
                    <a16:creationId xmlns:a16="http://schemas.microsoft.com/office/drawing/2014/main" id="{E9B9ACFD-DB91-88E6-8316-E2350CFDE7AA}"/>
                  </a:ext>
                </a:extLst>
              </p:cNvPr>
              <p:cNvSpPr/>
              <p:nvPr/>
            </p:nvSpPr>
            <p:spPr>
              <a:xfrm>
                <a:off x="8205190" y="4444698"/>
                <a:ext cx="1121760" cy="645896"/>
              </a:xfrm>
              <a:prstGeom prst="roundRect">
                <a:avLst/>
              </a:prstGeom>
              <a:noFill/>
              <a:ln w="15875">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1" name="Straight Connector 70">
                <a:extLst>
                  <a:ext uri="{FF2B5EF4-FFF2-40B4-BE49-F238E27FC236}">
                    <a16:creationId xmlns:a16="http://schemas.microsoft.com/office/drawing/2014/main" id="{C50A38F9-A1AB-9E14-18E6-DE137315B8C3}"/>
                  </a:ext>
                </a:extLst>
              </p:cNvPr>
              <p:cNvCxnSpPr>
                <a:cxnSpLocks/>
                <a:stCxn id="70" idx="1"/>
                <a:endCxn id="70" idx="3"/>
              </p:cNvCxnSpPr>
              <p:nvPr/>
            </p:nvCxnSpPr>
            <p:spPr>
              <a:xfrm>
                <a:off x="8205190" y="4767646"/>
                <a:ext cx="1121760" cy="0"/>
              </a:xfrm>
              <a:prstGeom prst="line">
                <a:avLst/>
              </a:prstGeom>
              <a:ln w="158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72" name="TextBox 71">
                <a:extLst>
                  <a:ext uri="{FF2B5EF4-FFF2-40B4-BE49-F238E27FC236}">
                    <a16:creationId xmlns:a16="http://schemas.microsoft.com/office/drawing/2014/main" id="{5213E8F0-C3B4-5151-EAAE-B15AAD0CF174}"/>
                  </a:ext>
                </a:extLst>
              </p:cNvPr>
              <p:cNvSpPr txBox="1"/>
              <p:nvPr/>
            </p:nvSpPr>
            <p:spPr>
              <a:xfrm>
                <a:off x="8333578" y="4465958"/>
                <a:ext cx="797654" cy="307777"/>
              </a:xfrm>
              <a:prstGeom prst="rect">
                <a:avLst/>
              </a:prstGeom>
              <a:noFill/>
            </p:spPr>
            <p:txBody>
              <a:bodyPr wrap="none" rtlCol="0">
                <a:spAutoFit/>
              </a:bodyPr>
              <a:lstStyle/>
              <a:p>
                <a:r>
                  <a:rPr lang="en-US" sz="1400" dirty="0"/>
                  <a:t>Instance</a:t>
                </a:r>
              </a:p>
            </p:txBody>
          </p:sp>
          <p:sp>
            <p:nvSpPr>
              <p:cNvPr id="73" name="TextBox 72">
                <a:extLst>
                  <a:ext uri="{FF2B5EF4-FFF2-40B4-BE49-F238E27FC236}">
                    <a16:creationId xmlns:a16="http://schemas.microsoft.com/office/drawing/2014/main" id="{AC3A3553-96F6-8C18-6CD2-9C31ADF0EC89}"/>
                  </a:ext>
                </a:extLst>
              </p:cNvPr>
              <p:cNvSpPr txBox="1"/>
              <p:nvPr/>
            </p:nvSpPr>
            <p:spPr>
              <a:xfrm>
                <a:off x="8606532" y="4779545"/>
                <a:ext cx="333746" cy="307777"/>
              </a:xfrm>
              <a:prstGeom prst="rect">
                <a:avLst/>
              </a:prstGeom>
              <a:noFill/>
            </p:spPr>
            <p:txBody>
              <a:bodyPr wrap="none" rtlCol="0">
                <a:spAutoFit/>
              </a:bodyPr>
              <a:lstStyle/>
              <a:p>
                <a:r>
                  <a:rPr lang="en-US" sz="1400" dirty="0"/>
                  <a:t>[ ]</a:t>
                </a:r>
              </a:p>
            </p:txBody>
          </p:sp>
          <p:sp>
            <p:nvSpPr>
              <p:cNvPr id="74" name="Rounded Rectangle 73">
                <a:extLst>
                  <a:ext uri="{FF2B5EF4-FFF2-40B4-BE49-F238E27FC236}">
                    <a16:creationId xmlns:a16="http://schemas.microsoft.com/office/drawing/2014/main" id="{759F8480-68D7-FABD-C602-83C0B296F5E0}"/>
                  </a:ext>
                </a:extLst>
              </p:cNvPr>
              <p:cNvSpPr/>
              <p:nvPr/>
            </p:nvSpPr>
            <p:spPr>
              <a:xfrm>
                <a:off x="9493823" y="4447430"/>
                <a:ext cx="1121760" cy="645896"/>
              </a:xfrm>
              <a:prstGeom prst="roundRect">
                <a:avLst/>
              </a:prstGeom>
              <a:noFill/>
              <a:ln w="15875">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5" name="Straight Connector 74">
                <a:extLst>
                  <a:ext uri="{FF2B5EF4-FFF2-40B4-BE49-F238E27FC236}">
                    <a16:creationId xmlns:a16="http://schemas.microsoft.com/office/drawing/2014/main" id="{57A9DC28-9E95-274F-42DC-F4B4BC77D915}"/>
                  </a:ext>
                </a:extLst>
              </p:cNvPr>
              <p:cNvCxnSpPr>
                <a:cxnSpLocks/>
                <a:stCxn id="74" idx="1"/>
                <a:endCxn id="74" idx="3"/>
              </p:cNvCxnSpPr>
              <p:nvPr/>
            </p:nvCxnSpPr>
            <p:spPr>
              <a:xfrm>
                <a:off x="9493823" y="4770378"/>
                <a:ext cx="1121760" cy="0"/>
              </a:xfrm>
              <a:prstGeom prst="line">
                <a:avLst/>
              </a:prstGeom>
              <a:ln w="158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76" name="TextBox 75">
                <a:extLst>
                  <a:ext uri="{FF2B5EF4-FFF2-40B4-BE49-F238E27FC236}">
                    <a16:creationId xmlns:a16="http://schemas.microsoft.com/office/drawing/2014/main" id="{2858E435-73CD-58AC-A843-33D073A0A44C}"/>
                  </a:ext>
                </a:extLst>
              </p:cNvPr>
              <p:cNvSpPr txBox="1"/>
              <p:nvPr/>
            </p:nvSpPr>
            <p:spPr>
              <a:xfrm>
                <a:off x="9622211" y="4468690"/>
                <a:ext cx="797654" cy="307777"/>
              </a:xfrm>
              <a:prstGeom prst="rect">
                <a:avLst/>
              </a:prstGeom>
              <a:noFill/>
            </p:spPr>
            <p:txBody>
              <a:bodyPr wrap="none" rtlCol="0">
                <a:spAutoFit/>
              </a:bodyPr>
              <a:lstStyle/>
              <a:p>
                <a:r>
                  <a:rPr lang="en-US" sz="1400" dirty="0"/>
                  <a:t>Instance</a:t>
                </a:r>
              </a:p>
            </p:txBody>
          </p:sp>
          <p:sp>
            <p:nvSpPr>
              <p:cNvPr id="77" name="TextBox 76">
                <a:extLst>
                  <a:ext uri="{FF2B5EF4-FFF2-40B4-BE49-F238E27FC236}">
                    <a16:creationId xmlns:a16="http://schemas.microsoft.com/office/drawing/2014/main" id="{A0D4C6D3-26D5-C8BC-3E13-E8995610BCA6}"/>
                  </a:ext>
                </a:extLst>
              </p:cNvPr>
              <p:cNvSpPr txBox="1"/>
              <p:nvPr/>
            </p:nvSpPr>
            <p:spPr>
              <a:xfrm>
                <a:off x="9895165" y="4782277"/>
                <a:ext cx="333746" cy="307777"/>
              </a:xfrm>
              <a:prstGeom prst="rect">
                <a:avLst/>
              </a:prstGeom>
              <a:noFill/>
            </p:spPr>
            <p:txBody>
              <a:bodyPr wrap="none" rtlCol="0">
                <a:spAutoFit/>
              </a:bodyPr>
              <a:lstStyle/>
              <a:p>
                <a:r>
                  <a:rPr lang="en-US" sz="1400" dirty="0"/>
                  <a:t>[ ]</a:t>
                </a:r>
              </a:p>
            </p:txBody>
          </p:sp>
        </p:grpSp>
        <p:cxnSp>
          <p:nvCxnSpPr>
            <p:cNvPr id="62" name="Straight Arrow Connector 61">
              <a:extLst>
                <a:ext uri="{FF2B5EF4-FFF2-40B4-BE49-F238E27FC236}">
                  <a16:creationId xmlns:a16="http://schemas.microsoft.com/office/drawing/2014/main" id="{2B677E14-9557-9D77-022A-0A0D44A28EDC}"/>
                </a:ext>
              </a:extLst>
            </p:cNvPr>
            <p:cNvCxnSpPr>
              <a:cxnSpLocks/>
              <a:endCxn id="52" idx="0"/>
            </p:cNvCxnSpPr>
            <p:nvPr/>
          </p:nvCxnSpPr>
          <p:spPr>
            <a:xfrm>
              <a:off x="5111525" y="5233390"/>
              <a:ext cx="611849" cy="534048"/>
            </a:xfrm>
            <a:prstGeom prst="straightConnector1">
              <a:avLst/>
            </a:prstGeom>
            <a:ln w="12700">
              <a:solidFill>
                <a:schemeClr val="tx1"/>
              </a:solidFill>
              <a:prstDash val="sysDot"/>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645011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par>
                                <p:cTn id="11" presetID="3" presetClass="entr" presetSubtype="10" fill="hold" nodeType="withEffect">
                                  <p:stCondLst>
                                    <p:cond delay="0"/>
                                  </p:stCondLst>
                                  <p:childTnLst>
                                    <p:set>
                                      <p:cBhvr>
                                        <p:cTn id="12" dur="1" fill="hold">
                                          <p:stCondLst>
                                            <p:cond delay="0"/>
                                          </p:stCondLst>
                                        </p:cTn>
                                        <p:tgtEl>
                                          <p:spTgt spid="42"/>
                                        </p:tgtEl>
                                        <p:attrNameLst>
                                          <p:attrName>style.visibility</p:attrName>
                                        </p:attrNameLst>
                                      </p:cBhvr>
                                      <p:to>
                                        <p:strVal val="visible"/>
                                      </p:to>
                                    </p:set>
                                    <p:animEffect transition="in" filter="blinds(horizontal)">
                                      <p:cBhvr>
                                        <p:cTn id="13" dur="500"/>
                                        <p:tgtEl>
                                          <p:spTgt spid="42"/>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43"/>
                                        </p:tgtEl>
                                        <p:attrNameLst>
                                          <p:attrName>style.visibility</p:attrName>
                                        </p:attrNameLst>
                                      </p:cBhvr>
                                      <p:to>
                                        <p:strVal val="visible"/>
                                      </p:to>
                                    </p:set>
                                    <p:animEffect transition="in" filter="blinds(horizontal)">
                                      <p:cBhvr>
                                        <p:cTn id="16" dur="500"/>
                                        <p:tgtEl>
                                          <p:spTgt spid="43"/>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44"/>
                                        </p:tgtEl>
                                        <p:attrNameLst>
                                          <p:attrName>style.visibility</p:attrName>
                                        </p:attrNameLst>
                                      </p:cBhvr>
                                      <p:to>
                                        <p:strVal val="visible"/>
                                      </p:to>
                                    </p:set>
                                    <p:animEffect transition="in" filter="blinds(horizontal)">
                                      <p:cBhvr>
                                        <p:cTn id="19" dur="500"/>
                                        <p:tgtEl>
                                          <p:spTgt spid="44"/>
                                        </p:tgtEl>
                                      </p:cBhvr>
                                    </p:animEffect>
                                  </p:childTnLst>
                                </p:cTn>
                              </p:par>
                              <p:par>
                                <p:cTn id="20" presetID="3" presetClass="entr" presetSubtype="10" fill="hold" grpId="0" nodeType="withEffect">
                                  <p:stCondLst>
                                    <p:cond delay="0"/>
                                  </p:stCondLst>
                                  <p:childTnLst>
                                    <p:set>
                                      <p:cBhvr>
                                        <p:cTn id="21" dur="1" fill="hold">
                                          <p:stCondLst>
                                            <p:cond delay="0"/>
                                          </p:stCondLst>
                                        </p:cTn>
                                        <p:tgtEl>
                                          <p:spTgt spid="45"/>
                                        </p:tgtEl>
                                        <p:attrNameLst>
                                          <p:attrName>style.visibility</p:attrName>
                                        </p:attrNameLst>
                                      </p:cBhvr>
                                      <p:to>
                                        <p:strVal val="visible"/>
                                      </p:to>
                                    </p:set>
                                    <p:animEffect transition="in" filter="blinds(horizontal)">
                                      <p:cBhvr>
                                        <p:cTn id="22" dur="500"/>
                                        <p:tgtEl>
                                          <p:spTgt spid="45"/>
                                        </p:tgtEl>
                                      </p:cBhvr>
                                    </p:animEffect>
                                  </p:childTnLst>
                                </p:cTn>
                              </p:par>
                              <p:par>
                                <p:cTn id="23" presetID="3" presetClass="entr" presetSubtype="10" fill="hold" grpId="0" nodeType="withEffect">
                                  <p:stCondLst>
                                    <p:cond delay="0"/>
                                  </p:stCondLst>
                                  <p:childTnLst>
                                    <p:set>
                                      <p:cBhvr>
                                        <p:cTn id="24" dur="1" fill="hold">
                                          <p:stCondLst>
                                            <p:cond delay="0"/>
                                          </p:stCondLst>
                                        </p:cTn>
                                        <p:tgtEl>
                                          <p:spTgt spid="46"/>
                                        </p:tgtEl>
                                        <p:attrNameLst>
                                          <p:attrName>style.visibility</p:attrName>
                                        </p:attrNameLst>
                                      </p:cBhvr>
                                      <p:to>
                                        <p:strVal val="visible"/>
                                      </p:to>
                                    </p:set>
                                    <p:animEffect transition="in" filter="blinds(horizontal)">
                                      <p:cBhvr>
                                        <p:cTn id="25" dur="500"/>
                                        <p:tgtEl>
                                          <p:spTgt spid="46"/>
                                        </p:tgtEl>
                                      </p:cBhvr>
                                    </p:animEffect>
                                  </p:childTnLst>
                                </p:cTn>
                              </p:par>
                              <p:par>
                                <p:cTn id="26" presetID="3" presetClass="entr" presetSubtype="10" fill="hold" grpId="0" nodeType="withEffect">
                                  <p:stCondLst>
                                    <p:cond delay="0"/>
                                  </p:stCondLst>
                                  <p:childTnLst>
                                    <p:set>
                                      <p:cBhvr>
                                        <p:cTn id="27" dur="1" fill="hold">
                                          <p:stCondLst>
                                            <p:cond delay="0"/>
                                          </p:stCondLst>
                                        </p:cTn>
                                        <p:tgtEl>
                                          <p:spTgt spid="47"/>
                                        </p:tgtEl>
                                        <p:attrNameLst>
                                          <p:attrName>style.visibility</p:attrName>
                                        </p:attrNameLst>
                                      </p:cBhvr>
                                      <p:to>
                                        <p:strVal val="visible"/>
                                      </p:to>
                                    </p:set>
                                    <p:animEffect transition="in" filter="blinds(horizontal)">
                                      <p:cBhvr>
                                        <p:cTn id="28" dur="500"/>
                                        <p:tgtEl>
                                          <p:spTgt spid="47"/>
                                        </p:tgtEl>
                                      </p:cBhvr>
                                    </p:animEffect>
                                  </p:childTnLst>
                                </p:cTn>
                              </p:par>
                              <p:par>
                                <p:cTn id="29" presetID="3" presetClass="entr" presetSubtype="10" fill="hold" grpId="0" nodeType="withEffect">
                                  <p:stCondLst>
                                    <p:cond delay="0"/>
                                  </p:stCondLst>
                                  <p:childTnLst>
                                    <p:set>
                                      <p:cBhvr>
                                        <p:cTn id="30" dur="1" fill="hold">
                                          <p:stCondLst>
                                            <p:cond delay="0"/>
                                          </p:stCondLst>
                                        </p:cTn>
                                        <p:tgtEl>
                                          <p:spTgt spid="48"/>
                                        </p:tgtEl>
                                        <p:attrNameLst>
                                          <p:attrName>style.visibility</p:attrName>
                                        </p:attrNameLst>
                                      </p:cBhvr>
                                      <p:to>
                                        <p:strVal val="visible"/>
                                      </p:to>
                                    </p:set>
                                    <p:animEffect transition="in" filter="blinds(horizontal)">
                                      <p:cBhvr>
                                        <p:cTn id="31" dur="500"/>
                                        <p:tgtEl>
                                          <p:spTgt spid="48"/>
                                        </p:tgtEl>
                                      </p:cBhvr>
                                    </p:animEffec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4">
                                            <p:txEl>
                                              <p:pRg st="2" end="2"/>
                                            </p:txEl>
                                          </p:spTgt>
                                        </p:tgtEl>
                                        <p:attrNameLst>
                                          <p:attrName>style.visibility</p:attrName>
                                        </p:attrNameLst>
                                      </p:cBhvr>
                                      <p:to>
                                        <p:strVal val="visible"/>
                                      </p:to>
                                    </p:set>
                                  </p:childTnLst>
                                </p:cTn>
                              </p:par>
                              <p:par>
                                <p:cTn id="36" presetID="3" presetClass="entr" presetSubtype="10" fill="hold" nodeType="withEffect">
                                  <p:stCondLst>
                                    <p:cond delay="0"/>
                                  </p:stCondLst>
                                  <p:childTnLst>
                                    <p:set>
                                      <p:cBhvr>
                                        <p:cTn id="37" dur="1" fill="hold">
                                          <p:stCondLst>
                                            <p:cond delay="0"/>
                                          </p:stCondLst>
                                        </p:cTn>
                                        <p:tgtEl>
                                          <p:spTgt spid="49"/>
                                        </p:tgtEl>
                                        <p:attrNameLst>
                                          <p:attrName>style.visibility</p:attrName>
                                        </p:attrNameLst>
                                      </p:cBhvr>
                                      <p:to>
                                        <p:strVal val="visible"/>
                                      </p:to>
                                    </p:set>
                                    <p:animEffect transition="in" filter="blinds(horizontal)">
                                      <p:cBhvr>
                                        <p:cTn id="38" dur="500"/>
                                        <p:tgtEl>
                                          <p:spTgt spid="49"/>
                                        </p:tgtEl>
                                      </p:cBhvr>
                                    </p:animEffect>
                                  </p:childTnLst>
                                </p:cTn>
                              </p:par>
                            </p:childTnLst>
                          </p:cTn>
                        </p:par>
                        <p:par>
                          <p:cTn id="39" fill="hold">
                            <p:stCondLst>
                              <p:cond delay="500"/>
                            </p:stCondLst>
                            <p:childTnLst>
                              <p:par>
                                <p:cTn id="40" presetID="3" presetClass="entr" presetSubtype="10" fill="hold" nodeType="afterEffect">
                                  <p:stCondLst>
                                    <p:cond delay="0"/>
                                  </p:stCondLst>
                                  <p:childTnLst>
                                    <p:set>
                                      <p:cBhvr>
                                        <p:cTn id="41" dur="1" fill="hold">
                                          <p:stCondLst>
                                            <p:cond delay="0"/>
                                          </p:stCondLst>
                                        </p:cTn>
                                        <p:tgtEl>
                                          <p:spTgt spid="5"/>
                                        </p:tgtEl>
                                        <p:attrNameLst>
                                          <p:attrName>style.visibility</p:attrName>
                                        </p:attrNameLst>
                                      </p:cBhvr>
                                      <p:to>
                                        <p:strVal val="visible"/>
                                      </p:to>
                                    </p:set>
                                    <p:animEffect transition="in" filter="blinds(horizontal)">
                                      <p:cBhvr>
                                        <p:cTn id="42" dur="500"/>
                                        <p:tgtEl>
                                          <p:spTgt spid="5"/>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nodeType="clickEffect">
                                  <p:stCondLst>
                                    <p:cond delay="0"/>
                                  </p:stCondLst>
                                  <p:childTnLst>
                                    <p:set>
                                      <p:cBhvr>
                                        <p:cTn id="46" dur="1" fill="hold">
                                          <p:stCondLst>
                                            <p:cond delay="0"/>
                                          </p:stCondLst>
                                        </p:cTn>
                                        <p:tgtEl>
                                          <p:spTgt spid="37"/>
                                        </p:tgtEl>
                                        <p:attrNameLst>
                                          <p:attrName>style.visibility</p:attrName>
                                        </p:attrNameLst>
                                      </p:cBhvr>
                                      <p:to>
                                        <p:strVal val="visible"/>
                                      </p:to>
                                    </p:set>
                                    <p:animEffect transition="in" filter="blinds(horizontal)">
                                      <p:cBhvr>
                                        <p:cTn id="47" dur="500"/>
                                        <p:tgtEl>
                                          <p:spTgt spid="37"/>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nodeType="clickEffect">
                                  <p:stCondLst>
                                    <p:cond delay="0"/>
                                  </p:stCondLst>
                                  <p:childTnLst>
                                    <p:set>
                                      <p:cBhvr>
                                        <p:cTn id="51" dur="1" fill="hold">
                                          <p:stCondLst>
                                            <p:cond delay="0"/>
                                          </p:stCondLst>
                                        </p:cTn>
                                        <p:tgtEl>
                                          <p:spTgt spid="60"/>
                                        </p:tgtEl>
                                        <p:attrNameLst>
                                          <p:attrName>style.visibility</p:attrName>
                                        </p:attrNameLst>
                                      </p:cBhvr>
                                      <p:to>
                                        <p:strVal val="visible"/>
                                      </p:to>
                                    </p:set>
                                    <p:animEffect transition="in" filter="blinds(horizontal)">
                                      <p:cBhvr>
                                        <p:cTn id="52" dur="500"/>
                                        <p:tgtEl>
                                          <p:spTgt spid="60"/>
                                        </p:tgtEl>
                                      </p:cBhvr>
                                    </p:animEffec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3" presetClass="entr" presetSubtype="10" fill="hold" nodeType="clickEffect">
                                  <p:stCondLst>
                                    <p:cond delay="0"/>
                                  </p:stCondLst>
                                  <p:childTnLst>
                                    <p:set>
                                      <p:cBhvr>
                                        <p:cTn id="60" dur="1" fill="hold">
                                          <p:stCondLst>
                                            <p:cond delay="0"/>
                                          </p:stCondLst>
                                        </p:cTn>
                                        <p:tgtEl>
                                          <p:spTgt spid="4">
                                            <p:txEl>
                                              <p:pRg st="4" end="4"/>
                                            </p:txEl>
                                          </p:spTgt>
                                        </p:tgtEl>
                                        <p:attrNameLst>
                                          <p:attrName>style.visibility</p:attrName>
                                        </p:attrNameLst>
                                      </p:cBhvr>
                                      <p:to>
                                        <p:strVal val="visible"/>
                                      </p:to>
                                    </p:set>
                                    <p:animEffect transition="in" filter="blinds(horizontal)">
                                      <p:cBhvr>
                                        <p:cTn id="61" dur="500"/>
                                        <p:tgtEl>
                                          <p:spTgt spid="4">
                                            <p:txEl>
                                              <p:pRg st="4" end="4"/>
                                            </p:txEl>
                                          </p:spTgt>
                                        </p:tgtEl>
                                      </p:cBhvr>
                                    </p:animEffect>
                                  </p:childTnLst>
                                </p:cTn>
                              </p:par>
                              <p:par>
                                <p:cTn id="62" presetID="3" presetClass="entr" presetSubtype="10" fill="hold" nodeType="withEffect">
                                  <p:stCondLst>
                                    <p:cond delay="0"/>
                                  </p:stCondLst>
                                  <p:childTnLst>
                                    <p:set>
                                      <p:cBhvr>
                                        <p:cTn id="63" dur="1" fill="hold">
                                          <p:stCondLst>
                                            <p:cond delay="0"/>
                                          </p:stCondLst>
                                        </p:cTn>
                                        <p:tgtEl>
                                          <p:spTgt spid="4">
                                            <p:txEl>
                                              <p:pRg st="5" end="5"/>
                                            </p:txEl>
                                          </p:spTgt>
                                        </p:tgtEl>
                                        <p:attrNameLst>
                                          <p:attrName>style.visibility</p:attrName>
                                        </p:attrNameLst>
                                      </p:cBhvr>
                                      <p:to>
                                        <p:strVal val="visible"/>
                                      </p:to>
                                    </p:set>
                                    <p:animEffect transition="in" filter="blinds(horizontal)">
                                      <p:cBhvr>
                                        <p:cTn id="64" dur="500"/>
                                        <p:tgtEl>
                                          <p:spTgt spid="4">
                                            <p:txEl>
                                              <p:pRg st="5" end="5"/>
                                            </p:txEl>
                                          </p:spTgt>
                                        </p:tgtEl>
                                      </p:cBhvr>
                                    </p:animEffect>
                                  </p:childTnLst>
                                </p:cTn>
                              </p:par>
                              <p:par>
                                <p:cTn id="65" presetID="3" presetClass="entr" presetSubtype="10" fill="hold" nodeType="withEffect">
                                  <p:stCondLst>
                                    <p:cond delay="0"/>
                                  </p:stCondLst>
                                  <p:childTnLst>
                                    <p:set>
                                      <p:cBhvr>
                                        <p:cTn id="66" dur="1" fill="hold">
                                          <p:stCondLst>
                                            <p:cond delay="0"/>
                                          </p:stCondLst>
                                        </p:cTn>
                                        <p:tgtEl>
                                          <p:spTgt spid="4">
                                            <p:txEl>
                                              <p:pRg st="6" end="6"/>
                                            </p:txEl>
                                          </p:spTgt>
                                        </p:tgtEl>
                                        <p:attrNameLst>
                                          <p:attrName>style.visibility</p:attrName>
                                        </p:attrNameLst>
                                      </p:cBhvr>
                                      <p:to>
                                        <p:strVal val="visible"/>
                                      </p:to>
                                    </p:set>
                                    <p:animEffect transition="in" filter="blinds(horizontal)">
                                      <p:cBhvr>
                                        <p:cTn id="67"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44" grpId="0" animBg="1"/>
      <p:bldP spid="45" grpId="0" animBg="1"/>
      <p:bldP spid="46" grpId="0" animBg="1"/>
      <p:bldP spid="47" grpId="0" animBg="1"/>
      <p:bldP spid="48"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0322BAA-3797-FF0B-9EA7-150E4D7D38B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53</a:t>
            </a:fld>
            <a:endParaRPr lang="en-US"/>
          </a:p>
        </p:txBody>
      </p:sp>
      <p:sp>
        <p:nvSpPr>
          <p:cNvPr id="3" name="Title 2">
            <a:extLst>
              <a:ext uri="{FF2B5EF4-FFF2-40B4-BE49-F238E27FC236}">
                <a16:creationId xmlns:a16="http://schemas.microsoft.com/office/drawing/2014/main" id="{395D67E7-A17C-53F8-F0E7-BE0867F37644}"/>
              </a:ext>
            </a:extLst>
          </p:cNvPr>
          <p:cNvSpPr>
            <a:spLocks noGrp="1"/>
          </p:cNvSpPr>
          <p:nvPr>
            <p:ph type="title"/>
          </p:nvPr>
        </p:nvSpPr>
        <p:spPr/>
        <p:txBody>
          <a:bodyPr/>
          <a:lstStyle/>
          <a:p>
            <a:r>
              <a:rPr lang="en-US" dirty="0"/>
              <a:t>Evaluated Artifacts</a:t>
            </a:r>
          </a:p>
        </p:txBody>
      </p:sp>
      <p:sp>
        <p:nvSpPr>
          <p:cNvPr id="4" name="Content Placeholder 3">
            <a:extLst>
              <a:ext uri="{FF2B5EF4-FFF2-40B4-BE49-F238E27FC236}">
                <a16:creationId xmlns:a16="http://schemas.microsoft.com/office/drawing/2014/main" id="{D95EFB91-6DDC-F304-E505-178FC8E9EFF6}"/>
              </a:ext>
            </a:extLst>
          </p:cNvPr>
          <p:cNvSpPr>
            <a:spLocks noGrp="1"/>
          </p:cNvSpPr>
          <p:nvPr>
            <p:ph sz="half" idx="1"/>
          </p:nvPr>
        </p:nvSpPr>
        <p:spPr/>
        <p:txBody>
          <a:bodyPr/>
          <a:lstStyle/>
          <a:p>
            <a:pPr marL="194310" lvl="1" indent="-182880">
              <a:lnSpc>
                <a:spcPct val="120000"/>
              </a:lnSpc>
              <a:spcBef>
                <a:spcPts val="800"/>
              </a:spcBef>
              <a:defRPr sz="1600" b="1" i="0">
                <a:solidFill>
                  <a:srgbClr val="2980B9"/>
                </a:solidFill>
                <a:latin typeface="Arial"/>
              </a:defRPr>
            </a:pPr>
            <a:r>
              <a:rPr lang="en-US" sz="2600" b="1" dirty="0">
                <a:solidFill>
                  <a:srgbClr val="2980B9"/>
                </a:solidFill>
                <a:latin typeface="Arial"/>
              </a:rPr>
              <a:t>Spatial libraries in production and research prototypes</a:t>
            </a:r>
          </a:p>
        </p:txBody>
      </p:sp>
      <p:graphicFrame>
        <p:nvGraphicFramePr>
          <p:cNvPr id="5" name="Table 4">
            <a:extLst>
              <a:ext uri="{FF2B5EF4-FFF2-40B4-BE49-F238E27FC236}">
                <a16:creationId xmlns:a16="http://schemas.microsoft.com/office/drawing/2014/main" id="{EA44F3F9-160E-161B-A41D-5113CD59274F}"/>
              </a:ext>
            </a:extLst>
          </p:cNvPr>
          <p:cNvGraphicFramePr>
            <a:graphicFrameLocks noGrp="1"/>
          </p:cNvGraphicFramePr>
          <p:nvPr>
            <p:extLst>
              <p:ext uri="{D42A27DB-BD31-4B8C-83A1-F6EECF244321}">
                <p14:modId xmlns:p14="http://schemas.microsoft.com/office/powerpoint/2010/main" val="3370003295"/>
              </p:ext>
            </p:extLst>
          </p:nvPr>
        </p:nvGraphicFramePr>
        <p:xfrm>
          <a:off x="838200" y="2054505"/>
          <a:ext cx="7107880" cy="3876040"/>
        </p:xfrm>
        <a:graphic>
          <a:graphicData uri="http://schemas.openxmlformats.org/drawingml/2006/table">
            <a:tbl>
              <a:tblPr firstRow="1" bandRow="1">
                <a:tableStyleId>{073A0DAA-6AF3-43AB-8588-CEC1D06C72B9}</a:tableStyleId>
              </a:tblPr>
              <a:tblGrid>
                <a:gridCol w="1776970">
                  <a:extLst>
                    <a:ext uri="{9D8B030D-6E8A-4147-A177-3AD203B41FA5}">
                      <a16:colId xmlns:a16="http://schemas.microsoft.com/office/drawing/2014/main" val="2780221274"/>
                    </a:ext>
                  </a:extLst>
                </a:gridCol>
                <a:gridCol w="1776970">
                  <a:extLst>
                    <a:ext uri="{9D8B030D-6E8A-4147-A177-3AD203B41FA5}">
                      <a16:colId xmlns:a16="http://schemas.microsoft.com/office/drawing/2014/main" val="2071185382"/>
                    </a:ext>
                  </a:extLst>
                </a:gridCol>
                <a:gridCol w="2352590">
                  <a:extLst>
                    <a:ext uri="{9D8B030D-6E8A-4147-A177-3AD203B41FA5}">
                      <a16:colId xmlns:a16="http://schemas.microsoft.com/office/drawing/2014/main" val="240299872"/>
                    </a:ext>
                  </a:extLst>
                </a:gridCol>
                <a:gridCol w="1201350">
                  <a:extLst>
                    <a:ext uri="{9D8B030D-6E8A-4147-A177-3AD203B41FA5}">
                      <a16:colId xmlns:a16="http://schemas.microsoft.com/office/drawing/2014/main" val="271883353"/>
                    </a:ext>
                  </a:extLst>
                </a:gridCol>
              </a:tblGrid>
              <a:tr h="370840">
                <a:tc>
                  <a:txBody>
                    <a:bodyPr/>
                    <a:lstStyle/>
                    <a:p>
                      <a:r>
                        <a:rPr lang="en-US" dirty="0"/>
                        <a:t>Artifact</a:t>
                      </a:r>
                    </a:p>
                  </a:txBody>
                  <a:tcPr>
                    <a:solidFill>
                      <a:srgbClr val="C00000"/>
                    </a:solidFill>
                  </a:tcPr>
                </a:tc>
                <a:tc>
                  <a:txBody>
                    <a:bodyPr/>
                    <a:lstStyle/>
                    <a:p>
                      <a:r>
                        <a:rPr lang="en-US" dirty="0"/>
                        <a:t>Index Type</a:t>
                      </a:r>
                    </a:p>
                  </a:txBody>
                  <a:tcPr>
                    <a:solidFill>
                      <a:srgbClr val="C00000"/>
                    </a:solidFill>
                  </a:tcPr>
                </a:tc>
                <a:tc>
                  <a:txBody>
                    <a:bodyPr/>
                    <a:lstStyle/>
                    <a:p>
                      <a:r>
                        <a:rPr lang="en-US" dirty="0"/>
                        <a:t>Query Type</a:t>
                      </a:r>
                    </a:p>
                  </a:txBody>
                  <a:tcPr>
                    <a:solidFill>
                      <a:srgbClr val="C00000"/>
                    </a:solidFill>
                  </a:tcPr>
                </a:tc>
                <a:tc>
                  <a:txBody>
                    <a:bodyPr/>
                    <a:lstStyle/>
                    <a:p>
                      <a:r>
                        <a:rPr lang="en-US" dirty="0"/>
                        <a:t>Platform*</a:t>
                      </a:r>
                    </a:p>
                  </a:txBody>
                  <a:tcPr>
                    <a:solidFill>
                      <a:srgbClr val="C00000"/>
                    </a:solidFill>
                  </a:tcPr>
                </a:tc>
                <a:extLst>
                  <a:ext uri="{0D108BD9-81ED-4DB2-BD59-A6C34878D82A}">
                    <a16:rowId xmlns:a16="http://schemas.microsoft.com/office/drawing/2014/main" val="2855379996"/>
                  </a:ext>
                </a:extLst>
              </a:tr>
              <a:tr h="370840">
                <a:tc>
                  <a:txBody>
                    <a:bodyPr/>
                    <a:lstStyle/>
                    <a:p>
                      <a:r>
                        <a:rPr lang="en-US" dirty="0"/>
                        <a:t>Boost</a:t>
                      </a:r>
                    </a:p>
                  </a:txBody>
                  <a:tcPr/>
                </a:tc>
                <a:tc>
                  <a:txBody>
                    <a:bodyPr/>
                    <a:lstStyle/>
                    <a:p>
                      <a:r>
                        <a:rPr lang="en-US" dirty="0"/>
                        <a:t>R-Tree</a:t>
                      </a:r>
                    </a:p>
                  </a:txBody>
                  <a:tcPr/>
                </a:tc>
                <a:tc>
                  <a:txBody>
                    <a:bodyPr/>
                    <a:lstStyle/>
                    <a:p>
                      <a:r>
                        <a:rPr lang="en-US" dirty="0"/>
                        <a:t>Point, Range</a:t>
                      </a:r>
                    </a:p>
                  </a:txBody>
                  <a:tcPr/>
                </a:tc>
                <a:tc>
                  <a:txBody>
                    <a:bodyPr/>
                    <a:lstStyle/>
                    <a:p>
                      <a:r>
                        <a:rPr lang="en-US" dirty="0"/>
                        <a:t>CPU</a:t>
                      </a:r>
                    </a:p>
                  </a:txBody>
                  <a:tcPr/>
                </a:tc>
                <a:extLst>
                  <a:ext uri="{0D108BD9-81ED-4DB2-BD59-A6C34878D82A}">
                    <a16:rowId xmlns:a16="http://schemas.microsoft.com/office/drawing/2014/main" val="1045627707"/>
                  </a:ext>
                </a:extLst>
              </a:tr>
              <a:tr h="370840">
                <a:tc>
                  <a:txBody>
                    <a:bodyPr/>
                    <a:lstStyle/>
                    <a:p>
                      <a:r>
                        <a:rPr lang="en-US" dirty="0"/>
                        <a:t>CGAL</a:t>
                      </a:r>
                    </a:p>
                  </a:txBody>
                  <a:tcPr/>
                </a:tc>
                <a:tc>
                  <a:txBody>
                    <a:bodyPr/>
                    <a:lstStyle/>
                    <a:p>
                      <a:r>
                        <a:rPr lang="en-US" dirty="0"/>
                        <a:t>KD-Tree</a:t>
                      </a:r>
                    </a:p>
                  </a:txBody>
                  <a:tcPr/>
                </a:tc>
                <a:tc>
                  <a:txBody>
                    <a:bodyPr/>
                    <a:lstStyle/>
                    <a:p>
                      <a:r>
                        <a:rPr lang="en-US" dirty="0"/>
                        <a:t>Point</a:t>
                      </a:r>
                    </a:p>
                  </a:txBody>
                  <a:tcPr/>
                </a:tc>
                <a:tc>
                  <a:txBody>
                    <a:bodyPr/>
                    <a:lstStyle/>
                    <a:p>
                      <a:r>
                        <a:rPr lang="en-US" dirty="0"/>
                        <a:t>CPU</a:t>
                      </a:r>
                    </a:p>
                  </a:txBody>
                  <a:tcPr/>
                </a:tc>
                <a:extLst>
                  <a:ext uri="{0D108BD9-81ED-4DB2-BD59-A6C34878D82A}">
                    <a16:rowId xmlns:a16="http://schemas.microsoft.com/office/drawing/2014/main" val="844751082"/>
                  </a:ext>
                </a:extLst>
              </a:tr>
              <a:tr h="370840">
                <a:tc>
                  <a:txBody>
                    <a:bodyPr/>
                    <a:lstStyle/>
                    <a:p>
                      <a:r>
                        <a:rPr lang="en-US" dirty="0" err="1"/>
                        <a:t>ParGeo</a:t>
                      </a:r>
                      <a:endParaRPr lang="en-US" dirty="0"/>
                    </a:p>
                  </a:txBody>
                  <a:tcPr/>
                </a:tc>
                <a:tc>
                  <a:txBody>
                    <a:bodyPr/>
                    <a:lstStyle/>
                    <a:p>
                      <a:r>
                        <a:rPr lang="en-US" dirty="0"/>
                        <a:t>KD-Tree</a:t>
                      </a:r>
                    </a:p>
                  </a:txBody>
                  <a:tcPr/>
                </a:tc>
                <a:tc>
                  <a:txBody>
                    <a:bodyPr/>
                    <a:lstStyle/>
                    <a:p>
                      <a:r>
                        <a:rPr lang="en-US" dirty="0"/>
                        <a:t>Point</a:t>
                      </a:r>
                    </a:p>
                  </a:txBody>
                  <a:tcPr/>
                </a:tc>
                <a:tc>
                  <a:txBody>
                    <a:bodyPr/>
                    <a:lstStyle/>
                    <a:p>
                      <a:r>
                        <a:rPr lang="en-US" dirty="0"/>
                        <a:t>CPU</a:t>
                      </a:r>
                    </a:p>
                  </a:txBody>
                  <a:tcPr/>
                </a:tc>
                <a:extLst>
                  <a:ext uri="{0D108BD9-81ED-4DB2-BD59-A6C34878D82A}">
                    <a16:rowId xmlns:a16="http://schemas.microsoft.com/office/drawing/2014/main" val="1320554327"/>
                  </a:ext>
                </a:extLst>
              </a:tr>
              <a:tr h="370840">
                <a:tc>
                  <a:txBody>
                    <a:bodyPr/>
                    <a:lstStyle/>
                    <a:p>
                      <a:r>
                        <a:rPr lang="en-US" dirty="0"/>
                        <a:t>GLIN</a:t>
                      </a:r>
                    </a:p>
                  </a:txBody>
                  <a:tcPr/>
                </a:tc>
                <a:tc>
                  <a:txBody>
                    <a:bodyPr/>
                    <a:lstStyle/>
                    <a:p>
                      <a:r>
                        <a:rPr lang="en-US" dirty="0"/>
                        <a:t>Learned Index</a:t>
                      </a:r>
                    </a:p>
                  </a:txBody>
                  <a:tcPr/>
                </a:tc>
                <a:tc>
                  <a:txBody>
                    <a:bodyPr/>
                    <a:lstStyle/>
                    <a:p>
                      <a:r>
                        <a:rPr lang="en-US" dirty="0"/>
                        <a:t>Range</a:t>
                      </a:r>
                    </a:p>
                  </a:txBody>
                  <a:tcPr/>
                </a:tc>
                <a:tc>
                  <a:txBody>
                    <a:bodyPr/>
                    <a:lstStyle/>
                    <a:p>
                      <a:r>
                        <a:rPr lang="en-US" dirty="0"/>
                        <a:t>CPU</a:t>
                      </a:r>
                    </a:p>
                  </a:txBody>
                  <a:tcPr/>
                </a:tc>
                <a:extLst>
                  <a:ext uri="{0D108BD9-81ED-4DB2-BD59-A6C34878D82A}">
                    <a16:rowId xmlns:a16="http://schemas.microsoft.com/office/drawing/2014/main" val="350478174"/>
                  </a:ext>
                </a:extLst>
              </a:tr>
              <a:tr h="370840">
                <a:tc>
                  <a:txBody>
                    <a:bodyPr/>
                    <a:lstStyle/>
                    <a:p>
                      <a:r>
                        <a:rPr lang="en-US" dirty="0"/>
                        <a:t>LBVH</a:t>
                      </a:r>
                    </a:p>
                  </a:txBody>
                  <a:tcPr/>
                </a:tc>
                <a:tc>
                  <a:txBody>
                    <a:bodyPr/>
                    <a:lstStyle/>
                    <a:p>
                      <a:r>
                        <a:rPr lang="en-US" dirty="0"/>
                        <a:t>Linear BVH</a:t>
                      </a:r>
                    </a:p>
                  </a:txBody>
                  <a:tcPr/>
                </a:tc>
                <a:tc>
                  <a:txBody>
                    <a:bodyPr/>
                    <a:lstStyle/>
                    <a:p>
                      <a:r>
                        <a:rPr lang="en-US" dirty="0"/>
                        <a:t>Point, Range</a:t>
                      </a:r>
                    </a:p>
                  </a:txBody>
                  <a:tcPr/>
                </a:tc>
                <a:tc>
                  <a:txBody>
                    <a:bodyPr/>
                    <a:lstStyle/>
                    <a:p>
                      <a:r>
                        <a:rPr lang="en-US" dirty="0"/>
                        <a:t>GPU</a:t>
                      </a:r>
                    </a:p>
                  </a:txBody>
                  <a:tcPr/>
                </a:tc>
                <a:extLst>
                  <a:ext uri="{0D108BD9-81ED-4DB2-BD59-A6C34878D82A}">
                    <a16:rowId xmlns:a16="http://schemas.microsoft.com/office/drawing/2014/main" val="4136458940"/>
                  </a:ext>
                </a:extLst>
              </a:tr>
              <a:tr h="370840">
                <a:tc>
                  <a:txBody>
                    <a:bodyPr/>
                    <a:lstStyle/>
                    <a:p>
                      <a:r>
                        <a:rPr lang="en-US" dirty="0" err="1"/>
                        <a:t>cuSpatial</a:t>
                      </a:r>
                      <a:endParaRPr lang="en-US" dirty="0"/>
                    </a:p>
                  </a:txBody>
                  <a:tcPr/>
                </a:tc>
                <a:tc>
                  <a:txBody>
                    <a:bodyPr/>
                    <a:lstStyle/>
                    <a:p>
                      <a:r>
                        <a:rPr lang="en-US" dirty="0"/>
                        <a:t>Octree</a:t>
                      </a:r>
                    </a:p>
                  </a:txBody>
                  <a:tcPr/>
                </a:tc>
                <a:tc>
                  <a:txBody>
                    <a:bodyPr/>
                    <a:lstStyle/>
                    <a:p>
                      <a:r>
                        <a:rPr lang="en-US" dirty="0"/>
                        <a:t>Point</a:t>
                      </a:r>
                    </a:p>
                  </a:txBody>
                  <a:tcPr/>
                </a:tc>
                <a:tc>
                  <a:txBody>
                    <a:bodyPr/>
                    <a:lstStyle/>
                    <a:p>
                      <a:r>
                        <a:rPr lang="en-US" dirty="0"/>
                        <a:t>GPU</a:t>
                      </a:r>
                    </a:p>
                  </a:txBody>
                  <a:tcPr/>
                </a:tc>
                <a:extLst>
                  <a:ext uri="{0D108BD9-81ED-4DB2-BD59-A6C34878D82A}">
                    <a16:rowId xmlns:a16="http://schemas.microsoft.com/office/drawing/2014/main" val="1520939407"/>
                  </a:ext>
                </a:extLst>
              </a:tr>
              <a:tr h="370840">
                <a:tc>
                  <a:txBody>
                    <a:bodyPr/>
                    <a:lstStyle/>
                    <a:p>
                      <a:r>
                        <a:rPr lang="en-US" dirty="0" err="1"/>
                        <a:t>RayJoin</a:t>
                      </a:r>
                      <a:endParaRPr lang="en-US" dirty="0"/>
                    </a:p>
                  </a:txBody>
                  <a:tcPr/>
                </a:tc>
                <a:tc>
                  <a:txBody>
                    <a:bodyPr/>
                    <a:lstStyle/>
                    <a:p>
                      <a:r>
                        <a:rPr lang="en-US" dirty="0"/>
                        <a:t>BVH on RT cores</a:t>
                      </a:r>
                    </a:p>
                  </a:txBody>
                  <a:tcPr/>
                </a:tc>
                <a:tc>
                  <a:txBody>
                    <a:bodyPr/>
                    <a:lstStyle/>
                    <a:p>
                      <a:r>
                        <a:rPr lang="en-US" dirty="0"/>
                        <a:t>Point in Polygon (PIP)</a:t>
                      </a:r>
                    </a:p>
                  </a:txBody>
                  <a:tcPr/>
                </a:tc>
                <a:tc>
                  <a:txBody>
                    <a:bodyPr/>
                    <a:lstStyle/>
                    <a:p>
                      <a:r>
                        <a:rPr lang="en-US" dirty="0"/>
                        <a:t>GPU</a:t>
                      </a:r>
                    </a:p>
                  </a:txBody>
                  <a:tcPr/>
                </a:tc>
                <a:extLst>
                  <a:ext uri="{0D108BD9-81ED-4DB2-BD59-A6C34878D82A}">
                    <a16:rowId xmlns:a16="http://schemas.microsoft.com/office/drawing/2014/main" val="357908510"/>
                  </a:ext>
                </a:extLst>
              </a:tr>
              <a:tr h="370840">
                <a:tc>
                  <a:txBody>
                    <a:bodyPr/>
                    <a:lstStyle/>
                    <a:p>
                      <a:r>
                        <a:rPr lang="en-US" dirty="0" err="1"/>
                        <a:t>LibRTS</a:t>
                      </a:r>
                      <a:endParaRPr lang="en-US" dirty="0"/>
                    </a:p>
                  </a:txBody>
                  <a:tcPr/>
                </a:tc>
                <a:tc>
                  <a:txBody>
                    <a:bodyPr/>
                    <a:lstStyle/>
                    <a:p>
                      <a:r>
                        <a:rPr lang="en-US" dirty="0"/>
                        <a:t>BVH on RT cores</a:t>
                      </a:r>
                    </a:p>
                  </a:txBody>
                  <a:tcPr/>
                </a:tc>
                <a:tc>
                  <a:txBody>
                    <a:bodyPr/>
                    <a:lstStyle/>
                    <a:p>
                      <a:r>
                        <a:rPr lang="en-US" dirty="0"/>
                        <a:t>Point, Range, PIP</a:t>
                      </a:r>
                    </a:p>
                  </a:txBody>
                  <a:tcPr/>
                </a:tc>
                <a:tc>
                  <a:txBody>
                    <a:bodyPr/>
                    <a:lstStyle/>
                    <a:p>
                      <a:r>
                        <a:rPr lang="en-US" dirty="0"/>
                        <a:t>GPU</a:t>
                      </a:r>
                    </a:p>
                  </a:txBody>
                  <a:tcPr/>
                </a:tc>
                <a:extLst>
                  <a:ext uri="{0D108BD9-81ED-4DB2-BD59-A6C34878D82A}">
                    <a16:rowId xmlns:a16="http://schemas.microsoft.com/office/drawing/2014/main" val="4010802738"/>
                  </a:ext>
                </a:extLst>
              </a:tr>
            </a:tbl>
          </a:graphicData>
        </a:graphic>
      </p:graphicFrame>
      <p:sp>
        <p:nvSpPr>
          <p:cNvPr id="6" name="TextBox 5">
            <a:extLst>
              <a:ext uri="{FF2B5EF4-FFF2-40B4-BE49-F238E27FC236}">
                <a16:creationId xmlns:a16="http://schemas.microsoft.com/office/drawing/2014/main" id="{274A1FAA-6AC5-206D-FC39-8DD3EA2AF820}"/>
              </a:ext>
            </a:extLst>
          </p:cNvPr>
          <p:cNvSpPr txBox="1"/>
          <p:nvPr/>
        </p:nvSpPr>
        <p:spPr>
          <a:xfrm>
            <a:off x="838200" y="5930545"/>
            <a:ext cx="3903826" cy="369332"/>
          </a:xfrm>
          <a:prstGeom prst="rect">
            <a:avLst/>
          </a:prstGeom>
          <a:noFill/>
        </p:spPr>
        <p:txBody>
          <a:bodyPr wrap="none" rtlCol="0">
            <a:spAutoFit/>
          </a:bodyPr>
          <a:lstStyle/>
          <a:p>
            <a:r>
              <a:rPr lang="en-US" dirty="0"/>
              <a:t>*All CPU-based artifacts are parallelized</a:t>
            </a:r>
          </a:p>
        </p:txBody>
      </p:sp>
    </p:spTree>
    <p:extLst>
      <p:ext uri="{BB962C8B-B14F-4D97-AF65-F5344CB8AC3E}">
        <p14:creationId xmlns:p14="http://schemas.microsoft.com/office/powerpoint/2010/main" val="5086556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86B7B1-A2A8-15E9-DA15-F9F4047978F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54</a:t>
            </a:fld>
            <a:endParaRPr lang="en-US"/>
          </a:p>
        </p:txBody>
      </p:sp>
      <p:sp>
        <p:nvSpPr>
          <p:cNvPr id="3" name="Title 2">
            <a:extLst>
              <a:ext uri="{FF2B5EF4-FFF2-40B4-BE49-F238E27FC236}">
                <a16:creationId xmlns:a16="http://schemas.microsoft.com/office/drawing/2014/main" id="{3F353F67-12F1-619C-67CC-EFC252B86B45}"/>
              </a:ext>
            </a:extLst>
          </p:cNvPr>
          <p:cNvSpPr>
            <a:spLocks noGrp="1"/>
          </p:cNvSpPr>
          <p:nvPr>
            <p:ph type="title"/>
          </p:nvPr>
        </p:nvSpPr>
        <p:spPr/>
        <p:txBody>
          <a:bodyPr/>
          <a:lstStyle/>
          <a:p>
            <a:r>
              <a:rPr lang="en-US" dirty="0"/>
              <a:t>Evaluation Settings</a:t>
            </a:r>
          </a:p>
        </p:txBody>
      </p:sp>
      <p:sp>
        <p:nvSpPr>
          <p:cNvPr id="4" name="Content Placeholder 3">
            <a:extLst>
              <a:ext uri="{FF2B5EF4-FFF2-40B4-BE49-F238E27FC236}">
                <a16:creationId xmlns:a16="http://schemas.microsoft.com/office/drawing/2014/main" id="{16BCA99E-04C4-E4F6-2F61-FED4555D823F}"/>
              </a:ext>
            </a:extLst>
          </p:cNvPr>
          <p:cNvSpPr>
            <a:spLocks noGrp="1"/>
          </p:cNvSpPr>
          <p:nvPr>
            <p:ph sz="half" idx="1"/>
          </p:nvPr>
        </p:nvSpPr>
        <p:spPr>
          <a:xfrm>
            <a:off x="571500" y="1212333"/>
            <a:ext cx="11049000" cy="4949761"/>
          </a:xfrm>
        </p:spPr>
        <p:txBody>
          <a:bodyPr/>
          <a:lstStyle/>
          <a:p>
            <a:pPr marL="194310" lvl="1" indent="-182880">
              <a:lnSpc>
                <a:spcPct val="120000"/>
              </a:lnSpc>
              <a:spcBef>
                <a:spcPts val="800"/>
              </a:spcBef>
              <a:defRPr sz="1600" b="1" i="0">
                <a:solidFill>
                  <a:srgbClr val="2980B9"/>
                </a:solidFill>
                <a:latin typeface="Arial"/>
              </a:defRPr>
            </a:pPr>
            <a:r>
              <a:rPr lang="en-US" sz="2600" b="1" dirty="0">
                <a:solidFill>
                  <a:srgbClr val="2980B9"/>
                </a:solidFill>
                <a:latin typeface="Arial"/>
              </a:rPr>
              <a:t>Environments</a:t>
            </a:r>
          </a:p>
          <a:p>
            <a:pPr marL="411480" lvl="1">
              <a:lnSpc>
                <a:spcPct val="100000"/>
              </a:lnSpc>
              <a:buFont typeface="Wingdings" pitchFamily="2" charset="2"/>
              <a:buChar char="§"/>
              <a:defRPr sz="1400" b="0" i="0">
                <a:solidFill>
                  <a:srgbClr val="34495E"/>
                </a:solidFill>
                <a:latin typeface="Arial"/>
              </a:defRPr>
            </a:pPr>
            <a:r>
              <a:rPr lang="en-US" sz="2000" dirty="0">
                <a:solidFill>
                  <a:srgbClr val="4B5563"/>
                </a:solidFill>
                <a:latin typeface="Arial"/>
              </a:rPr>
              <a:t>GPU: NVIDIA RTX 3090</a:t>
            </a:r>
          </a:p>
          <a:p>
            <a:pPr marL="411480" lvl="1">
              <a:lnSpc>
                <a:spcPct val="100000"/>
              </a:lnSpc>
              <a:buFont typeface="Wingdings" pitchFamily="2" charset="2"/>
              <a:buChar char="§"/>
              <a:defRPr sz="1400" b="0" i="0">
                <a:solidFill>
                  <a:srgbClr val="34495E"/>
                </a:solidFill>
                <a:latin typeface="Arial"/>
              </a:defRPr>
            </a:pPr>
            <a:r>
              <a:rPr lang="en-US" sz="2000" dirty="0">
                <a:solidFill>
                  <a:srgbClr val="4B5563"/>
                </a:solidFill>
                <a:latin typeface="Arial"/>
              </a:rPr>
              <a:t>CPU: AMD EPYC 7713 (128 cores)</a:t>
            </a:r>
          </a:p>
          <a:p>
            <a:pPr marL="411480" lvl="1">
              <a:lnSpc>
                <a:spcPct val="100000"/>
              </a:lnSpc>
              <a:buFont typeface="Wingdings" pitchFamily="2" charset="2"/>
              <a:buChar char="§"/>
              <a:defRPr sz="1400" b="0" i="0">
                <a:solidFill>
                  <a:srgbClr val="34495E"/>
                </a:solidFill>
                <a:latin typeface="Arial"/>
              </a:defRPr>
            </a:pPr>
            <a:r>
              <a:rPr lang="en-US" sz="2000" dirty="0">
                <a:solidFill>
                  <a:srgbClr val="4B5563"/>
                </a:solidFill>
                <a:latin typeface="Arial"/>
              </a:rPr>
              <a:t>CUDA 12.3</a:t>
            </a:r>
          </a:p>
          <a:p>
            <a:pPr marL="411480" lvl="1">
              <a:lnSpc>
                <a:spcPct val="100000"/>
              </a:lnSpc>
              <a:buFont typeface="Wingdings" pitchFamily="2" charset="2"/>
              <a:buChar char="§"/>
              <a:defRPr sz="1400" b="0" i="0">
                <a:solidFill>
                  <a:srgbClr val="34495E"/>
                </a:solidFill>
                <a:latin typeface="Arial"/>
              </a:defRPr>
            </a:pPr>
            <a:r>
              <a:rPr lang="en-US" sz="2000" dirty="0" err="1">
                <a:solidFill>
                  <a:srgbClr val="4B5563"/>
                </a:solidFill>
                <a:latin typeface="Arial"/>
              </a:rPr>
              <a:t>OptiX</a:t>
            </a:r>
            <a:r>
              <a:rPr lang="en-US" sz="2000" dirty="0">
                <a:solidFill>
                  <a:srgbClr val="4B5563"/>
                </a:solidFill>
                <a:latin typeface="Arial"/>
              </a:rPr>
              <a:t> 8.0</a:t>
            </a:r>
          </a:p>
          <a:p>
            <a:pPr marL="194310" lvl="1" indent="-182880">
              <a:lnSpc>
                <a:spcPct val="120000"/>
              </a:lnSpc>
              <a:spcBef>
                <a:spcPts val="800"/>
              </a:spcBef>
              <a:defRPr sz="1600" b="1" i="0">
                <a:solidFill>
                  <a:srgbClr val="2980B9"/>
                </a:solidFill>
                <a:latin typeface="Arial"/>
              </a:defRPr>
            </a:pPr>
            <a:r>
              <a:rPr lang="en-US" sz="2600" b="1" dirty="0">
                <a:solidFill>
                  <a:srgbClr val="2980B9"/>
                </a:solidFill>
                <a:latin typeface="Arial"/>
              </a:rPr>
              <a:t>Datasets</a:t>
            </a:r>
          </a:p>
          <a:p>
            <a:endParaRPr lang="en-US" dirty="0"/>
          </a:p>
        </p:txBody>
      </p:sp>
      <p:graphicFrame>
        <p:nvGraphicFramePr>
          <p:cNvPr id="5" name="Table 4">
            <a:extLst>
              <a:ext uri="{FF2B5EF4-FFF2-40B4-BE49-F238E27FC236}">
                <a16:creationId xmlns:a16="http://schemas.microsoft.com/office/drawing/2014/main" id="{2B43FE2C-5806-1482-52D7-20BC09BF254D}"/>
              </a:ext>
            </a:extLst>
          </p:cNvPr>
          <p:cNvGraphicFramePr>
            <a:graphicFrameLocks noGrp="1"/>
          </p:cNvGraphicFramePr>
          <p:nvPr>
            <p:extLst>
              <p:ext uri="{D42A27DB-BD31-4B8C-83A1-F6EECF244321}">
                <p14:modId xmlns:p14="http://schemas.microsoft.com/office/powerpoint/2010/main" val="2941988839"/>
              </p:ext>
            </p:extLst>
          </p:nvPr>
        </p:nvGraphicFramePr>
        <p:xfrm>
          <a:off x="701673" y="3854481"/>
          <a:ext cx="8206946" cy="2865120"/>
        </p:xfrm>
        <a:graphic>
          <a:graphicData uri="http://schemas.openxmlformats.org/drawingml/2006/table">
            <a:tbl>
              <a:tblPr firstRow="1" bandRow="1">
                <a:tableStyleId>{073A0DAA-6AF3-43AB-8588-CEC1D06C72B9}</a:tableStyleId>
              </a:tblPr>
              <a:tblGrid>
                <a:gridCol w="1393488">
                  <a:extLst>
                    <a:ext uri="{9D8B030D-6E8A-4147-A177-3AD203B41FA5}">
                      <a16:colId xmlns:a16="http://schemas.microsoft.com/office/drawing/2014/main" val="2780221274"/>
                    </a:ext>
                  </a:extLst>
                </a:gridCol>
                <a:gridCol w="2075396">
                  <a:extLst>
                    <a:ext uri="{9D8B030D-6E8A-4147-A177-3AD203B41FA5}">
                      <a16:colId xmlns:a16="http://schemas.microsoft.com/office/drawing/2014/main" val="2071185382"/>
                    </a:ext>
                  </a:extLst>
                </a:gridCol>
                <a:gridCol w="4738062">
                  <a:extLst>
                    <a:ext uri="{9D8B030D-6E8A-4147-A177-3AD203B41FA5}">
                      <a16:colId xmlns:a16="http://schemas.microsoft.com/office/drawing/2014/main" val="240299872"/>
                    </a:ext>
                  </a:extLst>
                </a:gridCol>
              </a:tblGrid>
              <a:tr h="370840">
                <a:tc>
                  <a:txBody>
                    <a:bodyPr/>
                    <a:lstStyle/>
                    <a:p>
                      <a:r>
                        <a:rPr lang="en-US" dirty="0"/>
                        <a:t>Dataset</a:t>
                      </a:r>
                    </a:p>
                  </a:txBody>
                  <a:tcPr>
                    <a:solidFill>
                      <a:srgbClr val="C00000"/>
                    </a:solidFill>
                  </a:tcPr>
                </a:tc>
                <a:tc>
                  <a:txBody>
                    <a:bodyPr/>
                    <a:lstStyle/>
                    <a:p>
                      <a:r>
                        <a:rPr lang="en-US" dirty="0"/>
                        <a:t># of Polygons</a:t>
                      </a:r>
                    </a:p>
                  </a:txBody>
                  <a:tcPr>
                    <a:solidFill>
                      <a:srgbClr val="C00000"/>
                    </a:solidFill>
                  </a:tcPr>
                </a:tc>
                <a:tc>
                  <a:txBody>
                    <a:bodyPr/>
                    <a:lstStyle/>
                    <a:p>
                      <a:r>
                        <a:rPr lang="en-US" dirty="0"/>
                        <a:t>Description</a:t>
                      </a:r>
                    </a:p>
                  </a:txBody>
                  <a:tcPr>
                    <a:solidFill>
                      <a:srgbClr val="C00000"/>
                    </a:solidFill>
                  </a:tcPr>
                </a:tc>
                <a:extLst>
                  <a:ext uri="{0D108BD9-81ED-4DB2-BD59-A6C34878D82A}">
                    <a16:rowId xmlns:a16="http://schemas.microsoft.com/office/drawing/2014/main" val="2855379996"/>
                  </a:ext>
                </a:extLst>
              </a:tr>
              <a:tr h="370840">
                <a:tc>
                  <a:txBody>
                    <a:bodyPr/>
                    <a:lstStyle/>
                    <a:p>
                      <a:r>
                        <a:rPr lang="en-US" dirty="0" err="1"/>
                        <a:t>USCounty</a:t>
                      </a:r>
                      <a:endParaRPr lang="en-US" dirty="0"/>
                    </a:p>
                  </a:txBody>
                  <a:tcPr/>
                </a:tc>
                <a:tc>
                  <a:txBody>
                    <a:bodyPr/>
                    <a:lstStyle/>
                    <a:p>
                      <a:r>
                        <a:rPr lang="en-US" dirty="0"/>
                        <a:t>12.2 K</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rPr>
                        <a:t>Boundaries of the U.S. Counties</a:t>
                      </a:r>
                      <a:endParaRPr lang="en-US" sz="1800" i="1" kern="1200" dirty="0">
                        <a:solidFill>
                          <a:schemeClr val="dk1"/>
                        </a:solidFill>
                        <a:effectLst/>
                        <a:latin typeface="+mn-lt"/>
                        <a:ea typeface="+mn-ea"/>
                        <a:cs typeface="+mn-cs"/>
                      </a:endParaRPr>
                    </a:p>
                  </a:txBody>
                  <a:tcPr/>
                </a:tc>
                <a:extLst>
                  <a:ext uri="{0D108BD9-81ED-4DB2-BD59-A6C34878D82A}">
                    <a16:rowId xmlns:a16="http://schemas.microsoft.com/office/drawing/2014/main" val="1045627707"/>
                  </a:ext>
                </a:extLst>
              </a:tr>
              <a:tr h="370840">
                <a:tc>
                  <a:txBody>
                    <a:bodyPr/>
                    <a:lstStyle/>
                    <a:p>
                      <a:r>
                        <a:rPr lang="en-US" dirty="0" err="1"/>
                        <a:t>USCensus</a:t>
                      </a:r>
                      <a:endParaRPr lang="en-US" dirty="0"/>
                    </a:p>
                  </a:txBody>
                  <a:tcPr/>
                </a:tc>
                <a:tc>
                  <a:txBody>
                    <a:bodyPr/>
                    <a:lstStyle/>
                    <a:p>
                      <a:r>
                        <a:rPr lang="en-US" dirty="0"/>
                        <a:t>248.9 K</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rPr>
                        <a:t>U.S. Census Block Groups</a:t>
                      </a:r>
                      <a:endParaRPr lang="en-US" sz="1800" i="1" kern="1200" dirty="0">
                        <a:solidFill>
                          <a:schemeClr val="dk1"/>
                        </a:solidFill>
                        <a:effectLst/>
                        <a:latin typeface="+mn-lt"/>
                        <a:ea typeface="+mn-ea"/>
                        <a:cs typeface="+mn-cs"/>
                      </a:endParaRPr>
                    </a:p>
                  </a:txBody>
                  <a:tcPr/>
                </a:tc>
                <a:extLst>
                  <a:ext uri="{0D108BD9-81ED-4DB2-BD59-A6C34878D82A}">
                    <a16:rowId xmlns:a16="http://schemas.microsoft.com/office/drawing/2014/main" val="844751082"/>
                  </a:ext>
                </a:extLst>
              </a:tr>
              <a:tr h="370840">
                <a:tc>
                  <a:txBody>
                    <a:bodyPr/>
                    <a:lstStyle/>
                    <a:p>
                      <a:r>
                        <a:rPr lang="en-US" dirty="0" err="1"/>
                        <a:t>USWater</a:t>
                      </a:r>
                      <a:endParaRPr lang="en-US" dirty="0"/>
                    </a:p>
                  </a:txBody>
                  <a:tcPr/>
                </a:tc>
                <a:tc>
                  <a:txBody>
                    <a:bodyPr/>
                    <a:lstStyle/>
                    <a:p>
                      <a:r>
                        <a:rPr lang="en-US" dirty="0"/>
                        <a:t>463.6 K</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rPr>
                        <a:t>Boundaries of U.S. Water Resources</a:t>
                      </a:r>
                      <a:endParaRPr lang="en-US" sz="1800" i="1" kern="1200" dirty="0">
                        <a:solidFill>
                          <a:schemeClr val="dk1"/>
                        </a:solidFill>
                        <a:effectLst/>
                        <a:latin typeface="+mn-lt"/>
                        <a:ea typeface="+mn-ea"/>
                        <a:cs typeface="+mn-cs"/>
                      </a:endParaRPr>
                    </a:p>
                  </a:txBody>
                  <a:tcPr/>
                </a:tc>
                <a:extLst>
                  <a:ext uri="{0D108BD9-81ED-4DB2-BD59-A6C34878D82A}">
                    <a16:rowId xmlns:a16="http://schemas.microsoft.com/office/drawing/2014/main" val="1320554327"/>
                  </a:ext>
                </a:extLst>
              </a:tr>
              <a:tr h="370840">
                <a:tc>
                  <a:txBody>
                    <a:bodyPr/>
                    <a:lstStyle/>
                    <a:p>
                      <a:r>
                        <a:rPr lang="en-US" dirty="0" err="1"/>
                        <a:t>EUPark</a:t>
                      </a:r>
                      <a:endParaRPr lang="en-US" dirty="0"/>
                    </a:p>
                  </a:txBody>
                  <a:tcPr/>
                </a:tc>
                <a:tc>
                  <a:txBody>
                    <a:bodyPr/>
                    <a:lstStyle/>
                    <a:p>
                      <a:r>
                        <a:rPr lang="en-US" dirty="0"/>
                        <a:t>1.9 M</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rPr>
                        <a:t>Parks and Green Areas in Europe (sampled from OSM)</a:t>
                      </a:r>
                      <a:endParaRPr lang="en-US" sz="1800" i="1" kern="1200" dirty="0">
                        <a:solidFill>
                          <a:schemeClr val="dk1"/>
                        </a:solidFill>
                        <a:effectLst/>
                        <a:latin typeface="+mn-lt"/>
                        <a:ea typeface="+mn-ea"/>
                        <a:cs typeface="+mn-cs"/>
                      </a:endParaRPr>
                    </a:p>
                  </a:txBody>
                  <a:tcPr/>
                </a:tc>
                <a:extLst>
                  <a:ext uri="{0D108BD9-81ED-4DB2-BD59-A6C34878D82A}">
                    <a16:rowId xmlns:a16="http://schemas.microsoft.com/office/drawing/2014/main" val="350478174"/>
                  </a:ext>
                </a:extLst>
              </a:tr>
              <a:tr h="370840">
                <a:tc>
                  <a:txBody>
                    <a:bodyPr/>
                    <a:lstStyle/>
                    <a:p>
                      <a:r>
                        <a:rPr lang="en-US" dirty="0" err="1"/>
                        <a:t>OSMLakes</a:t>
                      </a:r>
                      <a:endParaRPr lang="en-US" dirty="0"/>
                    </a:p>
                  </a:txBody>
                  <a:tcPr/>
                </a:tc>
                <a:tc>
                  <a:txBody>
                    <a:bodyPr/>
                    <a:lstStyle/>
                    <a:p>
                      <a:r>
                        <a:rPr lang="en-US" dirty="0"/>
                        <a:t>8.3 M</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rPr>
                        <a:t>Boundaries of Water Areas Worldwide</a:t>
                      </a:r>
                      <a:endParaRPr lang="en-US" sz="1800" i="1" kern="1200" dirty="0">
                        <a:solidFill>
                          <a:schemeClr val="dk1"/>
                        </a:solidFill>
                        <a:effectLst/>
                        <a:latin typeface="+mn-lt"/>
                        <a:ea typeface="+mn-ea"/>
                        <a:cs typeface="+mn-cs"/>
                      </a:endParaRPr>
                    </a:p>
                  </a:txBody>
                  <a:tcPr/>
                </a:tc>
                <a:extLst>
                  <a:ext uri="{0D108BD9-81ED-4DB2-BD59-A6C34878D82A}">
                    <a16:rowId xmlns:a16="http://schemas.microsoft.com/office/drawing/2014/main" val="4136458940"/>
                  </a:ext>
                </a:extLst>
              </a:tr>
              <a:tr h="370840">
                <a:tc>
                  <a:txBody>
                    <a:bodyPr/>
                    <a:lstStyle/>
                    <a:p>
                      <a:r>
                        <a:rPr lang="en-US" dirty="0" err="1"/>
                        <a:t>OSMParks</a:t>
                      </a:r>
                      <a:endParaRPr lang="en-US" dirty="0"/>
                    </a:p>
                  </a:txBody>
                  <a:tcPr/>
                </a:tc>
                <a:tc>
                  <a:txBody>
                    <a:bodyPr/>
                    <a:lstStyle/>
                    <a:p>
                      <a:r>
                        <a:rPr lang="en-US" dirty="0"/>
                        <a:t>11.5 M</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rPr>
                        <a:t>Parks and Green Areas Worldwide</a:t>
                      </a:r>
                      <a:endParaRPr lang="en-US" sz="1800" i="1" kern="1200" dirty="0">
                        <a:solidFill>
                          <a:schemeClr val="dk1"/>
                        </a:solidFill>
                        <a:effectLst/>
                        <a:latin typeface="+mn-lt"/>
                        <a:ea typeface="+mn-ea"/>
                        <a:cs typeface="+mn-cs"/>
                      </a:endParaRPr>
                    </a:p>
                  </a:txBody>
                  <a:tcPr/>
                </a:tc>
                <a:extLst>
                  <a:ext uri="{0D108BD9-81ED-4DB2-BD59-A6C34878D82A}">
                    <a16:rowId xmlns:a16="http://schemas.microsoft.com/office/drawing/2014/main" val="1520939407"/>
                  </a:ext>
                </a:extLst>
              </a:tr>
            </a:tbl>
          </a:graphicData>
        </a:graphic>
      </p:graphicFrame>
    </p:spTree>
    <p:extLst>
      <p:ext uri="{BB962C8B-B14F-4D97-AF65-F5344CB8AC3E}">
        <p14:creationId xmlns:p14="http://schemas.microsoft.com/office/powerpoint/2010/main" val="149937521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3F5383E-768E-3F66-6D49-2FCD8507129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55</a:t>
            </a:fld>
            <a:endParaRPr lang="en-US"/>
          </a:p>
        </p:txBody>
      </p:sp>
      <p:sp>
        <p:nvSpPr>
          <p:cNvPr id="3" name="Title 2">
            <a:extLst>
              <a:ext uri="{FF2B5EF4-FFF2-40B4-BE49-F238E27FC236}">
                <a16:creationId xmlns:a16="http://schemas.microsoft.com/office/drawing/2014/main" id="{43B0C48A-D8AC-B157-1EC4-57328CFE68D9}"/>
              </a:ext>
            </a:extLst>
          </p:cNvPr>
          <p:cNvSpPr>
            <a:spLocks noGrp="1"/>
          </p:cNvSpPr>
          <p:nvPr>
            <p:ph type="title"/>
          </p:nvPr>
        </p:nvSpPr>
        <p:spPr/>
        <p:txBody>
          <a:bodyPr/>
          <a:lstStyle/>
          <a:p>
            <a:r>
              <a:rPr lang="en-US" dirty="0"/>
              <a:t>Point Query</a:t>
            </a:r>
          </a:p>
        </p:txBody>
      </p:sp>
      <p:sp>
        <p:nvSpPr>
          <p:cNvPr id="4" name="Content Placeholder 3">
            <a:extLst>
              <a:ext uri="{FF2B5EF4-FFF2-40B4-BE49-F238E27FC236}">
                <a16:creationId xmlns:a16="http://schemas.microsoft.com/office/drawing/2014/main" id="{C9E36A56-A725-5DB0-3AD9-0AD84887A2A8}"/>
              </a:ext>
            </a:extLst>
          </p:cNvPr>
          <p:cNvSpPr>
            <a:spLocks noGrp="1"/>
          </p:cNvSpPr>
          <p:nvPr>
            <p:ph sz="half" idx="1"/>
          </p:nvPr>
        </p:nvSpPr>
        <p:spPr/>
        <p:txBody>
          <a:bodyPr/>
          <a:lstStyle/>
          <a:p>
            <a:pPr marL="194310" lvl="1" indent="-182880">
              <a:lnSpc>
                <a:spcPct val="120000"/>
              </a:lnSpc>
              <a:spcBef>
                <a:spcPts val="800"/>
              </a:spcBef>
              <a:defRPr sz="1600" b="1" i="0">
                <a:solidFill>
                  <a:srgbClr val="2980B9"/>
                </a:solidFill>
                <a:latin typeface="Arial"/>
              </a:defRPr>
            </a:pPr>
            <a:r>
              <a:rPr lang="en-US" sz="2600" b="1" dirty="0">
                <a:solidFill>
                  <a:srgbClr val="2980B9"/>
                </a:solidFill>
                <a:latin typeface="Arial"/>
              </a:rPr>
              <a:t>Setting 1: Fix # of point queries to 100K</a:t>
            </a:r>
          </a:p>
          <a:p>
            <a:pPr marL="411480" lvl="1">
              <a:lnSpc>
                <a:spcPct val="100000"/>
              </a:lnSpc>
              <a:buFont typeface="Wingdings" pitchFamily="2" charset="2"/>
              <a:buChar char="§"/>
              <a:defRPr sz="1400" b="0" i="0">
                <a:solidFill>
                  <a:srgbClr val="34495E"/>
                </a:solidFill>
                <a:latin typeface="Arial"/>
              </a:defRPr>
            </a:pPr>
            <a:r>
              <a:rPr lang="en-US" sz="2000" dirty="0">
                <a:solidFill>
                  <a:srgbClr val="4B5563"/>
                </a:solidFill>
                <a:latin typeface="Arial"/>
              </a:rPr>
              <a:t>Each query at least falls within a rectangle</a:t>
            </a:r>
          </a:p>
          <a:p>
            <a:pPr marL="194310" lvl="1" indent="-182880">
              <a:lnSpc>
                <a:spcPct val="120000"/>
              </a:lnSpc>
              <a:spcBef>
                <a:spcPts val="800"/>
              </a:spcBef>
              <a:defRPr sz="1600" b="1" i="0">
                <a:solidFill>
                  <a:srgbClr val="2980B9"/>
                </a:solidFill>
                <a:latin typeface="Arial"/>
              </a:defRPr>
            </a:pPr>
            <a:r>
              <a:rPr lang="en-US" sz="2600" b="1" dirty="0">
                <a:solidFill>
                  <a:srgbClr val="2980B9"/>
                </a:solidFill>
                <a:latin typeface="Arial"/>
              </a:rPr>
              <a:t>Setting 2: Varying query sizes on </a:t>
            </a:r>
            <a:r>
              <a:rPr lang="en-US" sz="2600" b="1" dirty="0" err="1">
                <a:solidFill>
                  <a:srgbClr val="2980B9"/>
                </a:solidFill>
                <a:latin typeface="Arial"/>
              </a:rPr>
              <a:t>OSMParks</a:t>
            </a:r>
            <a:endParaRPr lang="en-US" sz="2600" b="1" dirty="0">
              <a:solidFill>
                <a:srgbClr val="2980B9"/>
              </a:solidFill>
              <a:latin typeface="Arial"/>
            </a:endParaRPr>
          </a:p>
          <a:p>
            <a:endParaRPr lang="en-US" dirty="0"/>
          </a:p>
        </p:txBody>
      </p:sp>
      <p:pic>
        <p:nvPicPr>
          <p:cNvPr id="5" name="Picture 4" descr="A graph of a graph of a graph&#10;&#10;AI-generated content may be incorrect.">
            <a:extLst>
              <a:ext uri="{FF2B5EF4-FFF2-40B4-BE49-F238E27FC236}">
                <a16:creationId xmlns:a16="http://schemas.microsoft.com/office/drawing/2014/main" id="{2D6057B5-C73C-79FB-E7FE-D0B633AB43F6}"/>
              </a:ext>
            </a:extLst>
          </p:cNvPr>
          <p:cNvPicPr>
            <a:picLocks noChangeAspect="1"/>
          </p:cNvPicPr>
          <p:nvPr/>
        </p:nvPicPr>
        <p:blipFill>
          <a:blip r:embed="rId2"/>
          <a:stretch>
            <a:fillRect/>
          </a:stretch>
        </p:blipFill>
        <p:spPr>
          <a:xfrm>
            <a:off x="413768" y="3165910"/>
            <a:ext cx="11038311" cy="3674832"/>
          </a:xfrm>
          <a:prstGeom prst="rect">
            <a:avLst/>
          </a:prstGeom>
        </p:spPr>
      </p:pic>
      <p:pic>
        <p:nvPicPr>
          <p:cNvPr id="6" name="Picture 5" descr="A graph of different types of graphs&#10;&#10;AI-generated content may be incorrect.">
            <a:extLst>
              <a:ext uri="{FF2B5EF4-FFF2-40B4-BE49-F238E27FC236}">
                <a16:creationId xmlns:a16="http://schemas.microsoft.com/office/drawing/2014/main" id="{3674D4BA-2151-8FF9-92BA-57ABA1DA7259}"/>
              </a:ext>
            </a:extLst>
          </p:cNvPr>
          <p:cNvPicPr>
            <a:picLocks noChangeAspect="1"/>
          </p:cNvPicPr>
          <p:nvPr/>
        </p:nvPicPr>
        <p:blipFill>
          <a:blip r:embed="rId3"/>
          <a:stretch>
            <a:fillRect/>
          </a:stretch>
        </p:blipFill>
        <p:spPr>
          <a:xfrm>
            <a:off x="413779" y="3165911"/>
            <a:ext cx="11024496" cy="3674832"/>
          </a:xfrm>
          <a:prstGeom prst="rect">
            <a:avLst/>
          </a:prstGeom>
        </p:spPr>
      </p:pic>
      <p:pic>
        <p:nvPicPr>
          <p:cNvPr id="7" name="Picture 6">
            <a:extLst>
              <a:ext uri="{FF2B5EF4-FFF2-40B4-BE49-F238E27FC236}">
                <a16:creationId xmlns:a16="http://schemas.microsoft.com/office/drawing/2014/main" id="{EBAB7A3D-A547-5D94-932F-090FA1C01EF9}"/>
              </a:ext>
            </a:extLst>
          </p:cNvPr>
          <p:cNvPicPr>
            <a:picLocks noChangeAspect="1"/>
          </p:cNvPicPr>
          <p:nvPr/>
        </p:nvPicPr>
        <p:blipFill>
          <a:blip r:embed="rId4"/>
          <a:stretch>
            <a:fillRect/>
          </a:stretch>
        </p:blipFill>
        <p:spPr>
          <a:xfrm>
            <a:off x="413779" y="3165911"/>
            <a:ext cx="11024496" cy="3674832"/>
          </a:xfrm>
          <a:prstGeom prst="rect">
            <a:avLst/>
          </a:prstGeom>
        </p:spPr>
      </p:pic>
      <p:pic>
        <p:nvPicPr>
          <p:cNvPr id="8" name="Picture 7" descr="A graph of different colored bars&#10;&#10;AI-generated content may be incorrect.">
            <a:extLst>
              <a:ext uri="{FF2B5EF4-FFF2-40B4-BE49-F238E27FC236}">
                <a16:creationId xmlns:a16="http://schemas.microsoft.com/office/drawing/2014/main" id="{D8616119-19D4-0A6F-2CBC-48271C2E2B18}"/>
              </a:ext>
            </a:extLst>
          </p:cNvPr>
          <p:cNvPicPr>
            <a:picLocks noChangeAspect="1"/>
          </p:cNvPicPr>
          <p:nvPr/>
        </p:nvPicPr>
        <p:blipFill>
          <a:blip r:embed="rId5"/>
          <a:stretch>
            <a:fillRect/>
          </a:stretch>
        </p:blipFill>
        <p:spPr>
          <a:xfrm>
            <a:off x="413779" y="3165911"/>
            <a:ext cx="11024496" cy="3674832"/>
          </a:xfrm>
          <a:prstGeom prst="rect">
            <a:avLst/>
          </a:prstGeom>
        </p:spPr>
      </p:pic>
      <p:pic>
        <p:nvPicPr>
          <p:cNvPr id="9" name="Picture 8" descr="A graph of different colored bars&#10;&#10;AI-generated content may be incorrect.">
            <a:extLst>
              <a:ext uri="{FF2B5EF4-FFF2-40B4-BE49-F238E27FC236}">
                <a16:creationId xmlns:a16="http://schemas.microsoft.com/office/drawing/2014/main" id="{28AB103A-08E0-5FAB-2DB1-6D73F87599A6}"/>
              </a:ext>
            </a:extLst>
          </p:cNvPr>
          <p:cNvPicPr>
            <a:picLocks noChangeAspect="1"/>
          </p:cNvPicPr>
          <p:nvPr/>
        </p:nvPicPr>
        <p:blipFill>
          <a:blip r:embed="rId6"/>
          <a:stretch>
            <a:fillRect/>
          </a:stretch>
        </p:blipFill>
        <p:spPr>
          <a:xfrm>
            <a:off x="413779" y="3165911"/>
            <a:ext cx="11024496" cy="3674832"/>
          </a:xfrm>
          <a:prstGeom prst="rect">
            <a:avLst/>
          </a:prstGeom>
        </p:spPr>
      </p:pic>
      <p:pic>
        <p:nvPicPr>
          <p:cNvPr id="10" name="Picture 9">
            <a:extLst>
              <a:ext uri="{FF2B5EF4-FFF2-40B4-BE49-F238E27FC236}">
                <a16:creationId xmlns:a16="http://schemas.microsoft.com/office/drawing/2014/main" id="{215C4127-6DB4-C7DC-6C00-69264E565DD8}"/>
              </a:ext>
            </a:extLst>
          </p:cNvPr>
          <p:cNvPicPr>
            <a:picLocks noChangeAspect="1"/>
          </p:cNvPicPr>
          <p:nvPr/>
        </p:nvPicPr>
        <p:blipFill>
          <a:blip r:embed="rId7"/>
          <a:stretch>
            <a:fillRect/>
          </a:stretch>
        </p:blipFill>
        <p:spPr>
          <a:xfrm>
            <a:off x="413779" y="3165911"/>
            <a:ext cx="11024496" cy="3674832"/>
          </a:xfrm>
          <a:prstGeom prst="rect">
            <a:avLst/>
          </a:prstGeom>
        </p:spPr>
      </p:pic>
      <p:sp>
        <p:nvSpPr>
          <p:cNvPr id="11" name="TextBox 10">
            <a:extLst>
              <a:ext uri="{FF2B5EF4-FFF2-40B4-BE49-F238E27FC236}">
                <a16:creationId xmlns:a16="http://schemas.microsoft.com/office/drawing/2014/main" id="{3CAE7082-EDCF-5C6F-A1FC-CCCEBBF5B2F1}"/>
              </a:ext>
            </a:extLst>
          </p:cNvPr>
          <p:cNvSpPr txBox="1"/>
          <p:nvPr/>
        </p:nvSpPr>
        <p:spPr>
          <a:xfrm>
            <a:off x="4686521" y="2896087"/>
            <a:ext cx="922240" cy="830997"/>
          </a:xfrm>
          <a:prstGeom prst="rect">
            <a:avLst/>
          </a:prstGeom>
          <a:noFill/>
        </p:spPr>
        <p:txBody>
          <a:bodyPr wrap="none" rtlCol="0">
            <a:spAutoFit/>
          </a:bodyPr>
          <a:lstStyle/>
          <a:p>
            <a:r>
              <a:rPr lang="en-US" sz="2400" b="1" dirty="0">
                <a:solidFill>
                  <a:srgbClr val="FF0000"/>
                </a:solidFill>
              </a:rPr>
              <a:t>up to </a:t>
            </a:r>
          </a:p>
          <a:p>
            <a:r>
              <a:rPr lang="en-US" sz="2400" b="1" dirty="0">
                <a:solidFill>
                  <a:srgbClr val="FF0000"/>
                </a:solidFill>
              </a:rPr>
              <a:t>85.1x</a:t>
            </a:r>
          </a:p>
        </p:txBody>
      </p:sp>
    </p:spTree>
    <p:extLst>
      <p:ext uri="{BB962C8B-B14F-4D97-AF65-F5344CB8AC3E}">
        <p14:creationId xmlns:p14="http://schemas.microsoft.com/office/powerpoint/2010/main" val="359654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9"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dissolve">
                                      <p:cBhvr>
                                        <p:cTn id="3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B1FAF85-7CC2-3C23-F910-90EF30439F2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56</a:t>
            </a:fld>
            <a:endParaRPr lang="en-US"/>
          </a:p>
        </p:txBody>
      </p:sp>
      <p:sp>
        <p:nvSpPr>
          <p:cNvPr id="3" name="Title 2">
            <a:extLst>
              <a:ext uri="{FF2B5EF4-FFF2-40B4-BE49-F238E27FC236}">
                <a16:creationId xmlns:a16="http://schemas.microsoft.com/office/drawing/2014/main" id="{73DACD7D-0FDE-BB96-BC4B-7FFB3D87B9B3}"/>
              </a:ext>
            </a:extLst>
          </p:cNvPr>
          <p:cNvSpPr>
            <a:spLocks noGrp="1"/>
          </p:cNvSpPr>
          <p:nvPr>
            <p:ph type="title"/>
          </p:nvPr>
        </p:nvSpPr>
        <p:spPr/>
        <p:txBody>
          <a:bodyPr/>
          <a:lstStyle/>
          <a:p>
            <a:r>
              <a:rPr lang="en-US" dirty="0"/>
              <a:t>Range Query - Intersects</a:t>
            </a:r>
          </a:p>
        </p:txBody>
      </p:sp>
      <p:sp>
        <p:nvSpPr>
          <p:cNvPr id="4" name="Content Placeholder 3">
            <a:extLst>
              <a:ext uri="{FF2B5EF4-FFF2-40B4-BE49-F238E27FC236}">
                <a16:creationId xmlns:a16="http://schemas.microsoft.com/office/drawing/2014/main" id="{1F1B64B1-7CCF-2B64-F525-3BFA61C4933C}"/>
              </a:ext>
            </a:extLst>
          </p:cNvPr>
          <p:cNvSpPr>
            <a:spLocks noGrp="1"/>
          </p:cNvSpPr>
          <p:nvPr>
            <p:ph sz="half" idx="1"/>
          </p:nvPr>
        </p:nvSpPr>
        <p:spPr>
          <a:xfrm>
            <a:off x="571500" y="1087780"/>
            <a:ext cx="11049000" cy="4949761"/>
          </a:xfrm>
        </p:spPr>
        <p:txBody>
          <a:bodyPr/>
          <a:lstStyle/>
          <a:p>
            <a:pPr marL="194310" lvl="1" indent="-182880">
              <a:lnSpc>
                <a:spcPct val="120000"/>
              </a:lnSpc>
              <a:spcBef>
                <a:spcPts val="800"/>
              </a:spcBef>
              <a:defRPr sz="1600" b="1" i="0">
                <a:solidFill>
                  <a:srgbClr val="2980B9"/>
                </a:solidFill>
                <a:latin typeface="Arial"/>
              </a:defRPr>
            </a:pPr>
            <a:r>
              <a:rPr lang="en-US" sz="2600" b="1" dirty="0">
                <a:solidFill>
                  <a:srgbClr val="2980B9"/>
                </a:solidFill>
                <a:latin typeface="Arial"/>
              </a:rPr>
              <a:t>Setting 1: Fix # of range queries to 10K</a:t>
            </a:r>
          </a:p>
          <a:p>
            <a:pPr marL="411480" lvl="1">
              <a:lnSpc>
                <a:spcPct val="100000"/>
              </a:lnSpc>
              <a:buFont typeface="Wingdings" pitchFamily="2" charset="2"/>
              <a:buChar char="§"/>
              <a:defRPr sz="1400" b="0" i="0">
                <a:solidFill>
                  <a:srgbClr val="34495E"/>
                </a:solidFill>
                <a:latin typeface="Arial"/>
              </a:defRPr>
            </a:pPr>
            <a:r>
              <a:rPr lang="en-US" sz="2000" dirty="0">
                <a:solidFill>
                  <a:srgbClr val="4B5563"/>
                </a:solidFill>
                <a:latin typeface="Arial"/>
              </a:rPr>
              <a:t>Varying selectivity by 0.01%, 0.1%, and 1%</a:t>
            </a:r>
          </a:p>
          <a:p>
            <a:pPr marL="194310" lvl="1" indent="-182880">
              <a:lnSpc>
                <a:spcPct val="120000"/>
              </a:lnSpc>
              <a:spcBef>
                <a:spcPts val="800"/>
              </a:spcBef>
              <a:defRPr sz="1600" b="1" i="0">
                <a:solidFill>
                  <a:srgbClr val="2980B9"/>
                </a:solidFill>
                <a:latin typeface="Arial"/>
              </a:defRPr>
            </a:pPr>
            <a:r>
              <a:rPr lang="en-US" sz="2600" b="1" dirty="0">
                <a:solidFill>
                  <a:srgbClr val="2980B9"/>
                </a:solidFill>
                <a:latin typeface="Arial"/>
              </a:rPr>
              <a:t>Setting 2: Varying query sizes on </a:t>
            </a:r>
            <a:r>
              <a:rPr lang="en-US" sz="2600" b="1" dirty="0" err="1">
                <a:solidFill>
                  <a:srgbClr val="2980B9"/>
                </a:solidFill>
                <a:latin typeface="Arial"/>
              </a:rPr>
              <a:t>OSMPark</a:t>
            </a:r>
            <a:endParaRPr lang="en-US" sz="2600" b="1" dirty="0">
              <a:solidFill>
                <a:srgbClr val="2980B9"/>
              </a:solidFill>
              <a:latin typeface="Arial"/>
            </a:endParaRPr>
          </a:p>
          <a:p>
            <a:pPr marL="194310" lvl="1" indent="-182880">
              <a:lnSpc>
                <a:spcPct val="120000"/>
              </a:lnSpc>
              <a:spcBef>
                <a:spcPts val="800"/>
              </a:spcBef>
              <a:defRPr sz="1600" b="1" i="0">
                <a:solidFill>
                  <a:srgbClr val="2980B9"/>
                </a:solidFill>
                <a:latin typeface="Arial"/>
              </a:defRPr>
            </a:pPr>
            <a:endParaRPr lang="en-US" sz="2600" b="1" dirty="0">
              <a:solidFill>
                <a:srgbClr val="2980B9"/>
              </a:solidFill>
              <a:latin typeface="Arial"/>
            </a:endParaRPr>
          </a:p>
          <a:p>
            <a:endParaRPr lang="en-US" dirty="0"/>
          </a:p>
        </p:txBody>
      </p:sp>
      <p:pic>
        <p:nvPicPr>
          <p:cNvPr id="6" name="Picture 5" descr="A group of graphs and charts&#10;&#10;AI-generated content may be incorrect.">
            <a:extLst>
              <a:ext uri="{FF2B5EF4-FFF2-40B4-BE49-F238E27FC236}">
                <a16:creationId xmlns:a16="http://schemas.microsoft.com/office/drawing/2014/main" id="{1FF5649A-15B0-DE2C-B6DB-DFCDA4D92CB3}"/>
              </a:ext>
            </a:extLst>
          </p:cNvPr>
          <p:cNvPicPr>
            <a:picLocks noChangeAspect="1"/>
          </p:cNvPicPr>
          <p:nvPr/>
        </p:nvPicPr>
        <p:blipFill>
          <a:blip r:embed="rId2"/>
          <a:stretch>
            <a:fillRect/>
          </a:stretch>
        </p:blipFill>
        <p:spPr>
          <a:xfrm>
            <a:off x="2341418" y="2591819"/>
            <a:ext cx="7007352" cy="4256532"/>
          </a:xfrm>
          <a:prstGeom prst="rect">
            <a:avLst/>
          </a:prstGeom>
        </p:spPr>
      </p:pic>
      <p:pic>
        <p:nvPicPr>
          <p:cNvPr id="7" name="Picture 6" descr="A group of graphs and charts&#10;&#10;AI-generated content may be incorrect.">
            <a:extLst>
              <a:ext uri="{FF2B5EF4-FFF2-40B4-BE49-F238E27FC236}">
                <a16:creationId xmlns:a16="http://schemas.microsoft.com/office/drawing/2014/main" id="{57037824-6A64-1DE7-3568-E0E96F3BA6F2}"/>
              </a:ext>
            </a:extLst>
          </p:cNvPr>
          <p:cNvPicPr>
            <a:picLocks noChangeAspect="1"/>
          </p:cNvPicPr>
          <p:nvPr/>
        </p:nvPicPr>
        <p:blipFill>
          <a:blip r:embed="rId3"/>
          <a:stretch>
            <a:fillRect/>
          </a:stretch>
        </p:blipFill>
        <p:spPr>
          <a:xfrm>
            <a:off x="2341418" y="2591819"/>
            <a:ext cx="7007352" cy="4256532"/>
          </a:xfrm>
          <a:prstGeom prst="rect">
            <a:avLst/>
          </a:prstGeom>
        </p:spPr>
      </p:pic>
      <p:pic>
        <p:nvPicPr>
          <p:cNvPr id="8" name="Picture 7" descr="A collage of graphs and charts&#10;&#10;AI-generated content may be incorrect.">
            <a:extLst>
              <a:ext uri="{FF2B5EF4-FFF2-40B4-BE49-F238E27FC236}">
                <a16:creationId xmlns:a16="http://schemas.microsoft.com/office/drawing/2014/main" id="{539A495C-2E0B-50D7-7172-D7149FF52C0B}"/>
              </a:ext>
            </a:extLst>
          </p:cNvPr>
          <p:cNvPicPr>
            <a:picLocks noChangeAspect="1"/>
          </p:cNvPicPr>
          <p:nvPr/>
        </p:nvPicPr>
        <p:blipFill>
          <a:blip r:embed="rId4"/>
          <a:stretch>
            <a:fillRect/>
          </a:stretch>
        </p:blipFill>
        <p:spPr>
          <a:xfrm>
            <a:off x="2341418" y="2591816"/>
            <a:ext cx="7007352" cy="4266184"/>
          </a:xfrm>
          <a:prstGeom prst="rect">
            <a:avLst/>
          </a:prstGeom>
        </p:spPr>
      </p:pic>
      <p:pic>
        <p:nvPicPr>
          <p:cNvPr id="9" name="Picture 8" descr="A group of graphs and charts&#10;&#10;AI-generated content may be incorrect.">
            <a:extLst>
              <a:ext uri="{FF2B5EF4-FFF2-40B4-BE49-F238E27FC236}">
                <a16:creationId xmlns:a16="http://schemas.microsoft.com/office/drawing/2014/main" id="{201B713D-A60F-2F5C-10D9-15809CC209C9}"/>
              </a:ext>
            </a:extLst>
          </p:cNvPr>
          <p:cNvPicPr>
            <a:picLocks noChangeAspect="1"/>
          </p:cNvPicPr>
          <p:nvPr/>
        </p:nvPicPr>
        <p:blipFill>
          <a:blip r:embed="rId5"/>
          <a:stretch>
            <a:fillRect/>
          </a:stretch>
        </p:blipFill>
        <p:spPr>
          <a:xfrm>
            <a:off x="2341418" y="2591816"/>
            <a:ext cx="7007352" cy="4266184"/>
          </a:xfrm>
          <a:prstGeom prst="rect">
            <a:avLst/>
          </a:prstGeom>
        </p:spPr>
      </p:pic>
      <p:sp>
        <p:nvSpPr>
          <p:cNvPr id="10" name="TextBox 9">
            <a:extLst>
              <a:ext uri="{FF2B5EF4-FFF2-40B4-BE49-F238E27FC236}">
                <a16:creationId xmlns:a16="http://schemas.microsoft.com/office/drawing/2014/main" id="{0129C2B2-4512-17CD-4C4E-CBE2FCC4C349}"/>
              </a:ext>
            </a:extLst>
          </p:cNvPr>
          <p:cNvSpPr txBox="1"/>
          <p:nvPr/>
        </p:nvSpPr>
        <p:spPr>
          <a:xfrm>
            <a:off x="4598534" y="2382115"/>
            <a:ext cx="1246560" cy="400110"/>
          </a:xfrm>
          <a:prstGeom prst="rect">
            <a:avLst/>
          </a:prstGeom>
          <a:noFill/>
        </p:spPr>
        <p:txBody>
          <a:bodyPr wrap="none" rtlCol="0">
            <a:spAutoFit/>
          </a:bodyPr>
          <a:lstStyle/>
          <a:p>
            <a:r>
              <a:rPr lang="en-US" sz="2000" b="1" dirty="0">
                <a:solidFill>
                  <a:srgbClr val="FF0000"/>
                </a:solidFill>
              </a:rPr>
              <a:t>up to 2.3x</a:t>
            </a:r>
          </a:p>
        </p:txBody>
      </p:sp>
      <p:sp>
        <p:nvSpPr>
          <p:cNvPr id="11" name="TextBox 10">
            <a:extLst>
              <a:ext uri="{FF2B5EF4-FFF2-40B4-BE49-F238E27FC236}">
                <a16:creationId xmlns:a16="http://schemas.microsoft.com/office/drawing/2014/main" id="{87F4A276-F4E2-3E08-3965-6AFF34C525AE}"/>
              </a:ext>
            </a:extLst>
          </p:cNvPr>
          <p:cNvSpPr txBox="1"/>
          <p:nvPr/>
        </p:nvSpPr>
        <p:spPr>
          <a:xfrm>
            <a:off x="8102210" y="2346916"/>
            <a:ext cx="1246560" cy="400110"/>
          </a:xfrm>
          <a:prstGeom prst="rect">
            <a:avLst/>
          </a:prstGeom>
          <a:noFill/>
        </p:spPr>
        <p:txBody>
          <a:bodyPr wrap="none" rtlCol="0">
            <a:spAutoFit/>
          </a:bodyPr>
          <a:lstStyle/>
          <a:p>
            <a:r>
              <a:rPr lang="en-US" sz="2000" b="1" dirty="0">
                <a:solidFill>
                  <a:srgbClr val="FF0000"/>
                </a:solidFill>
              </a:rPr>
              <a:t>up to 6.8x</a:t>
            </a:r>
          </a:p>
        </p:txBody>
      </p:sp>
      <p:sp>
        <p:nvSpPr>
          <p:cNvPr id="12" name="TextBox 11">
            <a:extLst>
              <a:ext uri="{FF2B5EF4-FFF2-40B4-BE49-F238E27FC236}">
                <a16:creationId xmlns:a16="http://schemas.microsoft.com/office/drawing/2014/main" id="{52631850-595F-B250-D89A-A40AECB57BBD}"/>
              </a:ext>
            </a:extLst>
          </p:cNvPr>
          <p:cNvSpPr txBox="1"/>
          <p:nvPr/>
        </p:nvSpPr>
        <p:spPr>
          <a:xfrm>
            <a:off x="4598534" y="4669930"/>
            <a:ext cx="1376402" cy="400110"/>
          </a:xfrm>
          <a:prstGeom prst="rect">
            <a:avLst/>
          </a:prstGeom>
          <a:noFill/>
        </p:spPr>
        <p:txBody>
          <a:bodyPr wrap="none" rtlCol="0">
            <a:spAutoFit/>
          </a:bodyPr>
          <a:lstStyle/>
          <a:p>
            <a:r>
              <a:rPr lang="en-US" sz="2000" b="1" dirty="0">
                <a:solidFill>
                  <a:srgbClr val="FF0000"/>
                </a:solidFill>
              </a:rPr>
              <a:t>up to 11.0x</a:t>
            </a:r>
          </a:p>
        </p:txBody>
      </p:sp>
    </p:spTree>
    <p:extLst>
      <p:ext uri="{BB962C8B-B14F-4D97-AF65-F5344CB8AC3E}">
        <p14:creationId xmlns:p14="http://schemas.microsoft.com/office/powerpoint/2010/main" val="2665387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blinds(horizontal)">
                                      <p:cBhvr>
                                        <p:cTn id="23" dur="500"/>
                                        <p:tgtEl>
                                          <p:spTgt spid="10"/>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blinds(horizontal)">
                                      <p:cBhvr>
                                        <p:cTn id="28" dur="500"/>
                                        <p:tgtEl>
                                          <p:spTgt spid="11"/>
                                        </p:tgtEl>
                                      </p:cBhvr>
                                    </p:animEffec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blinds(horizontal)">
                                      <p:cBhvr>
                                        <p:cTn id="3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9EABE4-8041-7E70-A04A-769843101C92}"/>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61DE2CB-9827-06C9-477B-012E6D9085E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57</a:t>
            </a:fld>
            <a:endParaRPr lang="en-US"/>
          </a:p>
        </p:txBody>
      </p:sp>
      <p:sp>
        <p:nvSpPr>
          <p:cNvPr id="3" name="Title 2">
            <a:extLst>
              <a:ext uri="{FF2B5EF4-FFF2-40B4-BE49-F238E27FC236}">
                <a16:creationId xmlns:a16="http://schemas.microsoft.com/office/drawing/2014/main" id="{55DC9575-096B-104C-7FD5-D3C80737E381}"/>
              </a:ext>
            </a:extLst>
          </p:cNvPr>
          <p:cNvSpPr>
            <a:spLocks noGrp="1"/>
          </p:cNvSpPr>
          <p:nvPr>
            <p:ph type="title"/>
          </p:nvPr>
        </p:nvSpPr>
        <p:spPr/>
        <p:txBody>
          <a:bodyPr/>
          <a:lstStyle/>
          <a:p>
            <a:r>
              <a:rPr lang="en-US" dirty="0"/>
              <a:t>Takeaways on RT-accelerated Spatial Index</a:t>
            </a:r>
          </a:p>
        </p:txBody>
      </p:sp>
      <p:sp>
        <p:nvSpPr>
          <p:cNvPr id="4" name="Content Placeholder 3">
            <a:extLst>
              <a:ext uri="{FF2B5EF4-FFF2-40B4-BE49-F238E27FC236}">
                <a16:creationId xmlns:a16="http://schemas.microsoft.com/office/drawing/2014/main" id="{CDB76FE5-1CC6-F295-6809-B9B08C42FD5A}"/>
              </a:ext>
            </a:extLst>
          </p:cNvPr>
          <p:cNvSpPr>
            <a:spLocks noGrp="1"/>
          </p:cNvSpPr>
          <p:nvPr>
            <p:ph sz="half" idx="1"/>
          </p:nvPr>
        </p:nvSpPr>
        <p:spPr/>
        <p:txBody>
          <a:bodyPr>
            <a:normAutofit fontScale="77500" lnSpcReduction="20000"/>
          </a:bodyPr>
          <a:lstStyle/>
          <a:p>
            <a:pPr marL="194310" lvl="1" indent="-182880">
              <a:lnSpc>
                <a:spcPct val="140000"/>
              </a:lnSpc>
              <a:spcBef>
                <a:spcPts val="800"/>
              </a:spcBef>
              <a:defRPr sz="1600" b="1" i="0">
                <a:solidFill>
                  <a:srgbClr val="2980B9"/>
                </a:solidFill>
                <a:latin typeface="Arial"/>
              </a:defRPr>
            </a:pPr>
            <a:r>
              <a:rPr lang="en-US" sz="2800" b="1" dirty="0">
                <a:solidFill>
                  <a:srgbClr val="2980B9"/>
                </a:solidFill>
                <a:latin typeface="Arial"/>
              </a:rPr>
              <a:t>We have successfully repurposed RT Cores to develop </a:t>
            </a:r>
            <a:r>
              <a:rPr lang="en-US" sz="2800" b="1" dirty="0" err="1">
                <a:solidFill>
                  <a:srgbClr val="2980B9"/>
                </a:solidFill>
                <a:latin typeface="Arial"/>
              </a:rPr>
              <a:t>LibRTS</a:t>
            </a:r>
            <a:r>
              <a:rPr lang="en-US" sz="2800" b="1" dirty="0">
                <a:solidFill>
                  <a:srgbClr val="2980B9"/>
                </a:solidFill>
                <a:latin typeface="Arial"/>
              </a:rPr>
              <a:t>, a general spatial index library</a:t>
            </a:r>
          </a:p>
          <a:p>
            <a:pPr marL="411480" lvl="1">
              <a:lnSpc>
                <a:spcPct val="120000"/>
              </a:lnSpc>
              <a:buFont typeface="Wingdings" pitchFamily="2" charset="2"/>
              <a:buChar char="§"/>
              <a:defRPr sz="1400" b="0" i="0">
                <a:solidFill>
                  <a:srgbClr val="34495E"/>
                </a:solidFill>
                <a:latin typeface="Arial"/>
              </a:defRPr>
            </a:pPr>
            <a:r>
              <a:rPr lang="en-US" sz="2900" dirty="0">
                <a:solidFill>
                  <a:srgbClr val="4B5563"/>
                </a:solidFill>
                <a:latin typeface="Arial"/>
              </a:rPr>
              <a:t>Achieving top-tier performance as the fastest Spatial Indexing tool  </a:t>
            </a:r>
          </a:p>
          <a:p>
            <a:endParaRPr lang="en-US" dirty="0"/>
          </a:p>
          <a:p>
            <a:pPr marL="194310" lvl="1" indent="-182880">
              <a:lnSpc>
                <a:spcPct val="140000"/>
              </a:lnSpc>
              <a:spcBef>
                <a:spcPts val="800"/>
              </a:spcBef>
              <a:defRPr sz="1600" b="1" i="0">
                <a:solidFill>
                  <a:srgbClr val="2980B9"/>
                </a:solidFill>
                <a:latin typeface="Arial"/>
              </a:defRPr>
            </a:pPr>
            <a:r>
              <a:rPr lang="en-US" sz="2800" b="1" dirty="0">
                <a:solidFill>
                  <a:srgbClr val="2980B9"/>
                </a:solidFill>
                <a:latin typeface="Arial"/>
              </a:rPr>
              <a:t>Three major technical challenges have been addressed: translation, load-balancing, and mutability</a:t>
            </a:r>
          </a:p>
          <a:p>
            <a:pPr marL="411480" lvl="1">
              <a:lnSpc>
                <a:spcPct val="120000"/>
              </a:lnSpc>
              <a:buFont typeface="Wingdings" pitchFamily="2" charset="2"/>
              <a:buChar char="§"/>
              <a:defRPr sz="1400" b="0" i="0">
                <a:solidFill>
                  <a:srgbClr val="34495E"/>
                </a:solidFill>
                <a:latin typeface="Arial"/>
              </a:defRPr>
            </a:pPr>
            <a:r>
              <a:rPr lang="en-US" sz="2900" dirty="0">
                <a:solidFill>
                  <a:srgbClr val="4B5563"/>
                </a:solidFill>
                <a:latin typeface="Arial"/>
              </a:rPr>
              <a:t>Our solutions can be used for RT software development in other applications</a:t>
            </a:r>
          </a:p>
          <a:p>
            <a:endParaRPr lang="en-US" dirty="0"/>
          </a:p>
          <a:p>
            <a:pPr marL="194310" lvl="1" indent="-182880">
              <a:lnSpc>
                <a:spcPct val="140000"/>
              </a:lnSpc>
              <a:spcBef>
                <a:spcPts val="800"/>
              </a:spcBef>
              <a:defRPr sz="1600" b="1" i="0">
                <a:solidFill>
                  <a:srgbClr val="2980B9"/>
                </a:solidFill>
                <a:latin typeface="Arial"/>
              </a:defRPr>
            </a:pPr>
            <a:r>
              <a:rPr lang="en-US" sz="3100" b="1" dirty="0" err="1">
                <a:solidFill>
                  <a:srgbClr val="2980B9"/>
                </a:solidFill>
                <a:latin typeface="Arial"/>
              </a:rPr>
              <a:t>LibRTS</a:t>
            </a:r>
            <a:r>
              <a:rPr lang="en-US" sz="3100" b="1" dirty="0">
                <a:solidFill>
                  <a:srgbClr val="2980B9"/>
                </a:solidFill>
                <a:latin typeface="Arial"/>
              </a:rPr>
              <a:t> is developed for non-RT programming users too, aiming for broad adoption in the applications community</a:t>
            </a:r>
          </a:p>
          <a:p>
            <a:pPr marL="411480" lvl="1">
              <a:lnSpc>
                <a:spcPct val="120000"/>
              </a:lnSpc>
              <a:buFont typeface="Wingdings" pitchFamily="2" charset="2"/>
              <a:buChar char="§"/>
              <a:defRPr sz="1400" b="0" i="0">
                <a:solidFill>
                  <a:srgbClr val="34495E"/>
                </a:solidFill>
                <a:latin typeface="Arial"/>
              </a:defRPr>
            </a:pPr>
            <a:r>
              <a:rPr lang="en-US" sz="3200" dirty="0">
                <a:solidFill>
                  <a:srgbClr val="4B5563"/>
                </a:solidFill>
                <a:latin typeface="Arial"/>
              </a:rPr>
              <a:t>It is a header-only library with an easy interface</a:t>
            </a:r>
            <a:endParaRPr lang="en-US" dirty="0"/>
          </a:p>
          <a:p>
            <a:endParaRPr lang="en-US" dirty="0"/>
          </a:p>
        </p:txBody>
      </p:sp>
    </p:spTree>
    <p:extLst>
      <p:ext uri="{BB962C8B-B14F-4D97-AF65-F5344CB8AC3E}">
        <p14:creationId xmlns:p14="http://schemas.microsoft.com/office/powerpoint/2010/main" val="175627802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AA0CFE-A873-B90E-FF96-0E89281537E2}"/>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3187795-41DE-57B5-B41F-5DFE4CB58A19}"/>
              </a:ext>
            </a:extLst>
          </p:cNvPr>
          <p:cNvSpPr>
            <a:spLocks noGrp="1"/>
          </p:cNvSpPr>
          <p:nvPr>
            <p:ph type="sldNum" sz="quarter" idx="12"/>
          </p:nvPr>
        </p:nvSpPr>
        <p:spPr>
          <a:xfrm>
            <a:off x="9448800" y="6492875"/>
            <a:ext cx="2743200" cy="365125"/>
          </a:xfrm>
        </p:spPr>
        <p:txBody>
          <a:bodyPr/>
          <a:lstStyle/>
          <a:p>
            <a:fld id="{C1D43E19-8CA0-9445-BFC5-15EE585FF4A3}" type="slidenum">
              <a:rPr lang="en-US" smtClean="0"/>
              <a:t>58</a:t>
            </a:fld>
            <a:endParaRPr lang="en-US"/>
          </a:p>
        </p:txBody>
      </p:sp>
      <p:sp>
        <p:nvSpPr>
          <p:cNvPr id="3" name="TextBox 2">
            <a:extLst>
              <a:ext uri="{FF2B5EF4-FFF2-40B4-BE49-F238E27FC236}">
                <a16:creationId xmlns:a16="http://schemas.microsoft.com/office/drawing/2014/main" id="{0F08F5F6-247F-A905-9722-ED252A933C11}"/>
              </a:ext>
            </a:extLst>
          </p:cNvPr>
          <p:cNvSpPr txBox="1"/>
          <p:nvPr/>
        </p:nvSpPr>
        <p:spPr>
          <a:xfrm>
            <a:off x="469006" y="2816587"/>
            <a:ext cx="2512226" cy="830997"/>
          </a:xfrm>
          <a:prstGeom prst="rect">
            <a:avLst/>
          </a:prstGeom>
          <a:noFill/>
        </p:spPr>
        <p:txBody>
          <a:bodyPr wrap="none" rtlCol="0">
            <a:spAutoFit/>
          </a:bodyPr>
          <a:lstStyle/>
          <a:p>
            <a:r>
              <a:rPr lang="en-US" sz="4800" b="1" dirty="0">
                <a:solidFill>
                  <a:srgbClr val="BA0C2F"/>
                </a:solidFill>
                <a:latin typeface="Arial"/>
                <a:ea typeface="+mj-ea"/>
                <a:cs typeface="+mj-cs"/>
              </a:rPr>
              <a:t>Content</a:t>
            </a:r>
          </a:p>
        </p:txBody>
      </p:sp>
      <p:sp>
        <p:nvSpPr>
          <p:cNvPr id="5" name="TextBox 4">
            <a:extLst>
              <a:ext uri="{FF2B5EF4-FFF2-40B4-BE49-F238E27FC236}">
                <a16:creationId xmlns:a16="http://schemas.microsoft.com/office/drawing/2014/main" id="{58A7ECF6-995F-A726-95D9-B4013DCBFAEB}"/>
              </a:ext>
            </a:extLst>
          </p:cNvPr>
          <p:cNvSpPr txBox="1"/>
          <p:nvPr/>
        </p:nvSpPr>
        <p:spPr>
          <a:xfrm>
            <a:off x="3880624" y="354707"/>
            <a:ext cx="8311376" cy="6001643"/>
          </a:xfrm>
          <a:prstGeom prst="rect">
            <a:avLst/>
          </a:prstGeom>
          <a:noFill/>
        </p:spPr>
        <p:txBody>
          <a:bodyPr wrap="square">
            <a:spAutoFit/>
          </a:bodyPr>
          <a:lstStyle/>
          <a:p>
            <a:r>
              <a:rPr lang="en-US" sz="2400" b="1" dirty="0">
                <a:solidFill>
                  <a:schemeClr val="bg1">
                    <a:lumMod val="65000"/>
                  </a:schemeClr>
                </a:solidFill>
                <a:latin typeface="Arial"/>
                <a:ea typeface="+mj-ea"/>
                <a:cs typeface="+mj-cs"/>
              </a:rPr>
              <a:t>Chapter 0: Introduction</a:t>
            </a:r>
          </a:p>
          <a:p>
            <a:endParaRPr lang="en-US" sz="2400" b="1" dirty="0">
              <a:solidFill>
                <a:schemeClr val="bg1">
                  <a:lumMod val="65000"/>
                </a:schemeClr>
              </a:solidFill>
              <a:latin typeface="Arial"/>
              <a:ea typeface="+mj-ea"/>
              <a:cs typeface="+mj-cs"/>
            </a:endParaRPr>
          </a:p>
          <a:p>
            <a:r>
              <a:rPr lang="en-US" sz="2400" b="1" dirty="0">
                <a:solidFill>
                  <a:schemeClr val="bg1">
                    <a:lumMod val="65000"/>
                  </a:schemeClr>
                </a:solidFill>
                <a:latin typeface="Arial"/>
                <a:ea typeface="+mj-ea"/>
                <a:cs typeface="+mj-cs"/>
              </a:rPr>
              <a:t>Chapter 1: Ray-tracing Meets Spatial Databases</a:t>
            </a:r>
          </a:p>
          <a:p>
            <a:endParaRPr lang="en-US" sz="2400" b="1" dirty="0">
              <a:solidFill>
                <a:schemeClr val="bg1">
                  <a:lumMod val="65000"/>
                </a:schemeClr>
              </a:solidFill>
              <a:latin typeface="Arial"/>
              <a:ea typeface="+mj-ea"/>
              <a:cs typeface="+mj-cs"/>
            </a:endParaRPr>
          </a:p>
          <a:p>
            <a:r>
              <a:rPr lang="en-US" sz="2400" b="1" dirty="0">
                <a:solidFill>
                  <a:schemeClr val="bg1">
                    <a:lumMod val="65000"/>
                  </a:schemeClr>
                </a:solidFill>
                <a:latin typeface="Arial"/>
                <a:ea typeface="+mj-ea"/>
                <a:cs typeface="+mj-cs"/>
              </a:rPr>
              <a:t>Chapter 2: Ray-tracing Fundamentals</a:t>
            </a:r>
          </a:p>
          <a:p>
            <a:endParaRPr lang="en-US" sz="2400" b="1" dirty="0">
              <a:solidFill>
                <a:schemeClr val="bg1">
                  <a:lumMod val="65000"/>
                </a:schemeClr>
              </a:solidFill>
              <a:latin typeface="Arial"/>
              <a:ea typeface="+mj-ea"/>
              <a:cs typeface="+mj-cs"/>
            </a:endParaRPr>
          </a:p>
          <a:p>
            <a:r>
              <a:rPr lang="en-US" sz="2400" b="1" dirty="0">
                <a:solidFill>
                  <a:schemeClr val="bg1">
                    <a:lumMod val="65000"/>
                  </a:schemeClr>
                </a:solidFill>
                <a:latin typeface="Arial"/>
                <a:ea typeface="+mj-ea"/>
                <a:cs typeface="+mj-cs"/>
              </a:rPr>
              <a:t>Chapter 3: RT for Spatial Join</a:t>
            </a:r>
          </a:p>
          <a:p>
            <a:endParaRPr lang="en-US" sz="2400" b="1" dirty="0">
              <a:solidFill>
                <a:schemeClr val="bg1">
                  <a:lumMod val="65000"/>
                </a:schemeClr>
              </a:solidFill>
              <a:latin typeface="Arial"/>
              <a:ea typeface="+mj-ea"/>
              <a:cs typeface="+mj-cs"/>
            </a:endParaRPr>
          </a:p>
          <a:p>
            <a:r>
              <a:rPr lang="en-US" sz="2400" b="1" dirty="0">
                <a:solidFill>
                  <a:schemeClr val="bg1">
                    <a:lumMod val="65000"/>
                  </a:schemeClr>
                </a:solidFill>
                <a:latin typeface="Arial"/>
                <a:ea typeface="+mj-ea"/>
                <a:cs typeface="+mj-cs"/>
              </a:rPr>
              <a:t>Chapter 4: RT for Spatial Indexing</a:t>
            </a:r>
          </a:p>
          <a:p>
            <a:endParaRPr lang="en-US" sz="2400" b="1" dirty="0">
              <a:solidFill>
                <a:schemeClr val="bg1">
                  <a:lumMod val="65000"/>
                </a:schemeClr>
              </a:solidFill>
              <a:latin typeface="Arial"/>
              <a:ea typeface="+mj-ea"/>
              <a:cs typeface="+mj-cs"/>
            </a:endParaRPr>
          </a:p>
          <a:p>
            <a:r>
              <a:rPr lang="en-US" sz="2400" b="1" dirty="0">
                <a:solidFill>
                  <a:srgbClr val="BA0C2F"/>
                </a:solidFill>
                <a:latin typeface="Arial"/>
              </a:rPr>
              <a:t>Chapter 5: RT for Spatial Functions (Case Study: </a:t>
            </a:r>
            <a:r>
              <a:rPr lang="en-US" sz="2400" b="1" dirty="0" err="1">
                <a:solidFill>
                  <a:srgbClr val="BA0C2F"/>
                </a:solidFill>
                <a:latin typeface="Arial"/>
              </a:rPr>
              <a:t>Hausdorff</a:t>
            </a:r>
            <a:r>
              <a:rPr lang="en-US" sz="2400" b="1" dirty="0">
                <a:solidFill>
                  <a:srgbClr val="BA0C2F"/>
                </a:solidFill>
                <a:latin typeface="Arial"/>
              </a:rPr>
              <a:t> Distance)</a:t>
            </a:r>
          </a:p>
          <a:p>
            <a:endParaRPr lang="en-US" sz="2400" b="1" dirty="0">
              <a:solidFill>
                <a:schemeClr val="bg1">
                  <a:lumMod val="65000"/>
                </a:schemeClr>
              </a:solidFill>
              <a:latin typeface="Arial"/>
              <a:ea typeface="+mj-ea"/>
              <a:cs typeface="+mj-cs"/>
            </a:endParaRPr>
          </a:p>
          <a:p>
            <a:r>
              <a:rPr lang="en-US" sz="2400" b="1" dirty="0">
                <a:solidFill>
                  <a:schemeClr val="bg1">
                    <a:lumMod val="65000"/>
                  </a:schemeClr>
                </a:solidFill>
                <a:latin typeface="Arial"/>
                <a:ea typeface="+mj-ea"/>
                <a:cs typeface="+mj-cs"/>
              </a:rPr>
              <a:t>Chapter 6: RT in Action: Integrating RT into </a:t>
            </a:r>
            <a:r>
              <a:rPr lang="en-US" sz="2400" b="1" dirty="0" err="1">
                <a:solidFill>
                  <a:schemeClr val="bg1">
                    <a:lumMod val="65000"/>
                  </a:schemeClr>
                </a:solidFill>
                <a:latin typeface="Arial"/>
                <a:ea typeface="+mj-ea"/>
                <a:cs typeface="+mj-cs"/>
              </a:rPr>
              <a:t>SedonaDB</a:t>
            </a:r>
            <a:endParaRPr lang="en-US" sz="2400" b="1" dirty="0">
              <a:solidFill>
                <a:schemeClr val="bg1">
                  <a:lumMod val="65000"/>
                </a:schemeClr>
              </a:solidFill>
              <a:latin typeface="Arial"/>
              <a:ea typeface="+mj-ea"/>
              <a:cs typeface="+mj-cs"/>
            </a:endParaRPr>
          </a:p>
          <a:p>
            <a:endParaRPr lang="en-US" sz="2400" b="1" dirty="0">
              <a:solidFill>
                <a:schemeClr val="bg1">
                  <a:lumMod val="65000"/>
                </a:schemeClr>
              </a:solidFill>
              <a:latin typeface="Arial"/>
              <a:ea typeface="+mj-ea"/>
              <a:cs typeface="+mj-cs"/>
            </a:endParaRPr>
          </a:p>
          <a:p>
            <a:r>
              <a:rPr lang="en-US" sz="2400" b="1" dirty="0">
                <a:solidFill>
                  <a:schemeClr val="bg1">
                    <a:lumMod val="65000"/>
                  </a:schemeClr>
                </a:solidFill>
                <a:latin typeface="Arial"/>
                <a:ea typeface="+mj-ea"/>
                <a:cs typeface="+mj-cs"/>
              </a:rPr>
              <a:t>Conclusion: Summary &amp; Key Takeaways</a:t>
            </a:r>
          </a:p>
        </p:txBody>
      </p:sp>
    </p:spTree>
    <p:extLst>
      <p:ext uri="{BB962C8B-B14F-4D97-AF65-F5344CB8AC3E}">
        <p14:creationId xmlns:p14="http://schemas.microsoft.com/office/powerpoint/2010/main" val="2817908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withEffect">
                                  <p:stCondLst>
                                    <p:cond delay="0"/>
                                  </p:stCondLst>
                                  <p:childTnLst>
                                    <p:animEffect transition="out" filter="fade">
                                      <p:cBhvr>
                                        <p:cTn id="6" dur="500" tmFilter="0, 0; .2, .5; .8, .5; 1, 0"/>
                                        <p:tgtEl>
                                          <p:spTgt spid="5">
                                            <p:txEl>
                                              <p:pRg st="10" end="10"/>
                                            </p:txEl>
                                          </p:spTgt>
                                        </p:tgtEl>
                                      </p:cBhvr>
                                    </p:animEffect>
                                    <p:animScale>
                                      <p:cBhvr>
                                        <p:cTn id="7" dur="250" autoRev="1" fill="hold"/>
                                        <p:tgtEl>
                                          <p:spTgt spid="5">
                                            <p:txEl>
                                              <p:pRg st="10" end="10"/>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E440B97-6140-9FF0-45B4-6A8F814B8BD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59</a:t>
            </a:fld>
            <a:endParaRPr lang="en-US"/>
          </a:p>
        </p:txBody>
      </p:sp>
      <p:sp>
        <p:nvSpPr>
          <p:cNvPr id="5" name="Google Shape;105;p15">
            <a:extLst>
              <a:ext uri="{FF2B5EF4-FFF2-40B4-BE49-F238E27FC236}">
                <a16:creationId xmlns:a16="http://schemas.microsoft.com/office/drawing/2014/main" id="{2D5E2DA9-0215-E841-24FE-E7075F30A776}"/>
              </a:ext>
            </a:extLst>
          </p:cNvPr>
          <p:cNvSpPr txBox="1"/>
          <p:nvPr/>
        </p:nvSpPr>
        <p:spPr>
          <a:xfrm>
            <a:off x="571500" y="666750"/>
            <a:ext cx="11601450" cy="638175"/>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3300" b="1" i="0" u="none" strike="noStrike" cap="none" dirty="0">
                <a:solidFill>
                  <a:srgbClr val="991B1B"/>
                </a:solidFill>
                <a:latin typeface="Poppins"/>
                <a:ea typeface="Poppins"/>
                <a:cs typeface="Poppins"/>
                <a:sym typeface="Poppins"/>
              </a:rPr>
              <a:t>What is the </a:t>
            </a:r>
            <a:r>
              <a:rPr lang="en-US" sz="3300" b="1" i="0" u="none" strike="noStrike" cap="none" dirty="0" err="1">
                <a:solidFill>
                  <a:srgbClr val="991B1B"/>
                </a:solidFill>
                <a:latin typeface="Poppins"/>
                <a:ea typeface="Poppins"/>
                <a:cs typeface="Poppins"/>
                <a:sym typeface="Poppins"/>
              </a:rPr>
              <a:t>Hausdorff</a:t>
            </a:r>
            <a:r>
              <a:rPr lang="en-US" sz="3300" b="1" i="0" u="none" strike="noStrike" cap="none" dirty="0">
                <a:solidFill>
                  <a:srgbClr val="991B1B"/>
                </a:solidFill>
                <a:latin typeface="Poppins"/>
                <a:ea typeface="Poppins"/>
                <a:cs typeface="Poppins"/>
                <a:sym typeface="Poppins"/>
              </a:rPr>
              <a:t> Distance (HD)?</a:t>
            </a:r>
            <a:endParaRPr dirty="0"/>
          </a:p>
        </p:txBody>
      </p:sp>
      <p:grpSp>
        <p:nvGrpSpPr>
          <p:cNvPr id="6" name="Group 5">
            <a:extLst>
              <a:ext uri="{FF2B5EF4-FFF2-40B4-BE49-F238E27FC236}">
                <a16:creationId xmlns:a16="http://schemas.microsoft.com/office/drawing/2014/main" id="{E2966CD1-0DB3-91C9-DB11-A4F9D5BB6416}"/>
              </a:ext>
            </a:extLst>
          </p:cNvPr>
          <p:cNvGrpSpPr/>
          <p:nvPr/>
        </p:nvGrpSpPr>
        <p:grpSpPr>
          <a:xfrm>
            <a:off x="7129945" y="3239210"/>
            <a:ext cx="2172009" cy="2141926"/>
            <a:chOff x="7129945" y="3239210"/>
            <a:chExt cx="2172009" cy="2141926"/>
          </a:xfrm>
        </p:grpSpPr>
        <p:sp>
          <p:nvSpPr>
            <p:cNvPr id="7" name="TextBox 6">
              <a:extLst>
                <a:ext uri="{FF2B5EF4-FFF2-40B4-BE49-F238E27FC236}">
                  <a16:creationId xmlns:a16="http://schemas.microsoft.com/office/drawing/2014/main" id="{A3916F8B-E906-45E9-DE14-BC2DACCC324F}"/>
                </a:ext>
              </a:extLst>
            </p:cNvPr>
            <p:cNvSpPr txBox="1"/>
            <p:nvPr/>
          </p:nvSpPr>
          <p:spPr>
            <a:xfrm>
              <a:off x="7590622" y="4304722"/>
              <a:ext cx="1082348" cy="307777"/>
            </a:xfrm>
            <a:prstGeom prst="rect">
              <a:avLst/>
            </a:prstGeom>
            <a:noFill/>
          </p:spPr>
          <p:txBody>
            <a:bodyPr wrap="none" rtlCol="0">
              <a:spAutoFit/>
            </a:bodyPr>
            <a:lstStyle/>
            <a:p>
              <a:r>
                <a:rPr lang="en-US" dirty="0">
                  <a:solidFill>
                    <a:srgbClr val="006600"/>
                  </a:solidFill>
                </a:rPr>
                <a:t>Point Set A</a:t>
              </a:r>
            </a:p>
          </p:txBody>
        </p:sp>
        <p:pic>
          <p:nvPicPr>
            <p:cNvPr id="8" name="Picture 7">
              <a:extLst>
                <a:ext uri="{FF2B5EF4-FFF2-40B4-BE49-F238E27FC236}">
                  <a16:creationId xmlns:a16="http://schemas.microsoft.com/office/drawing/2014/main" id="{988FDD97-46D8-6FAC-C690-12E3DB4861AE}"/>
                </a:ext>
              </a:extLst>
            </p:cNvPr>
            <p:cNvPicPr>
              <a:picLocks noChangeAspect="1"/>
            </p:cNvPicPr>
            <p:nvPr/>
          </p:nvPicPr>
          <p:blipFill>
            <a:blip r:embed="rId3"/>
            <a:stretch>
              <a:fillRect/>
            </a:stretch>
          </p:blipFill>
          <p:spPr>
            <a:xfrm>
              <a:off x="7129945" y="3239210"/>
              <a:ext cx="2172009" cy="2141926"/>
            </a:xfrm>
            <a:prstGeom prst="rect">
              <a:avLst/>
            </a:prstGeom>
          </p:spPr>
        </p:pic>
      </p:grpSp>
      <p:grpSp>
        <p:nvGrpSpPr>
          <p:cNvPr id="9" name="Group 8">
            <a:extLst>
              <a:ext uri="{FF2B5EF4-FFF2-40B4-BE49-F238E27FC236}">
                <a16:creationId xmlns:a16="http://schemas.microsoft.com/office/drawing/2014/main" id="{2EB52AB8-F94C-0980-B958-A16CAB4229F8}"/>
              </a:ext>
            </a:extLst>
          </p:cNvPr>
          <p:cNvGrpSpPr/>
          <p:nvPr/>
        </p:nvGrpSpPr>
        <p:grpSpPr>
          <a:xfrm>
            <a:off x="6873197" y="2944199"/>
            <a:ext cx="2685504" cy="2885836"/>
            <a:chOff x="6873197" y="2944199"/>
            <a:chExt cx="2685504" cy="2885836"/>
          </a:xfrm>
        </p:grpSpPr>
        <p:pic>
          <p:nvPicPr>
            <p:cNvPr id="10" name="Picture 9">
              <a:extLst>
                <a:ext uri="{FF2B5EF4-FFF2-40B4-BE49-F238E27FC236}">
                  <a16:creationId xmlns:a16="http://schemas.microsoft.com/office/drawing/2014/main" id="{59353FB6-F6C4-DC90-3CF0-59F68C7B620D}"/>
                </a:ext>
              </a:extLst>
            </p:cNvPr>
            <p:cNvPicPr>
              <a:picLocks noChangeAspect="1"/>
            </p:cNvPicPr>
            <p:nvPr/>
          </p:nvPicPr>
          <p:blipFill>
            <a:blip r:embed="rId4"/>
            <a:stretch>
              <a:fillRect/>
            </a:stretch>
          </p:blipFill>
          <p:spPr>
            <a:xfrm>
              <a:off x="6873197" y="2944199"/>
              <a:ext cx="2685504" cy="2628901"/>
            </a:xfrm>
            <a:prstGeom prst="rect">
              <a:avLst/>
            </a:prstGeom>
          </p:spPr>
        </p:pic>
        <p:sp>
          <p:nvSpPr>
            <p:cNvPr id="11" name="TextBox 10">
              <a:extLst>
                <a:ext uri="{FF2B5EF4-FFF2-40B4-BE49-F238E27FC236}">
                  <a16:creationId xmlns:a16="http://schemas.microsoft.com/office/drawing/2014/main" id="{955ADED0-50EB-4D6D-59EE-D5CEB661A7FF}"/>
                </a:ext>
              </a:extLst>
            </p:cNvPr>
            <p:cNvSpPr txBox="1"/>
            <p:nvPr/>
          </p:nvSpPr>
          <p:spPr>
            <a:xfrm>
              <a:off x="7894487" y="5522258"/>
              <a:ext cx="1082348" cy="307777"/>
            </a:xfrm>
            <a:prstGeom prst="rect">
              <a:avLst/>
            </a:prstGeom>
            <a:noFill/>
          </p:spPr>
          <p:txBody>
            <a:bodyPr wrap="none" rtlCol="0">
              <a:spAutoFit/>
            </a:bodyPr>
            <a:lstStyle/>
            <a:p>
              <a:r>
                <a:rPr lang="en-US" dirty="0">
                  <a:solidFill>
                    <a:srgbClr val="0000C0"/>
                  </a:solidFill>
                </a:rPr>
                <a:t>Point Set B</a:t>
              </a:r>
            </a:p>
          </p:txBody>
        </p:sp>
      </p:grpSp>
      <p:sp>
        <p:nvSpPr>
          <p:cNvPr id="12" name="Google Shape;107;p15">
            <a:extLst>
              <a:ext uri="{FF2B5EF4-FFF2-40B4-BE49-F238E27FC236}">
                <a16:creationId xmlns:a16="http://schemas.microsoft.com/office/drawing/2014/main" id="{7797D1E6-450E-051B-B390-590622647975}"/>
              </a:ext>
            </a:extLst>
          </p:cNvPr>
          <p:cNvSpPr txBox="1"/>
          <p:nvPr/>
        </p:nvSpPr>
        <p:spPr>
          <a:xfrm>
            <a:off x="571500" y="1913364"/>
            <a:ext cx="6468522" cy="984885"/>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US" sz="2000" b="0" i="0" u="none" strike="noStrike" cap="none" dirty="0">
                <a:solidFill>
                  <a:srgbClr val="4B5563"/>
                </a:solidFill>
                <a:latin typeface="Lato"/>
                <a:ea typeface="Lato"/>
                <a:cs typeface="Lato"/>
                <a:sym typeface="Lato"/>
              </a:rPr>
              <a:t>The </a:t>
            </a:r>
            <a:r>
              <a:rPr lang="en-US" sz="2000" b="0" i="0" u="none" strike="noStrike" cap="none" dirty="0" err="1">
                <a:solidFill>
                  <a:srgbClr val="4B5563"/>
                </a:solidFill>
                <a:latin typeface="Lato"/>
                <a:ea typeface="Lato"/>
                <a:cs typeface="Lato"/>
                <a:sym typeface="Lato"/>
              </a:rPr>
              <a:t>Hausdorff</a:t>
            </a:r>
            <a:r>
              <a:rPr lang="en-US" sz="2000" b="0" i="0" u="none" strike="noStrike" cap="none" dirty="0">
                <a:solidFill>
                  <a:srgbClr val="4B5563"/>
                </a:solidFill>
                <a:latin typeface="Lato"/>
                <a:ea typeface="Lato"/>
                <a:cs typeface="Lato"/>
                <a:sym typeface="Lato"/>
              </a:rPr>
              <a:t> Distance is a spatial metric used to measure the </a:t>
            </a:r>
            <a:r>
              <a:rPr lang="en-US" sz="2000" b="1" i="0" u="none" strike="noStrike" cap="none" dirty="0">
                <a:solidFill>
                  <a:srgbClr val="C00000"/>
                </a:solidFill>
                <a:latin typeface="Lato"/>
                <a:ea typeface="Lato"/>
                <a:cs typeface="Lato"/>
                <a:sym typeface="Lato"/>
              </a:rPr>
              <a:t>dissimilarity</a:t>
            </a:r>
            <a:r>
              <a:rPr lang="en-US" sz="2000" b="0" i="0" u="none" strike="noStrike" cap="none" dirty="0">
                <a:solidFill>
                  <a:srgbClr val="4B5563"/>
                </a:solidFill>
                <a:latin typeface="Lato"/>
                <a:ea typeface="Lato"/>
                <a:cs typeface="Lato"/>
                <a:sym typeface="Lato"/>
              </a:rPr>
              <a:t> between </a:t>
            </a:r>
            <a:r>
              <a:rPr lang="en-US" sz="2000" i="0" u="none" strike="noStrike" cap="none" dirty="0">
                <a:solidFill>
                  <a:srgbClr val="4B5563"/>
                </a:solidFill>
                <a:latin typeface="Lato"/>
                <a:ea typeface="Lato"/>
                <a:cs typeface="Lato"/>
                <a:sym typeface="Lato"/>
              </a:rPr>
              <a:t>two sets of points</a:t>
            </a:r>
            <a:r>
              <a:rPr lang="en-US" sz="2000" b="0" i="0" u="none" strike="noStrike" cap="none" dirty="0">
                <a:solidFill>
                  <a:srgbClr val="4B5563"/>
                </a:solidFill>
                <a:latin typeface="Lato"/>
                <a:ea typeface="Lato"/>
                <a:cs typeface="Lato"/>
                <a:sym typeface="Lato"/>
              </a:rPr>
              <a:t>.</a:t>
            </a:r>
            <a:endParaRPr sz="2000" dirty="0"/>
          </a:p>
        </p:txBody>
      </p: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C9685914-9BA7-197C-E526-98ED3CDDEDA2}"/>
                  </a:ext>
                </a:extLst>
              </p:cNvPr>
              <p:cNvSpPr txBox="1"/>
              <p:nvPr/>
            </p:nvSpPr>
            <p:spPr>
              <a:xfrm>
                <a:off x="823860" y="4519801"/>
                <a:ext cx="3647665" cy="310919"/>
              </a:xfrm>
              <a:prstGeom prst="rect">
                <a:avLst/>
              </a:prstGeom>
              <a:noFill/>
            </p:spPr>
            <p:txBody>
              <a:bodyPr wrap="none" lIns="0" tIns="0" rIns="0" bIns="0" rtlCol="0">
                <a:spAutoFit/>
              </a:bodyPr>
              <a:lstStyle/>
              <a:p>
                <a:pPr/>
                <a14:m>
                  <m:oMathPara xmlns:m="http://schemas.openxmlformats.org/officeDocument/2006/math">
                    <m:oMath>
                      <m:acc>
                        <m:accPr>
                          <m:chr m:val="⃑"/>
                          <m:ctrlPr>
                            <a:rPr lang="en-US" sz="1800" b="0" i="1" smtClean="0">
                              <a:latin typeface="Cambria Math" panose="02040503050406030204" pitchFamily="18" charset="0"/>
                            </a:rPr>
                          </m:ctrlPr>
                        </m:accPr>
                        <m:e>
                          <m:r>
                            <a:rPr lang="en-US" sz="1800" b="0" i="1" smtClean="0">
                              <a:latin typeface="Cambria Math" panose="02040503050406030204" pitchFamily="18" charset="0"/>
                            </a:rPr>
                            <m:t>𝐻</m:t>
                          </m:r>
                        </m:e>
                      </m:acc>
                      <m:d>
                        <m:dPr>
                          <m:ctrlPr>
                            <a:rPr lang="en-US" sz="1800" b="0" i="1" smtClean="0">
                              <a:latin typeface="Cambria Math" panose="02040503050406030204" pitchFamily="18" charset="0"/>
                            </a:rPr>
                          </m:ctrlPr>
                        </m:dPr>
                        <m:e>
                          <m:r>
                            <a:rPr lang="en-US" sz="1800" b="0" i="1" smtClean="0">
                              <a:latin typeface="Cambria Math" panose="02040503050406030204" pitchFamily="18" charset="0"/>
                            </a:rPr>
                            <m:t>𝐴</m:t>
                          </m:r>
                          <m:r>
                            <a:rPr lang="en-US" sz="1800" b="0" i="1" smtClean="0">
                              <a:latin typeface="Cambria Math" panose="02040503050406030204" pitchFamily="18" charset="0"/>
                            </a:rPr>
                            <m:t>, </m:t>
                          </m:r>
                          <m:r>
                            <a:rPr lang="en-US" sz="1800" b="0" i="1" smtClean="0">
                              <a:latin typeface="Cambria Math" panose="02040503050406030204" pitchFamily="18" charset="0"/>
                            </a:rPr>
                            <m:t>𝐵</m:t>
                          </m:r>
                        </m:e>
                      </m:d>
                      <m:r>
                        <a:rPr lang="en-US" sz="1800" b="0" i="1" smtClean="0">
                          <a:latin typeface="Cambria Math" panose="02040503050406030204" pitchFamily="18" charset="0"/>
                        </a:rPr>
                        <m:t>=</m:t>
                      </m:r>
                      <m:sSub>
                        <m:sSubPr>
                          <m:ctrlPr>
                            <a:rPr lang="en-US" sz="1800" b="0" i="1" smtClean="0">
                              <a:latin typeface="Cambria Math" panose="02040503050406030204" pitchFamily="18" charset="0"/>
                            </a:rPr>
                          </m:ctrlPr>
                        </m:sSubPr>
                        <m:e>
                          <m:r>
                            <a:rPr lang="en-US" sz="1800" b="0" i="1" smtClean="0">
                              <a:latin typeface="Cambria Math" panose="02040503050406030204" pitchFamily="18" charset="0"/>
                            </a:rPr>
                            <m:t>𝑚𝑎𝑥</m:t>
                          </m:r>
                        </m:e>
                        <m:sub>
                          <m:r>
                            <a:rPr lang="en-US" sz="1800" b="0" i="1" smtClean="0">
                              <a:latin typeface="Cambria Math" panose="02040503050406030204" pitchFamily="18" charset="0"/>
                            </a:rPr>
                            <m:t>𝑎</m:t>
                          </m:r>
                          <m:r>
                            <a:rPr lang="en-US" sz="1800" b="0" i="1" smtClean="0">
                              <a:latin typeface="Cambria Math" panose="02040503050406030204" pitchFamily="18" charset="0"/>
                              <a:ea typeface="Cambria Math" panose="02040503050406030204" pitchFamily="18" charset="0"/>
                            </a:rPr>
                            <m:t>∈</m:t>
                          </m:r>
                          <m:r>
                            <a:rPr lang="en-US" sz="1800" b="0" i="1" smtClean="0">
                              <a:latin typeface="Cambria Math" panose="02040503050406030204" pitchFamily="18" charset="0"/>
                              <a:ea typeface="Cambria Math" panose="02040503050406030204" pitchFamily="18" charset="0"/>
                            </a:rPr>
                            <m:t>𝐴</m:t>
                          </m:r>
                        </m:sub>
                      </m:sSub>
                      <m:r>
                        <a:rPr lang="en-US" sz="1800" b="0" i="1" smtClean="0">
                          <a:latin typeface="Cambria Math" panose="02040503050406030204" pitchFamily="18" charset="0"/>
                        </a:rPr>
                        <m:t>{</m:t>
                      </m:r>
                      <m:sSub>
                        <m:sSubPr>
                          <m:ctrlPr>
                            <a:rPr lang="en-US" sz="1800" b="0" i="1" smtClean="0">
                              <a:latin typeface="Cambria Math" panose="02040503050406030204" pitchFamily="18" charset="0"/>
                            </a:rPr>
                          </m:ctrlPr>
                        </m:sSubPr>
                        <m:e>
                          <m:r>
                            <a:rPr lang="en-US" sz="1800" b="0" i="1" smtClean="0">
                              <a:latin typeface="Cambria Math" panose="02040503050406030204" pitchFamily="18" charset="0"/>
                            </a:rPr>
                            <m:t>𝑚𝑖𝑛</m:t>
                          </m:r>
                        </m:e>
                        <m:sub>
                          <m:r>
                            <a:rPr lang="en-US" sz="1800" b="0" i="1" smtClean="0">
                              <a:latin typeface="Cambria Math" panose="02040503050406030204" pitchFamily="18" charset="0"/>
                            </a:rPr>
                            <m:t>𝑏</m:t>
                          </m:r>
                          <m:r>
                            <a:rPr lang="en-US" sz="1800" b="0" i="1" smtClean="0">
                              <a:latin typeface="Cambria Math" panose="02040503050406030204" pitchFamily="18" charset="0"/>
                              <a:ea typeface="Cambria Math" panose="02040503050406030204" pitchFamily="18" charset="0"/>
                            </a:rPr>
                            <m:t>∈</m:t>
                          </m:r>
                          <m:r>
                            <a:rPr lang="en-US" sz="1800" b="0" i="1" smtClean="0">
                              <a:latin typeface="Cambria Math" panose="02040503050406030204" pitchFamily="18" charset="0"/>
                              <a:ea typeface="Cambria Math" panose="02040503050406030204" pitchFamily="18" charset="0"/>
                            </a:rPr>
                            <m:t>𝐵</m:t>
                          </m:r>
                        </m:sub>
                      </m:sSub>
                      <m:r>
                        <a:rPr lang="en-US" sz="1800" b="0" i="1" smtClean="0">
                          <a:latin typeface="Cambria Math" panose="02040503050406030204" pitchFamily="18" charset="0"/>
                        </a:rPr>
                        <m:t>{|</m:t>
                      </m:r>
                      <m:d>
                        <m:dPr>
                          <m:begChr m:val="|"/>
                          <m:endChr m:val="|"/>
                          <m:ctrlPr>
                            <a:rPr lang="en-US" sz="1800" b="0" i="1" smtClean="0">
                              <a:latin typeface="Cambria Math" panose="02040503050406030204" pitchFamily="18" charset="0"/>
                            </a:rPr>
                          </m:ctrlPr>
                        </m:dPr>
                        <m:e>
                          <m:r>
                            <a:rPr lang="en-US" sz="1800" b="0" i="1" smtClean="0">
                              <a:latin typeface="Cambria Math" panose="02040503050406030204" pitchFamily="18" charset="0"/>
                            </a:rPr>
                            <m:t>𝑎</m:t>
                          </m:r>
                          <m:r>
                            <a:rPr lang="en-US" sz="1800" b="0" i="1" smtClean="0">
                              <a:latin typeface="Cambria Math" panose="02040503050406030204" pitchFamily="18" charset="0"/>
                            </a:rPr>
                            <m:t>,</m:t>
                          </m:r>
                          <m:r>
                            <a:rPr lang="en-US" sz="1800" b="0" i="1" smtClean="0">
                              <a:latin typeface="Cambria Math" panose="02040503050406030204" pitchFamily="18" charset="0"/>
                            </a:rPr>
                            <m:t>𝑏</m:t>
                          </m:r>
                        </m:e>
                      </m:d>
                      <m:r>
                        <a:rPr lang="en-US" sz="1800" b="0" i="1" smtClean="0">
                          <a:latin typeface="Cambria Math" panose="02040503050406030204" pitchFamily="18" charset="0"/>
                        </a:rPr>
                        <m:t>|}}</m:t>
                      </m:r>
                    </m:oMath>
                  </m:oMathPara>
                </a14:m>
                <a:endParaRPr lang="en-US" sz="1800" dirty="0"/>
              </a:p>
            </p:txBody>
          </p:sp>
        </mc:Choice>
        <mc:Fallback xmlns="">
          <p:sp>
            <p:nvSpPr>
              <p:cNvPr id="13" name="TextBox 12">
                <a:extLst>
                  <a:ext uri="{FF2B5EF4-FFF2-40B4-BE49-F238E27FC236}">
                    <a16:creationId xmlns:a16="http://schemas.microsoft.com/office/drawing/2014/main" id="{C9685914-9BA7-197C-E526-98ED3CDDEDA2}"/>
                  </a:ext>
                </a:extLst>
              </p:cNvPr>
              <p:cNvSpPr txBox="1">
                <a:spLocks noRot="1" noChangeAspect="1" noMove="1" noResize="1" noEditPoints="1" noAdjustHandles="1" noChangeArrowheads="1" noChangeShapeType="1" noTextEdit="1"/>
              </p:cNvSpPr>
              <p:nvPr/>
            </p:nvSpPr>
            <p:spPr>
              <a:xfrm>
                <a:off x="823860" y="4519801"/>
                <a:ext cx="3647665" cy="310919"/>
              </a:xfrm>
              <a:prstGeom prst="rect">
                <a:avLst/>
              </a:prstGeom>
              <a:blipFill>
                <a:blip r:embed="rId5"/>
                <a:stretch>
                  <a:fillRect l="-692" r="-1730" b="-3076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CFBD8286-DA08-6877-9D6C-6E922794EBCD}"/>
                  </a:ext>
                </a:extLst>
              </p:cNvPr>
              <p:cNvSpPr txBox="1"/>
              <p:nvPr/>
            </p:nvSpPr>
            <p:spPr>
              <a:xfrm>
                <a:off x="8913305" y="3356642"/>
                <a:ext cx="1834055" cy="402931"/>
              </a:xfrm>
              <a:prstGeom prst="rect">
                <a:avLst/>
              </a:prstGeom>
              <a:noFill/>
            </p:spPr>
            <p:txBody>
              <a:bodyPr wrap="square">
                <a:spAutoFit/>
              </a:bodyPr>
              <a:lstStyle/>
              <a:p>
                <a:pPr/>
                <a14:m>
                  <m:oMathPara xmlns:m="http://schemas.openxmlformats.org/officeDocument/2006/math">
                    <m:oMath>
                      <m:acc>
                        <m:accPr>
                          <m:chr m:val="⃑"/>
                          <m:ctrlPr>
                            <a:rPr lang="en-US" sz="1800" b="0" i="1" smtClean="0">
                              <a:solidFill>
                                <a:srgbClr val="FF0000"/>
                              </a:solidFill>
                              <a:latin typeface="Cambria Math" panose="02040503050406030204" pitchFamily="18" charset="0"/>
                            </a:rPr>
                          </m:ctrlPr>
                        </m:accPr>
                        <m:e>
                          <m:r>
                            <a:rPr lang="en-US" sz="1800" b="0" i="1" smtClean="0">
                              <a:solidFill>
                                <a:srgbClr val="FF0000"/>
                              </a:solidFill>
                              <a:latin typeface="Cambria Math" panose="02040503050406030204" pitchFamily="18" charset="0"/>
                            </a:rPr>
                            <m:t>𝐻</m:t>
                          </m:r>
                        </m:e>
                      </m:acc>
                      <m:d>
                        <m:dPr>
                          <m:ctrlPr>
                            <a:rPr lang="en-US" sz="1800" b="0" i="1" smtClean="0">
                              <a:solidFill>
                                <a:srgbClr val="FF0000"/>
                              </a:solidFill>
                              <a:latin typeface="Cambria Math" panose="02040503050406030204" pitchFamily="18" charset="0"/>
                            </a:rPr>
                          </m:ctrlPr>
                        </m:dPr>
                        <m:e>
                          <m:r>
                            <a:rPr lang="en-US" sz="1800" b="0" i="1" smtClean="0">
                              <a:solidFill>
                                <a:srgbClr val="FF0000"/>
                              </a:solidFill>
                              <a:latin typeface="Cambria Math" panose="02040503050406030204" pitchFamily="18" charset="0"/>
                            </a:rPr>
                            <m:t>𝐴</m:t>
                          </m:r>
                          <m:r>
                            <a:rPr lang="en-US" sz="1800" b="0" i="1" smtClean="0">
                              <a:solidFill>
                                <a:srgbClr val="FF0000"/>
                              </a:solidFill>
                              <a:latin typeface="Cambria Math" panose="02040503050406030204" pitchFamily="18" charset="0"/>
                            </a:rPr>
                            <m:t>, </m:t>
                          </m:r>
                          <m:r>
                            <a:rPr lang="en-US" sz="1800" b="0" i="1" smtClean="0">
                              <a:solidFill>
                                <a:srgbClr val="FF0000"/>
                              </a:solidFill>
                              <a:latin typeface="Cambria Math" panose="02040503050406030204" pitchFamily="18" charset="0"/>
                            </a:rPr>
                            <m:t>𝐵</m:t>
                          </m:r>
                        </m:e>
                      </m:d>
                    </m:oMath>
                  </m:oMathPara>
                </a14:m>
                <a:endParaRPr lang="en-US" sz="1800" dirty="0">
                  <a:solidFill>
                    <a:srgbClr val="FF0000"/>
                  </a:solidFill>
                </a:endParaRPr>
              </a:p>
            </p:txBody>
          </p:sp>
        </mc:Choice>
        <mc:Fallback xmlns="">
          <p:sp>
            <p:nvSpPr>
              <p:cNvPr id="14" name="TextBox 13">
                <a:extLst>
                  <a:ext uri="{FF2B5EF4-FFF2-40B4-BE49-F238E27FC236}">
                    <a16:creationId xmlns:a16="http://schemas.microsoft.com/office/drawing/2014/main" id="{CFBD8286-DA08-6877-9D6C-6E922794EBCD}"/>
                  </a:ext>
                </a:extLst>
              </p:cNvPr>
              <p:cNvSpPr txBox="1">
                <a:spLocks noRot="1" noChangeAspect="1" noMove="1" noResize="1" noEditPoints="1" noAdjustHandles="1" noChangeArrowheads="1" noChangeShapeType="1" noTextEdit="1"/>
              </p:cNvSpPr>
              <p:nvPr/>
            </p:nvSpPr>
            <p:spPr>
              <a:xfrm>
                <a:off x="8913305" y="3356642"/>
                <a:ext cx="1834055" cy="402931"/>
              </a:xfrm>
              <a:prstGeom prst="rect">
                <a:avLst/>
              </a:prstGeom>
              <a:blipFill>
                <a:blip r:embed="rId6"/>
                <a:stretch>
                  <a:fillRect/>
                </a:stretch>
              </a:blipFill>
            </p:spPr>
            <p:txBody>
              <a:bodyPr/>
              <a:lstStyle/>
              <a:p>
                <a:r>
                  <a:rPr lang="en-US">
                    <a:noFill/>
                  </a:rPr>
                  <a:t> </a:t>
                </a:r>
              </a:p>
            </p:txBody>
          </p:sp>
        </mc:Fallback>
      </mc:AlternateContent>
      <p:sp>
        <p:nvSpPr>
          <p:cNvPr id="15" name="Google Shape;108;p15">
            <a:extLst>
              <a:ext uri="{FF2B5EF4-FFF2-40B4-BE49-F238E27FC236}">
                <a16:creationId xmlns:a16="http://schemas.microsoft.com/office/drawing/2014/main" id="{F4CF4D66-D3A3-5FDD-E7AC-140A0CF7A263}"/>
              </a:ext>
            </a:extLst>
          </p:cNvPr>
          <p:cNvSpPr txBox="1"/>
          <p:nvPr/>
        </p:nvSpPr>
        <p:spPr>
          <a:xfrm>
            <a:off x="571500" y="3189694"/>
            <a:ext cx="5286375" cy="787908"/>
          </a:xfrm>
          <a:prstGeom prst="rect">
            <a:avLst/>
          </a:prstGeom>
          <a:noFill/>
          <a:ln>
            <a:noFill/>
          </a:ln>
        </p:spPr>
        <p:txBody>
          <a:bodyPr spcFirstLastPara="1" wrap="square" lIns="0" tIns="0" rIns="0" bIns="0" anchor="t" anchorCtr="0">
            <a:spAutoFit/>
          </a:bodyPr>
          <a:lstStyle/>
          <a:p>
            <a:pPr marL="285750" marR="0" lvl="0" indent="-285750" algn="l" rtl="0">
              <a:lnSpc>
                <a:spcPct val="160000"/>
              </a:lnSpc>
              <a:spcBef>
                <a:spcPts val="0"/>
              </a:spcBef>
              <a:spcAft>
                <a:spcPts val="0"/>
              </a:spcAft>
              <a:buFont typeface="Arial" panose="020B0604020202020204" pitchFamily="34" charset="0"/>
              <a:buChar char="•"/>
            </a:pPr>
            <a:r>
              <a:rPr lang="en-US" sz="1600" b="0" i="0" u="none" strike="noStrike" cap="none" dirty="0">
                <a:solidFill>
                  <a:srgbClr val="4B5563"/>
                </a:solidFill>
                <a:latin typeface="Lato"/>
                <a:ea typeface="Lato"/>
                <a:cs typeface="Lato"/>
                <a:sym typeface="Lato"/>
              </a:rPr>
              <a:t>It quantifies the </a:t>
            </a:r>
            <a:r>
              <a:rPr lang="en-US" sz="1600" b="1" i="0" u="none" strike="noStrike" cap="none" dirty="0">
                <a:solidFill>
                  <a:srgbClr val="C00000"/>
                </a:solidFill>
                <a:latin typeface="Lato"/>
                <a:ea typeface="Lato"/>
                <a:cs typeface="Lato"/>
                <a:sym typeface="Lato"/>
              </a:rPr>
              <a:t>maximum distance</a:t>
            </a:r>
            <a:r>
              <a:rPr lang="en-US" sz="1600" b="0" i="0" u="none" strike="noStrike" cap="none" dirty="0">
                <a:solidFill>
                  <a:srgbClr val="4B5563"/>
                </a:solidFill>
                <a:latin typeface="Lato"/>
                <a:ea typeface="Lato"/>
                <a:cs typeface="Lato"/>
                <a:sym typeface="Lato"/>
              </a:rPr>
              <a:t> from a point in one set to its </a:t>
            </a:r>
            <a:r>
              <a:rPr lang="en-US" sz="1600" b="1" i="0" u="none" strike="noStrike" cap="none" dirty="0">
                <a:solidFill>
                  <a:srgbClr val="C00000"/>
                </a:solidFill>
                <a:latin typeface="Lato"/>
                <a:ea typeface="Lato"/>
                <a:cs typeface="Lato"/>
                <a:sym typeface="Lato"/>
              </a:rPr>
              <a:t>nearest</a:t>
            </a:r>
            <a:r>
              <a:rPr lang="en-US" sz="1600" b="1" i="0" u="none" strike="noStrike" cap="none" dirty="0">
                <a:solidFill>
                  <a:srgbClr val="4B5563"/>
                </a:solidFill>
                <a:latin typeface="Lato"/>
                <a:ea typeface="Lato"/>
                <a:cs typeface="Lato"/>
                <a:sym typeface="Lato"/>
              </a:rPr>
              <a:t> </a:t>
            </a:r>
            <a:r>
              <a:rPr lang="en-US" sz="1600" b="1" i="0" u="none" strike="noStrike" cap="none" dirty="0">
                <a:solidFill>
                  <a:srgbClr val="C00000"/>
                </a:solidFill>
                <a:latin typeface="Lato"/>
                <a:ea typeface="Lato"/>
                <a:cs typeface="Lato"/>
                <a:sym typeface="Lato"/>
              </a:rPr>
              <a:t>point</a:t>
            </a:r>
            <a:r>
              <a:rPr lang="en-US" sz="1600" b="0" i="0" u="none" strike="noStrike" cap="none" dirty="0">
                <a:solidFill>
                  <a:srgbClr val="4B5563"/>
                </a:solidFill>
                <a:latin typeface="Lato"/>
                <a:ea typeface="Lato"/>
                <a:cs typeface="Lato"/>
                <a:sym typeface="Lato"/>
              </a:rPr>
              <a:t> in the other set.</a:t>
            </a:r>
          </a:p>
        </p:txBody>
      </p:sp>
      <p:sp>
        <p:nvSpPr>
          <p:cNvPr id="16" name="TextBox 15">
            <a:extLst>
              <a:ext uri="{FF2B5EF4-FFF2-40B4-BE49-F238E27FC236}">
                <a16:creationId xmlns:a16="http://schemas.microsoft.com/office/drawing/2014/main" id="{73532E41-D7B2-A355-4B76-B06F22E4E899}"/>
              </a:ext>
            </a:extLst>
          </p:cNvPr>
          <p:cNvSpPr txBox="1"/>
          <p:nvPr/>
        </p:nvSpPr>
        <p:spPr>
          <a:xfrm>
            <a:off x="523980" y="3959752"/>
            <a:ext cx="6099858" cy="431465"/>
          </a:xfrm>
          <a:prstGeom prst="rect">
            <a:avLst/>
          </a:prstGeom>
          <a:noFill/>
        </p:spPr>
        <p:txBody>
          <a:bodyPr wrap="square">
            <a:spAutoFit/>
          </a:bodyPr>
          <a:lstStyle/>
          <a:p>
            <a:pPr marL="285750" indent="-285750">
              <a:lnSpc>
                <a:spcPct val="160000"/>
              </a:lnSpc>
              <a:buFont typeface="Arial" panose="020B0604020202020204" pitchFamily="34" charset="0"/>
              <a:buChar char="•"/>
            </a:pPr>
            <a:r>
              <a:rPr lang="en-US" sz="1600" dirty="0">
                <a:solidFill>
                  <a:srgbClr val="4B5563"/>
                </a:solidFill>
                <a:latin typeface="Lato"/>
                <a:ea typeface="Lato"/>
                <a:cs typeface="Lato"/>
                <a:sym typeface="Lato"/>
              </a:rPr>
              <a:t>(Directed) </a:t>
            </a:r>
            <a:r>
              <a:rPr lang="en-US" sz="1600" dirty="0" err="1">
                <a:solidFill>
                  <a:srgbClr val="4B5563"/>
                </a:solidFill>
                <a:latin typeface="Lato"/>
                <a:ea typeface="Lato"/>
                <a:cs typeface="Lato"/>
                <a:sym typeface="Lato"/>
              </a:rPr>
              <a:t>Hausdorff</a:t>
            </a:r>
            <a:r>
              <a:rPr lang="en-US" sz="1600" dirty="0">
                <a:solidFill>
                  <a:srgbClr val="4B5563"/>
                </a:solidFill>
                <a:latin typeface="Lato"/>
                <a:ea typeface="Lato"/>
                <a:cs typeface="Lato"/>
                <a:sym typeface="Lato"/>
              </a:rPr>
              <a:t> Distance:</a:t>
            </a:r>
            <a:endParaRPr lang="en-US" sz="1600" dirty="0">
              <a:solidFill>
                <a:srgbClr val="4B5563"/>
              </a:solidFill>
              <a:latin typeface="Lato"/>
              <a:ea typeface="Lato"/>
              <a:cs typeface="Lato"/>
            </a:endParaRPr>
          </a:p>
        </p:txBody>
      </p:sp>
      <p:sp>
        <p:nvSpPr>
          <p:cNvPr id="17" name="TextBox 16">
            <a:extLst>
              <a:ext uri="{FF2B5EF4-FFF2-40B4-BE49-F238E27FC236}">
                <a16:creationId xmlns:a16="http://schemas.microsoft.com/office/drawing/2014/main" id="{32A2C774-6BAF-9EC4-D581-CA6B6ED78B71}"/>
              </a:ext>
            </a:extLst>
          </p:cNvPr>
          <p:cNvSpPr txBox="1"/>
          <p:nvPr/>
        </p:nvSpPr>
        <p:spPr>
          <a:xfrm>
            <a:off x="0" y="6537179"/>
            <a:ext cx="4692256" cy="276999"/>
          </a:xfrm>
          <a:prstGeom prst="rect">
            <a:avLst/>
          </a:prstGeom>
          <a:noFill/>
        </p:spPr>
        <p:txBody>
          <a:bodyPr wrap="square">
            <a:spAutoFit/>
          </a:bodyPr>
          <a:lstStyle/>
          <a:p>
            <a:r>
              <a:rPr lang="en-US" sz="1200" b="1" i="1" dirty="0"/>
              <a:t>Felix</a:t>
            </a:r>
            <a:r>
              <a:rPr lang="en-US" sz="1200" i="1" dirty="0"/>
              <a:t> </a:t>
            </a:r>
            <a:r>
              <a:rPr lang="en-US" sz="1200" b="1" i="1" dirty="0" err="1"/>
              <a:t>Hausdorff</a:t>
            </a:r>
            <a:r>
              <a:rPr lang="en-US" sz="1200" i="1" dirty="0"/>
              <a:t> (1868-1942), German mathematician</a:t>
            </a:r>
          </a:p>
        </p:txBody>
      </p:sp>
      <p:sp>
        <p:nvSpPr>
          <p:cNvPr id="18" name="Arc 17">
            <a:extLst>
              <a:ext uri="{FF2B5EF4-FFF2-40B4-BE49-F238E27FC236}">
                <a16:creationId xmlns:a16="http://schemas.microsoft.com/office/drawing/2014/main" id="{BCD37F3B-3C91-BD2C-FF0D-B42C963EB1B8}"/>
              </a:ext>
            </a:extLst>
          </p:cNvPr>
          <p:cNvSpPr/>
          <p:nvPr/>
        </p:nvSpPr>
        <p:spPr>
          <a:xfrm>
            <a:off x="7625810" y="3098088"/>
            <a:ext cx="1613285" cy="1557710"/>
          </a:xfrm>
          <a:prstGeom prst="arc">
            <a:avLst>
              <a:gd name="adj1" fmla="val 11612207"/>
              <a:gd name="adj2" fmla="val 0"/>
            </a:avLst>
          </a:prstGeom>
          <a:ln w="38100">
            <a:solidFill>
              <a:schemeClr val="tx1"/>
            </a:solidFill>
            <a:extLst>
              <a:ext uri="{C807C97D-BFC1-408E-A445-0C87EB9F89A2}">
                <ask:lineSketchStyleProps xmlns:ask="http://schemas.microsoft.com/office/drawing/2018/sketchyshapes" sd="1219033472">
                  <a:custGeom>
                    <a:avLst/>
                    <a:gdLst>
                      <a:gd name="csX0" fmla="*/ 23964 w 1613285"/>
                      <a:gd name="csY0" fmla="*/ 590419 h 1557710"/>
                      <a:gd name="csX1" fmla="*/ 898479 w 1613285"/>
                      <a:gd name="csY1" fmla="*/ 5064 h 1557710"/>
                      <a:gd name="csX2" fmla="*/ 1613286 w 1613285"/>
                      <a:gd name="csY2" fmla="*/ 778855 h 1557710"/>
                      <a:gd name="csX3" fmla="*/ 1193832 w 1613285"/>
                      <a:gd name="csY3" fmla="*/ 778855 h 1557710"/>
                      <a:gd name="csX4" fmla="*/ 806643 w 1613285"/>
                      <a:gd name="csY4" fmla="*/ 778855 h 1557710"/>
                      <a:gd name="csX5" fmla="*/ 430957 w 1613285"/>
                      <a:gd name="csY5" fmla="*/ 688406 h 1557710"/>
                      <a:gd name="csX6" fmla="*/ 23964 w 1613285"/>
                      <a:gd name="csY6" fmla="*/ 590419 h 1557710"/>
                      <a:gd name="csX0" fmla="*/ 23964 w 1613285"/>
                      <a:gd name="csY0" fmla="*/ 590419 h 1557710"/>
                      <a:gd name="csX1" fmla="*/ 898479 w 1613285"/>
                      <a:gd name="csY1" fmla="*/ 5064 h 1557710"/>
                      <a:gd name="csX2" fmla="*/ 1613286 w 1613285"/>
                      <a:gd name="csY2" fmla="*/ 778855 h 1557710"/>
                    </a:gdLst>
                    <a:ahLst/>
                    <a:cxnLst>
                      <a:cxn ang="0">
                        <a:pos x="csX0" y="csY0"/>
                      </a:cxn>
                      <a:cxn ang="0">
                        <a:pos x="csX1" y="csY1"/>
                      </a:cxn>
                      <a:cxn ang="0">
                        <a:pos x="csX2" y="csY2"/>
                      </a:cxn>
                    </a:cxnLst>
                    <a:rect l="l" t="t" r="r" b="b"/>
                    <a:pathLst>
                      <a:path w="1613285" h="1557710" stroke="0" extrusionOk="0">
                        <a:moveTo>
                          <a:pt x="23964" y="590419"/>
                        </a:moveTo>
                        <a:cubicBezTo>
                          <a:pt x="80303" y="185307"/>
                          <a:pt x="406338" y="-5760"/>
                          <a:pt x="898479" y="5064"/>
                        </a:cubicBezTo>
                        <a:cubicBezTo>
                          <a:pt x="1371011" y="63864"/>
                          <a:pt x="1538125" y="385403"/>
                          <a:pt x="1613286" y="778855"/>
                        </a:cubicBezTo>
                        <a:cubicBezTo>
                          <a:pt x="1497696" y="828776"/>
                          <a:pt x="1284313" y="735893"/>
                          <a:pt x="1193832" y="778855"/>
                        </a:cubicBezTo>
                        <a:cubicBezTo>
                          <a:pt x="1103351" y="821817"/>
                          <a:pt x="886099" y="743967"/>
                          <a:pt x="806643" y="778855"/>
                        </a:cubicBezTo>
                        <a:cubicBezTo>
                          <a:pt x="665439" y="758082"/>
                          <a:pt x="576684" y="716246"/>
                          <a:pt x="430957" y="688406"/>
                        </a:cubicBezTo>
                        <a:cubicBezTo>
                          <a:pt x="285230" y="660566"/>
                          <a:pt x="153638" y="598307"/>
                          <a:pt x="23964" y="590419"/>
                        </a:cubicBezTo>
                        <a:close/>
                      </a:path>
                      <a:path w="1613285" h="1557710" fill="none" extrusionOk="0">
                        <a:moveTo>
                          <a:pt x="23964" y="590419"/>
                        </a:moveTo>
                        <a:cubicBezTo>
                          <a:pt x="117475" y="168339"/>
                          <a:pt x="483052" y="-21296"/>
                          <a:pt x="898479" y="5064"/>
                        </a:cubicBezTo>
                        <a:cubicBezTo>
                          <a:pt x="1393423" y="99198"/>
                          <a:pt x="1721333" y="408992"/>
                          <a:pt x="1613286" y="778855"/>
                        </a:cubicBezTo>
                      </a:path>
                    </a:pathLst>
                  </a:custGeom>
                  <ask:type>
                    <ask:lineSketchNone/>
                  </ask:type>
                </ask:lineSketchStyleProps>
              </a:ext>
            </a:extLst>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cxnSp>
        <p:nvCxnSpPr>
          <p:cNvPr id="19" name="Straight Arrow Connector 18">
            <a:extLst>
              <a:ext uri="{FF2B5EF4-FFF2-40B4-BE49-F238E27FC236}">
                <a16:creationId xmlns:a16="http://schemas.microsoft.com/office/drawing/2014/main" id="{7D33C26C-EA0E-D8C2-7554-D4575017FFB9}"/>
              </a:ext>
            </a:extLst>
          </p:cNvPr>
          <p:cNvCxnSpPr>
            <a:cxnSpLocks/>
          </p:cNvCxnSpPr>
          <p:nvPr/>
        </p:nvCxnSpPr>
        <p:spPr>
          <a:xfrm flipH="1">
            <a:off x="8372658" y="3102022"/>
            <a:ext cx="227648" cy="778441"/>
          </a:xfrm>
          <a:prstGeom prst="straightConnector1">
            <a:avLst/>
          </a:prstGeom>
          <a:ln w="38100">
            <a:solidFill>
              <a:schemeClr val="tx1"/>
            </a:solidFill>
            <a:prstDash val="sysDot"/>
            <a:headEnd type="triangle"/>
            <a:tailEnd type="none"/>
          </a:ln>
        </p:spPr>
        <p:style>
          <a:lnRef idx="1">
            <a:schemeClr val="accent1"/>
          </a:lnRef>
          <a:fillRef idx="0">
            <a:schemeClr val="accent1"/>
          </a:fillRef>
          <a:effectRef idx="0">
            <a:schemeClr val="accent1"/>
          </a:effectRef>
          <a:fontRef idx="minor">
            <a:schemeClr val="tx1"/>
          </a:fontRef>
        </p:style>
      </p:cxnSp>
      <p:sp>
        <p:nvSpPr>
          <p:cNvPr id="20" name="Oval 19">
            <a:extLst>
              <a:ext uri="{FF2B5EF4-FFF2-40B4-BE49-F238E27FC236}">
                <a16:creationId xmlns:a16="http://schemas.microsoft.com/office/drawing/2014/main" id="{38BDF439-5ACD-0C4E-248A-E27C7157AD0C}"/>
              </a:ext>
            </a:extLst>
          </p:cNvPr>
          <p:cNvSpPr/>
          <p:nvPr/>
        </p:nvSpPr>
        <p:spPr>
          <a:xfrm>
            <a:off x="8330839" y="3797434"/>
            <a:ext cx="109870" cy="10987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 name="Group 20">
            <a:extLst>
              <a:ext uri="{FF2B5EF4-FFF2-40B4-BE49-F238E27FC236}">
                <a16:creationId xmlns:a16="http://schemas.microsoft.com/office/drawing/2014/main" id="{C88544B7-BC4D-F1AD-AE0B-5E47886DA615}"/>
              </a:ext>
            </a:extLst>
          </p:cNvPr>
          <p:cNvGrpSpPr/>
          <p:nvPr/>
        </p:nvGrpSpPr>
        <p:grpSpPr>
          <a:xfrm>
            <a:off x="8213797" y="2155865"/>
            <a:ext cx="646404" cy="2007735"/>
            <a:chOff x="8201146" y="2111571"/>
            <a:chExt cx="646404" cy="2007735"/>
          </a:xfrm>
        </p:grpSpPr>
        <p:sp>
          <p:nvSpPr>
            <p:cNvPr id="22" name="Oval 21">
              <a:extLst>
                <a:ext uri="{FF2B5EF4-FFF2-40B4-BE49-F238E27FC236}">
                  <a16:creationId xmlns:a16="http://schemas.microsoft.com/office/drawing/2014/main" id="{13C38780-AC72-555D-1993-68B2D2DF3C62}"/>
                </a:ext>
              </a:extLst>
            </p:cNvPr>
            <p:cNvSpPr/>
            <p:nvPr/>
          </p:nvSpPr>
          <p:spPr>
            <a:xfrm rot="714894">
              <a:off x="8201146" y="2646079"/>
              <a:ext cx="582818" cy="1473227"/>
            </a:xfrm>
            <a:custGeom>
              <a:avLst/>
              <a:gdLst>
                <a:gd name="csX0" fmla="*/ 0 w 582818"/>
                <a:gd name="csY0" fmla="*/ 736614 h 1473227"/>
                <a:gd name="csX1" fmla="*/ 291409 w 582818"/>
                <a:gd name="csY1" fmla="*/ 0 h 1473227"/>
                <a:gd name="csX2" fmla="*/ 582818 w 582818"/>
                <a:gd name="csY2" fmla="*/ 736614 h 1473227"/>
                <a:gd name="csX3" fmla="*/ 291409 w 582818"/>
                <a:gd name="csY3" fmla="*/ 1473228 h 1473227"/>
                <a:gd name="csX4" fmla="*/ 0 w 582818"/>
                <a:gd name="csY4" fmla="*/ 736614 h 1473227"/>
              </a:gdLst>
              <a:ahLst/>
              <a:cxnLst>
                <a:cxn ang="0">
                  <a:pos x="csX0" y="csY0"/>
                </a:cxn>
                <a:cxn ang="0">
                  <a:pos x="csX1" y="csY1"/>
                </a:cxn>
                <a:cxn ang="0">
                  <a:pos x="csX2" y="csY2"/>
                </a:cxn>
                <a:cxn ang="0">
                  <a:pos x="csX3" y="csY3"/>
                </a:cxn>
                <a:cxn ang="0">
                  <a:pos x="csX4" y="csY4"/>
                </a:cxn>
              </a:cxnLst>
              <a:rect l="l" t="t" r="r" b="b"/>
              <a:pathLst>
                <a:path w="582818" h="1473227" extrusionOk="0">
                  <a:moveTo>
                    <a:pt x="0" y="736614"/>
                  </a:moveTo>
                  <a:cubicBezTo>
                    <a:pt x="-18743" y="318232"/>
                    <a:pt x="110134" y="7632"/>
                    <a:pt x="291409" y="0"/>
                  </a:cubicBezTo>
                  <a:cubicBezTo>
                    <a:pt x="485268" y="6930"/>
                    <a:pt x="502566" y="332345"/>
                    <a:pt x="582818" y="736614"/>
                  </a:cubicBezTo>
                  <a:cubicBezTo>
                    <a:pt x="567571" y="1158324"/>
                    <a:pt x="445758" y="1509664"/>
                    <a:pt x="291409" y="1473228"/>
                  </a:cubicBezTo>
                  <a:cubicBezTo>
                    <a:pt x="43478" y="1425634"/>
                    <a:pt x="68362" y="1176099"/>
                    <a:pt x="0" y="736614"/>
                  </a:cubicBezTo>
                  <a:close/>
                </a:path>
              </a:pathLst>
            </a:custGeom>
            <a:noFill/>
            <a:ln>
              <a:solidFill>
                <a:srgbClr val="FF0000"/>
              </a:solidFill>
              <a:prstDash val="dash"/>
              <a:extLst>
                <a:ext uri="{C807C97D-BFC1-408E-A445-0C87EB9F89A2}">
                  <ask:lineSketchStyleProps xmlns:ask="http://schemas.microsoft.com/office/drawing/2018/sketchyshapes" sd="1219033472">
                    <a:prstGeom prst="ellipse">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54EE2CE4-F58C-1A68-5857-0829012CCA5E}"/>
                </a:ext>
              </a:extLst>
            </p:cNvPr>
            <p:cNvSpPr txBox="1"/>
            <p:nvPr/>
          </p:nvSpPr>
          <p:spPr>
            <a:xfrm>
              <a:off x="8462508" y="2111571"/>
              <a:ext cx="385042" cy="523220"/>
            </a:xfrm>
            <a:prstGeom prst="rect">
              <a:avLst/>
            </a:prstGeom>
            <a:noFill/>
          </p:spPr>
          <p:txBody>
            <a:bodyPr wrap="none" rtlCol="0">
              <a:spAutoFit/>
            </a:bodyPr>
            <a:lstStyle/>
            <a:p>
              <a:r>
                <a:rPr lang="en-US" sz="2800" dirty="0">
                  <a:solidFill>
                    <a:srgbClr val="FF0000"/>
                  </a:solidFill>
                </a:rPr>
                <a:t>?</a:t>
              </a:r>
            </a:p>
          </p:txBody>
        </p:sp>
      </p:grpSp>
      <p:sp>
        <p:nvSpPr>
          <p:cNvPr id="24" name="Right Brace 23">
            <a:extLst>
              <a:ext uri="{FF2B5EF4-FFF2-40B4-BE49-F238E27FC236}">
                <a16:creationId xmlns:a16="http://schemas.microsoft.com/office/drawing/2014/main" id="{368186B7-791A-C0AB-A43E-1580B4336A0D}"/>
              </a:ext>
            </a:extLst>
          </p:cNvPr>
          <p:cNvSpPr/>
          <p:nvPr/>
        </p:nvSpPr>
        <p:spPr>
          <a:xfrm rot="1200096">
            <a:off x="8583483" y="3190976"/>
            <a:ext cx="152598" cy="734264"/>
          </a:xfrm>
          <a:prstGeom prst="rightBrace">
            <a:avLst/>
          </a:prstGeom>
          <a:ln w="25400">
            <a:solidFill>
              <a:srgbClr val="FF0000"/>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1360371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dissolve">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9" presetClass="entr" presetSubtype="0" fill="hold" nodeType="click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dissolve">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20" presetClass="entr" presetSubtype="0" fill="hold" nodeType="click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wedge">
                                      <p:cBhvr>
                                        <p:cTn id="21" dur="2000"/>
                                        <p:tgtEl>
                                          <p:spTgt spid="21"/>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xit" presetSubtype="0" fill="hold" nodeType="clickEffect">
                                  <p:stCondLst>
                                    <p:cond delay="0"/>
                                  </p:stCondLst>
                                  <p:childTnLst>
                                    <p:set>
                                      <p:cBhvr>
                                        <p:cTn id="25" dur="1" fill="hold">
                                          <p:stCondLst>
                                            <p:cond delay="0"/>
                                          </p:stCondLst>
                                        </p:cTn>
                                        <p:tgtEl>
                                          <p:spTgt spid="21"/>
                                        </p:tgtEl>
                                        <p:attrNameLst>
                                          <p:attrName>style.visibility</p:attrName>
                                        </p:attrNameLst>
                                      </p:cBhvr>
                                      <p:to>
                                        <p:strVal val="hidden"/>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20"/>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wipe(down)">
                                      <p:cBhvr>
                                        <p:cTn id="34" dur="500"/>
                                        <p:tgtEl>
                                          <p:spTgt spid="19"/>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wipe(down)">
                                      <p:cBhvr>
                                        <p:cTn id="39" dur="500"/>
                                        <p:tgtEl>
                                          <p:spTgt spid="18"/>
                                        </p:tgtEl>
                                      </p:cBhvr>
                                    </p:animEffect>
                                  </p:childTnLst>
                                </p:cTn>
                              </p:par>
                            </p:childTnLst>
                          </p:cTn>
                        </p:par>
                      </p:childTnLst>
                    </p:cTn>
                  </p:par>
                  <p:par>
                    <p:cTn id="40" fill="hold">
                      <p:stCondLst>
                        <p:cond delay="indefinite"/>
                      </p:stCondLst>
                      <p:childTnLst>
                        <p:par>
                          <p:cTn id="41" fill="hold">
                            <p:stCondLst>
                              <p:cond delay="0"/>
                            </p:stCondLst>
                            <p:childTnLst>
                              <p:par>
                                <p:cTn id="42" presetID="9" presetClass="entr" presetSubtype="0" fill="hold" grpId="0" nodeType="clickEffect">
                                  <p:stCondLst>
                                    <p:cond delay="0"/>
                                  </p:stCondLst>
                                  <p:childTnLst>
                                    <p:set>
                                      <p:cBhvr>
                                        <p:cTn id="43" dur="1" fill="hold">
                                          <p:stCondLst>
                                            <p:cond delay="0"/>
                                          </p:stCondLst>
                                        </p:cTn>
                                        <p:tgtEl>
                                          <p:spTgt spid="24"/>
                                        </p:tgtEl>
                                        <p:attrNameLst>
                                          <p:attrName>style.visibility</p:attrName>
                                        </p:attrNameLst>
                                      </p:cBhvr>
                                      <p:to>
                                        <p:strVal val="visible"/>
                                      </p:to>
                                    </p:set>
                                    <p:animEffect transition="in" filter="dissolve">
                                      <p:cBhvr>
                                        <p:cTn id="44" dur="500"/>
                                        <p:tgtEl>
                                          <p:spTgt spid="24"/>
                                        </p:tgtEl>
                                      </p:cBhvr>
                                    </p:animEffect>
                                  </p:childTnLst>
                                </p:cTn>
                              </p:par>
                              <p:par>
                                <p:cTn id="45" presetID="9" presetClass="entr" presetSubtype="0" fill="hold" grpId="0" nodeType="with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dissolve">
                                      <p:cBhvr>
                                        <p:cTn id="47" dur="500"/>
                                        <p:tgtEl>
                                          <p:spTgt spid="14"/>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16"/>
                                        </p:tgtEl>
                                        <p:attrNameLst>
                                          <p:attrName>style.visibility</p:attrName>
                                        </p:attrNameLst>
                                      </p:cBhvr>
                                      <p:to>
                                        <p:strVal val="visible"/>
                                      </p:to>
                                    </p:set>
                                    <p:animEffect transition="in" filter="blinds(horizontal)">
                                      <p:cBhvr>
                                        <p:cTn id="52" dur="500"/>
                                        <p:tgtEl>
                                          <p:spTgt spid="16"/>
                                        </p:tgtEl>
                                      </p:cBhvr>
                                    </p:animEffect>
                                  </p:childTnLst>
                                </p:cTn>
                              </p:par>
                              <p:par>
                                <p:cTn id="53" presetID="3" presetClass="entr" presetSubtype="10" fill="hold" grpId="0" nodeType="withEffect">
                                  <p:stCondLst>
                                    <p:cond delay="0"/>
                                  </p:stCondLst>
                                  <p:childTnLst>
                                    <p:set>
                                      <p:cBhvr>
                                        <p:cTn id="54" dur="1" fill="hold">
                                          <p:stCondLst>
                                            <p:cond delay="0"/>
                                          </p:stCondLst>
                                        </p:cTn>
                                        <p:tgtEl>
                                          <p:spTgt spid="13"/>
                                        </p:tgtEl>
                                        <p:attrNameLst>
                                          <p:attrName>style.visibility</p:attrName>
                                        </p:attrNameLst>
                                      </p:cBhvr>
                                      <p:to>
                                        <p:strVal val="visible"/>
                                      </p:to>
                                    </p:set>
                                    <p:animEffect transition="in" filter="blinds(horizontal)">
                                      <p:cBhvr>
                                        <p:cTn id="5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6" grpId="0"/>
      <p:bldP spid="18" grpId="0" animBg="1"/>
      <p:bldP spid="20" grpId="0" animBg="1"/>
      <p:bldP spid="2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99C8F8-9127-9D6E-C473-A98496A8945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270DBB5-D434-05E9-D7C4-708DF905B22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6</a:t>
            </a:fld>
            <a:endParaRPr lang="en-US"/>
          </a:p>
        </p:txBody>
      </p:sp>
      <p:sp>
        <p:nvSpPr>
          <p:cNvPr id="3" name="Title 2">
            <a:extLst>
              <a:ext uri="{FF2B5EF4-FFF2-40B4-BE49-F238E27FC236}">
                <a16:creationId xmlns:a16="http://schemas.microsoft.com/office/drawing/2014/main" id="{5A3A9EE7-0817-6823-B862-BBBB1F34AFCE}"/>
              </a:ext>
            </a:extLst>
          </p:cNvPr>
          <p:cNvSpPr>
            <a:spLocks noGrp="1"/>
          </p:cNvSpPr>
          <p:nvPr>
            <p:ph type="title"/>
          </p:nvPr>
        </p:nvSpPr>
        <p:spPr/>
        <p:txBody>
          <a:bodyPr/>
          <a:lstStyle/>
          <a:p>
            <a:r>
              <a:rPr lang="en-US" dirty="0"/>
              <a:t>General-Purpose Ecosystem Hits its Performance Limit  </a:t>
            </a:r>
          </a:p>
        </p:txBody>
      </p:sp>
      <p:sp>
        <p:nvSpPr>
          <p:cNvPr id="4" name="Content Placeholder 3">
            <a:extLst>
              <a:ext uri="{FF2B5EF4-FFF2-40B4-BE49-F238E27FC236}">
                <a16:creationId xmlns:a16="http://schemas.microsoft.com/office/drawing/2014/main" id="{0BCD420A-F83C-2AF5-5BE0-70C14F7C9C4B}"/>
              </a:ext>
            </a:extLst>
          </p:cNvPr>
          <p:cNvSpPr>
            <a:spLocks noGrp="1"/>
          </p:cNvSpPr>
          <p:nvPr>
            <p:ph sz="half" idx="1"/>
          </p:nvPr>
        </p:nvSpPr>
        <p:spPr>
          <a:xfrm>
            <a:off x="1117496" y="1205345"/>
            <a:ext cx="9896868" cy="5652655"/>
          </a:xfrm>
        </p:spPr>
        <p:txBody>
          <a:bodyPr>
            <a:normAutofit/>
          </a:bodyPr>
          <a:lstStyle/>
          <a:p>
            <a:pPr marL="342900" marR="0" lvl="0" indent="-342900" algn="l" defTabSz="914400" rtl="0" eaLnBrk="0" fontAlgn="base" latinLnBrk="0" hangingPunct="0">
              <a:lnSpc>
                <a:spcPct val="90000"/>
              </a:lnSpc>
              <a:spcBef>
                <a:spcPct val="20000"/>
              </a:spcBef>
              <a:spcAft>
                <a:spcPct val="0"/>
              </a:spcAft>
              <a:buClrTx/>
              <a:buSzTx/>
              <a:buFontTx/>
              <a:buChar char="•"/>
              <a:tabLst/>
              <a:defRPr/>
            </a:pPr>
            <a:r>
              <a:rPr kumimoji="0" lang="en-US" altLang="zh-CN" b="0" i="0" u="none" strike="noStrike" kern="0" cap="none" spc="0" normalizeH="0" baseline="0" noProof="0" dirty="0">
                <a:ln>
                  <a:noFill/>
                </a:ln>
                <a:solidFill>
                  <a:srgbClr val="FF0000"/>
                </a:solidFill>
                <a:effectLst/>
                <a:uLnTx/>
                <a:uFillTx/>
                <a:latin typeface="Arial"/>
                <a:ea typeface="SimSun" panose="02010600030101010101" pitchFamily="2" charset="-122"/>
              </a:rPr>
              <a:t>CPU and Multicores  </a:t>
            </a:r>
          </a:p>
          <a:p>
            <a:pPr marL="742950" marR="0" lvl="1" indent="-285750" algn="l" defTabSz="914400" rtl="0" eaLnBrk="0" fontAlgn="base" latinLnBrk="0" hangingPunct="0">
              <a:lnSpc>
                <a:spcPct val="90000"/>
              </a:lnSpc>
              <a:spcBef>
                <a:spcPct val="20000"/>
              </a:spcBef>
              <a:spcAft>
                <a:spcPct val="0"/>
              </a:spcAft>
              <a:buClrTx/>
              <a:buSzTx/>
              <a:buFontTx/>
              <a:buChar char="–"/>
              <a:tabLst/>
              <a:defRPr/>
            </a:pPr>
            <a:r>
              <a:rPr lang="en-US" altLang="zh-CN" kern="0" dirty="0">
                <a:solidFill>
                  <a:srgbClr val="4B5563"/>
                </a:solidFill>
                <a:latin typeface="Arial"/>
                <a:ea typeface="SimSun" panose="02010600030101010101" pitchFamily="2" charset="-122"/>
              </a:rPr>
              <a:t>Standard programming and</a:t>
            </a:r>
            <a:r>
              <a:rPr kumimoji="0" lang="en-US" altLang="zh-CN" b="0" i="0" u="none" strike="noStrike" kern="0" cap="none" spc="0" normalizeH="0" baseline="0" noProof="0" dirty="0">
                <a:ln>
                  <a:noFill/>
                </a:ln>
                <a:solidFill>
                  <a:srgbClr val="4B5563"/>
                </a:solidFill>
                <a:effectLst/>
                <a:uLnTx/>
                <a:uFillTx/>
                <a:latin typeface="Arial"/>
                <a:ea typeface="SimSun" panose="02010600030101010101" pitchFamily="2" charset="-122"/>
              </a:rPr>
              <a:t> </a:t>
            </a:r>
            <a:r>
              <a:rPr lang="en-US" altLang="zh-CN" b="1" kern="0" dirty="0">
                <a:solidFill>
                  <a:srgbClr val="0070C0"/>
                </a:solidFill>
                <a:latin typeface="Arial"/>
                <a:ea typeface="SimSun" panose="02010600030101010101" pitchFamily="2" charset="-122"/>
              </a:rPr>
              <a:t>general-purpose</a:t>
            </a:r>
            <a:r>
              <a:rPr kumimoji="0" lang="en-US" altLang="zh-CN" b="1" i="0" u="none" strike="noStrike" kern="0" cap="none" spc="0" normalizeH="0" baseline="0" noProof="0" dirty="0">
                <a:ln>
                  <a:noFill/>
                </a:ln>
                <a:solidFill>
                  <a:srgbClr val="4B5563"/>
                </a:solidFill>
                <a:effectLst/>
                <a:uLnTx/>
                <a:uFillTx/>
                <a:latin typeface="Arial"/>
                <a:ea typeface="SimSun" panose="02010600030101010101" pitchFamily="2" charset="-122"/>
              </a:rPr>
              <a:t> </a:t>
            </a:r>
            <a:r>
              <a:rPr kumimoji="0" lang="en-US" altLang="zh-CN" i="0" u="none" strike="noStrike" kern="0" cap="none" spc="0" normalizeH="0" baseline="0" noProof="0" dirty="0">
                <a:ln>
                  <a:noFill/>
                </a:ln>
                <a:solidFill>
                  <a:srgbClr val="4B5563"/>
                </a:solidFill>
                <a:effectLst/>
                <a:uLnTx/>
                <a:uFillTx/>
                <a:latin typeface="Arial"/>
                <a:ea typeface="SimSun" panose="02010600030101010101" pitchFamily="2" charset="-122"/>
              </a:rPr>
              <a:t>for</a:t>
            </a:r>
            <a:r>
              <a:rPr kumimoji="0" lang="en-US" altLang="zh-CN" b="0" i="0" u="none" strike="noStrike" kern="0" cap="none" spc="0" normalizeH="0" baseline="0" noProof="0" dirty="0">
                <a:ln>
                  <a:noFill/>
                </a:ln>
                <a:solidFill>
                  <a:srgbClr val="4B5563"/>
                </a:solidFill>
                <a:effectLst/>
                <a:uLnTx/>
                <a:uFillTx/>
                <a:latin typeface="Arial"/>
                <a:ea typeface="SimSun" panose="02010600030101010101" pitchFamily="2" charset="-122"/>
              </a:rPr>
              <a:t> all applications </a:t>
            </a:r>
            <a:endParaRPr kumimoji="0" lang="en-US" altLang="en-US" b="0" i="0" u="none" strike="noStrike" kern="0" cap="none" spc="0" normalizeH="0" baseline="0" noProof="0" dirty="0">
              <a:ln>
                <a:noFill/>
              </a:ln>
              <a:solidFill>
                <a:srgbClr val="4B5563"/>
              </a:solidFill>
              <a:effectLst/>
              <a:uLnTx/>
              <a:uFillTx/>
              <a:latin typeface="Arial"/>
              <a:ea typeface="SimSun" panose="02010600030101010101" pitchFamily="2" charset="-122"/>
            </a:endParaRPr>
          </a:p>
          <a:p>
            <a:pPr marL="742950" marR="0" lvl="1" indent="-285750" algn="l" defTabSz="914400" rtl="0" eaLnBrk="0" fontAlgn="base" latinLnBrk="0" hangingPunct="0">
              <a:lnSpc>
                <a:spcPct val="90000"/>
              </a:lnSpc>
              <a:spcBef>
                <a:spcPct val="20000"/>
              </a:spcBef>
              <a:spcAft>
                <a:spcPct val="0"/>
              </a:spcAft>
              <a:buClrTx/>
              <a:buSzTx/>
              <a:buFontTx/>
              <a:buChar char="–"/>
              <a:tabLst/>
              <a:defRPr/>
            </a:pPr>
            <a:r>
              <a:rPr kumimoji="0" lang="en-US" altLang="en-US" b="1" i="0" u="none" strike="noStrike" kern="0" cap="none" spc="0" normalizeH="0" baseline="0" noProof="0" dirty="0">
                <a:ln>
                  <a:noFill/>
                </a:ln>
                <a:solidFill>
                  <a:srgbClr val="00B050"/>
                </a:solidFill>
                <a:effectLst/>
                <a:uLnTx/>
                <a:uFillTx/>
                <a:latin typeface="Arial"/>
                <a:ea typeface="SimSun" panose="02010600030101010101" pitchFamily="2" charset="-122"/>
              </a:rPr>
              <a:t>Power/performance efficiency are increasingly low </a:t>
            </a:r>
            <a:r>
              <a:rPr kumimoji="0" lang="en-US" altLang="en-US" b="0" i="0" u="none" strike="noStrike" kern="0" cap="none" spc="0" normalizeH="0" baseline="0" noProof="0" dirty="0">
                <a:ln>
                  <a:noFill/>
                </a:ln>
                <a:solidFill>
                  <a:srgbClr val="000000"/>
                </a:solidFill>
                <a:effectLst/>
                <a:uLnTx/>
                <a:uFillTx/>
                <a:latin typeface="Arial"/>
                <a:ea typeface="SimSun" panose="02010600030101010101" pitchFamily="2" charset="-122"/>
              </a:rPr>
              <a:t> </a:t>
            </a:r>
          </a:p>
          <a:p>
            <a:pPr marL="342900" lvl="0" indent="-342900" eaLnBrk="0" fontAlgn="base" hangingPunct="0">
              <a:spcBef>
                <a:spcPct val="20000"/>
              </a:spcBef>
              <a:spcAft>
                <a:spcPct val="0"/>
              </a:spcAft>
              <a:buFontTx/>
              <a:buChar char="•"/>
              <a:defRPr/>
            </a:pPr>
            <a:r>
              <a:rPr kumimoji="0" lang="en-US" altLang="zh-CN" b="0" i="0" u="none" strike="noStrike" kern="0" cap="none" spc="0" normalizeH="0" baseline="0" noProof="0" dirty="0">
                <a:ln>
                  <a:noFill/>
                </a:ln>
                <a:solidFill>
                  <a:srgbClr val="FF0000"/>
                </a:solidFill>
                <a:effectLst/>
                <a:uLnTx/>
                <a:uFillTx/>
                <a:latin typeface="Arial"/>
                <a:ea typeface="SimSun" panose="02010600030101010101" pitchFamily="2" charset="-122"/>
              </a:rPr>
              <a:t>GPUs </a:t>
            </a:r>
            <a:r>
              <a:rPr lang="en-US" altLang="zh-CN" kern="0" dirty="0">
                <a:solidFill>
                  <a:srgbClr val="4B5563"/>
                </a:solidFill>
                <a:latin typeface="Arial"/>
                <a:ea typeface="SimSun" panose="02010600030101010101" pitchFamily="2" charset="-122"/>
              </a:rPr>
              <a:t>(graphics </a:t>
            </a:r>
            <a:r>
              <a:rPr kumimoji="0" lang="en-US" altLang="zh-CN" b="0" i="0" u="none" strike="noStrike" kern="0" cap="none" spc="0" normalizeH="0" baseline="0" noProof="0" dirty="0">
                <a:ln>
                  <a:noFill/>
                </a:ln>
                <a:solidFill>
                  <a:srgbClr val="4B5563"/>
                </a:solidFill>
                <a:effectLst/>
                <a:uLnTx/>
                <a:uFillTx/>
                <a:latin typeface="Arial"/>
                <a:ea typeface="SimSun" panose="02010600030101010101" pitchFamily="2" charset="-122"/>
              </a:rPr>
              <a:t>processing unit)</a:t>
            </a:r>
          </a:p>
          <a:p>
            <a:pPr marL="742950" marR="0" lvl="1" indent="-285750" algn="l" defTabSz="914400" rtl="0" eaLnBrk="0" fontAlgn="base" latinLnBrk="0" hangingPunct="0">
              <a:lnSpc>
                <a:spcPct val="90000"/>
              </a:lnSpc>
              <a:spcBef>
                <a:spcPct val="20000"/>
              </a:spcBef>
              <a:spcAft>
                <a:spcPct val="0"/>
              </a:spcAft>
              <a:buClrTx/>
              <a:buSzTx/>
              <a:buFontTx/>
              <a:buChar char="–"/>
              <a:tabLst/>
              <a:defRPr/>
            </a:pPr>
            <a:r>
              <a:rPr kumimoji="0" lang="en-US" altLang="zh-CN" b="1" i="0" u="none" strike="noStrike" kern="0" cap="none" spc="0" normalizeH="0" baseline="0" noProof="0" dirty="0">
                <a:ln>
                  <a:noFill/>
                </a:ln>
                <a:solidFill>
                  <a:srgbClr val="00B050"/>
                </a:solidFill>
                <a:effectLst/>
                <a:uLnTx/>
                <a:uFillTx/>
                <a:latin typeface="Arial"/>
                <a:ea typeface="SimSun" panose="02010600030101010101" pitchFamily="2" charset="-122"/>
              </a:rPr>
              <a:t>Highly Efficient for applications with high SIMT parallelism</a:t>
            </a:r>
          </a:p>
          <a:p>
            <a:pPr marL="742950" lvl="1" indent="-285750" eaLnBrk="0" fontAlgn="base" hangingPunct="0">
              <a:spcBef>
                <a:spcPct val="20000"/>
              </a:spcBef>
              <a:spcAft>
                <a:spcPct val="0"/>
              </a:spcAft>
              <a:buFontTx/>
              <a:buChar char="–"/>
              <a:defRPr/>
            </a:pPr>
            <a:r>
              <a:rPr lang="en-US" altLang="zh-CN" kern="0" dirty="0">
                <a:solidFill>
                  <a:srgbClr val="4B5563"/>
                </a:solidFill>
                <a:latin typeface="Arial"/>
                <a:ea typeface="SimSun" panose="02010600030101010101" pitchFamily="2" charset="-122"/>
              </a:rPr>
              <a:t>Not efficient for branch divergence, irregular memory accesses, and others  </a:t>
            </a:r>
            <a:r>
              <a:rPr kumimoji="0" lang="en-US" altLang="zh-CN" b="1" i="0" u="none" strike="noStrike" kern="0" cap="none" spc="0" normalizeH="0" baseline="0" noProof="0" dirty="0">
                <a:ln>
                  <a:noFill/>
                </a:ln>
                <a:solidFill>
                  <a:srgbClr val="4B5563"/>
                </a:solidFill>
                <a:effectLst/>
                <a:uLnTx/>
                <a:uFillTx/>
                <a:latin typeface="Arial"/>
                <a:ea typeface="SimSun" panose="02010600030101010101" pitchFamily="2" charset="-122"/>
              </a:rPr>
              <a:t> </a:t>
            </a:r>
          </a:p>
          <a:p>
            <a:pPr marL="342900" marR="0" lvl="0" indent="-342900" algn="l" defTabSz="914400" rtl="0" eaLnBrk="0" fontAlgn="base" latinLnBrk="0" hangingPunct="0">
              <a:lnSpc>
                <a:spcPct val="90000"/>
              </a:lnSpc>
              <a:spcBef>
                <a:spcPct val="20000"/>
              </a:spcBef>
              <a:spcAft>
                <a:spcPct val="0"/>
              </a:spcAft>
              <a:buClrTx/>
              <a:buSzTx/>
              <a:buFontTx/>
              <a:buChar char="•"/>
              <a:tabLst/>
              <a:defRPr/>
            </a:pPr>
            <a:r>
              <a:rPr kumimoji="0" lang="en-US" altLang="zh-CN" b="0" i="0" u="none" strike="noStrike" kern="0" cap="none" spc="0" normalizeH="0" baseline="0" noProof="0" dirty="0">
                <a:ln>
                  <a:noFill/>
                </a:ln>
                <a:solidFill>
                  <a:srgbClr val="FF0000"/>
                </a:solidFill>
                <a:effectLst/>
                <a:uLnTx/>
                <a:uFillTx/>
                <a:latin typeface="Arial"/>
                <a:ea typeface="SimSun" panose="02010600030101010101" pitchFamily="2" charset="-122"/>
              </a:rPr>
              <a:t>FPGAs </a:t>
            </a:r>
            <a:r>
              <a:rPr kumimoji="0" lang="en-US" altLang="zh-CN" b="0" i="0" u="none" strike="noStrike" kern="0" cap="none" spc="0" normalizeH="0" baseline="0" noProof="0" dirty="0">
                <a:ln>
                  <a:noFill/>
                </a:ln>
                <a:solidFill>
                  <a:srgbClr val="4B5563"/>
                </a:solidFill>
                <a:effectLst/>
                <a:uLnTx/>
                <a:uFillTx/>
                <a:latin typeface="Arial"/>
                <a:ea typeface="SimSun" panose="02010600030101010101" pitchFamily="2" charset="-122"/>
              </a:rPr>
              <a:t>(field programmable gate arrays)</a:t>
            </a:r>
          </a:p>
          <a:p>
            <a:pPr marL="742950" marR="0" lvl="1" indent="-285750" algn="l" defTabSz="914400" rtl="0" eaLnBrk="0" fontAlgn="base" latinLnBrk="0" hangingPunct="0">
              <a:lnSpc>
                <a:spcPct val="90000"/>
              </a:lnSpc>
              <a:spcBef>
                <a:spcPct val="20000"/>
              </a:spcBef>
              <a:spcAft>
                <a:spcPct val="0"/>
              </a:spcAft>
              <a:buClrTx/>
              <a:buSzTx/>
              <a:buFontTx/>
              <a:buChar char="–"/>
              <a:tabLst/>
              <a:defRPr/>
            </a:pPr>
            <a:r>
              <a:rPr lang="en-US" altLang="zh-CN" b="1" kern="0" dirty="0">
                <a:solidFill>
                  <a:srgbClr val="00B050"/>
                </a:solidFill>
                <a:latin typeface="Arial"/>
                <a:ea typeface="SimSun" panose="02010600030101010101" pitchFamily="2" charset="-122"/>
              </a:rPr>
              <a:t>High energy efficiency </a:t>
            </a:r>
            <a:endParaRPr kumimoji="0" lang="en-US" altLang="zh-CN" b="1" i="0" u="none" strike="noStrike" kern="0" cap="none" spc="0" normalizeH="0" baseline="0" noProof="0" dirty="0">
              <a:ln>
                <a:noFill/>
              </a:ln>
              <a:solidFill>
                <a:srgbClr val="00B050"/>
              </a:solidFill>
              <a:effectLst/>
              <a:uLnTx/>
              <a:uFillTx/>
              <a:latin typeface="Arial"/>
              <a:ea typeface="SimSun" panose="02010600030101010101" pitchFamily="2" charset="-122"/>
            </a:endParaRPr>
          </a:p>
          <a:p>
            <a:pPr marL="742950" marR="0" lvl="1" indent="-285750" algn="l" defTabSz="914400" rtl="0" eaLnBrk="0" fontAlgn="base" latinLnBrk="0" hangingPunct="0">
              <a:lnSpc>
                <a:spcPct val="90000"/>
              </a:lnSpc>
              <a:spcBef>
                <a:spcPct val="20000"/>
              </a:spcBef>
              <a:spcAft>
                <a:spcPct val="0"/>
              </a:spcAft>
              <a:buClrTx/>
              <a:buSzTx/>
              <a:buFontTx/>
              <a:buChar char="–"/>
              <a:tabLst/>
              <a:defRPr/>
            </a:pPr>
            <a:r>
              <a:rPr lang="en-US" altLang="zh-CN" kern="0" dirty="0">
                <a:solidFill>
                  <a:srgbClr val="4B5563"/>
                </a:solidFill>
                <a:latin typeface="Arial"/>
                <a:ea typeface="SimSun" panose="02010600030101010101" pitchFamily="2" charset="-122"/>
              </a:rPr>
              <a:t>Low clock rate, limited on-chip memory and bandwidth and others</a:t>
            </a:r>
            <a:r>
              <a:rPr kumimoji="0" lang="en-US" altLang="zh-CN" b="1" i="0" u="none" strike="noStrike" kern="0" cap="none" spc="0" normalizeH="0" baseline="0" noProof="0" dirty="0">
                <a:ln>
                  <a:noFill/>
                </a:ln>
                <a:solidFill>
                  <a:srgbClr val="0070C0"/>
                </a:solidFill>
                <a:effectLst/>
                <a:uLnTx/>
                <a:uFillTx/>
                <a:latin typeface="Arial"/>
                <a:ea typeface="SimSun" panose="02010600030101010101" pitchFamily="2" charset="-122"/>
              </a:rPr>
              <a:t> </a:t>
            </a:r>
          </a:p>
          <a:p>
            <a:pPr marL="342900" marR="0" lvl="0" indent="-342900" algn="l" defTabSz="914400" rtl="0" eaLnBrk="0" fontAlgn="base" latinLnBrk="0" hangingPunct="0">
              <a:lnSpc>
                <a:spcPct val="90000"/>
              </a:lnSpc>
              <a:spcBef>
                <a:spcPct val="20000"/>
              </a:spcBef>
              <a:spcAft>
                <a:spcPct val="0"/>
              </a:spcAft>
              <a:buClrTx/>
              <a:buSzTx/>
              <a:buFontTx/>
              <a:buChar char="•"/>
              <a:tabLst/>
              <a:defRPr/>
            </a:pPr>
            <a:r>
              <a:rPr kumimoji="0" lang="en-US" altLang="zh-CN" b="0" i="0" u="none" strike="noStrike" kern="0" cap="none" spc="0" normalizeH="0" baseline="0" noProof="0" dirty="0">
                <a:ln>
                  <a:noFill/>
                </a:ln>
                <a:solidFill>
                  <a:srgbClr val="FF0000"/>
                </a:solidFill>
                <a:effectLst/>
                <a:uLnTx/>
                <a:uFillTx/>
                <a:latin typeface="Arial"/>
                <a:ea typeface="SimSun" panose="02010600030101010101" pitchFamily="2" charset="-122"/>
              </a:rPr>
              <a:t>ASICs</a:t>
            </a:r>
            <a:r>
              <a:rPr kumimoji="0" lang="en-US" altLang="zh-CN" b="0" i="0" u="none" strike="noStrike" kern="0" cap="none" spc="0" normalizeH="0" baseline="0" noProof="0" dirty="0">
                <a:ln>
                  <a:noFill/>
                </a:ln>
                <a:solidFill>
                  <a:srgbClr val="4B5563"/>
                </a:solidFill>
                <a:effectLst/>
                <a:uLnTx/>
                <a:uFillTx/>
                <a:latin typeface="Arial"/>
                <a:ea typeface="SimSun" panose="02010600030101010101" pitchFamily="2" charset="-122"/>
              </a:rPr>
              <a:t> (application specific integrated circuits)</a:t>
            </a:r>
          </a:p>
          <a:p>
            <a:pPr marL="742950" marR="0" lvl="1" indent="-285750" algn="l" defTabSz="914400" rtl="0" eaLnBrk="0" fontAlgn="base" latinLnBrk="0" hangingPunct="0">
              <a:lnSpc>
                <a:spcPct val="90000"/>
              </a:lnSpc>
              <a:spcBef>
                <a:spcPct val="20000"/>
              </a:spcBef>
              <a:spcAft>
                <a:spcPct val="0"/>
              </a:spcAft>
              <a:buClrTx/>
              <a:buSzTx/>
              <a:buFontTx/>
              <a:buChar char="–"/>
              <a:tabLst/>
              <a:defRPr/>
            </a:pPr>
            <a:r>
              <a:rPr kumimoji="0" lang="en-US" altLang="zh-CN" b="1" i="0" u="none" strike="noStrike" kern="0" cap="none" spc="0" normalizeH="0" baseline="0" noProof="0" dirty="0">
                <a:ln>
                  <a:noFill/>
                </a:ln>
                <a:solidFill>
                  <a:srgbClr val="00B050"/>
                </a:solidFill>
                <a:effectLst/>
                <a:uLnTx/>
                <a:uFillTx/>
                <a:latin typeface="Arial"/>
                <a:ea typeface="SimSun" panose="02010600030101010101" pitchFamily="2" charset="-122"/>
              </a:rPr>
              <a:t>Very efficient for targeted applications by customized chips</a:t>
            </a:r>
          </a:p>
          <a:p>
            <a:pPr marL="742950" marR="0" lvl="1" indent="-285750" algn="l" defTabSz="914400" rtl="0" eaLnBrk="0" fontAlgn="base" latinLnBrk="0" hangingPunct="0">
              <a:lnSpc>
                <a:spcPct val="90000"/>
              </a:lnSpc>
              <a:spcBef>
                <a:spcPct val="20000"/>
              </a:spcBef>
              <a:spcAft>
                <a:spcPct val="0"/>
              </a:spcAft>
              <a:buClrTx/>
              <a:buSzTx/>
              <a:buFontTx/>
              <a:buChar char="–"/>
              <a:tabLst/>
              <a:defRPr/>
            </a:pPr>
            <a:r>
              <a:rPr kumimoji="0" lang="en-US" altLang="zh-CN" b="1" i="0" u="none" strike="noStrike" kern="0" cap="none" spc="0" normalizeH="0" baseline="0" noProof="0" dirty="0">
                <a:ln>
                  <a:noFill/>
                </a:ln>
                <a:solidFill>
                  <a:srgbClr val="0070C0"/>
                </a:solidFill>
                <a:effectLst/>
                <a:uLnTx/>
                <a:uFillTx/>
                <a:latin typeface="Arial"/>
                <a:ea typeface="SimSun" panose="02010600030101010101" pitchFamily="2" charset="-122"/>
              </a:rPr>
              <a:t>Specialized programming and domain-focused </a:t>
            </a:r>
          </a:p>
          <a:p>
            <a:endParaRPr lang="en-US" dirty="0"/>
          </a:p>
        </p:txBody>
      </p:sp>
      <p:grpSp>
        <p:nvGrpSpPr>
          <p:cNvPr id="10" name="Group 9">
            <a:extLst>
              <a:ext uri="{FF2B5EF4-FFF2-40B4-BE49-F238E27FC236}">
                <a16:creationId xmlns:a16="http://schemas.microsoft.com/office/drawing/2014/main" id="{89E8F2DE-DD18-D8E5-146F-966547F86974}"/>
              </a:ext>
            </a:extLst>
          </p:cNvPr>
          <p:cNvGrpSpPr>
            <a:grpSpLocks/>
          </p:cNvGrpSpPr>
          <p:nvPr/>
        </p:nvGrpSpPr>
        <p:grpSpPr bwMode="auto">
          <a:xfrm>
            <a:off x="66097" y="1902117"/>
            <a:ext cx="915988" cy="3944938"/>
            <a:chOff x="148506" y="1517672"/>
            <a:chExt cx="916206" cy="3945699"/>
          </a:xfrm>
        </p:grpSpPr>
        <p:sp>
          <p:nvSpPr>
            <p:cNvPr id="11" name="Down Arrow 3">
              <a:extLst>
                <a:ext uri="{FF2B5EF4-FFF2-40B4-BE49-F238E27FC236}">
                  <a16:creationId xmlns:a16="http://schemas.microsoft.com/office/drawing/2014/main" id="{55256E39-E52B-CD84-467C-39A495CB8694}"/>
                </a:ext>
              </a:extLst>
            </p:cNvPr>
            <p:cNvSpPr>
              <a:spLocks noChangeArrowheads="1"/>
            </p:cNvSpPr>
            <p:nvPr/>
          </p:nvSpPr>
          <p:spPr bwMode="auto">
            <a:xfrm>
              <a:off x="513566" y="1517672"/>
              <a:ext cx="551146" cy="3945699"/>
            </a:xfrm>
            <a:prstGeom prst="downArrow">
              <a:avLst>
                <a:gd name="adj1" fmla="val 50000"/>
                <a:gd name="adj2" fmla="val 50014"/>
              </a:avLst>
            </a:prstGeom>
            <a:solidFill>
              <a:srgbClr val="BBE0E3"/>
            </a:solidFill>
            <a:ln w="38100" algn="ctr">
              <a:solidFill>
                <a:srgbClr val="000000"/>
              </a:solidFill>
              <a:round/>
              <a:headEnd/>
              <a:tailEnd type="triangle" w="lg" len="lg"/>
            </a:ln>
          </p:spPr>
          <p:txBody>
            <a:bodyPr wrap="none" anchor="ctr"/>
            <a:lstStyle>
              <a:lvl1pPr>
                <a:spcBef>
                  <a:spcPct val="20000"/>
                </a:spcBef>
                <a:buChar char="•"/>
                <a:defRPr sz="3200">
                  <a:solidFill>
                    <a:schemeClr val="tx1"/>
                  </a:solidFill>
                  <a:latin typeface="Arial" panose="020B0604020202020204" pitchFamily="34" charset="0"/>
                  <a:ea typeface="SimSun"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SimSun"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SimSun"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SimSun"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SimSun"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SimSun"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SimSun"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SimSun"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SimSun"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altLang="en-US" sz="1800" b="0" i="0" u="none" strike="noStrike" kern="0" cap="none" spc="0" normalizeH="0" baseline="0" noProof="0">
                <a:ln>
                  <a:noFill/>
                </a:ln>
                <a:solidFill>
                  <a:srgbClr val="000000"/>
                </a:solidFill>
                <a:effectLst/>
                <a:uLnTx/>
                <a:uFillTx/>
                <a:latin typeface="Arial" panose="020B0604020202020204" pitchFamily="34" charset="0"/>
                <a:ea typeface="SimSun" panose="02010600030101010101" pitchFamily="2" charset="-122"/>
              </a:endParaRPr>
            </a:p>
          </p:txBody>
        </p:sp>
        <p:grpSp>
          <p:nvGrpSpPr>
            <p:cNvPr id="12" name="Group 8">
              <a:extLst>
                <a:ext uri="{FF2B5EF4-FFF2-40B4-BE49-F238E27FC236}">
                  <a16:creationId xmlns:a16="http://schemas.microsoft.com/office/drawing/2014/main" id="{865F8768-85E9-61F3-6CA0-5A457AE117B2}"/>
                </a:ext>
              </a:extLst>
            </p:cNvPr>
            <p:cNvGrpSpPr>
              <a:grpSpLocks/>
            </p:cNvGrpSpPr>
            <p:nvPr/>
          </p:nvGrpSpPr>
          <p:grpSpPr bwMode="auto">
            <a:xfrm rot="-5400000">
              <a:off x="-801666" y="3231933"/>
              <a:ext cx="2417522" cy="517177"/>
              <a:chOff x="-2179529" y="2539174"/>
              <a:chExt cx="2417522" cy="517177"/>
            </a:xfrm>
          </p:grpSpPr>
          <p:sp>
            <p:nvSpPr>
              <p:cNvPr id="13" name="Content Placeholder 2">
                <a:extLst>
                  <a:ext uri="{FF2B5EF4-FFF2-40B4-BE49-F238E27FC236}">
                    <a16:creationId xmlns:a16="http://schemas.microsoft.com/office/drawing/2014/main" id="{DB3A886C-A7B6-3340-7E48-6C5E08B4F434}"/>
                  </a:ext>
                </a:extLst>
              </p:cNvPr>
              <p:cNvSpPr txBox="1">
                <a:spLocks/>
              </p:cNvSpPr>
              <p:nvPr/>
            </p:nvSpPr>
            <p:spPr bwMode="auto">
              <a:xfrm>
                <a:off x="-2179882" y="2539173"/>
                <a:ext cx="2418228" cy="517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lnSpcReduction="10000"/>
              </a:bodyPr>
              <a:lstStyle>
                <a:lvl1pPr marL="342900" indent="-342900" algn="l" rtl="0" eaLnBrk="0" fontAlgn="base" hangingPunct="0">
                  <a:spcBef>
                    <a:spcPct val="20000"/>
                  </a:spcBef>
                  <a:spcAft>
                    <a:spcPct val="0"/>
                  </a:spcAft>
                  <a:buChar char="•"/>
                  <a:defRPr sz="3200">
                    <a:solidFill>
                      <a:schemeClr val="tx1"/>
                    </a:solidFill>
                    <a:latin typeface="+mn-lt"/>
                    <a:ea typeface="宋体" pitchFamily="2" charset="-122"/>
                    <a:cs typeface="宋体"/>
                  </a:defRPr>
                </a:lvl1pPr>
                <a:lvl2pPr marL="742950" indent="-285750" algn="l" rtl="0" eaLnBrk="0" fontAlgn="base" hangingPunct="0">
                  <a:spcBef>
                    <a:spcPct val="20000"/>
                  </a:spcBef>
                  <a:spcAft>
                    <a:spcPct val="0"/>
                  </a:spcAft>
                  <a:buChar char="–"/>
                  <a:defRPr sz="2800">
                    <a:solidFill>
                      <a:schemeClr val="tx1"/>
                    </a:solidFill>
                    <a:latin typeface="+mn-lt"/>
                    <a:ea typeface="宋体" pitchFamily="2" charset="-122"/>
                    <a:cs typeface="宋体"/>
                  </a:defRPr>
                </a:lvl2pPr>
                <a:lvl3pPr marL="1143000" indent="-228600" algn="l" rtl="0" eaLnBrk="0" fontAlgn="base" hangingPunct="0">
                  <a:spcBef>
                    <a:spcPct val="20000"/>
                  </a:spcBef>
                  <a:spcAft>
                    <a:spcPct val="0"/>
                  </a:spcAft>
                  <a:buChar char="•"/>
                  <a:defRPr sz="2400">
                    <a:solidFill>
                      <a:schemeClr val="tx1"/>
                    </a:solidFill>
                    <a:latin typeface="+mn-lt"/>
                    <a:ea typeface="宋体" pitchFamily="2" charset="-122"/>
                    <a:cs typeface="宋体"/>
                  </a:defRPr>
                </a:lvl3pPr>
                <a:lvl4pPr marL="1600200" indent="-228600" algn="l" rtl="0" eaLnBrk="0" fontAlgn="base" hangingPunct="0">
                  <a:spcBef>
                    <a:spcPct val="20000"/>
                  </a:spcBef>
                  <a:spcAft>
                    <a:spcPct val="0"/>
                  </a:spcAft>
                  <a:buChar char="–"/>
                  <a:defRPr sz="2000">
                    <a:solidFill>
                      <a:schemeClr val="tx1"/>
                    </a:solidFill>
                    <a:latin typeface="+mn-lt"/>
                    <a:ea typeface="宋体" pitchFamily="2" charset="-122"/>
                    <a:cs typeface="宋体"/>
                  </a:defRPr>
                </a:lvl4pPr>
                <a:lvl5pPr marL="2057400" indent="-228600" algn="l" rtl="0" eaLnBrk="0" fontAlgn="base" hangingPunct="0">
                  <a:spcBef>
                    <a:spcPct val="20000"/>
                  </a:spcBef>
                  <a:spcAft>
                    <a:spcPct val="0"/>
                  </a:spcAft>
                  <a:buChar char="»"/>
                  <a:defRPr sz="2000">
                    <a:solidFill>
                      <a:schemeClr val="tx1"/>
                    </a:solidFill>
                    <a:latin typeface="+mn-lt"/>
                    <a:ea typeface="宋体" pitchFamily="2" charset="-122"/>
                    <a:cs typeface="宋体"/>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342900" marR="0" lvl="1" indent="0" algn="l" defTabSz="914400" rtl="0" eaLnBrk="0" fontAlgn="base" latinLnBrk="0" hangingPunct="0">
                  <a:lnSpc>
                    <a:spcPct val="100000"/>
                  </a:lnSpc>
                  <a:spcBef>
                    <a:spcPct val="20000"/>
                  </a:spcBef>
                  <a:spcAft>
                    <a:spcPct val="0"/>
                  </a:spcAft>
                  <a:buClrTx/>
                  <a:buSzTx/>
                  <a:buFontTx/>
                  <a:buNone/>
                  <a:tabLst/>
                  <a:defRPr/>
                </a:pPr>
                <a:r>
                  <a:rPr kumimoji="0" lang="en-US" sz="2800" b="0" i="0" u="none" strike="noStrike" kern="0" cap="none" spc="0" normalizeH="0" baseline="0" noProof="0" dirty="0">
                    <a:ln>
                      <a:noFill/>
                    </a:ln>
                    <a:solidFill>
                      <a:srgbClr val="FF0000"/>
                    </a:solidFill>
                    <a:effectLst/>
                    <a:uLnTx/>
                    <a:uFillTx/>
                    <a:latin typeface="Arial"/>
                    <a:ea typeface="宋体" pitchFamily="2" charset="-122"/>
                  </a:rPr>
                  <a:t>Efficiency</a:t>
                </a:r>
              </a:p>
            </p:txBody>
          </p:sp>
          <p:cxnSp>
            <p:nvCxnSpPr>
              <p:cNvPr id="14" name="Straight Arrow Connector 6">
                <a:extLst>
                  <a:ext uri="{FF2B5EF4-FFF2-40B4-BE49-F238E27FC236}">
                    <a16:creationId xmlns:a16="http://schemas.microsoft.com/office/drawing/2014/main" id="{8AC053EF-BDE7-ADD8-757D-1FDBC3888E0D}"/>
                  </a:ext>
                </a:extLst>
              </p:cNvPr>
              <p:cNvCxnSpPr>
                <a:cxnSpLocks noChangeShapeType="1"/>
              </p:cNvCxnSpPr>
              <p:nvPr/>
            </p:nvCxnSpPr>
            <p:spPr bwMode="auto">
              <a:xfrm flipH="1" flipV="1">
                <a:off x="-81680" y="2543632"/>
                <a:ext cx="9525" cy="382044"/>
              </a:xfrm>
              <a:prstGeom prst="straightConnector1">
                <a:avLst/>
              </a:prstGeom>
              <a:noFill/>
              <a:ln w="63500" algn="ctr">
                <a:solidFill>
                  <a:srgbClr val="FF0000"/>
                </a:solidFill>
                <a:round/>
                <a:headEnd/>
                <a:tailEnd type="triangle" w="med" len="med"/>
              </a:ln>
              <a:extLst>
                <a:ext uri="{909E8E84-426E-40DD-AFC4-6F175D3DCCD1}">
                  <a14:hiddenFill xmlns:a14="http://schemas.microsoft.com/office/drawing/2010/main">
                    <a:noFill/>
                  </a14:hiddenFill>
                </a:ext>
              </a:extLst>
            </p:spPr>
          </p:cxnSp>
        </p:grpSp>
      </p:grpSp>
      <p:grpSp>
        <p:nvGrpSpPr>
          <p:cNvPr id="15" name="Group 14">
            <a:extLst>
              <a:ext uri="{FF2B5EF4-FFF2-40B4-BE49-F238E27FC236}">
                <a16:creationId xmlns:a16="http://schemas.microsoft.com/office/drawing/2014/main" id="{97257FA9-25C7-2CE5-119C-BBAB0EDD9CD1}"/>
              </a:ext>
            </a:extLst>
          </p:cNvPr>
          <p:cNvGrpSpPr>
            <a:grpSpLocks/>
          </p:cNvGrpSpPr>
          <p:nvPr/>
        </p:nvGrpSpPr>
        <p:grpSpPr bwMode="auto">
          <a:xfrm>
            <a:off x="11138917" y="1891726"/>
            <a:ext cx="927112" cy="3944938"/>
            <a:chOff x="8135654" y="1517672"/>
            <a:chExt cx="926938" cy="3945699"/>
          </a:xfrm>
        </p:grpSpPr>
        <p:grpSp>
          <p:nvGrpSpPr>
            <p:cNvPr id="16" name="Group 10">
              <a:extLst>
                <a:ext uri="{FF2B5EF4-FFF2-40B4-BE49-F238E27FC236}">
                  <a16:creationId xmlns:a16="http://schemas.microsoft.com/office/drawing/2014/main" id="{35A1F495-433F-2455-FF5E-362F86C7A4F2}"/>
                </a:ext>
              </a:extLst>
            </p:cNvPr>
            <p:cNvGrpSpPr>
              <a:grpSpLocks/>
            </p:cNvGrpSpPr>
            <p:nvPr/>
          </p:nvGrpSpPr>
          <p:grpSpPr bwMode="auto">
            <a:xfrm rot="-5400000">
              <a:off x="7243119" y="3016607"/>
              <a:ext cx="3121515" cy="517430"/>
              <a:chOff x="-2579358" y="2538922"/>
              <a:chExt cx="3121515" cy="517430"/>
            </a:xfrm>
          </p:grpSpPr>
          <p:sp>
            <p:nvSpPr>
              <p:cNvPr id="18" name="Content Placeholder 2">
                <a:extLst>
                  <a:ext uri="{FF2B5EF4-FFF2-40B4-BE49-F238E27FC236}">
                    <a16:creationId xmlns:a16="http://schemas.microsoft.com/office/drawing/2014/main" id="{C743004F-BA0A-DEAD-EA17-D52F9089A3B2}"/>
                  </a:ext>
                </a:extLst>
              </p:cNvPr>
              <p:cNvSpPr txBox="1">
                <a:spLocks/>
              </p:cNvSpPr>
              <p:nvPr/>
            </p:nvSpPr>
            <p:spPr bwMode="auto">
              <a:xfrm rot="10800000">
                <a:off x="-2567715" y="2538922"/>
                <a:ext cx="3109872" cy="517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92500"/>
              </a:bodyPr>
              <a:lstStyle>
                <a:lvl1pPr marL="342900" indent="-342900" algn="l" rtl="0" eaLnBrk="0" fontAlgn="base" hangingPunct="0">
                  <a:spcBef>
                    <a:spcPct val="20000"/>
                  </a:spcBef>
                  <a:spcAft>
                    <a:spcPct val="0"/>
                  </a:spcAft>
                  <a:buChar char="•"/>
                  <a:defRPr sz="3200">
                    <a:solidFill>
                      <a:schemeClr val="tx1"/>
                    </a:solidFill>
                    <a:latin typeface="+mn-lt"/>
                    <a:ea typeface="宋体" pitchFamily="2" charset="-122"/>
                    <a:cs typeface="宋体"/>
                  </a:defRPr>
                </a:lvl1pPr>
                <a:lvl2pPr marL="742950" indent="-285750" algn="l" rtl="0" eaLnBrk="0" fontAlgn="base" hangingPunct="0">
                  <a:spcBef>
                    <a:spcPct val="20000"/>
                  </a:spcBef>
                  <a:spcAft>
                    <a:spcPct val="0"/>
                  </a:spcAft>
                  <a:buChar char="–"/>
                  <a:defRPr sz="2800">
                    <a:solidFill>
                      <a:schemeClr val="tx1"/>
                    </a:solidFill>
                    <a:latin typeface="+mn-lt"/>
                    <a:ea typeface="宋体" pitchFamily="2" charset="-122"/>
                    <a:cs typeface="宋体"/>
                  </a:defRPr>
                </a:lvl2pPr>
                <a:lvl3pPr marL="1143000" indent="-228600" algn="l" rtl="0" eaLnBrk="0" fontAlgn="base" hangingPunct="0">
                  <a:spcBef>
                    <a:spcPct val="20000"/>
                  </a:spcBef>
                  <a:spcAft>
                    <a:spcPct val="0"/>
                  </a:spcAft>
                  <a:buChar char="•"/>
                  <a:defRPr sz="2400">
                    <a:solidFill>
                      <a:schemeClr val="tx1"/>
                    </a:solidFill>
                    <a:latin typeface="+mn-lt"/>
                    <a:ea typeface="宋体" pitchFamily="2" charset="-122"/>
                    <a:cs typeface="宋体"/>
                  </a:defRPr>
                </a:lvl3pPr>
                <a:lvl4pPr marL="1600200" indent="-228600" algn="l" rtl="0" eaLnBrk="0" fontAlgn="base" hangingPunct="0">
                  <a:spcBef>
                    <a:spcPct val="20000"/>
                  </a:spcBef>
                  <a:spcAft>
                    <a:spcPct val="0"/>
                  </a:spcAft>
                  <a:buChar char="–"/>
                  <a:defRPr sz="2000">
                    <a:solidFill>
                      <a:schemeClr val="tx1"/>
                    </a:solidFill>
                    <a:latin typeface="+mn-lt"/>
                    <a:ea typeface="宋体" pitchFamily="2" charset="-122"/>
                    <a:cs typeface="宋体"/>
                  </a:defRPr>
                </a:lvl4pPr>
                <a:lvl5pPr marL="2057400" indent="-228600" algn="l" rtl="0" eaLnBrk="0" fontAlgn="base" hangingPunct="0">
                  <a:spcBef>
                    <a:spcPct val="20000"/>
                  </a:spcBef>
                  <a:spcAft>
                    <a:spcPct val="0"/>
                  </a:spcAft>
                  <a:buChar char="»"/>
                  <a:defRPr sz="2000">
                    <a:solidFill>
                      <a:schemeClr val="tx1"/>
                    </a:solidFill>
                    <a:latin typeface="+mn-lt"/>
                    <a:ea typeface="宋体" pitchFamily="2" charset="-122"/>
                    <a:cs typeface="宋体"/>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342900" marR="0" lvl="1" indent="0" algn="l" defTabSz="914400" rtl="0" eaLnBrk="0" fontAlgn="base" latinLnBrk="0" hangingPunct="0">
                  <a:lnSpc>
                    <a:spcPct val="100000"/>
                  </a:lnSpc>
                  <a:spcBef>
                    <a:spcPct val="20000"/>
                  </a:spcBef>
                  <a:spcAft>
                    <a:spcPct val="0"/>
                  </a:spcAft>
                  <a:buClrTx/>
                  <a:buSzTx/>
                  <a:buFontTx/>
                  <a:buNone/>
                  <a:tabLst/>
                  <a:defRPr/>
                </a:pPr>
                <a:r>
                  <a:rPr lang="en-US" kern="0" dirty="0">
                    <a:solidFill>
                      <a:srgbClr val="FF0000"/>
                    </a:solidFill>
                    <a:latin typeface="Arial"/>
                  </a:rPr>
                  <a:t>General-Purpose</a:t>
                </a:r>
                <a:endParaRPr kumimoji="0" lang="en-US" sz="2800" b="0" i="0" u="none" strike="noStrike" kern="0" cap="none" spc="0" normalizeH="0" baseline="0" noProof="0" dirty="0">
                  <a:ln>
                    <a:noFill/>
                  </a:ln>
                  <a:solidFill>
                    <a:srgbClr val="FF0000"/>
                  </a:solidFill>
                  <a:effectLst/>
                  <a:uLnTx/>
                  <a:uFillTx/>
                  <a:latin typeface="Arial"/>
                  <a:ea typeface="宋体" pitchFamily="2" charset="-122"/>
                </a:endParaRPr>
              </a:p>
            </p:txBody>
          </p:sp>
          <p:cxnSp>
            <p:nvCxnSpPr>
              <p:cNvPr id="19" name="Straight Arrow Connector 12">
                <a:extLst>
                  <a:ext uri="{FF2B5EF4-FFF2-40B4-BE49-F238E27FC236}">
                    <a16:creationId xmlns:a16="http://schemas.microsoft.com/office/drawing/2014/main" id="{81129A1A-C84B-043D-1BDD-F5A02575946C}"/>
                  </a:ext>
                </a:extLst>
              </p:cNvPr>
              <p:cNvCxnSpPr>
                <a:cxnSpLocks noChangeShapeType="1"/>
              </p:cNvCxnSpPr>
              <p:nvPr/>
            </p:nvCxnSpPr>
            <p:spPr bwMode="auto">
              <a:xfrm rot="10800000" flipH="1" flipV="1">
                <a:off x="-2579358" y="2674308"/>
                <a:ext cx="9525" cy="382044"/>
              </a:xfrm>
              <a:prstGeom prst="straightConnector1">
                <a:avLst/>
              </a:prstGeom>
              <a:noFill/>
              <a:ln w="63500" algn="ctr">
                <a:solidFill>
                  <a:srgbClr val="FF0000"/>
                </a:solidFill>
                <a:round/>
                <a:headEnd/>
                <a:tailEnd type="triangle" w="med" len="med"/>
              </a:ln>
              <a:extLst>
                <a:ext uri="{909E8E84-426E-40DD-AFC4-6F175D3DCCD1}">
                  <a14:hiddenFill xmlns:a14="http://schemas.microsoft.com/office/drawing/2010/main">
                    <a:noFill/>
                  </a14:hiddenFill>
                </a:ext>
              </a:extLst>
            </p:spPr>
          </p:cxnSp>
        </p:grpSp>
        <p:sp>
          <p:nvSpPr>
            <p:cNvPr id="17" name="Down Arrow 13">
              <a:extLst>
                <a:ext uri="{FF2B5EF4-FFF2-40B4-BE49-F238E27FC236}">
                  <a16:creationId xmlns:a16="http://schemas.microsoft.com/office/drawing/2014/main" id="{858FD157-054E-7041-64AE-9FD07F31F919}"/>
                </a:ext>
              </a:extLst>
            </p:cNvPr>
            <p:cNvSpPr>
              <a:spLocks noChangeArrowheads="1"/>
            </p:cNvSpPr>
            <p:nvPr/>
          </p:nvSpPr>
          <p:spPr bwMode="auto">
            <a:xfrm rot="10800000">
              <a:off x="8135654" y="1517672"/>
              <a:ext cx="551146" cy="3945699"/>
            </a:xfrm>
            <a:prstGeom prst="downArrow">
              <a:avLst>
                <a:gd name="adj1" fmla="val 50000"/>
                <a:gd name="adj2" fmla="val 50014"/>
              </a:avLst>
            </a:prstGeom>
            <a:solidFill>
              <a:srgbClr val="BBE0E3"/>
            </a:solidFill>
            <a:ln w="38100" algn="ctr">
              <a:solidFill>
                <a:srgbClr val="000000"/>
              </a:solidFill>
              <a:round/>
              <a:headEnd/>
              <a:tailEnd type="triangle" w="lg" len="lg"/>
            </a:ln>
          </p:spPr>
          <p:txBody>
            <a:bodyPr wrap="none" anchor="ctr"/>
            <a:lstStyle>
              <a:lvl1pPr>
                <a:spcBef>
                  <a:spcPct val="20000"/>
                </a:spcBef>
                <a:buChar char="•"/>
                <a:defRPr sz="3200">
                  <a:solidFill>
                    <a:schemeClr val="tx1"/>
                  </a:solidFill>
                  <a:latin typeface="Arial" panose="020B0604020202020204" pitchFamily="34" charset="0"/>
                  <a:ea typeface="SimSun"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SimSun"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SimSun"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SimSun"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SimSun"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SimSun"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SimSun"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SimSun"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SimSun"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altLang="en-US" sz="1800" b="0" i="0" u="none" strike="noStrike" kern="0" cap="none" spc="0" normalizeH="0" baseline="0" noProof="0">
                <a:ln>
                  <a:noFill/>
                </a:ln>
                <a:solidFill>
                  <a:srgbClr val="000000"/>
                </a:solidFill>
                <a:effectLst/>
                <a:uLnTx/>
                <a:uFillTx/>
                <a:latin typeface="Arial" panose="020B0604020202020204" pitchFamily="34" charset="0"/>
                <a:ea typeface="SimSun" panose="02010600030101010101" pitchFamily="2" charset="-122"/>
              </a:endParaRPr>
            </a:p>
          </p:txBody>
        </p:sp>
      </p:grpSp>
    </p:spTree>
    <p:extLst>
      <p:ext uri="{BB962C8B-B14F-4D97-AF65-F5344CB8AC3E}">
        <p14:creationId xmlns:p14="http://schemas.microsoft.com/office/powerpoint/2010/main" val="832922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9" end="9"/>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
                                            <p:txEl>
                                              <p:pRg st="10" end="10"/>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4">
                                            <p:txEl>
                                              <p:pRg st="11" end="1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F6E7AA2-4A0A-C1EC-7E07-2D73AE2BC32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60</a:t>
            </a:fld>
            <a:endParaRPr lang="en-US"/>
          </a:p>
        </p:txBody>
      </p:sp>
      <p:grpSp>
        <p:nvGrpSpPr>
          <p:cNvPr id="20" name="Group 19">
            <a:extLst>
              <a:ext uri="{FF2B5EF4-FFF2-40B4-BE49-F238E27FC236}">
                <a16:creationId xmlns:a16="http://schemas.microsoft.com/office/drawing/2014/main" id="{6273C092-0799-5455-854D-54D1C488C1F3}"/>
              </a:ext>
            </a:extLst>
          </p:cNvPr>
          <p:cNvGrpSpPr/>
          <p:nvPr/>
        </p:nvGrpSpPr>
        <p:grpSpPr>
          <a:xfrm>
            <a:off x="3879614" y="1938337"/>
            <a:ext cx="4772090" cy="5104967"/>
            <a:chOff x="3879614" y="1938337"/>
            <a:chExt cx="4772090" cy="5104967"/>
          </a:xfrm>
        </p:grpSpPr>
        <p:pic>
          <p:nvPicPr>
            <p:cNvPr id="4" name="Google Shape;117;p16" descr="image.png">
              <a:extLst>
                <a:ext uri="{FF2B5EF4-FFF2-40B4-BE49-F238E27FC236}">
                  <a16:creationId xmlns:a16="http://schemas.microsoft.com/office/drawing/2014/main" id="{BA452A0D-C112-07CF-73F0-CE7A90E1A2BE}"/>
                </a:ext>
              </a:extLst>
            </p:cNvPr>
            <p:cNvPicPr preferRelativeResize="0"/>
            <p:nvPr/>
          </p:nvPicPr>
          <p:blipFill rotWithShape="1">
            <a:blip r:embed="rId2">
              <a:alphaModFix/>
            </a:blip>
            <a:srcRect/>
            <a:stretch/>
          </p:blipFill>
          <p:spPr>
            <a:xfrm>
              <a:off x="4349799" y="1938337"/>
              <a:ext cx="3492549" cy="2981325"/>
            </a:xfrm>
            <a:prstGeom prst="rect">
              <a:avLst/>
            </a:prstGeom>
            <a:noFill/>
            <a:ln>
              <a:noFill/>
            </a:ln>
          </p:spPr>
        </p:pic>
        <p:sp>
          <p:nvSpPr>
            <p:cNvPr id="8" name="Google Shape;124;p16">
              <a:extLst>
                <a:ext uri="{FF2B5EF4-FFF2-40B4-BE49-F238E27FC236}">
                  <a16:creationId xmlns:a16="http://schemas.microsoft.com/office/drawing/2014/main" id="{ECA1192C-11A9-E3E8-1354-6F82BF61B20B}"/>
                </a:ext>
              </a:extLst>
            </p:cNvPr>
            <p:cNvSpPr txBox="1"/>
            <p:nvPr/>
          </p:nvSpPr>
          <p:spPr>
            <a:xfrm>
              <a:off x="4572524" y="2967037"/>
              <a:ext cx="3047099" cy="369332"/>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2400" b="1" i="0" u="none" strike="noStrike" cap="none" dirty="0">
                  <a:solidFill>
                    <a:srgbClr val="1F2937"/>
                  </a:solidFill>
                  <a:latin typeface="Poppins"/>
                  <a:ea typeface="Poppins"/>
                  <a:cs typeface="Poppins"/>
                  <a:sym typeface="Poppins"/>
                </a:rPr>
                <a:t>Geospatial</a:t>
              </a:r>
              <a:endParaRPr dirty="0"/>
            </a:p>
          </p:txBody>
        </p:sp>
        <p:sp>
          <p:nvSpPr>
            <p:cNvPr id="9" name="Google Shape;125;p16">
              <a:extLst>
                <a:ext uri="{FF2B5EF4-FFF2-40B4-BE49-F238E27FC236}">
                  <a16:creationId xmlns:a16="http://schemas.microsoft.com/office/drawing/2014/main" id="{6546326A-EAE8-908D-F07B-2AD13ABB4A7B}"/>
                </a:ext>
              </a:extLst>
            </p:cNvPr>
            <p:cNvSpPr txBox="1"/>
            <p:nvPr/>
          </p:nvSpPr>
          <p:spPr>
            <a:xfrm>
              <a:off x="4645074" y="3567112"/>
              <a:ext cx="2901999" cy="1157240"/>
            </a:xfrm>
            <a:prstGeom prst="rect">
              <a:avLst/>
            </a:prstGeom>
            <a:noFill/>
            <a:ln>
              <a:noFill/>
            </a:ln>
          </p:spPr>
          <p:txBody>
            <a:bodyPr spcFirstLastPara="1" wrap="square" lIns="0" tIns="0" rIns="0" bIns="0" anchor="t" anchorCtr="0">
              <a:spAutoFit/>
            </a:bodyPr>
            <a:lstStyle/>
            <a:p>
              <a:pPr lvl="0" algn="ctr">
                <a:lnSpc>
                  <a:spcPct val="160000"/>
                </a:lnSpc>
              </a:pPr>
              <a:r>
                <a:rPr lang="en-US" sz="1500" b="0" i="0" u="none" strike="noStrike" cap="none" dirty="0">
                  <a:solidFill>
                    <a:srgbClr val="4B5563"/>
                  </a:solidFill>
                  <a:latin typeface="Lato"/>
                  <a:ea typeface="Lato"/>
                  <a:cs typeface="Lato"/>
                  <a:sym typeface="Lato"/>
                </a:rPr>
                <a:t>Comparing LiDAR </a:t>
              </a:r>
              <a:r>
                <a:rPr lang="en-US" sz="1500" b="0" i="0" u="none" strike="noStrike" cap="none" dirty="0">
                  <a:solidFill>
                    <a:srgbClr val="FF0000"/>
                  </a:solidFill>
                  <a:latin typeface="Lato"/>
                  <a:ea typeface="Lato"/>
                  <a:cs typeface="Lato"/>
                  <a:sym typeface="Lato"/>
                </a:rPr>
                <a:t>point clouds </a:t>
              </a:r>
              <a:r>
                <a:rPr lang="en-US" sz="1500" b="0" i="0" u="none" strike="noStrike" cap="none" dirty="0">
                  <a:solidFill>
                    <a:srgbClr val="4B5563"/>
                  </a:solidFill>
                  <a:latin typeface="Lato"/>
                  <a:ea typeface="Lato"/>
                  <a:cs typeface="Lato"/>
                  <a:sym typeface="Lato"/>
                </a:rPr>
                <a:t>and </a:t>
              </a:r>
              <a:r>
                <a:rPr lang="en-US" sz="1500" dirty="0">
                  <a:solidFill>
                    <a:srgbClr val="4B5563"/>
                  </a:solidFill>
                  <a:latin typeface="Lato"/>
                  <a:ea typeface="Lato"/>
                  <a:cs typeface="Lato"/>
                </a:rPr>
                <a:t>analyzing moving object </a:t>
              </a:r>
              <a:r>
                <a:rPr lang="en-US" sz="1600" dirty="0">
                  <a:solidFill>
                    <a:srgbClr val="FF0000"/>
                  </a:solidFill>
                </a:rPr>
                <a:t>trajectories</a:t>
              </a:r>
              <a:endParaRPr dirty="0">
                <a:solidFill>
                  <a:srgbClr val="FF0000"/>
                </a:solidFill>
              </a:endParaRPr>
            </a:p>
          </p:txBody>
        </p:sp>
        <p:pic>
          <p:nvPicPr>
            <p:cNvPr id="13" name="Google Shape;129;p16" descr="image.png">
              <a:extLst>
                <a:ext uri="{FF2B5EF4-FFF2-40B4-BE49-F238E27FC236}">
                  <a16:creationId xmlns:a16="http://schemas.microsoft.com/office/drawing/2014/main" id="{39BE7C6D-6911-2AEF-C230-ADB99EFA5A62}"/>
                </a:ext>
              </a:extLst>
            </p:cNvPr>
            <p:cNvPicPr preferRelativeResize="0"/>
            <p:nvPr/>
          </p:nvPicPr>
          <p:blipFill rotWithShape="1">
            <a:blip r:embed="rId3">
              <a:alphaModFix/>
            </a:blip>
            <a:srcRect/>
            <a:stretch/>
          </p:blipFill>
          <p:spPr>
            <a:xfrm>
              <a:off x="5867400" y="2281237"/>
              <a:ext cx="457200" cy="457200"/>
            </a:xfrm>
            <a:prstGeom prst="rect">
              <a:avLst/>
            </a:prstGeom>
            <a:noFill/>
            <a:ln>
              <a:noFill/>
            </a:ln>
          </p:spPr>
        </p:pic>
        <p:pic>
          <p:nvPicPr>
            <p:cNvPr id="15" name="Picture 14" descr="ST_Hausdorff_Distance">
              <a:extLst>
                <a:ext uri="{FF2B5EF4-FFF2-40B4-BE49-F238E27FC236}">
                  <a16:creationId xmlns:a16="http://schemas.microsoft.com/office/drawing/2014/main" id="{01580FCE-1DD7-0E8F-6C09-BB12F2755A75}"/>
                </a:ext>
              </a:extLst>
            </p:cNvPr>
            <p:cNvPicPr>
              <a:picLocks noChangeAspect="1"/>
            </p:cNvPicPr>
            <p:nvPr/>
          </p:nvPicPr>
          <p:blipFill>
            <a:blip r:embed="rId4"/>
            <a:stretch>
              <a:fillRect/>
            </a:stretch>
          </p:blipFill>
          <p:spPr>
            <a:xfrm>
              <a:off x="3879614" y="4949536"/>
              <a:ext cx="4772090" cy="2093768"/>
            </a:xfrm>
            <a:prstGeom prst="rect">
              <a:avLst/>
            </a:prstGeom>
          </p:spPr>
        </p:pic>
      </p:grpSp>
      <p:grpSp>
        <p:nvGrpSpPr>
          <p:cNvPr id="19" name="Group 18">
            <a:extLst>
              <a:ext uri="{FF2B5EF4-FFF2-40B4-BE49-F238E27FC236}">
                <a16:creationId xmlns:a16="http://schemas.microsoft.com/office/drawing/2014/main" id="{19A2F7D5-9D8B-81B7-9E14-1379CB70CB1E}"/>
              </a:ext>
            </a:extLst>
          </p:cNvPr>
          <p:cNvGrpSpPr/>
          <p:nvPr/>
        </p:nvGrpSpPr>
        <p:grpSpPr>
          <a:xfrm>
            <a:off x="571500" y="1938337"/>
            <a:ext cx="3492549" cy="4593006"/>
            <a:chOff x="571500" y="1938337"/>
            <a:chExt cx="3492549" cy="4593006"/>
          </a:xfrm>
        </p:grpSpPr>
        <p:pic>
          <p:nvPicPr>
            <p:cNvPr id="3" name="Google Shape;116;p16" descr="image.png">
              <a:extLst>
                <a:ext uri="{FF2B5EF4-FFF2-40B4-BE49-F238E27FC236}">
                  <a16:creationId xmlns:a16="http://schemas.microsoft.com/office/drawing/2014/main" id="{6DB97DC1-DF1C-96DC-9E99-C7C8EA21CAA5}"/>
                </a:ext>
              </a:extLst>
            </p:cNvPr>
            <p:cNvPicPr preferRelativeResize="0"/>
            <p:nvPr/>
          </p:nvPicPr>
          <p:blipFill rotWithShape="1">
            <a:blip r:embed="rId5">
              <a:alphaModFix/>
            </a:blip>
            <a:srcRect/>
            <a:stretch/>
          </p:blipFill>
          <p:spPr>
            <a:xfrm>
              <a:off x="571500" y="1938337"/>
              <a:ext cx="3492549" cy="2981325"/>
            </a:xfrm>
            <a:prstGeom prst="rect">
              <a:avLst/>
            </a:prstGeom>
            <a:noFill/>
            <a:ln>
              <a:noFill/>
            </a:ln>
          </p:spPr>
        </p:pic>
        <p:sp>
          <p:nvSpPr>
            <p:cNvPr id="6" name="Google Shape;122;p16">
              <a:extLst>
                <a:ext uri="{FF2B5EF4-FFF2-40B4-BE49-F238E27FC236}">
                  <a16:creationId xmlns:a16="http://schemas.microsoft.com/office/drawing/2014/main" id="{F23323B5-1066-2A58-1818-C25AD27C959E}"/>
                </a:ext>
              </a:extLst>
            </p:cNvPr>
            <p:cNvSpPr txBox="1"/>
            <p:nvPr/>
          </p:nvSpPr>
          <p:spPr>
            <a:xfrm>
              <a:off x="794225" y="2967037"/>
              <a:ext cx="3047099" cy="457200"/>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2400" b="1" i="0" u="none" strike="noStrike" cap="none">
                  <a:solidFill>
                    <a:srgbClr val="1F2937"/>
                  </a:solidFill>
                  <a:latin typeface="Poppins"/>
                  <a:ea typeface="Poppins"/>
                  <a:cs typeface="Poppins"/>
                  <a:sym typeface="Poppins"/>
                </a:rPr>
                <a:t>Medical Imaging</a:t>
              </a:r>
              <a:endParaRPr/>
            </a:p>
          </p:txBody>
        </p:sp>
        <p:sp>
          <p:nvSpPr>
            <p:cNvPr id="7" name="Google Shape;123;p16">
              <a:extLst>
                <a:ext uri="{FF2B5EF4-FFF2-40B4-BE49-F238E27FC236}">
                  <a16:creationId xmlns:a16="http://schemas.microsoft.com/office/drawing/2014/main" id="{DB74BEE7-DAA9-1DD2-E855-DBDCAD87E0B6}"/>
                </a:ext>
              </a:extLst>
            </p:cNvPr>
            <p:cNvSpPr txBox="1"/>
            <p:nvPr/>
          </p:nvSpPr>
          <p:spPr>
            <a:xfrm>
              <a:off x="866627" y="3414426"/>
              <a:ext cx="2901999" cy="1477328"/>
            </a:xfrm>
            <a:prstGeom prst="rect">
              <a:avLst/>
            </a:prstGeom>
            <a:noFill/>
            <a:ln>
              <a:noFill/>
            </a:ln>
          </p:spPr>
          <p:txBody>
            <a:bodyPr spcFirstLastPara="1" wrap="square" lIns="0" tIns="0" rIns="0" bIns="0" anchor="t" anchorCtr="0">
              <a:spAutoFit/>
            </a:bodyPr>
            <a:lstStyle/>
            <a:p>
              <a:pPr marL="0" marR="0" lvl="0" indent="0" algn="ctr" rtl="0">
                <a:lnSpc>
                  <a:spcPct val="160000"/>
                </a:lnSpc>
                <a:spcBef>
                  <a:spcPts val="0"/>
                </a:spcBef>
                <a:spcAft>
                  <a:spcPts val="0"/>
                </a:spcAft>
                <a:buNone/>
              </a:pPr>
              <a:r>
                <a:rPr lang="en-US" sz="1500" b="1" i="0" u="none" strike="noStrike" cap="none" dirty="0">
                  <a:solidFill>
                    <a:srgbClr val="FF0000"/>
                  </a:solidFill>
                  <a:latin typeface="Lato"/>
                  <a:ea typeface="Lato"/>
                  <a:cs typeface="Lato"/>
                  <a:sym typeface="Lato"/>
                </a:rPr>
                <a:t>Evaluating the quality of segmentations</a:t>
              </a:r>
              <a:r>
                <a:rPr lang="en-US" sz="1500" b="0" i="0" u="none" strike="noStrike" cap="none" dirty="0">
                  <a:solidFill>
                    <a:srgbClr val="4B5563"/>
                  </a:solidFill>
                  <a:latin typeface="Lato"/>
                  <a:ea typeface="Lato"/>
                  <a:cs typeface="Lato"/>
                  <a:sym typeface="Lato"/>
                </a:rPr>
                <a:t> in MRI scans by comparing ground truth to predicted boundaries.</a:t>
              </a:r>
              <a:endParaRPr dirty="0"/>
            </a:p>
          </p:txBody>
        </p:sp>
        <p:pic>
          <p:nvPicPr>
            <p:cNvPr id="12" name="Google Shape;128;p16" descr="image.png">
              <a:extLst>
                <a:ext uri="{FF2B5EF4-FFF2-40B4-BE49-F238E27FC236}">
                  <a16:creationId xmlns:a16="http://schemas.microsoft.com/office/drawing/2014/main" id="{1F42757D-EBB3-A2E2-8621-65FE64A1D480}"/>
                </a:ext>
              </a:extLst>
            </p:cNvPr>
            <p:cNvPicPr preferRelativeResize="0"/>
            <p:nvPr/>
          </p:nvPicPr>
          <p:blipFill rotWithShape="1">
            <a:blip r:embed="rId6">
              <a:alphaModFix/>
            </a:blip>
            <a:srcRect/>
            <a:stretch/>
          </p:blipFill>
          <p:spPr>
            <a:xfrm>
              <a:off x="2089100" y="2281237"/>
              <a:ext cx="457200" cy="457200"/>
            </a:xfrm>
            <a:prstGeom prst="rect">
              <a:avLst/>
            </a:prstGeom>
            <a:noFill/>
            <a:ln>
              <a:noFill/>
            </a:ln>
          </p:spPr>
        </p:pic>
        <p:pic>
          <p:nvPicPr>
            <p:cNvPr id="16" name="Picture 15" descr="BRATS Dataset [37] . | Download ...">
              <a:extLst>
                <a:ext uri="{FF2B5EF4-FFF2-40B4-BE49-F238E27FC236}">
                  <a16:creationId xmlns:a16="http://schemas.microsoft.com/office/drawing/2014/main" id="{CC6C4A69-822C-CE8F-0BB2-8EFB7F72DB16}"/>
                </a:ext>
              </a:extLst>
            </p:cNvPr>
            <p:cNvPicPr>
              <a:picLocks noChangeAspect="1"/>
            </p:cNvPicPr>
            <p:nvPr/>
          </p:nvPicPr>
          <p:blipFill>
            <a:blip r:embed="rId7"/>
            <a:stretch>
              <a:fillRect/>
            </a:stretch>
          </p:blipFill>
          <p:spPr>
            <a:xfrm>
              <a:off x="1208811" y="5304948"/>
              <a:ext cx="2089150" cy="1226395"/>
            </a:xfrm>
            <a:prstGeom prst="rect">
              <a:avLst/>
            </a:prstGeom>
          </p:spPr>
        </p:pic>
      </p:grpSp>
      <p:grpSp>
        <p:nvGrpSpPr>
          <p:cNvPr id="21" name="Group 20">
            <a:extLst>
              <a:ext uri="{FF2B5EF4-FFF2-40B4-BE49-F238E27FC236}">
                <a16:creationId xmlns:a16="http://schemas.microsoft.com/office/drawing/2014/main" id="{8757AD94-03DC-7CE5-5E0A-1914D2A9C7B2}"/>
              </a:ext>
            </a:extLst>
          </p:cNvPr>
          <p:cNvGrpSpPr/>
          <p:nvPr/>
        </p:nvGrpSpPr>
        <p:grpSpPr>
          <a:xfrm>
            <a:off x="8128099" y="1938337"/>
            <a:ext cx="3492549" cy="4802821"/>
            <a:chOff x="8128099" y="1938337"/>
            <a:chExt cx="3492549" cy="4802821"/>
          </a:xfrm>
        </p:grpSpPr>
        <p:pic>
          <p:nvPicPr>
            <p:cNvPr id="5" name="Google Shape;118;p16" descr="image.png">
              <a:extLst>
                <a:ext uri="{FF2B5EF4-FFF2-40B4-BE49-F238E27FC236}">
                  <a16:creationId xmlns:a16="http://schemas.microsoft.com/office/drawing/2014/main" id="{D3F0CC7F-8388-670B-F344-6E2EBD916E4F}"/>
                </a:ext>
              </a:extLst>
            </p:cNvPr>
            <p:cNvPicPr preferRelativeResize="0"/>
            <p:nvPr/>
          </p:nvPicPr>
          <p:blipFill rotWithShape="1">
            <a:blip r:embed="rId8">
              <a:alphaModFix/>
            </a:blip>
            <a:srcRect/>
            <a:stretch/>
          </p:blipFill>
          <p:spPr>
            <a:xfrm>
              <a:off x="8128099" y="1938337"/>
              <a:ext cx="3492549" cy="2981325"/>
            </a:xfrm>
            <a:prstGeom prst="rect">
              <a:avLst/>
            </a:prstGeom>
            <a:noFill/>
            <a:ln>
              <a:noFill/>
            </a:ln>
          </p:spPr>
        </p:pic>
        <p:sp>
          <p:nvSpPr>
            <p:cNvPr id="10" name="Google Shape;126;p16">
              <a:extLst>
                <a:ext uri="{FF2B5EF4-FFF2-40B4-BE49-F238E27FC236}">
                  <a16:creationId xmlns:a16="http://schemas.microsoft.com/office/drawing/2014/main" id="{AAFA5A39-7B80-3549-D76F-A287061EA6A4}"/>
                </a:ext>
              </a:extLst>
            </p:cNvPr>
            <p:cNvSpPr txBox="1"/>
            <p:nvPr/>
          </p:nvSpPr>
          <p:spPr>
            <a:xfrm>
              <a:off x="8350824" y="2967037"/>
              <a:ext cx="3047099" cy="369332"/>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2400" b="1" i="0" u="none" strike="noStrike" cap="none" dirty="0">
                  <a:solidFill>
                    <a:srgbClr val="1F2937"/>
                  </a:solidFill>
                  <a:latin typeface="Poppins"/>
                  <a:ea typeface="Poppins"/>
                  <a:cs typeface="Poppins"/>
                  <a:sym typeface="Poppins"/>
                </a:rPr>
                <a:t>CAD/Graphics</a:t>
              </a:r>
              <a:endParaRPr dirty="0"/>
            </a:p>
          </p:txBody>
        </p:sp>
        <p:sp>
          <p:nvSpPr>
            <p:cNvPr id="11" name="Google Shape;127;p16">
              <a:extLst>
                <a:ext uri="{FF2B5EF4-FFF2-40B4-BE49-F238E27FC236}">
                  <a16:creationId xmlns:a16="http://schemas.microsoft.com/office/drawing/2014/main" id="{3E2FBD1B-6442-4F59-E75D-6E70D7488C23}"/>
                </a:ext>
              </a:extLst>
            </p:cNvPr>
            <p:cNvSpPr txBox="1"/>
            <p:nvPr/>
          </p:nvSpPr>
          <p:spPr>
            <a:xfrm>
              <a:off x="8423374" y="3567112"/>
              <a:ext cx="2901999" cy="1107996"/>
            </a:xfrm>
            <a:prstGeom prst="rect">
              <a:avLst/>
            </a:prstGeom>
            <a:noFill/>
            <a:ln>
              <a:noFill/>
            </a:ln>
          </p:spPr>
          <p:txBody>
            <a:bodyPr spcFirstLastPara="1" wrap="square" lIns="0" tIns="0" rIns="0" bIns="0" anchor="t" anchorCtr="0">
              <a:spAutoFit/>
            </a:bodyPr>
            <a:lstStyle/>
            <a:p>
              <a:pPr marL="0" marR="0" lvl="0" indent="0" algn="ctr" rtl="0">
                <a:lnSpc>
                  <a:spcPct val="160000"/>
                </a:lnSpc>
                <a:spcBef>
                  <a:spcPts val="0"/>
                </a:spcBef>
                <a:spcAft>
                  <a:spcPts val="0"/>
                </a:spcAft>
                <a:buNone/>
              </a:pPr>
              <a:r>
                <a:rPr lang="en-US" sz="1500" b="0" i="0" u="none" strike="noStrike" cap="none" dirty="0">
                  <a:solidFill>
                    <a:srgbClr val="FF0000"/>
                  </a:solidFill>
                  <a:latin typeface="Lato"/>
                  <a:ea typeface="Lato"/>
                  <a:cs typeface="Lato"/>
                  <a:sym typeface="Lato"/>
                </a:rPr>
                <a:t>Shape matching, mesh comparison, and </a:t>
              </a:r>
              <a:r>
                <a:rPr lang="en-US" sz="1500" b="0" i="0" u="none" strike="noStrike" cap="none" dirty="0">
                  <a:solidFill>
                    <a:srgbClr val="4B5563"/>
                  </a:solidFill>
                  <a:latin typeface="Lato"/>
                  <a:ea typeface="Lato"/>
                  <a:cs typeface="Lato"/>
                  <a:sym typeface="Lato"/>
                </a:rPr>
                <a:t>similarity assessment for automated design.</a:t>
              </a:r>
              <a:endParaRPr dirty="0"/>
            </a:p>
          </p:txBody>
        </p:sp>
        <p:pic>
          <p:nvPicPr>
            <p:cNvPr id="14" name="Google Shape;130;p16" descr="image.png">
              <a:extLst>
                <a:ext uri="{FF2B5EF4-FFF2-40B4-BE49-F238E27FC236}">
                  <a16:creationId xmlns:a16="http://schemas.microsoft.com/office/drawing/2014/main" id="{AC342AD2-09FD-D8A5-6E23-F600128279B9}"/>
                </a:ext>
              </a:extLst>
            </p:cNvPr>
            <p:cNvPicPr preferRelativeResize="0"/>
            <p:nvPr/>
          </p:nvPicPr>
          <p:blipFill rotWithShape="1">
            <a:blip r:embed="rId9">
              <a:alphaModFix/>
            </a:blip>
            <a:srcRect/>
            <a:stretch/>
          </p:blipFill>
          <p:spPr>
            <a:xfrm>
              <a:off x="9645699" y="2281237"/>
              <a:ext cx="457200" cy="457200"/>
            </a:xfrm>
            <a:prstGeom prst="rect">
              <a:avLst/>
            </a:prstGeom>
            <a:noFill/>
            <a:ln>
              <a:noFill/>
            </a:ln>
          </p:spPr>
        </p:pic>
        <p:pic>
          <p:nvPicPr>
            <p:cNvPr id="17" name="Picture 16">
              <a:extLst>
                <a:ext uri="{FF2B5EF4-FFF2-40B4-BE49-F238E27FC236}">
                  <a16:creationId xmlns:a16="http://schemas.microsoft.com/office/drawing/2014/main" id="{A9DAC9A4-748B-FBF8-7BDF-A4D276AE4B3C}"/>
                </a:ext>
              </a:extLst>
            </p:cNvPr>
            <p:cNvPicPr>
              <a:picLocks noChangeAspect="1"/>
            </p:cNvPicPr>
            <p:nvPr/>
          </p:nvPicPr>
          <p:blipFill>
            <a:blip r:embed="rId10"/>
            <a:stretch>
              <a:fillRect/>
            </a:stretch>
          </p:blipFill>
          <p:spPr>
            <a:xfrm>
              <a:off x="8728365" y="4977246"/>
              <a:ext cx="2381424" cy="1763912"/>
            </a:xfrm>
            <a:prstGeom prst="rect">
              <a:avLst/>
            </a:prstGeom>
          </p:spPr>
        </p:pic>
      </p:grpSp>
      <p:sp>
        <p:nvSpPr>
          <p:cNvPr id="18" name="Google Shape;120;p16">
            <a:extLst>
              <a:ext uri="{FF2B5EF4-FFF2-40B4-BE49-F238E27FC236}">
                <a16:creationId xmlns:a16="http://schemas.microsoft.com/office/drawing/2014/main" id="{2981B721-863A-6D49-B86F-CDF45703C97B}"/>
              </a:ext>
            </a:extLst>
          </p:cNvPr>
          <p:cNvSpPr txBox="1"/>
          <p:nvPr/>
        </p:nvSpPr>
        <p:spPr>
          <a:xfrm>
            <a:off x="571500" y="666750"/>
            <a:ext cx="11601450" cy="638175"/>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3300" b="1" i="0" u="none" strike="noStrike" cap="none" dirty="0">
                <a:solidFill>
                  <a:srgbClr val="991B1B"/>
                </a:solidFill>
                <a:latin typeface="Poppins"/>
                <a:ea typeface="Poppins"/>
                <a:cs typeface="Poppins"/>
                <a:sym typeface="Poppins"/>
              </a:rPr>
              <a:t>Applications of HD</a:t>
            </a:r>
            <a:endParaRPr dirty="0"/>
          </a:p>
        </p:txBody>
      </p:sp>
    </p:spTree>
    <p:extLst>
      <p:ext uri="{BB962C8B-B14F-4D97-AF65-F5344CB8AC3E}">
        <p14:creationId xmlns:p14="http://schemas.microsoft.com/office/powerpoint/2010/main" val="3662052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dissolve">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dissolve">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dissolve">
                                      <p:cBhvr>
                                        <p:cTn id="1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C18FA28-7278-A9BC-901C-D64E1B252A2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61</a:t>
            </a:fld>
            <a:endParaRPr lang="en-US"/>
          </a:p>
        </p:txBody>
      </p:sp>
      <p:sp>
        <p:nvSpPr>
          <p:cNvPr id="3" name="Google Shape;105;p15">
            <a:extLst>
              <a:ext uri="{FF2B5EF4-FFF2-40B4-BE49-F238E27FC236}">
                <a16:creationId xmlns:a16="http://schemas.microsoft.com/office/drawing/2014/main" id="{4955AF40-4777-E843-3323-E5812C934FAC}"/>
              </a:ext>
            </a:extLst>
          </p:cNvPr>
          <p:cNvSpPr txBox="1"/>
          <p:nvPr/>
        </p:nvSpPr>
        <p:spPr>
          <a:xfrm>
            <a:off x="571500" y="666750"/>
            <a:ext cx="11601450" cy="507831"/>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3300" b="1" i="0" u="none" strike="noStrike" cap="none" dirty="0">
                <a:solidFill>
                  <a:srgbClr val="991B1B"/>
                </a:solidFill>
                <a:latin typeface="Poppins"/>
                <a:ea typeface="Poppins"/>
                <a:cs typeface="Poppins"/>
                <a:sym typeface="Poppins"/>
              </a:rPr>
              <a:t>Solving </a:t>
            </a:r>
            <a:r>
              <a:rPr lang="en-US" sz="3300" b="1" i="0" u="none" strike="noStrike" cap="none" dirty="0" err="1">
                <a:solidFill>
                  <a:srgbClr val="991B1B"/>
                </a:solidFill>
                <a:latin typeface="Poppins"/>
                <a:ea typeface="Poppins"/>
                <a:cs typeface="Poppins"/>
                <a:sym typeface="Poppins"/>
              </a:rPr>
              <a:t>Hausdorff</a:t>
            </a:r>
            <a:r>
              <a:rPr lang="en-US" sz="3300" b="1" i="0" u="none" strike="noStrike" cap="none" dirty="0">
                <a:solidFill>
                  <a:srgbClr val="991B1B"/>
                </a:solidFill>
                <a:latin typeface="Poppins"/>
                <a:ea typeface="Poppins"/>
                <a:cs typeface="Poppins"/>
                <a:sym typeface="Poppins"/>
              </a:rPr>
              <a:t> Distance</a:t>
            </a:r>
            <a:endParaRPr dirty="0"/>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9BA1F5D8-88D0-C3FD-E649-5465497A91A6}"/>
                  </a:ext>
                </a:extLst>
              </p:cNvPr>
              <p:cNvSpPr txBox="1"/>
              <p:nvPr/>
            </p:nvSpPr>
            <p:spPr>
              <a:xfrm>
                <a:off x="571500" y="1746081"/>
                <a:ext cx="4673587" cy="310919"/>
              </a:xfrm>
              <a:prstGeom prst="rect">
                <a:avLst/>
              </a:prstGeom>
              <a:noFill/>
            </p:spPr>
            <p:txBody>
              <a:bodyPr wrap="none" lIns="0" tIns="0" rIns="0" bIns="0" rtlCol="0">
                <a:spAutoFit/>
              </a:bodyPr>
              <a:lstStyle/>
              <a:p>
                <a:r>
                  <a:rPr lang="en-US" sz="1800" b="0" dirty="0">
                    <a:solidFill>
                      <a:srgbClr val="4B5563"/>
                    </a:solidFill>
                  </a:rPr>
                  <a:t>Definition: </a:t>
                </a:r>
                <a14:m>
                  <m:oMath xmlns:m="http://schemas.openxmlformats.org/officeDocument/2006/math">
                    <m:acc>
                      <m:accPr>
                        <m:chr m:val="⃑"/>
                        <m:ctrlPr>
                          <a:rPr lang="en-US" sz="1800" b="0" i="1" smtClean="0">
                            <a:solidFill>
                              <a:srgbClr val="4B5563"/>
                            </a:solidFill>
                            <a:latin typeface="Cambria Math" panose="02040503050406030204" pitchFamily="18" charset="0"/>
                          </a:rPr>
                        </m:ctrlPr>
                      </m:accPr>
                      <m:e>
                        <m:r>
                          <a:rPr lang="en-US" sz="1800" b="0" i="1" smtClean="0">
                            <a:solidFill>
                              <a:srgbClr val="4B5563"/>
                            </a:solidFill>
                            <a:latin typeface="Cambria Math" panose="02040503050406030204" pitchFamily="18" charset="0"/>
                          </a:rPr>
                          <m:t>𝐻</m:t>
                        </m:r>
                      </m:e>
                    </m:acc>
                    <m:d>
                      <m:dPr>
                        <m:ctrlPr>
                          <a:rPr lang="en-US" sz="1800" b="0" i="1" smtClean="0">
                            <a:solidFill>
                              <a:srgbClr val="4B5563"/>
                            </a:solidFill>
                            <a:latin typeface="Cambria Math" panose="02040503050406030204" pitchFamily="18" charset="0"/>
                          </a:rPr>
                        </m:ctrlPr>
                      </m:dPr>
                      <m:e>
                        <m:r>
                          <a:rPr lang="en-US" sz="1800" b="0" i="1" smtClean="0">
                            <a:solidFill>
                              <a:srgbClr val="4B5563"/>
                            </a:solidFill>
                            <a:latin typeface="Cambria Math" panose="02040503050406030204" pitchFamily="18" charset="0"/>
                          </a:rPr>
                          <m:t>𝐴</m:t>
                        </m:r>
                        <m:r>
                          <a:rPr lang="en-US" sz="1800" b="0" i="1" smtClean="0">
                            <a:solidFill>
                              <a:srgbClr val="4B5563"/>
                            </a:solidFill>
                            <a:latin typeface="Cambria Math" panose="02040503050406030204" pitchFamily="18" charset="0"/>
                          </a:rPr>
                          <m:t>, </m:t>
                        </m:r>
                        <m:r>
                          <a:rPr lang="en-US" sz="1800" b="0" i="1" smtClean="0">
                            <a:solidFill>
                              <a:srgbClr val="4B5563"/>
                            </a:solidFill>
                            <a:latin typeface="Cambria Math" panose="02040503050406030204" pitchFamily="18" charset="0"/>
                          </a:rPr>
                          <m:t>𝐵</m:t>
                        </m:r>
                      </m:e>
                    </m:d>
                    <m:r>
                      <a:rPr lang="en-US" sz="1800" b="0" i="1" smtClean="0">
                        <a:solidFill>
                          <a:srgbClr val="4B5563"/>
                        </a:solidFill>
                        <a:latin typeface="Cambria Math" panose="02040503050406030204" pitchFamily="18" charset="0"/>
                      </a:rPr>
                      <m:t>=</m:t>
                    </m:r>
                    <m:sSub>
                      <m:sSubPr>
                        <m:ctrlPr>
                          <a:rPr lang="en-US" sz="1800" b="0" i="1" smtClean="0">
                            <a:solidFill>
                              <a:srgbClr val="4B5563"/>
                            </a:solidFill>
                            <a:latin typeface="Cambria Math" panose="02040503050406030204" pitchFamily="18" charset="0"/>
                          </a:rPr>
                        </m:ctrlPr>
                      </m:sSubPr>
                      <m:e>
                        <m:r>
                          <a:rPr lang="en-US" sz="1800" b="0" i="1" smtClean="0">
                            <a:solidFill>
                              <a:srgbClr val="4B5563"/>
                            </a:solidFill>
                            <a:latin typeface="Cambria Math" panose="02040503050406030204" pitchFamily="18" charset="0"/>
                          </a:rPr>
                          <m:t>𝑚𝑎𝑥</m:t>
                        </m:r>
                      </m:e>
                      <m:sub>
                        <m:r>
                          <a:rPr lang="en-US" sz="1800" b="0" i="1" smtClean="0">
                            <a:solidFill>
                              <a:srgbClr val="4B5563"/>
                            </a:solidFill>
                            <a:latin typeface="Cambria Math" panose="02040503050406030204" pitchFamily="18" charset="0"/>
                          </a:rPr>
                          <m:t>𝑎</m:t>
                        </m:r>
                        <m:r>
                          <a:rPr lang="en-US" sz="1800" b="0" i="1" smtClean="0">
                            <a:solidFill>
                              <a:srgbClr val="4B5563"/>
                            </a:solidFill>
                            <a:latin typeface="Cambria Math" panose="02040503050406030204" pitchFamily="18" charset="0"/>
                            <a:ea typeface="Cambria Math" panose="02040503050406030204" pitchFamily="18" charset="0"/>
                          </a:rPr>
                          <m:t>∈</m:t>
                        </m:r>
                        <m:r>
                          <a:rPr lang="en-US" sz="1800" b="0" i="1" smtClean="0">
                            <a:solidFill>
                              <a:srgbClr val="4B5563"/>
                            </a:solidFill>
                            <a:latin typeface="Cambria Math" panose="02040503050406030204" pitchFamily="18" charset="0"/>
                            <a:ea typeface="Cambria Math" panose="02040503050406030204" pitchFamily="18" charset="0"/>
                          </a:rPr>
                          <m:t>𝐴</m:t>
                        </m:r>
                      </m:sub>
                    </m:sSub>
                    <m:r>
                      <a:rPr lang="en-US" sz="1800" b="0" i="1" smtClean="0">
                        <a:solidFill>
                          <a:srgbClr val="4B5563"/>
                        </a:solidFill>
                        <a:latin typeface="Cambria Math" panose="02040503050406030204" pitchFamily="18" charset="0"/>
                      </a:rPr>
                      <m:t>{</m:t>
                    </m:r>
                    <m:sSub>
                      <m:sSubPr>
                        <m:ctrlPr>
                          <a:rPr lang="en-US" sz="1800" b="0" i="1" smtClean="0">
                            <a:solidFill>
                              <a:srgbClr val="4B5563"/>
                            </a:solidFill>
                            <a:latin typeface="Cambria Math" panose="02040503050406030204" pitchFamily="18" charset="0"/>
                          </a:rPr>
                        </m:ctrlPr>
                      </m:sSubPr>
                      <m:e>
                        <m:r>
                          <a:rPr lang="en-US" sz="1800" b="0" i="1" smtClean="0">
                            <a:solidFill>
                              <a:srgbClr val="4B5563"/>
                            </a:solidFill>
                            <a:latin typeface="Cambria Math" panose="02040503050406030204" pitchFamily="18" charset="0"/>
                          </a:rPr>
                          <m:t>𝑚𝑖𝑛</m:t>
                        </m:r>
                      </m:e>
                      <m:sub>
                        <m:r>
                          <a:rPr lang="en-US" sz="1800" b="0" i="1" smtClean="0">
                            <a:solidFill>
                              <a:srgbClr val="4B5563"/>
                            </a:solidFill>
                            <a:latin typeface="Cambria Math" panose="02040503050406030204" pitchFamily="18" charset="0"/>
                          </a:rPr>
                          <m:t>𝑏</m:t>
                        </m:r>
                        <m:r>
                          <a:rPr lang="en-US" sz="1800" b="0" i="1" smtClean="0">
                            <a:solidFill>
                              <a:srgbClr val="4B5563"/>
                            </a:solidFill>
                            <a:latin typeface="Cambria Math" panose="02040503050406030204" pitchFamily="18" charset="0"/>
                            <a:ea typeface="Cambria Math" panose="02040503050406030204" pitchFamily="18" charset="0"/>
                          </a:rPr>
                          <m:t>∈</m:t>
                        </m:r>
                        <m:r>
                          <a:rPr lang="en-US" sz="1800" b="0" i="1" smtClean="0">
                            <a:solidFill>
                              <a:srgbClr val="4B5563"/>
                            </a:solidFill>
                            <a:latin typeface="Cambria Math" panose="02040503050406030204" pitchFamily="18" charset="0"/>
                            <a:ea typeface="Cambria Math" panose="02040503050406030204" pitchFamily="18" charset="0"/>
                          </a:rPr>
                          <m:t>𝐵</m:t>
                        </m:r>
                      </m:sub>
                    </m:sSub>
                    <m:r>
                      <a:rPr lang="en-US" sz="1800" b="0" i="1" smtClean="0">
                        <a:solidFill>
                          <a:srgbClr val="4B5563"/>
                        </a:solidFill>
                        <a:latin typeface="Cambria Math" panose="02040503050406030204" pitchFamily="18" charset="0"/>
                      </a:rPr>
                      <m:t>{|</m:t>
                    </m:r>
                    <m:d>
                      <m:dPr>
                        <m:begChr m:val="|"/>
                        <m:endChr m:val="|"/>
                        <m:ctrlPr>
                          <a:rPr lang="en-US" sz="1800" b="0" i="1" smtClean="0">
                            <a:solidFill>
                              <a:srgbClr val="4B5563"/>
                            </a:solidFill>
                            <a:latin typeface="Cambria Math" panose="02040503050406030204" pitchFamily="18" charset="0"/>
                          </a:rPr>
                        </m:ctrlPr>
                      </m:dPr>
                      <m:e>
                        <m:r>
                          <a:rPr lang="en-US" sz="1800" b="0" i="1" smtClean="0">
                            <a:solidFill>
                              <a:srgbClr val="4B5563"/>
                            </a:solidFill>
                            <a:latin typeface="Cambria Math" panose="02040503050406030204" pitchFamily="18" charset="0"/>
                          </a:rPr>
                          <m:t>𝑎</m:t>
                        </m:r>
                        <m:r>
                          <a:rPr lang="en-US" sz="1800" b="0" i="1" smtClean="0">
                            <a:solidFill>
                              <a:srgbClr val="4B5563"/>
                            </a:solidFill>
                            <a:latin typeface="Cambria Math" panose="02040503050406030204" pitchFamily="18" charset="0"/>
                          </a:rPr>
                          <m:t>,</m:t>
                        </m:r>
                        <m:r>
                          <a:rPr lang="en-US" sz="1800" b="0" i="1" smtClean="0">
                            <a:solidFill>
                              <a:srgbClr val="4B5563"/>
                            </a:solidFill>
                            <a:latin typeface="Cambria Math" panose="02040503050406030204" pitchFamily="18" charset="0"/>
                          </a:rPr>
                          <m:t>𝑏</m:t>
                        </m:r>
                      </m:e>
                    </m:d>
                    <m:r>
                      <a:rPr lang="en-US" sz="1800" b="0" i="1" smtClean="0">
                        <a:solidFill>
                          <a:srgbClr val="4B5563"/>
                        </a:solidFill>
                        <a:latin typeface="Cambria Math" panose="02040503050406030204" pitchFamily="18" charset="0"/>
                      </a:rPr>
                      <m:t>|}}</m:t>
                    </m:r>
                  </m:oMath>
                </a14:m>
                <a:endParaRPr lang="en-US" sz="1800" dirty="0">
                  <a:solidFill>
                    <a:srgbClr val="4B5563"/>
                  </a:solidFill>
                </a:endParaRPr>
              </a:p>
            </p:txBody>
          </p:sp>
        </mc:Choice>
        <mc:Fallback xmlns="">
          <p:sp>
            <p:nvSpPr>
              <p:cNvPr id="4" name="TextBox 3">
                <a:extLst>
                  <a:ext uri="{FF2B5EF4-FFF2-40B4-BE49-F238E27FC236}">
                    <a16:creationId xmlns:a16="http://schemas.microsoft.com/office/drawing/2014/main" id="{9BA1F5D8-88D0-C3FD-E649-5465497A91A6}"/>
                  </a:ext>
                </a:extLst>
              </p:cNvPr>
              <p:cNvSpPr txBox="1">
                <a:spLocks noRot="1" noChangeAspect="1" noMove="1" noResize="1" noEditPoints="1" noAdjustHandles="1" noChangeArrowheads="1" noChangeShapeType="1" noTextEdit="1"/>
              </p:cNvSpPr>
              <p:nvPr/>
            </p:nvSpPr>
            <p:spPr>
              <a:xfrm>
                <a:off x="571500" y="1746081"/>
                <a:ext cx="4673587" cy="310919"/>
              </a:xfrm>
              <a:prstGeom prst="rect">
                <a:avLst/>
              </a:prstGeom>
              <a:blipFill>
                <a:blip r:embed="rId3"/>
                <a:stretch>
                  <a:fillRect l="-3261" t="-16000" r="-1630" b="-44000"/>
                </a:stretch>
              </a:blipFill>
            </p:spPr>
            <p:txBody>
              <a:bodyPr/>
              <a:lstStyle/>
              <a:p>
                <a:r>
                  <a:rPr lang="en-US">
                    <a:noFill/>
                  </a:rPr>
                  <a:t> </a:t>
                </a:r>
              </a:p>
            </p:txBody>
          </p:sp>
        </mc:Fallback>
      </mc:AlternateContent>
      <p:sp>
        <p:nvSpPr>
          <p:cNvPr id="5" name="Down Arrow 4">
            <a:extLst>
              <a:ext uri="{FF2B5EF4-FFF2-40B4-BE49-F238E27FC236}">
                <a16:creationId xmlns:a16="http://schemas.microsoft.com/office/drawing/2014/main" id="{76C15C63-75BA-F975-4E8A-5AF1D49C5FAA}"/>
              </a:ext>
            </a:extLst>
          </p:cNvPr>
          <p:cNvSpPr/>
          <p:nvPr/>
        </p:nvSpPr>
        <p:spPr>
          <a:xfrm>
            <a:off x="3808428" y="2179550"/>
            <a:ext cx="273377" cy="846456"/>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6" name="TextBox 5">
            <a:extLst>
              <a:ext uri="{FF2B5EF4-FFF2-40B4-BE49-F238E27FC236}">
                <a16:creationId xmlns:a16="http://schemas.microsoft.com/office/drawing/2014/main" id="{EEA1C8A8-8C86-BB25-8C79-B88B2DEA4FF1}"/>
              </a:ext>
            </a:extLst>
          </p:cNvPr>
          <p:cNvSpPr txBox="1"/>
          <p:nvPr/>
        </p:nvSpPr>
        <p:spPr>
          <a:xfrm>
            <a:off x="3253866" y="3110848"/>
            <a:ext cx="1199367" cy="307777"/>
          </a:xfrm>
          <a:prstGeom prst="rect">
            <a:avLst/>
          </a:prstGeom>
          <a:noFill/>
        </p:spPr>
        <p:txBody>
          <a:bodyPr wrap="none" rtlCol="0">
            <a:spAutoFit/>
          </a:bodyPr>
          <a:lstStyle/>
          <a:p>
            <a:pPr algn="ctr"/>
            <a:r>
              <a:rPr lang="en-US" dirty="0">
                <a:solidFill>
                  <a:srgbClr val="4B5563"/>
                </a:solidFill>
                <a:latin typeface="Lato"/>
                <a:ea typeface="Lato"/>
                <a:cs typeface="Lato"/>
              </a:rPr>
              <a:t>Double Loop</a:t>
            </a:r>
          </a:p>
        </p:txBody>
      </p:sp>
      <p:sp>
        <p:nvSpPr>
          <p:cNvPr id="7" name="Rounded Rectangle 6">
            <a:extLst>
              <a:ext uri="{FF2B5EF4-FFF2-40B4-BE49-F238E27FC236}">
                <a16:creationId xmlns:a16="http://schemas.microsoft.com/office/drawing/2014/main" id="{4BE5DD25-86F1-007C-8031-01D7C0CA04CA}"/>
              </a:ext>
            </a:extLst>
          </p:cNvPr>
          <p:cNvSpPr/>
          <p:nvPr/>
        </p:nvSpPr>
        <p:spPr>
          <a:xfrm>
            <a:off x="6946915" y="2189109"/>
            <a:ext cx="4949047" cy="2383615"/>
          </a:xfrm>
          <a:prstGeom prst="round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lumMod val="85000"/>
                </a:schemeClr>
              </a:solidFill>
              <a:highlight>
                <a:srgbClr val="FFFF00"/>
              </a:highlight>
            </a:endParaRPr>
          </a:p>
        </p:txBody>
      </p:sp>
      <p:sp>
        <p:nvSpPr>
          <p:cNvPr id="8" name="TextBox 7">
            <a:extLst>
              <a:ext uri="{FF2B5EF4-FFF2-40B4-BE49-F238E27FC236}">
                <a16:creationId xmlns:a16="http://schemas.microsoft.com/office/drawing/2014/main" id="{749F8173-FC78-D9B3-B23C-BFDEDCD377F9}"/>
              </a:ext>
            </a:extLst>
          </p:cNvPr>
          <p:cNvSpPr txBox="1"/>
          <p:nvPr/>
        </p:nvSpPr>
        <p:spPr>
          <a:xfrm>
            <a:off x="7066788" y="2217692"/>
            <a:ext cx="3944708" cy="328936"/>
          </a:xfrm>
          <a:prstGeom prst="rect">
            <a:avLst/>
          </a:prstGeom>
          <a:noFill/>
        </p:spPr>
        <p:txBody>
          <a:bodyPr wrap="square">
            <a:spAutoFit/>
          </a:bodyPr>
          <a:lstStyle/>
          <a:p>
            <a:pPr>
              <a:lnSpc>
                <a:spcPts val="1880"/>
              </a:lnSpc>
            </a:pPr>
            <a:r>
              <a:rPr lang="en-US" sz="1400" dirty="0" err="1">
                <a:latin typeface="Courier New" panose="02070309020205020404" pitchFamily="49" charset="0"/>
                <a:cs typeface="Courier New" panose="02070309020205020404" pitchFamily="49" charset="0"/>
              </a:rPr>
              <a:t>cmax</a:t>
            </a:r>
            <a:r>
              <a:rPr lang="en-US" sz="1400" dirty="0">
                <a:latin typeface="Courier New" panose="02070309020205020404" pitchFamily="49" charset="0"/>
                <a:cs typeface="Courier New" panose="02070309020205020404" pitchFamily="49" charset="0"/>
              </a:rPr>
              <a:t> ← 0 // </a:t>
            </a:r>
            <a:r>
              <a:rPr lang="en-US" sz="1400" dirty="0">
                <a:solidFill>
                  <a:srgbClr val="FF0000"/>
                </a:solidFill>
                <a:latin typeface="Courier New" panose="02070309020205020404" pitchFamily="49" charset="0"/>
                <a:cs typeface="Courier New" panose="02070309020205020404" pitchFamily="49" charset="0"/>
              </a:rPr>
              <a:t>Global Maximum Distance</a:t>
            </a:r>
            <a:endParaRPr lang="en-US" sz="1400" b="1" dirty="0">
              <a:solidFill>
                <a:srgbClr val="FF0000"/>
              </a:solidFill>
              <a:latin typeface="Courier New" panose="02070309020205020404" pitchFamily="49" charset="0"/>
              <a:cs typeface="Courier New" panose="02070309020205020404" pitchFamily="49" charset="0"/>
            </a:endParaRPr>
          </a:p>
        </p:txBody>
      </p:sp>
      <p:sp>
        <p:nvSpPr>
          <p:cNvPr id="9" name="TextBox 8">
            <a:extLst>
              <a:ext uri="{FF2B5EF4-FFF2-40B4-BE49-F238E27FC236}">
                <a16:creationId xmlns:a16="http://schemas.microsoft.com/office/drawing/2014/main" id="{EB7FCA0A-9BC1-C919-617A-6B2971879E04}"/>
              </a:ext>
            </a:extLst>
          </p:cNvPr>
          <p:cNvSpPr txBox="1"/>
          <p:nvPr/>
        </p:nvSpPr>
        <p:spPr>
          <a:xfrm>
            <a:off x="7340104" y="3044649"/>
            <a:ext cx="3170783" cy="1059906"/>
          </a:xfrm>
          <a:custGeom>
            <a:avLst/>
            <a:gdLst>
              <a:gd name="csX0" fmla="*/ 0 w 3170783"/>
              <a:gd name="csY0" fmla="*/ 0 h 1059906"/>
              <a:gd name="csX1" fmla="*/ 602449 w 3170783"/>
              <a:gd name="csY1" fmla="*/ 0 h 1059906"/>
              <a:gd name="csX2" fmla="*/ 1141482 w 3170783"/>
              <a:gd name="csY2" fmla="*/ 0 h 1059906"/>
              <a:gd name="csX3" fmla="*/ 1839054 w 3170783"/>
              <a:gd name="csY3" fmla="*/ 0 h 1059906"/>
              <a:gd name="csX4" fmla="*/ 2441503 w 3170783"/>
              <a:gd name="csY4" fmla="*/ 0 h 1059906"/>
              <a:gd name="csX5" fmla="*/ 3170783 w 3170783"/>
              <a:gd name="csY5" fmla="*/ 0 h 1059906"/>
              <a:gd name="csX6" fmla="*/ 3170783 w 3170783"/>
              <a:gd name="csY6" fmla="*/ 551151 h 1059906"/>
              <a:gd name="csX7" fmla="*/ 3170783 w 3170783"/>
              <a:gd name="csY7" fmla="*/ 1059906 h 1059906"/>
              <a:gd name="csX8" fmla="*/ 2536626 w 3170783"/>
              <a:gd name="csY8" fmla="*/ 1059906 h 1059906"/>
              <a:gd name="csX9" fmla="*/ 1997593 w 3170783"/>
              <a:gd name="csY9" fmla="*/ 1059906 h 1059906"/>
              <a:gd name="csX10" fmla="*/ 1363437 w 3170783"/>
              <a:gd name="csY10" fmla="*/ 1059906 h 1059906"/>
              <a:gd name="csX11" fmla="*/ 729280 w 3170783"/>
              <a:gd name="csY11" fmla="*/ 1059906 h 1059906"/>
              <a:gd name="csX12" fmla="*/ 0 w 3170783"/>
              <a:gd name="csY12" fmla="*/ 1059906 h 1059906"/>
              <a:gd name="csX13" fmla="*/ 0 w 3170783"/>
              <a:gd name="csY13" fmla="*/ 508755 h 1059906"/>
              <a:gd name="csX14" fmla="*/ 0 w 3170783"/>
              <a:gd name="csY14" fmla="*/ 0 h 105990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3170783" h="1059906" extrusionOk="0">
                <a:moveTo>
                  <a:pt x="0" y="0"/>
                </a:moveTo>
                <a:cubicBezTo>
                  <a:pt x="250598" y="7504"/>
                  <a:pt x="339779" y="-17604"/>
                  <a:pt x="602449" y="0"/>
                </a:cubicBezTo>
                <a:cubicBezTo>
                  <a:pt x="865119" y="17604"/>
                  <a:pt x="991665" y="3388"/>
                  <a:pt x="1141482" y="0"/>
                </a:cubicBezTo>
                <a:cubicBezTo>
                  <a:pt x="1291299" y="-3388"/>
                  <a:pt x="1585872" y="-17867"/>
                  <a:pt x="1839054" y="0"/>
                </a:cubicBezTo>
                <a:cubicBezTo>
                  <a:pt x="2092236" y="17867"/>
                  <a:pt x="2239614" y="-3657"/>
                  <a:pt x="2441503" y="0"/>
                </a:cubicBezTo>
                <a:cubicBezTo>
                  <a:pt x="2643392" y="3657"/>
                  <a:pt x="2895283" y="-22991"/>
                  <a:pt x="3170783" y="0"/>
                </a:cubicBezTo>
                <a:cubicBezTo>
                  <a:pt x="3191916" y="221353"/>
                  <a:pt x="3144773" y="315178"/>
                  <a:pt x="3170783" y="551151"/>
                </a:cubicBezTo>
                <a:cubicBezTo>
                  <a:pt x="3196793" y="787124"/>
                  <a:pt x="3145632" y="828200"/>
                  <a:pt x="3170783" y="1059906"/>
                </a:cubicBezTo>
                <a:cubicBezTo>
                  <a:pt x="2971356" y="1041350"/>
                  <a:pt x="2739020" y="1043696"/>
                  <a:pt x="2536626" y="1059906"/>
                </a:cubicBezTo>
                <a:cubicBezTo>
                  <a:pt x="2334232" y="1076116"/>
                  <a:pt x="2220958" y="1061954"/>
                  <a:pt x="1997593" y="1059906"/>
                </a:cubicBezTo>
                <a:cubicBezTo>
                  <a:pt x="1774228" y="1057858"/>
                  <a:pt x="1592476" y="1072503"/>
                  <a:pt x="1363437" y="1059906"/>
                </a:cubicBezTo>
                <a:cubicBezTo>
                  <a:pt x="1134398" y="1047309"/>
                  <a:pt x="880277" y="1072824"/>
                  <a:pt x="729280" y="1059906"/>
                </a:cubicBezTo>
                <a:cubicBezTo>
                  <a:pt x="578283" y="1046988"/>
                  <a:pt x="166792" y="1082840"/>
                  <a:pt x="0" y="1059906"/>
                </a:cubicBezTo>
                <a:cubicBezTo>
                  <a:pt x="-9309" y="830286"/>
                  <a:pt x="-26637" y="633240"/>
                  <a:pt x="0" y="508755"/>
                </a:cubicBezTo>
                <a:cubicBezTo>
                  <a:pt x="26637" y="384270"/>
                  <a:pt x="6151" y="232933"/>
                  <a:pt x="0" y="0"/>
                </a:cubicBezTo>
                <a:close/>
              </a:path>
            </a:pathLst>
          </a:custGeom>
          <a:noFill/>
          <a:ln w="25400">
            <a:solidFill>
              <a:schemeClr val="tx1"/>
            </a:solidFill>
            <a:extLst>
              <a:ext uri="{C807C97D-BFC1-408E-A445-0C87EB9F89A2}">
                <ask:lineSketchStyleProps xmlns:ask="http://schemas.microsoft.com/office/drawing/2018/sketchyshapes" sd="1219033472">
                  <a:prstGeom prst="rect">
                    <a:avLst/>
                  </a:prstGeom>
                  <ask:type>
                    <ask:lineSketchFreehand/>
                  </ask:type>
                </ask:lineSketchStyleProps>
              </a:ext>
            </a:extLst>
          </a:ln>
        </p:spPr>
        <p:txBody>
          <a:bodyPr wrap="square" rtlCol="0">
            <a:spAutoFit/>
          </a:bodyPr>
          <a:lstStyle/>
          <a:p>
            <a:pPr>
              <a:lnSpc>
                <a:spcPts val="1880"/>
              </a:lnSpc>
            </a:pPr>
            <a:r>
              <a:rPr lang="en-US" sz="1400" b="1" dirty="0">
                <a:latin typeface="Courier New" panose="02070309020205020404" pitchFamily="49" charset="0"/>
                <a:cs typeface="Courier New" panose="02070309020205020404" pitchFamily="49" charset="0"/>
              </a:rPr>
              <a:t>for</a:t>
            </a:r>
            <a:r>
              <a:rPr lang="en-US" sz="1400" dirty="0">
                <a:latin typeface="Courier New" panose="02070309020205020404" pitchFamily="49" charset="0"/>
                <a:cs typeface="Courier New" panose="02070309020205020404" pitchFamily="49" charset="0"/>
              </a:rPr>
              <a:t> </a:t>
            </a:r>
            <a:r>
              <a:rPr lang="en-US" sz="1400" b="1" dirty="0">
                <a:latin typeface="Courier New" panose="02070309020205020404" pitchFamily="49" charset="0"/>
                <a:cs typeface="Courier New" panose="02070309020205020404" pitchFamily="49" charset="0"/>
              </a:rPr>
              <a:t>each</a:t>
            </a:r>
            <a:r>
              <a:rPr lang="en-US" sz="1400" dirty="0">
                <a:latin typeface="Courier New" panose="02070309020205020404" pitchFamily="49" charset="0"/>
                <a:cs typeface="Courier New" panose="02070309020205020404" pitchFamily="49" charset="0"/>
              </a:rPr>
              <a:t> b ∈ B </a:t>
            </a:r>
            <a:r>
              <a:rPr lang="en-US" sz="1400" b="1" dirty="0">
                <a:latin typeface="Courier New" panose="02070309020205020404" pitchFamily="49" charset="0"/>
                <a:cs typeface="Courier New" panose="02070309020205020404" pitchFamily="49" charset="0"/>
              </a:rPr>
              <a:t>do</a:t>
            </a:r>
            <a:r>
              <a:rPr lang="en-US" sz="1400" dirty="0">
                <a:latin typeface="Courier New" panose="02070309020205020404" pitchFamily="49" charset="0"/>
                <a:cs typeface="Courier New" panose="02070309020205020404" pitchFamily="49" charset="0"/>
              </a:rPr>
              <a:t> </a:t>
            </a:r>
          </a:p>
          <a:p>
            <a:pPr>
              <a:lnSpc>
                <a:spcPts val="1880"/>
              </a:lnSpc>
            </a:pPr>
            <a:r>
              <a:rPr lang="en-US" sz="1400" dirty="0">
                <a:latin typeface="Courier New" panose="02070309020205020404" pitchFamily="49" charset="0"/>
                <a:cs typeface="Courier New" panose="02070309020205020404" pitchFamily="49" charset="0"/>
              </a:rPr>
              <a:t>    </a:t>
            </a:r>
            <a:r>
              <a:rPr lang="en-US" sz="1400" dirty="0" err="1">
                <a:latin typeface="Courier New" panose="02070309020205020404" pitchFamily="49" charset="0"/>
                <a:cs typeface="Courier New" panose="02070309020205020404" pitchFamily="49" charset="0"/>
              </a:rPr>
              <a:t>dist</a:t>
            </a:r>
            <a:r>
              <a:rPr lang="en-US" sz="1400" dirty="0">
                <a:latin typeface="Courier New" panose="02070309020205020404" pitchFamily="49" charset="0"/>
                <a:cs typeface="Courier New" panose="02070309020205020404" pitchFamily="49" charset="0"/>
              </a:rPr>
              <a:t> ← ||a, b|| </a:t>
            </a:r>
          </a:p>
          <a:p>
            <a:pPr>
              <a:lnSpc>
                <a:spcPts val="1880"/>
              </a:lnSpc>
            </a:pPr>
            <a:r>
              <a:rPr lang="en-US" sz="1400" dirty="0">
                <a:latin typeface="Courier New" panose="02070309020205020404" pitchFamily="49" charset="0"/>
                <a:cs typeface="Courier New" panose="02070309020205020404" pitchFamily="49" charset="0"/>
              </a:rPr>
              <a:t>    </a:t>
            </a:r>
            <a:r>
              <a:rPr lang="en-US" sz="1400" dirty="0" err="1">
                <a:latin typeface="Courier New" panose="02070309020205020404" pitchFamily="49" charset="0"/>
                <a:cs typeface="Courier New" panose="02070309020205020404" pitchFamily="49" charset="0"/>
              </a:rPr>
              <a:t>cmin</a:t>
            </a:r>
            <a:r>
              <a:rPr lang="en-US" sz="1400" dirty="0">
                <a:latin typeface="Courier New" panose="02070309020205020404" pitchFamily="49" charset="0"/>
                <a:cs typeface="Courier New" panose="02070309020205020404" pitchFamily="49" charset="0"/>
              </a:rPr>
              <a:t> ← min(</a:t>
            </a:r>
            <a:r>
              <a:rPr lang="en-US" sz="1400" dirty="0" err="1">
                <a:latin typeface="Courier New" panose="02070309020205020404" pitchFamily="49" charset="0"/>
                <a:cs typeface="Courier New" panose="02070309020205020404" pitchFamily="49" charset="0"/>
              </a:rPr>
              <a:t>cmin</a:t>
            </a:r>
            <a:r>
              <a:rPr lang="en-US" sz="1400" dirty="0">
                <a:latin typeface="Courier New" panose="02070309020205020404" pitchFamily="49" charset="0"/>
                <a:cs typeface="Courier New" panose="02070309020205020404" pitchFamily="49" charset="0"/>
              </a:rPr>
              <a:t>, </a:t>
            </a:r>
            <a:r>
              <a:rPr lang="en-US" sz="1400" dirty="0" err="1">
                <a:latin typeface="Courier New" panose="02070309020205020404" pitchFamily="49" charset="0"/>
                <a:cs typeface="Courier New" panose="02070309020205020404" pitchFamily="49" charset="0"/>
              </a:rPr>
              <a:t>dist</a:t>
            </a:r>
            <a:r>
              <a:rPr lang="en-US" sz="1400" dirty="0">
                <a:latin typeface="Courier New" panose="02070309020205020404" pitchFamily="49" charset="0"/>
                <a:cs typeface="Courier New" panose="02070309020205020404" pitchFamily="49" charset="0"/>
              </a:rPr>
              <a:t>) </a:t>
            </a:r>
          </a:p>
          <a:p>
            <a:pPr>
              <a:lnSpc>
                <a:spcPts val="1880"/>
              </a:lnSpc>
            </a:pPr>
            <a:r>
              <a:rPr lang="en-US" sz="1400" b="1" dirty="0">
                <a:latin typeface="Courier New" panose="02070309020205020404" pitchFamily="49" charset="0"/>
                <a:cs typeface="Courier New" panose="02070309020205020404" pitchFamily="49" charset="0"/>
              </a:rPr>
              <a:t>end</a:t>
            </a:r>
            <a:r>
              <a:rPr lang="en-US" sz="1400" dirty="0">
                <a:latin typeface="Courier New" panose="02070309020205020404" pitchFamily="49" charset="0"/>
                <a:cs typeface="Courier New" panose="02070309020205020404" pitchFamily="49" charset="0"/>
              </a:rPr>
              <a:t> </a:t>
            </a:r>
            <a:r>
              <a:rPr lang="en-US" sz="1400" b="1" dirty="0">
                <a:latin typeface="Courier New" panose="02070309020205020404" pitchFamily="49" charset="0"/>
                <a:cs typeface="Courier New" panose="02070309020205020404" pitchFamily="49" charset="0"/>
              </a:rPr>
              <a:t>for</a:t>
            </a:r>
            <a:endParaRPr lang="en-US" sz="1400" dirty="0">
              <a:latin typeface="Courier New" panose="02070309020205020404" pitchFamily="49" charset="0"/>
              <a:cs typeface="Courier New" panose="02070309020205020404" pitchFamily="49" charset="0"/>
            </a:endParaRPr>
          </a:p>
        </p:txBody>
      </p:sp>
      <p:sp>
        <p:nvSpPr>
          <p:cNvPr id="10" name="TextBox 9">
            <a:extLst>
              <a:ext uri="{FF2B5EF4-FFF2-40B4-BE49-F238E27FC236}">
                <a16:creationId xmlns:a16="http://schemas.microsoft.com/office/drawing/2014/main" id="{4A5078E3-FCA9-F1B7-C89D-BF03D98E8490}"/>
              </a:ext>
            </a:extLst>
          </p:cNvPr>
          <p:cNvSpPr txBox="1"/>
          <p:nvPr/>
        </p:nvSpPr>
        <p:spPr>
          <a:xfrm>
            <a:off x="7060692" y="2520432"/>
            <a:ext cx="4835270" cy="572593"/>
          </a:xfrm>
          <a:prstGeom prst="rect">
            <a:avLst/>
          </a:prstGeom>
          <a:noFill/>
        </p:spPr>
        <p:txBody>
          <a:bodyPr wrap="square">
            <a:spAutoFit/>
          </a:bodyPr>
          <a:lstStyle/>
          <a:p>
            <a:pPr>
              <a:lnSpc>
                <a:spcPts val="1880"/>
              </a:lnSpc>
            </a:pPr>
            <a:r>
              <a:rPr lang="en-US" sz="1400" b="1" dirty="0">
                <a:latin typeface="Courier New" panose="02070309020205020404" pitchFamily="49" charset="0"/>
                <a:cs typeface="Courier New" panose="02070309020205020404" pitchFamily="49" charset="0"/>
              </a:rPr>
              <a:t>for</a:t>
            </a:r>
            <a:r>
              <a:rPr lang="en-US" sz="1400" dirty="0">
                <a:latin typeface="Courier New" panose="02070309020205020404" pitchFamily="49" charset="0"/>
                <a:cs typeface="Courier New" panose="02070309020205020404" pitchFamily="49" charset="0"/>
              </a:rPr>
              <a:t> </a:t>
            </a:r>
            <a:r>
              <a:rPr lang="en-US" sz="1400" b="1" dirty="0">
                <a:latin typeface="Courier New" panose="02070309020205020404" pitchFamily="49" charset="0"/>
                <a:cs typeface="Courier New" panose="02070309020205020404" pitchFamily="49" charset="0"/>
              </a:rPr>
              <a:t>each</a:t>
            </a:r>
            <a:r>
              <a:rPr lang="en-US" sz="1400" dirty="0">
                <a:latin typeface="Courier New" panose="02070309020205020404" pitchFamily="49" charset="0"/>
                <a:cs typeface="Courier New" panose="02070309020205020404" pitchFamily="49" charset="0"/>
              </a:rPr>
              <a:t> </a:t>
            </a:r>
            <a:r>
              <a:rPr lang="en-US" sz="1400" i="1" dirty="0">
                <a:latin typeface="Courier New" panose="02070309020205020404" pitchFamily="49" charset="0"/>
                <a:cs typeface="Courier New" panose="02070309020205020404" pitchFamily="49" charset="0"/>
              </a:rPr>
              <a:t>a</a:t>
            </a:r>
            <a:r>
              <a:rPr lang="en-US" sz="1400" dirty="0">
                <a:latin typeface="Courier New" panose="02070309020205020404" pitchFamily="49" charset="0"/>
                <a:cs typeface="Courier New" panose="02070309020205020404" pitchFamily="49" charset="0"/>
              </a:rPr>
              <a:t> ∈ A </a:t>
            </a:r>
            <a:r>
              <a:rPr lang="en-US" sz="1400" b="1" dirty="0">
                <a:latin typeface="Courier New" panose="02070309020205020404" pitchFamily="49" charset="0"/>
                <a:cs typeface="Courier New" panose="02070309020205020404" pitchFamily="49" charset="0"/>
              </a:rPr>
              <a:t>do</a:t>
            </a:r>
          </a:p>
          <a:p>
            <a:pPr>
              <a:lnSpc>
                <a:spcPts val="1880"/>
              </a:lnSpc>
            </a:pPr>
            <a:r>
              <a:rPr lang="en-US" sz="1400" dirty="0">
                <a:latin typeface="Courier New" panose="02070309020205020404" pitchFamily="49" charset="0"/>
                <a:cs typeface="Courier New" panose="02070309020205020404" pitchFamily="49" charset="0"/>
              </a:rPr>
              <a:t>  </a:t>
            </a:r>
            <a:r>
              <a:rPr lang="en-US" sz="1400" dirty="0" err="1">
                <a:latin typeface="Courier New" panose="02070309020205020404" pitchFamily="49" charset="0"/>
                <a:cs typeface="Courier New" panose="02070309020205020404" pitchFamily="49" charset="0"/>
              </a:rPr>
              <a:t>cmin</a:t>
            </a:r>
            <a:r>
              <a:rPr lang="en-US" sz="1400" dirty="0">
                <a:latin typeface="Courier New" panose="02070309020205020404" pitchFamily="49" charset="0"/>
                <a:cs typeface="Courier New" panose="02070309020205020404" pitchFamily="49" charset="0"/>
              </a:rPr>
              <a:t> ← ∞ // </a:t>
            </a:r>
            <a:r>
              <a:rPr lang="en-US" sz="1400" dirty="0">
                <a:solidFill>
                  <a:srgbClr val="FF0000"/>
                </a:solidFill>
                <a:latin typeface="Courier New" panose="02070309020205020404" pitchFamily="49" charset="0"/>
                <a:cs typeface="Courier New" panose="02070309020205020404" pitchFamily="49" charset="0"/>
              </a:rPr>
              <a:t>Minimum Distance from point </a:t>
            </a:r>
            <a:r>
              <a:rPr lang="en-US" sz="1400" i="1" dirty="0">
                <a:solidFill>
                  <a:srgbClr val="FF0000"/>
                </a:solidFill>
                <a:latin typeface="Courier New" panose="02070309020205020404" pitchFamily="49" charset="0"/>
                <a:cs typeface="Courier New" panose="02070309020205020404" pitchFamily="49" charset="0"/>
              </a:rPr>
              <a:t>a</a:t>
            </a:r>
          </a:p>
        </p:txBody>
      </p:sp>
      <p:sp>
        <p:nvSpPr>
          <p:cNvPr id="11" name="TextBox 10">
            <a:extLst>
              <a:ext uri="{FF2B5EF4-FFF2-40B4-BE49-F238E27FC236}">
                <a16:creationId xmlns:a16="http://schemas.microsoft.com/office/drawing/2014/main" id="{82B08BE7-2787-5A66-581E-730E0E754B64}"/>
              </a:ext>
            </a:extLst>
          </p:cNvPr>
          <p:cNvSpPr txBox="1"/>
          <p:nvPr/>
        </p:nvSpPr>
        <p:spPr>
          <a:xfrm>
            <a:off x="7084999" y="4037900"/>
            <a:ext cx="4949047" cy="571823"/>
          </a:xfrm>
          <a:prstGeom prst="rect">
            <a:avLst/>
          </a:prstGeom>
          <a:noFill/>
        </p:spPr>
        <p:txBody>
          <a:bodyPr wrap="square">
            <a:spAutoFit/>
          </a:bodyPr>
          <a:lstStyle/>
          <a:p>
            <a:pPr>
              <a:lnSpc>
                <a:spcPts val="1880"/>
              </a:lnSpc>
            </a:pPr>
            <a:r>
              <a:rPr lang="en-US" sz="1400" dirty="0">
                <a:latin typeface="Courier New" panose="02070309020205020404" pitchFamily="49" charset="0"/>
                <a:cs typeface="Courier New" panose="02070309020205020404" pitchFamily="49" charset="0"/>
              </a:rPr>
              <a:t> </a:t>
            </a:r>
            <a:r>
              <a:rPr lang="en-US" sz="1400" dirty="0" err="1">
                <a:latin typeface="Courier New" panose="02070309020205020404" pitchFamily="49" charset="0"/>
                <a:cs typeface="Courier New" panose="02070309020205020404" pitchFamily="49" charset="0"/>
              </a:rPr>
              <a:t>cmax</a:t>
            </a:r>
            <a:r>
              <a:rPr lang="en-US" sz="1400" dirty="0">
                <a:latin typeface="Courier New" panose="02070309020205020404" pitchFamily="49" charset="0"/>
                <a:cs typeface="Courier New" panose="02070309020205020404" pitchFamily="49" charset="0"/>
              </a:rPr>
              <a:t> ← max(</a:t>
            </a:r>
            <a:r>
              <a:rPr lang="en-US" sz="1400" dirty="0" err="1">
                <a:latin typeface="Courier New" panose="02070309020205020404" pitchFamily="49" charset="0"/>
                <a:cs typeface="Courier New" panose="02070309020205020404" pitchFamily="49" charset="0"/>
              </a:rPr>
              <a:t>cmax</a:t>
            </a:r>
            <a:r>
              <a:rPr lang="en-US" sz="1400" dirty="0">
                <a:latin typeface="Courier New" panose="02070309020205020404" pitchFamily="49" charset="0"/>
                <a:cs typeface="Courier New" panose="02070309020205020404" pitchFamily="49" charset="0"/>
              </a:rPr>
              <a:t>, </a:t>
            </a:r>
            <a:r>
              <a:rPr lang="en-US" sz="1400" dirty="0" err="1">
                <a:latin typeface="Courier New" panose="02070309020205020404" pitchFamily="49" charset="0"/>
                <a:cs typeface="Courier New" panose="02070309020205020404" pitchFamily="49" charset="0"/>
              </a:rPr>
              <a:t>cmin</a:t>
            </a:r>
            <a:r>
              <a:rPr lang="en-US" sz="1400" dirty="0">
                <a:latin typeface="Courier New" panose="02070309020205020404" pitchFamily="49" charset="0"/>
                <a:cs typeface="Courier New" panose="02070309020205020404" pitchFamily="49" charset="0"/>
              </a:rPr>
              <a:t>) // </a:t>
            </a:r>
            <a:r>
              <a:rPr lang="en-US" sz="1400" dirty="0">
                <a:solidFill>
                  <a:srgbClr val="FF0000"/>
                </a:solidFill>
                <a:latin typeface="Courier New" panose="02070309020205020404" pitchFamily="49" charset="0"/>
                <a:cs typeface="Courier New" panose="02070309020205020404" pitchFamily="49" charset="0"/>
              </a:rPr>
              <a:t>Update Global Max</a:t>
            </a:r>
          </a:p>
          <a:p>
            <a:pPr>
              <a:lnSpc>
                <a:spcPts val="1880"/>
              </a:lnSpc>
            </a:pPr>
            <a:r>
              <a:rPr lang="en-US" sz="1400" b="1" dirty="0">
                <a:latin typeface="Courier New" panose="02070309020205020404" pitchFamily="49" charset="0"/>
                <a:cs typeface="Courier New" panose="02070309020205020404" pitchFamily="49" charset="0"/>
              </a:rPr>
              <a:t>end</a:t>
            </a:r>
            <a:r>
              <a:rPr lang="en-US" sz="1400" dirty="0">
                <a:latin typeface="Courier New" panose="02070309020205020404" pitchFamily="49" charset="0"/>
                <a:cs typeface="Courier New" panose="02070309020205020404" pitchFamily="49" charset="0"/>
              </a:rPr>
              <a:t> </a:t>
            </a:r>
            <a:r>
              <a:rPr lang="en-US" sz="1400" b="1" dirty="0">
                <a:latin typeface="Courier New" panose="02070309020205020404" pitchFamily="49" charset="0"/>
                <a:cs typeface="Courier New" panose="02070309020205020404" pitchFamily="49" charset="0"/>
              </a:rPr>
              <a:t>for</a:t>
            </a:r>
            <a:endParaRPr lang="en-US" sz="1400" dirty="0"/>
          </a:p>
        </p:txBody>
      </p:sp>
      <p:sp>
        <p:nvSpPr>
          <p:cNvPr id="12" name="TextBox 11">
            <a:extLst>
              <a:ext uri="{FF2B5EF4-FFF2-40B4-BE49-F238E27FC236}">
                <a16:creationId xmlns:a16="http://schemas.microsoft.com/office/drawing/2014/main" id="{4FB25BB3-3880-82B2-3244-D0DB60E8B061}"/>
              </a:ext>
            </a:extLst>
          </p:cNvPr>
          <p:cNvSpPr txBox="1"/>
          <p:nvPr/>
        </p:nvSpPr>
        <p:spPr>
          <a:xfrm>
            <a:off x="2177956" y="4950797"/>
            <a:ext cx="1146468" cy="323165"/>
          </a:xfrm>
          <a:prstGeom prst="rect">
            <a:avLst/>
          </a:prstGeom>
          <a:noFill/>
        </p:spPr>
        <p:txBody>
          <a:bodyPr wrap="none" rtlCol="0">
            <a:spAutoFit/>
          </a:bodyPr>
          <a:lstStyle/>
          <a:p>
            <a:r>
              <a:rPr lang="en-US" sz="1500" dirty="0">
                <a:solidFill>
                  <a:srgbClr val="4B5563"/>
                </a:solidFill>
                <a:latin typeface="Lato"/>
                <a:ea typeface="Lato"/>
                <a:cs typeface="Lato"/>
              </a:rPr>
              <a:t>Early Break</a:t>
            </a:r>
          </a:p>
        </p:txBody>
      </p:sp>
      <p:sp>
        <p:nvSpPr>
          <p:cNvPr id="13" name="TextBox 12">
            <a:extLst>
              <a:ext uri="{FF2B5EF4-FFF2-40B4-BE49-F238E27FC236}">
                <a16:creationId xmlns:a16="http://schemas.microsoft.com/office/drawing/2014/main" id="{01345550-D936-E3C4-4AF6-0FEAC66A4BF9}"/>
              </a:ext>
            </a:extLst>
          </p:cNvPr>
          <p:cNvSpPr txBox="1"/>
          <p:nvPr/>
        </p:nvSpPr>
        <p:spPr>
          <a:xfrm>
            <a:off x="4376291" y="4958500"/>
            <a:ext cx="1592103" cy="307777"/>
          </a:xfrm>
          <a:prstGeom prst="rect">
            <a:avLst/>
          </a:prstGeom>
          <a:noFill/>
        </p:spPr>
        <p:txBody>
          <a:bodyPr wrap="none" rtlCol="0">
            <a:spAutoFit/>
          </a:bodyPr>
          <a:lstStyle/>
          <a:p>
            <a:pPr algn="ctr"/>
            <a:r>
              <a:rPr lang="en-US" dirty="0">
                <a:solidFill>
                  <a:srgbClr val="4B5563"/>
                </a:solidFill>
                <a:latin typeface="Lato"/>
                <a:ea typeface="Lato"/>
                <a:cs typeface="Lato"/>
              </a:rPr>
              <a:t>Nearest Neighbor</a:t>
            </a:r>
          </a:p>
        </p:txBody>
      </p:sp>
      <p:sp>
        <p:nvSpPr>
          <p:cNvPr id="14" name="Down Arrow 13">
            <a:extLst>
              <a:ext uri="{FF2B5EF4-FFF2-40B4-BE49-F238E27FC236}">
                <a16:creationId xmlns:a16="http://schemas.microsoft.com/office/drawing/2014/main" id="{9365212B-4C45-8DDD-895B-72DFEA31C58B}"/>
              </a:ext>
            </a:extLst>
          </p:cNvPr>
          <p:cNvSpPr/>
          <p:nvPr/>
        </p:nvSpPr>
        <p:spPr>
          <a:xfrm rot="2262212">
            <a:off x="3152470" y="3376521"/>
            <a:ext cx="273377" cy="1664462"/>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5" name="Down Arrow 14">
            <a:extLst>
              <a:ext uri="{FF2B5EF4-FFF2-40B4-BE49-F238E27FC236}">
                <a16:creationId xmlns:a16="http://schemas.microsoft.com/office/drawing/2014/main" id="{3112376F-14AD-4311-2ED2-3E09C7D127BB}"/>
              </a:ext>
            </a:extLst>
          </p:cNvPr>
          <p:cNvSpPr/>
          <p:nvPr/>
        </p:nvSpPr>
        <p:spPr>
          <a:xfrm rot="19342665">
            <a:off x="4498045" y="3387841"/>
            <a:ext cx="273377" cy="1664462"/>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6" name="Rounded Rectangle 15">
            <a:extLst>
              <a:ext uri="{FF2B5EF4-FFF2-40B4-BE49-F238E27FC236}">
                <a16:creationId xmlns:a16="http://schemas.microsoft.com/office/drawing/2014/main" id="{45570F01-EEF1-BFAA-3FF9-59E290DEE4F3}"/>
              </a:ext>
            </a:extLst>
          </p:cNvPr>
          <p:cNvSpPr/>
          <p:nvPr/>
        </p:nvSpPr>
        <p:spPr>
          <a:xfrm>
            <a:off x="1580323" y="5577636"/>
            <a:ext cx="2250020" cy="857251"/>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rgbClr val="4B5563"/>
                </a:solidFill>
                <a:latin typeface="Lato"/>
                <a:ea typeface="Lato"/>
                <a:cs typeface="Lato"/>
              </a:rPr>
              <a:t>Breaking the inner loop early under a condition</a:t>
            </a:r>
            <a:endParaRPr lang="en-US" sz="1400" b="1" dirty="0">
              <a:solidFill>
                <a:srgbClr val="4B5563"/>
              </a:solidFill>
              <a:latin typeface="Lato"/>
              <a:ea typeface="Lato"/>
              <a:cs typeface="Lato"/>
            </a:endParaRPr>
          </a:p>
        </p:txBody>
      </p:sp>
      <p:sp>
        <p:nvSpPr>
          <p:cNvPr id="17" name="Rounded Rectangle 16">
            <a:extLst>
              <a:ext uri="{FF2B5EF4-FFF2-40B4-BE49-F238E27FC236}">
                <a16:creationId xmlns:a16="http://schemas.microsoft.com/office/drawing/2014/main" id="{F24D2605-FA66-4294-1643-99AA57CB8AE4}"/>
              </a:ext>
            </a:extLst>
          </p:cNvPr>
          <p:cNvSpPr/>
          <p:nvPr/>
        </p:nvSpPr>
        <p:spPr>
          <a:xfrm>
            <a:off x="4224993" y="5574205"/>
            <a:ext cx="2158305" cy="857251"/>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rgbClr val="4B5563"/>
                </a:solidFill>
                <a:latin typeface="Lato"/>
                <a:ea typeface="Lato"/>
                <a:cs typeface="Lato"/>
              </a:rPr>
              <a:t>Building an index over Points B to facilitate nearest neighbor search</a:t>
            </a:r>
          </a:p>
        </p:txBody>
      </p:sp>
      <p:cxnSp>
        <p:nvCxnSpPr>
          <p:cNvPr id="18" name="Straight Arrow Connector 17">
            <a:extLst>
              <a:ext uri="{FF2B5EF4-FFF2-40B4-BE49-F238E27FC236}">
                <a16:creationId xmlns:a16="http://schemas.microsoft.com/office/drawing/2014/main" id="{6FBA6552-D720-7BFA-004D-0FEDB50180B0}"/>
              </a:ext>
            </a:extLst>
          </p:cNvPr>
          <p:cNvCxnSpPr/>
          <p:nvPr/>
        </p:nvCxnSpPr>
        <p:spPr>
          <a:xfrm>
            <a:off x="4634733" y="3264736"/>
            <a:ext cx="2030018" cy="0"/>
          </a:xfrm>
          <a:prstGeom prst="straightConnector1">
            <a:avLst/>
          </a:prstGeom>
          <a:ln w="25400">
            <a:prstDash val="dash"/>
            <a:tailEnd type="triangle"/>
          </a:ln>
        </p:spPr>
        <p:style>
          <a:lnRef idx="1">
            <a:schemeClr val="dk1"/>
          </a:lnRef>
          <a:fillRef idx="0">
            <a:schemeClr val="dk1"/>
          </a:fillRef>
          <a:effectRef idx="0">
            <a:schemeClr val="dk1"/>
          </a:effectRef>
          <a:fontRef idx="minor">
            <a:schemeClr val="tx1"/>
          </a:fontRef>
        </p:style>
      </p:cxnSp>
      <p:sp>
        <p:nvSpPr>
          <p:cNvPr id="19" name="TextBox 18">
            <a:extLst>
              <a:ext uri="{FF2B5EF4-FFF2-40B4-BE49-F238E27FC236}">
                <a16:creationId xmlns:a16="http://schemas.microsoft.com/office/drawing/2014/main" id="{75CAE974-8DA8-A2CA-5962-327C8C796D53}"/>
              </a:ext>
            </a:extLst>
          </p:cNvPr>
          <p:cNvSpPr txBox="1"/>
          <p:nvPr/>
        </p:nvSpPr>
        <p:spPr>
          <a:xfrm>
            <a:off x="2458" y="6588651"/>
            <a:ext cx="8158694" cy="253916"/>
          </a:xfrm>
          <a:prstGeom prst="rect">
            <a:avLst/>
          </a:prstGeom>
          <a:noFill/>
        </p:spPr>
        <p:txBody>
          <a:bodyPr wrap="square">
            <a:spAutoFit/>
          </a:bodyPr>
          <a:lstStyle/>
          <a:p>
            <a:r>
              <a:rPr lang="en-US" sz="1050" dirty="0">
                <a:solidFill>
                  <a:schemeClr val="bg1">
                    <a:lumMod val="50000"/>
                  </a:schemeClr>
                </a:solidFill>
              </a:rPr>
              <a:t>Taha et al. An Efﬁcient Algorithm for Calculating the Exact </a:t>
            </a:r>
            <a:r>
              <a:rPr lang="en-US" sz="1050" dirty="0" err="1">
                <a:solidFill>
                  <a:schemeClr val="bg1">
                    <a:lumMod val="50000"/>
                  </a:schemeClr>
                </a:solidFill>
              </a:rPr>
              <a:t>Hausdorff</a:t>
            </a:r>
            <a:r>
              <a:rPr lang="en-US" sz="1050" dirty="0">
                <a:solidFill>
                  <a:schemeClr val="bg1">
                    <a:lumMod val="50000"/>
                  </a:schemeClr>
                </a:solidFill>
              </a:rPr>
              <a:t> Distance, T</a:t>
            </a:r>
            <a:r>
              <a:rPr lang="en-US" sz="1050" i="1" dirty="0">
                <a:solidFill>
                  <a:schemeClr val="bg1">
                    <a:lumMod val="50000"/>
                  </a:schemeClr>
                </a:solidFill>
              </a:rPr>
              <a:t>PAMI, 2015</a:t>
            </a:r>
            <a:endParaRPr lang="en-US" sz="1050" dirty="0">
              <a:solidFill>
                <a:schemeClr val="bg1">
                  <a:lumMod val="50000"/>
                </a:schemeClr>
              </a:solidFill>
            </a:endParaRPr>
          </a:p>
        </p:txBody>
      </p:sp>
    </p:spTree>
    <p:extLst>
      <p:ext uri="{BB962C8B-B14F-4D97-AF65-F5344CB8AC3E}">
        <p14:creationId xmlns:p14="http://schemas.microsoft.com/office/powerpoint/2010/main" val="2836879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up)">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wipe(left)">
                                      <p:cBhvr>
                                        <p:cTn id="15" dur="500"/>
                                        <p:tgtEl>
                                          <p:spTgt spid="18"/>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dissolve">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22" presetClass="entr" presetSubtype="1"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wipe(up)">
                                      <p:cBhvr>
                                        <p:cTn id="39" dur="500"/>
                                        <p:tgtEl>
                                          <p:spTgt spid="14"/>
                                        </p:tgtEl>
                                      </p:cBhvr>
                                    </p:animEffect>
                                  </p:childTnLst>
                                </p:cTn>
                              </p:par>
                              <p:par>
                                <p:cTn id="40" presetID="22" presetClass="entr" presetSubtype="1" fill="hold" grpId="0" nodeType="with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wipe(up)">
                                      <p:cBhvr>
                                        <p:cTn id="42" dur="500"/>
                                        <p:tgtEl>
                                          <p:spTgt spid="12"/>
                                        </p:tgtEl>
                                      </p:cBhvr>
                                    </p:animEffect>
                                  </p:childTnLst>
                                </p:cTn>
                              </p:par>
                              <p:par>
                                <p:cTn id="43" presetID="22" presetClass="entr" presetSubtype="1" fill="hold" grpId="0" nodeType="withEffect">
                                  <p:stCondLst>
                                    <p:cond delay="0"/>
                                  </p:stCondLst>
                                  <p:childTnLst>
                                    <p:set>
                                      <p:cBhvr>
                                        <p:cTn id="44" dur="1" fill="hold">
                                          <p:stCondLst>
                                            <p:cond delay="0"/>
                                          </p:stCondLst>
                                        </p:cTn>
                                        <p:tgtEl>
                                          <p:spTgt spid="16"/>
                                        </p:tgtEl>
                                        <p:attrNameLst>
                                          <p:attrName>style.visibility</p:attrName>
                                        </p:attrNameLst>
                                      </p:cBhvr>
                                      <p:to>
                                        <p:strVal val="visible"/>
                                      </p:to>
                                    </p:set>
                                    <p:animEffect transition="in" filter="wipe(up)">
                                      <p:cBhvr>
                                        <p:cTn id="45" dur="500"/>
                                        <p:tgtEl>
                                          <p:spTgt spid="16"/>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1" fill="hold" grpId="0" nodeType="clickEffect">
                                  <p:stCondLst>
                                    <p:cond delay="0"/>
                                  </p:stCondLst>
                                  <p:childTnLst>
                                    <p:set>
                                      <p:cBhvr>
                                        <p:cTn id="49" dur="1" fill="hold">
                                          <p:stCondLst>
                                            <p:cond delay="0"/>
                                          </p:stCondLst>
                                        </p:cTn>
                                        <p:tgtEl>
                                          <p:spTgt spid="15"/>
                                        </p:tgtEl>
                                        <p:attrNameLst>
                                          <p:attrName>style.visibility</p:attrName>
                                        </p:attrNameLst>
                                      </p:cBhvr>
                                      <p:to>
                                        <p:strVal val="visible"/>
                                      </p:to>
                                    </p:set>
                                    <p:animEffect transition="in" filter="wipe(up)">
                                      <p:cBhvr>
                                        <p:cTn id="50" dur="500"/>
                                        <p:tgtEl>
                                          <p:spTgt spid="15"/>
                                        </p:tgtEl>
                                      </p:cBhvr>
                                    </p:animEffect>
                                  </p:childTnLst>
                                </p:cTn>
                              </p:par>
                              <p:par>
                                <p:cTn id="51" presetID="22" presetClass="entr" presetSubtype="1" fill="hold" grpId="0" nodeType="withEffect">
                                  <p:stCondLst>
                                    <p:cond delay="0"/>
                                  </p:stCondLst>
                                  <p:childTnLst>
                                    <p:set>
                                      <p:cBhvr>
                                        <p:cTn id="52" dur="1" fill="hold">
                                          <p:stCondLst>
                                            <p:cond delay="0"/>
                                          </p:stCondLst>
                                        </p:cTn>
                                        <p:tgtEl>
                                          <p:spTgt spid="13"/>
                                        </p:tgtEl>
                                        <p:attrNameLst>
                                          <p:attrName>style.visibility</p:attrName>
                                        </p:attrNameLst>
                                      </p:cBhvr>
                                      <p:to>
                                        <p:strVal val="visible"/>
                                      </p:to>
                                    </p:set>
                                    <p:animEffect transition="in" filter="wipe(up)">
                                      <p:cBhvr>
                                        <p:cTn id="53" dur="500"/>
                                        <p:tgtEl>
                                          <p:spTgt spid="13"/>
                                        </p:tgtEl>
                                      </p:cBhvr>
                                    </p:animEffect>
                                  </p:childTnLst>
                                </p:cTn>
                              </p:par>
                              <p:par>
                                <p:cTn id="54" presetID="22" presetClass="entr" presetSubtype="1" fill="hold" grpId="0" nodeType="withEffect">
                                  <p:stCondLst>
                                    <p:cond delay="0"/>
                                  </p:stCondLst>
                                  <p:childTnLst>
                                    <p:set>
                                      <p:cBhvr>
                                        <p:cTn id="55" dur="1" fill="hold">
                                          <p:stCondLst>
                                            <p:cond delay="0"/>
                                          </p:stCondLst>
                                        </p:cTn>
                                        <p:tgtEl>
                                          <p:spTgt spid="17"/>
                                        </p:tgtEl>
                                        <p:attrNameLst>
                                          <p:attrName>style.visibility</p:attrName>
                                        </p:attrNameLst>
                                      </p:cBhvr>
                                      <p:to>
                                        <p:strVal val="visible"/>
                                      </p:to>
                                    </p:set>
                                    <p:animEffect transition="in" filter="wipe(up)">
                                      <p:cBhvr>
                                        <p:cTn id="56"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animBg="1"/>
      <p:bldP spid="8" grpId="0"/>
      <p:bldP spid="9" grpId="0" animBg="1"/>
      <p:bldP spid="10" grpId="0"/>
      <p:bldP spid="11" grpId="0"/>
      <p:bldP spid="12" grpId="0"/>
      <p:bldP spid="13" grpId="0"/>
      <p:bldP spid="14" grpId="0" animBg="1"/>
      <p:bldP spid="15" grpId="0" animBg="1"/>
      <p:bldP spid="16" grpId="0" animBg="1"/>
      <p:bldP spid="17"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139;p17">
            <a:extLst>
              <a:ext uri="{FF2B5EF4-FFF2-40B4-BE49-F238E27FC236}">
                <a16:creationId xmlns:a16="http://schemas.microsoft.com/office/drawing/2014/main" id="{EBCA98CB-2F47-0BA0-AB0E-D3D51A0A9259}"/>
              </a:ext>
            </a:extLst>
          </p:cNvPr>
          <p:cNvSpPr txBox="1"/>
          <p:nvPr/>
        </p:nvSpPr>
        <p:spPr>
          <a:xfrm>
            <a:off x="571500" y="666750"/>
            <a:ext cx="11601450" cy="507831"/>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3300" b="1" u="sng" dirty="0">
                <a:solidFill>
                  <a:srgbClr val="991B1B"/>
                </a:solidFill>
                <a:latin typeface="Poppins"/>
                <a:cs typeface="Poppins"/>
                <a:sym typeface="Poppins"/>
              </a:rPr>
              <a:t>General Purpose</a:t>
            </a:r>
            <a:r>
              <a:rPr lang="en-US" sz="3300" b="1" dirty="0">
                <a:solidFill>
                  <a:srgbClr val="991B1B"/>
                </a:solidFill>
                <a:latin typeface="Poppins"/>
                <a:cs typeface="Poppins"/>
                <a:sym typeface="Poppins"/>
              </a:rPr>
              <a:t> HD Algorithms</a:t>
            </a:r>
            <a:endParaRPr dirty="0"/>
          </a:p>
        </p:txBody>
      </p:sp>
      <p:sp>
        <p:nvSpPr>
          <p:cNvPr id="4" name="Rounded Rectangle 3">
            <a:extLst>
              <a:ext uri="{FF2B5EF4-FFF2-40B4-BE49-F238E27FC236}">
                <a16:creationId xmlns:a16="http://schemas.microsoft.com/office/drawing/2014/main" id="{5A4828C8-8C6B-7344-3D0D-017C2E78E9BF}"/>
              </a:ext>
            </a:extLst>
          </p:cNvPr>
          <p:cNvSpPr/>
          <p:nvPr/>
        </p:nvSpPr>
        <p:spPr>
          <a:xfrm>
            <a:off x="6602097" y="4058662"/>
            <a:ext cx="5570853" cy="2680168"/>
          </a:xfrm>
          <a:prstGeom prst="round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lumMod val="85000"/>
                </a:schemeClr>
              </a:solidFill>
              <a:highlight>
                <a:srgbClr val="FFFF00"/>
              </a:highlight>
            </a:endParaRPr>
          </a:p>
        </p:txBody>
      </p:sp>
      <p:sp>
        <p:nvSpPr>
          <p:cNvPr id="5" name="Rounded Rectangle 4">
            <a:extLst>
              <a:ext uri="{FF2B5EF4-FFF2-40B4-BE49-F238E27FC236}">
                <a16:creationId xmlns:a16="http://schemas.microsoft.com/office/drawing/2014/main" id="{5E8828A1-B216-C5E5-F168-27D6968AF095}"/>
              </a:ext>
            </a:extLst>
          </p:cNvPr>
          <p:cNvSpPr/>
          <p:nvPr/>
        </p:nvSpPr>
        <p:spPr>
          <a:xfrm>
            <a:off x="457723" y="4063533"/>
            <a:ext cx="4949047" cy="2680168"/>
          </a:xfrm>
          <a:prstGeom prst="round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lumMod val="85000"/>
                </a:schemeClr>
              </a:solidFill>
              <a:highlight>
                <a:srgbClr val="FFFF00"/>
              </a:highlight>
            </a:endParaRPr>
          </a:p>
        </p:txBody>
      </p:sp>
      <p:sp>
        <p:nvSpPr>
          <p:cNvPr id="6" name="Google Shape;141;p17">
            <a:extLst>
              <a:ext uri="{FF2B5EF4-FFF2-40B4-BE49-F238E27FC236}">
                <a16:creationId xmlns:a16="http://schemas.microsoft.com/office/drawing/2014/main" id="{25823080-9A09-4DA9-54AA-EE54840DC9AC}"/>
              </a:ext>
            </a:extLst>
          </p:cNvPr>
          <p:cNvSpPr txBox="1"/>
          <p:nvPr/>
        </p:nvSpPr>
        <p:spPr>
          <a:xfrm>
            <a:off x="962025" y="1755386"/>
            <a:ext cx="4730591" cy="369332"/>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2400" b="1" u="sng" dirty="0">
                <a:solidFill>
                  <a:srgbClr val="991B1B"/>
                </a:solidFill>
                <a:latin typeface="Poppins"/>
                <a:ea typeface="Poppins"/>
                <a:cs typeface="Poppins"/>
                <a:sym typeface="Poppins"/>
              </a:rPr>
              <a:t>Early Break</a:t>
            </a:r>
            <a:r>
              <a:rPr lang="en-US" sz="2400" b="1" dirty="0">
                <a:solidFill>
                  <a:srgbClr val="991B1B"/>
                </a:solidFill>
                <a:latin typeface="Poppins"/>
                <a:ea typeface="Poppins"/>
                <a:cs typeface="Poppins"/>
                <a:sym typeface="Poppins"/>
              </a:rPr>
              <a:t> </a:t>
            </a:r>
            <a:r>
              <a:rPr lang="en-US" sz="2400" b="1" i="0" u="none" strike="noStrike" cap="none" dirty="0">
                <a:solidFill>
                  <a:srgbClr val="991B1B"/>
                </a:solidFill>
                <a:latin typeface="Poppins"/>
                <a:ea typeface="Poppins"/>
                <a:cs typeface="Poppins"/>
                <a:sym typeface="Poppins"/>
              </a:rPr>
              <a:t>(EB)</a:t>
            </a:r>
            <a:endParaRPr dirty="0">
              <a:solidFill>
                <a:srgbClr val="991B1B"/>
              </a:solidFill>
            </a:endParaRPr>
          </a:p>
        </p:txBody>
      </p:sp>
      <p:sp>
        <p:nvSpPr>
          <p:cNvPr id="7" name="Google Shape;142;p17">
            <a:extLst>
              <a:ext uri="{FF2B5EF4-FFF2-40B4-BE49-F238E27FC236}">
                <a16:creationId xmlns:a16="http://schemas.microsoft.com/office/drawing/2014/main" id="{3E456F10-3250-6CF6-40C7-0596E029CE34}"/>
              </a:ext>
            </a:extLst>
          </p:cNvPr>
          <p:cNvSpPr txBox="1"/>
          <p:nvPr/>
        </p:nvSpPr>
        <p:spPr>
          <a:xfrm>
            <a:off x="962025" y="2355461"/>
            <a:ext cx="4505325" cy="1477328"/>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US" sz="1500" b="0" i="0" u="none" strike="noStrike" cap="none" dirty="0">
                <a:solidFill>
                  <a:srgbClr val="4B5563"/>
                </a:solidFill>
                <a:latin typeface="Lato"/>
                <a:ea typeface="Lato"/>
                <a:cs typeface="Lato"/>
                <a:sym typeface="Lato"/>
              </a:rPr>
              <a:t>Breaking the inner loop early if the current minimum cannot increase the global maximum.</a:t>
            </a:r>
          </a:p>
          <a:p>
            <a:pPr marL="285750" marR="0" lvl="0" indent="-285750" algn="l" rtl="0">
              <a:lnSpc>
                <a:spcPct val="160000"/>
              </a:lnSpc>
              <a:spcBef>
                <a:spcPts val="0"/>
              </a:spcBef>
              <a:spcAft>
                <a:spcPts val="0"/>
              </a:spcAft>
              <a:buFont typeface="Arial" panose="020B0604020202020204" pitchFamily="34" charset="0"/>
              <a:buChar char="•"/>
            </a:pPr>
            <a:r>
              <a:rPr lang="en-US" sz="1500" dirty="0">
                <a:solidFill>
                  <a:srgbClr val="008000"/>
                </a:solidFill>
                <a:latin typeface="Lato"/>
                <a:ea typeface="Lato"/>
                <a:cs typeface="Lato"/>
                <a:sym typeface="Lato"/>
              </a:rPr>
              <a:t>No index overhead</a:t>
            </a:r>
          </a:p>
          <a:p>
            <a:pPr marL="285750" marR="0" lvl="0" indent="-285750" algn="l" rtl="0">
              <a:lnSpc>
                <a:spcPct val="160000"/>
              </a:lnSpc>
              <a:spcBef>
                <a:spcPts val="0"/>
              </a:spcBef>
              <a:spcAft>
                <a:spcPts val="0"/>
              </a:spcAft>
              <a:buFont typeface="Arial" panose="020B0604020202020204" pitchFamily="34" charset="0"/>
              <a:buChar char="•"/>
            </a:pPr>
            <a:r>
              <a:rPr lang="en-US" sz="1500" dirty="0">
                <a:solidFill>
                  <a:srgbClr val="FF0000"/>
                </a:solidFill>
                <a:latin typeface="Lato"/>
                <a:ea typeface="Lato"/>
                <a:cs typeface="Lato"/>
                <a:sym typeface="Lato"/>
              </a:rPr>
              <a:t>Performance dynamics </a:t>
            </a:r>
            <a:r>
              <a:rPr lang="en-US" sz="1500" dirty="0">
                <a:solidFill>
                  <a:srgbClr val="4B5563"/>
                </a:solidFill>
                <a:latin typeface="Lato"/>
                <a:ea typeface="Lato"/>
                <a:cs typeface="Lato"/>
                <a:sym typeface="Lato"/>
              </a:rPr>
              <a:t>(break may not trigger)</a:t>
            </a:r>
            <a:endParaRPr dirty="0"/>
          </a:p>
        </p:txBody>
      </p:sp>
      <p:sp>
        <p:nvSpPr>
          <p:cNvPr id="8" name="Google Shape;144;p17">
            <a:extLst>
              <a:ext uri="{FF2B5EF4-FFF2-40B4-BE49-F238E27FC236}">
                <a16:creationId xmlns:a16="http://schemas.microsoft.com/office/drawing/2014/main" id="{EBAB2B86-E3F7-F76E-D478-74EAAFFE6029}"/>
              </a:ext>
            </a:extLst>
          </p:cNvPr>
          <p:cNvSpPr txBox="1"/>
          <p:nvPr/>
        </p:nvSpPr>
        <p:spPr>
          <a:xfrm>
            <a:off x="6724650" y="1755386"/>
            <a:ext cx="4730591" cy="369332"/>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2400" b="1" i="0" u="sng" strike="noStrike" cap="none" dirty="0">
                <a:solidFill>
                  <a:srgbClr val="991B1B"/>
                </a:solidFill>
                <a:latin typeface="Poppins"/>
                <a:ea typeface="Poppins"/>
                <a:cs typeface="Poppins"/>
                <a:sym typeface="Poppins"/>
              </a:rPr>
              <a:t>Nearest Neighbor</a:t>
            </a:r>
            <a:r>
              <a:rPr lang="en-US" sz="2400" b="1" i="0" strike="noStrike" cap="none" dirty="0">
                <a:solidFill>
                  <a:srgbClr val="991B1B"/>
                </a:solidFill>
                <a:latin typeface="Poppins"/>
                <a:ea typeface="Poppins"/>
                <a:cs typeface="Poppins"/>
                <a:sym typeface="Poppins"/>
              </a:rPr>
              <a:t> </a:t>
            </a:r>
            <a:r>
              <a:rPr lang="en-US" sz="2400" b="1" i="0" u="none" strike="noStrike" cap="none" dirty="0">
                <a:solidFill>
                  <a:srgbClr val="991B1B"/>
                </a:solidFill>
                <a:latin typeface="Poppins"/>
                <a:ea typeface="Poppins"/>
                <a:cs typeface="Poppins"/>
                <a:sym typeface="Poppins"/>
              </a:rPr>
              <a:t>(NN)</a:t>
            </a:r>
            <a:endParaRPr dirty="0">
              <a:solidFill>
                <a:srgbClr val="991B1B"/>
              </a:solidFill>
            </a:endParaRPr>
          </a:p>
        </p:txBody>
      </p:sp>
      <p:sp>
        <p:nvSpPr>
          <p:cNvPr id="9" name="Google Shape;145;p17">
            <a:extLst>
              <a:ext uri="{FF2B5EF4-FFF2-40B4-BE49-F238E27FC236}">
                <a16:creationId xmlns:a16="http://schemas.microsoft.com/office/drawing/2014/main" id="{3A3A304A-BAD3-F95D-832C-C77D0F140816}"/>
              </a:ext>
            </a:extLst>
          </p:cNvPr>
          <p:cNvSpPr txBox="1"/>
          <p:nvPr/>
        </p:nvSpPr>
        <p:spPr>
          <a:xfrm>
            <a:off x="6724650" y="2351899"/>
            <a:ext cx="4505325" cy="1477328"/>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US" sz="1500" b="0" i="0" u="none" strike="noStrike" cap="none" dirty="0">
                <a:solidFill>
                  <a:srgbClr val="4B5563"/>
                </a:solidFill>
                <a:latin typeface="Lato"/>
                <a:ea typeface="Lato"/>
                <a:cs typeface="Lato"/>
                <a:sym typeface="Lato"/>
              </a:rPr>
              <a:t>Using a spatial index like KD-trees to avoid visiting all points by finding the closest neighbor directly.</a:t>
            </a:r>
          </a:p>
          <a:p>
            <a:pPr marL="285750" marR="0" lvl="0" indent="-285750" algn="l" rtl="0">
              <a:lnSpc>
                <a:spcPct val="160000"/>
              </a:lnSpc>
              <a:spcBef>
                <a:spcPts val="0"/>
              </a:spcBef>
              <a:spcAft>
                <a:spcPts val="0"/>
              </a:spcAft>
              <a:buFont typeface="Arial" panose="020B0604020202020204" pitchFamily="34" charset="0"/>
              <a:buChar char="•"/>
            </a:pPr>
            <a:r>
              <a:rPr lang="en-US" sz="1500" dirty="0">
                <a:solidFill>
                  <a:srgbClr val="008000"/>
                </a:solidFill>
                <a:latin typeface="Lato"/>
                <a:ea typeface="Lato"/>
                <a:cs typeface="Lato"/>
                <a:sym typeface="Lato"/>
              </a:rPr>
              <a:t>Scalable and predictable performance</a:t>
            </a:r>
          </a:p>
          <a:p>
            <a:pPr marL="285750" marR="0" lvl="0" indent="-285750" algn="l" rtl="0">
              <a:lnSpc>
                <a:spcPct val="160000"/>
              </a:lnSpc>
              <a:spcBef>
                <a:spcPts val="0"/>
              </a:spcBef>
              <a:spcAft>
                <a:spcPts val="0"/>
              </a:spcAft>
              <a:buFont typeface="Arial" panose="020B0604020202020204" pitchFamily="34" charset="0"/>
              <a:buChar char="•"/>
            </a:pPr>
            <a:r>
              <a:rPr lang="en-US" sz="1500" b="0" i="0" u="none" strike="noStrike" cap="none" dirty="0">
                <a:solidFill>
                  <a:srgbClr val="FF0000"/>
                </a:solidFill>
                <a:latin typeface="Lato"/>
                <a:ea typeface="Lato"/>
                <a:cs typeface="Lato"/>
                <a:sym typeface="Lato"/>
              </a:rPr>
              <a:t>Indexing cost</a:t>
            </a:r>
          </a:p>
        </p:txBody>
      </p:sp>
      <p:sp>
        <p:nvSpPr>
          <p:cNvPr id="10" name="TextBox 9">
            <a:extLst>
              <a:ext uri="{FF2B5EF4-FFF2-40B4-BE49-F238E27FC236}">
                <a16:creationId xmlns:a16="http://schemas.microsoft.com/office/drawing/2014/main" id="{B6A0DCBB-EE2C-E81E-1D4B-72426D3BDEA3}"/>
              </a:ext>
            </a:extLst>
          </p:cNvPr>
          <p:cNvSpPr txBox="1"/>
          <p:nvPr/>
        </p:nvSpPr>
        <p:spPr>
          <a:xfrm>
            <a:off x="577596" y="4092116"/>
            <a:ext cx="3944708" cy="328936"/>
          </a:xfrm>
          <a:prstGeom prst="rect">
            <a:avLst/>
          </a:prstGeom>
          <a:noFill/>
        </p:spPr>
        <p:txBody>
          <a:bodyPr wrap="square">
            <a:spAutoFit/>
          </a:bodyPr>
          <a:lstStyle/>
          <a:p>
            <a:pPr>
              <a:lnSpc>
                <a:spcPts val="1880"/>
              </a:lnSpc>
            </a:pPr>
            <a:r>
              <a:rPr lang="en-US" sz="1300" dirty="0" err="1">
                <a:latin typeface="Courier New" panose="02070309020205020404" pitchFamily="49" charset="0"/>
                <a:cs typeface="Courier New" panose="02070309020205020404" pitchFamily="49" charset="0"/>
              </a:rPr>
              <a:t>cmax</a:t>
            </a:r>
            <a:r>
              <a:rPr lang="en-US" sz="1300" dirty="0">
                <a:latin typeface="Courier New" panose="02070309020205020404" pitchFamily="49" charset="0"/>
                <a:cs typeface="Courier New" panose="02070309020205020404" pitchFamily="49" charset="0"/>
              </a:rPr>
              <a:t> ← 0 // </a:t>
            </a:r>
            <a:r>
              <a:rPr lang="en-US" sz="1300" dirty="0">
                <a:solidFill>
                  <a:srgbClr val="FF0000"/>
                </a:solidFill>
                <a:latin typeface="Courier New" panose="02070309020205020404" pitchFamily="49" charset="0"/>
                <a:cs typeface="Courier New" panose="02070309020205020404" pitchFamily="49" charset="0"/>
              </a:rPr>
              <a:t>Global Maximum Distance</a:t>
            </a:r>
            <a:endParaRPr lang="en-US" sz="1300" b="1" dirty="0">
              <a:solidFill>
                <a:srgbClr val="FF0000"/>
              </a:solidFill>
              <a:latin typeface="Courier New" panose="02070309020205020404" pitchFamily="49" charset="0"/>
              <a:cs typeface="Courier New" panose="02070309020205020404" pitchFamily="49" charset="0"/>
            </a:endParaRPr>
          </a:p>
        </p:txBody>
      </p:sp>
      <p:sp>
        <p:nvSpPr>
          <p:cNvPr id="11" name="TextBox 10">
            <a:extLst>
              <a:ext uri="{FF2B5EF4-FFF2-40B4-BE49-F238E27FC236}">
                <a16:creationId xmlns:a16="http://schemas.microsoft.com/office/drawing/2014/main" id="{39AEE32D-E1E1-F1A2-8A1E-E26E48FD61B2}"/>
              </a:ext>
            </a:extLst>
          </p:cNvPr>
          <p:cNvSpPr txBox="1"/>
          <p:nvPr/>
        </p:nvSpPr>
        <p:spPr>
          <a:xfrm>
            <a:off x="6724650" y="4890035"/>
            <a:ext cx="5304790" cy="1492716"/>
          </a:xfrm>
          <a:prstGeom prst="rect">
            <a:avLst/>
          </a:prstGeom>
          <a:noFill/>
        </p:spPr>
        <p:txBody>
          <a:bodyPr wrap="square">
            <a:spAutoFit/>
          </a:bodyPr>
          <a:lstStyle/>
          <a:p>
            <a:r>
              <a:rPr lang="en-US" sz="1300" dirty="0" err="1">
                <a:latin typeface="Courier New" panose="02070309020205020404" pitchFamily="49" charset="0"/>
                <a:cs typeface="Courier New" panose="02070309020205020404" pitchFamily="49" charset="0"/>
              </a:rPr>
              <a:t>cmax</a:t>
            </a:r>
            <a:r>
              <a:rPr lang="en-US" sz="1300" dirty="0">
                <a:latin typeface="Courier New" panose="02070309020205020404" pitchFamily="49" charset="0"/>
                <a:cs typeface="Courier New" panose="02070309020205020404" pitchFamily="49" charset="0"/>
              </a:rPr>
              <a:t> ← 0</a:t>
            </a:r>
          </a:p>
          <a:p>
            <a:r>
              <a:rPr lang="en-US" sz="1300" dirty="0">
                <a:latin typeface="Courier New" panose="02070309020205020404" pitchFamily="49" charset="0"/>
                <a:cs typeface="Courier New" panose="02070309020205020404" pitchFamily="49" charset="0"/>
              </a:rPr>
              <a:t>Index ← </a:t>
            </a:r>
            <a:r>
              <a:rPr lang="en-US" sz="1300" dirty="0" err="1">
                <a:latin typeface="Courier New" panose="02070309020205020404" pitchFamily="49" charset="0"/>
                <a:cs typeface="Courier New" panose="02070309020205020404" pitchFamily="49" charset="0"/>
              </a:rPr>
              <a:t>BuildSpatialIndex</a:t>
            </a:r>
            <a:r>
              <a:rPr lang="en-US" sz="1300" dirty="0">
                <a:latin typeface="Courier New" panose="02070309020205020404" pitchFamily="49" charset="0"/>
                <a:cs typeface="Courier New" panose="02070309020205020404" pitchFamily="49" charset="0"/>
              </a:rPr>
              <a:t>(B) // </a:t>
            </a:r>
            <a:r>
              <a:rPr lang="en-US" sz="1300" dirty="0">
                <a:solidFill>
                  <a:srgbClr val="FF0000"/>
                </a:solidFill>
                <a:latin typeface="Courier New" panose="02070309020205020404" pitchFamily="49" charset="0"/>
                <a:cs typeface="Courier New" panose="02070309020205020404" pitchFamily="49" charset="0"/>
              </a:rPr>
              <a:t>Build Index</a:t>
            </a:r>
          </a:p>
          <a:p>
            <a:r>
              <a:rPr lang="en-US" sz="1300" b="1" dirty="0">
                <a:latin typeface="Courier New" panose="02070309020205020404" pitchFamily="49" charset="0"/>
                <a:cs typeface="Courier New" panose="02070309020205020404" pitchFamily="49" charset="0"/>
              </a:rPr>
              <a:t>for</a:t>
            </a:r>
            <a:r>
              <a:rPr lang="en-US" sz="1300" dirty="0">
                <a:latin typeface="Courier New" panose="02070309020205020404" pitchFamily="49" charset="0"/>
                <a:cs typeface="Courier New" panose="02070309020205020404" pitchFamily="49" charset="0"/>
              </a:rPr>
              <a:t> </a:t>
            </a:r>
            <a:r>
              <a:rPr lang="en-US" sz="1300" b="1" dirty="0">
                <a:latin typeface="Courier New" panose="02070309020205020404" pitchFamily="49" charset="0"/>
                <a:cs typeface="Courier New" panose="02070309020205020404" pitchFamily="49" charset="0"/>
              </a:rPr>
              <a:t>each</a:t>
            </a:r>
            <a:r>
              <a:rPr lang="en-US" sz="1300" dirty="0">
                <a:latin typeface="Courier New" panose="02070309020205020404" pitchFamily="49" charset="0"/>
                <a:cs typeface="Courier New" panose="02070309020205020404" pitchFamily="49" charset="0"/>
              </a:rPr>
              <a:t> a ∈ A </a:t>
            </a:r>
            <a:r>
              <a:rPr lang="en-US" sz="1300" b="1" dirty="0">
                <a:latin typeface="Courier New" panose="02070309020205020404" pitchFamily="49" charset="0"/>
                <a:cs typeface="Courier New" panose="02070309020205020404" pitchFamily="49" charset="0"/>
              </a:rPr>
              <a:t>do</a:t>
            </a:r>
          </a:p>
          <a:p>
            <a:r>
              <a:rPr lang="en-US" sz="1300" dirty="0">
                <a:latin typeface="Courier New" panose="02070309020205020404" pitchFamily="49" charset="0"/>
                <a:cs typeface="Courier New" panose="02070309020205020404" pitchFamily="49" charset="0"/>
              </a:rPr>
              <a:t>  </a:t>
            </a:r>
            <a:r>
              <a:rPr lang="en-US" sz="1300" u="sng" dirty="0" err="1">
                <a:latin typeface="Courier New" panose="02070309020205020404" pitchFamily="49" charset="0"/>
                <a:cs typeface="Courier New" panose="02070309020205020404" pitchFamily="49" charset="0"/>
              </a:rPr>
              <a:t>nearest_b</a:t>
            </a:r>
            <a:r>
              <a:rPr lang="en-US" sz="1300" u="sng" dirty="0">
                <a:latin typeface="Courier New" panose="02070309020205020404" pitchFamily="49" charset="0"/>
                <a:cs typeface="Courier New" panose="02070309020205020404" pitchFamily="49" charset="0"/>
              </a:rPr>
              <a:t> ← </a:t>
            </a:r>
            <a:r>
              <a:rPr lang="en-US" sz="1300" u="sng" dirty="0" err="1">
                <a:latin typeface="Courier New" panose="02070309020205020404" pitchFamily="49" charset="0"/>
                <a:cs typeface="Courier New" panose="02070309020205020404" pitchFamily="49" charset="0"/>
              </a:rPr>
              <a:t>Index.</a:t>
            </a:r>
            <a:r>
              <a:rPr lang="en-US" sz="1300" b="1" u="sng" dirty="0" err="1">
                <a:latin typeface="Courier New" panose="02070309020205020404" pitchFamily="49" charset="0"/>
                <a:cs typeface="Courier New" panose="02070309020205020404" pitchFamily="49" charset="0"/>
              </a:rPr>
              <a:t>NNSearch</a:t>
            </a:r>
            <a:r>
              <a:rPr lang="en-US" sz="1300" u="sng" dirty="0">
                <a:latin typeface="Courier New" panose="02070309020205020404" pitchFamily="49" charset="0"/>
                <a:cs typeface="Courier New" panose="02070309020205020404" pitchFamily="49" charset="0"/>
              </a:rPr>
              <a:t>(a)</a:t>
            </a:r>
            <a:r>
              <a:rPr lang="en-US" sz="1300" dirty="0">
                <a:latin typeface="Courier New" panose="02070309020205020404" pitchFamily="49" charset="0"/>
                <a:cs typeface="Courier New" panose="02070309020205020404" pitchFamily="49" charset="0"/>
              </a:rPr>
              <a:t> // </a:t>
            </a:r>
            <a:r>
              <a:rPr lang="en-US" sz="1300" dirty="0">
                <a:solidFill>
                  <a:srgbClr val="FF0000"/>
                </a:solidFill>
                <a:latin typeface="Courier New" panose="02070309020205020404" pitchFamily="49" charset="0"/>
                <a:cs typeface="Courier New" panose="02070309020205020404" pitchFamily="49" charset="0"/>
              </a:rPr>
              <a:t>Offload to RT</a:t>
            </a:r>
          </a:p>
          <a:p>
            <a:r>
              <a:rPr lang="en-US" sz="1300" dirty="0">
                <a:latin typeface="Courier New" panose="02070309020205020404" pitchFamily="49" charset="0"/>
                <a:cs typeface="Courier New" panose="02070309020205020404" pitchFamily="49" charset="0"/>
              </a:rPr>
              <a:t>  </a:t>
            </a:r>
            <a:r>
              <a:rPr lang="en-US" sz="1300" dirty="0" err="1">
                <a:latin typeface="Courier New" panose="02070309020205020404" pitchFamily="49" charset="0"/>
                <a:cs typeface="Courier New" panose="02070309020205020404" pitchFamily="49" charset="0"/>
              </a:rPr>
              <a:t>dist</a:t>
            </a:r>
            <a:r>
              <a:rPr lang="en-US" sz="1300" dirty="0">
                <a:latin typeface="Courier New" panose="02070309020205020404" pitchFamily="49" charset="0"/>
                <a:cs typeface="Courier New" panose="02070309020205020404" pitchFamily="49" charset="0"/>
              </a:rPr>
              <a:t> ← ||a, </a:t>
            </a:r>
            <a:r>
              <a:rPr lang="en-US" sz="1300" dirty="0" err="1">
                <a:latin typeface="Courier New" panose="02070309020205020404" pitchFamily="49" charset="0"/>
                <a:cs typeface="Courier New" panose="02070309020205020404" pitchFamily="49" charset="0"/>
              </a:rPr>
              <a:t>nearest_b</a:t>
            </a:r>
            <a:r>
              <a:rPr lang="en-US" sz="1300" dirty="0">
                <a:latin typeface="Courier New" panose="02070309020205020404" pitchFamily="49" charset="0"/>
                <a:cs typeface="Courier New" panose="02070309020205020404" pitchFamily="49" charset="0"/>
              </a:rPr>
              <a:t>||</a:t>
            </a:r>
          </a:p>
          <a:p>
            <a:r>
              <a:rPr lang="en-US" sz="1300" dirty="0">
                <a:latin typeface="Courier New" panose="02070309020205020404" pitchFamily="49" charset="0"/>
                <a:cs typeface="Courier New" panose="02070309020205020404" pitchFamily="49" charset="0"/>
              </a:rPr>
              <a:t>  </a:t>
            </a:r>
            <a:r>
              <a:rPr lang="en-US" sz="1300" dirty="0" err="1">
                <a:latin typeface="Courier New" panose="02070309020205020404" pitchFamily="49" charset="0"/>
                <a:cs typeface="Courier New" panose="02070309020205020404" pitchFamily="49" charset="0"/>
              </a:rPr>
              <a:t>cmax</a:t>
            </a:r>
            <a:r>
              <a:rPr lang="en-US" sz="1300" dirty="0">
                <a:latin typeface="Courier New" panose="02070309020205020404" pitchFamily="49" charset="0"/>
                <a:cs typeface="Courier New" panose="02070309020205020404" pitchFamily="49" charset="0"/>
              </a:rPr>
              <a:t> ← max(</a:t>
            </a:r>
            <a:r>
              <a:rPr lang="en-US" sz="1300" dirty="0" err="1">
                <a:latin typeface="Courier New" panose="02070309020205020404" pitchFamily="49" charset="0"/>
                <a:cs typeface="Courier New" panose="02070309020205020404" pitchFamily="49" charset="0"/>
              </a:rPr>
              <a:t>cmax</a:t>
            </a:r>
            <a:r>
              <a:rPr lang="en-US" sz="1300" dirty="0">
                <a:latin typeface="Courier New" panose="02070309020205020404" pitchFamily="49" charset="0"/>
                <a:cs typeface="Courier New" panose="02070309020205020404" pitchFamily="49" charset="0"/>
              </a:rPr>
              <a:t>, </a:t>
            </a:r>
            <a:r>
              <a:rPr lang="en-US" sz="1300" dirty="0" err="1">
                <a:latin typeface="Courier New" panose="02070309020205020404" pitchFamily="49" charset="0"/>
                <a:cs typeface="Courier New" panose="02070309020205020404" pitchFamily="49" charset="0"/>
              </a:rPr>
              <a:t>dist</a:t>
            </a:r>
            <a:r>
              <a:rPr lang="en-US" sz="1300" dirty="0">
                <a:latin typeface="Courier New" panose="02070309020205020404" pitchFamily="49" charset="0"/>
                <a:cs typeface="Courier New" panose="02070309020205020404" pitchFamily="49" charset="0"/>
              </a:rPr>
              <a:t>)</a:t>
            </a:r>
          </a:p>
          <a:p>
            <a:r>
              <a:rPr lang="en-US" sz="1300" b="1" dirty="0">
                <a:latin typeface="Courier New" panose="02070309020205020404" pitchFamily="49" charset="0"/>
                <a:cs typeface="Courier New" panose="02070309020205020404" pitchFamily="49" charset="0"/>
              </a:rPr>
              <a:t>end</a:t>
            </a:r>
            <a:r>
              <a:rPr lang="en-US" sz="1300" dirty="0">
                <a:latin typeface="Courier New" panose="02070309020205020404" pitchFamily="49" charset="0"/>
                <a:cs typeface="Courier New" panose="02070309020205020404" pitchFamily="49" charset="0"/>
              </a:rPr>
              <a:t> </a:t>
            </a:r>
            <a:r>
              <a:rPr lang="en-US" sz="1300" b="1" dirty="0">
                <a:latin typeface="Courier New" panose="02070309020205020404" pitchFamily="49" charset="0"/>
                <a:cs typeface="Courier New" panose="02070309020205020404" pitchFamily="49" charset="0"/>
              </a:rPr>
              <a:t>for</a:t>
            </a:r>
          </a:p>
        </p:txBody>
      </p:sp>
      <p:sp>
        <p:nvSpPr>
          <p:cNvPr id="12" name="TextBox 11">
            <a:extLst>
              <a:ext uri="{FF2B5EF4-FFF2-40B4-BE49-F238E27FC236}">
                <a16:creationId xmlns:a16="http://schemas.microsoft.com/office/drawing/2014/main" id="{323A17B6-82B0-E547-11ED-955DFC355E93}"/>
              </a:ext>
            </a:extLst>
          </p:cNvPr>
          <p:cNvSpPr txBox="1"/>
          <p:nvPr/>
        </p:nvSpPr>
        <p:spPr>
          <a:xfrm>
            <a:off x="5520994" y="5071964"/>
            <a:ext cx="1142379" cy="523220"/>
          </a:xfrm>
          <a:prstGeom prst="rect">
            <a:avLst/>
          </a:prstGeom>
          <a:noFill/>
        </p:spPr>
        <p:txBody>
          <a:bodyPr wrap="square" rtlCol="0">
            <a:spAutoFit/>
          </a:bodyPr>
          <a:lstStyle/>
          <a:p>
            <a:pPr algn="ctr"/>
            <a:r>
              <a:rPr lang="en-US" sz="1400" dirty="0"/>
              <a:t>Essential NN search!</a:t>
            </a:r>
          </a:p>
        </p:txBody>
      </p:sp>
      <p:sp>
        <p:nvSpPr>
          <p:cNvPr id="13" name="TextBox 12">
            <a:extLst>
              <a:ext uri="{FF2B5EF4-FFF2-40B4-BE49-F238E27FC236}">
                <a16:creationId xmlns:a16="http://schemas.microsoft.com/office/drawing/2014/main" id="{44EF5AB8-5E8E-F892-D6B1-CDC0AD5EF69D}"/>
              </a:ext>
            </a:extLst>
          </p:cNvPr>
          <p:cNvSpPr txBox="1"/>
          <p:nvPr/>
        </p:nvSpPr>
        <p:spPr>
          <a:xfrm>
            <a:off x="850912" y="4919073"/>
            <a:ext cx="4625463" cy="1292020"/>
          </a:xfrm>
          <a:custGeom>
            <a:avLst/>
            <a:gdLst>
              <a:gd name="csX0" fmla="*/ 0 w 4625463"/>
              <a:gd name="csY0" fmla="*/ 0 h 1292020"/>
              <a:gd name="csX1" fmla="*/ 614526 w 4625463"/>
              <a:gd name="csY1" fmla="*/ 0 h 1292020"/>
              <a:gd name="csX2" fmla="*/ 1136542 w 4625463"/>
              <a:gd name="csY2" fmla="*/ 0 h 1292020"/>
              <a:gd name="csX3" fmla="*/ 1889832 w 4625463"/>
              <a:gd name="csY3" fmla="*/ 0 h 1292020"/>
              <a:gd name="csX4" fmla="*/ 2504358 w 4625463"/>
              <a:gd name="csY4" fmla="*/ 0 h 1292020"/>
              <a:gd name="csX5" fmla="*/ 3118884 w 4625463"/>
              <a:gd name="csY5" fmla="*/ 0 h 1292020"/>
              <a:gd name="csX6" fmla="*/ 3872173 w 4625463"/>
              <a:gd name="csY6" fmla="*/ 0 h 1292020"/>
              <a:gd name="csX7" fmla="*/ 4625463 w 4625463"/>
              <a:gd name="csY7" fmla="*/ 0 h 1292020"/>
              <a:gd name="csX8" fmla="*/ 4625463 w 4625463"/>
              <a:gd name="csY8" fmla="*/ 671850 h 1292020"/>
              <a:gd name="csX9" fmla="*/ 4625463 w 4625463"/>
              <a:gd name="csY9" fmla="*/ 1292020 h 1292020"/>
              <a:gd name="csX10" fmla="*/ 4057192 w 4625463"/>
              <a:gd name="csY10" fmla="*/ 1292020 h 1292020"/>
              <a:gd name="csX11" fmla="*/ 3396411 w 4625463"/>
              <a:gd name="csY11" fmla="*/ 1292020 h 1292020"/>
              <a:gd name="csX12" fmla="*/ 2781886 w 4625463"/>
              <a:gd name="csY12" fmla="*/ 1292020 h 1292020"/>
              <a:gd name="csX13" fmla="*/ 2028596 w 4625463"/>
              <a:gd name="csY13" fmla="*/ 1292020 h 1292020"/>
              <a:gd name="csX14" fmla="*/ 1275306 w 4625463"/>
              <a:gd name="csY14" fmla="*/ 1292020 h 1292020"/>
              <a:gd name="csX15" fmla="*/ 707035 w 4625463"/>
              <a:gd name="csY15" fmla="*/ 1292020 h 1292020"/>
              <a:gd name="csX16" fmla="*/ 0 w 4625463"/>
              <a:gd name="csY16" fmla="*/ 1292020 h 1292020"/>
              <a:gd name="csX17" fmla="*/ 0 w 4625463"/>
              <a:gd name="csY17" fmla="*/ 620170 h 1292020"/>
              <a:gd name="csX18" fmla="*/ 0 w 4625463"/>
              <a:gd name="csY18" fmla="*/ 0 h 129202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4625463" h="1292020" extrusionOk="0">
                <a:moveTo>
                  <a:pt x="0" y="0"/>
                </a:moveTo>
                <a:cubicBezTo>
                  <a:pt x="131192" y="-18358"/>
                  <a:pt x="351729" y="-15702"/>
                  <a:pt x="614526" y="0"/>
                </a:cubicBezTo>
                <a:cubicBezTo>
                  <a:pt x="877323" y="15702"/>
                  <a:pt x="1029737" y="-24124"/>
                  <a:pt x="1136542" y="0"/>
                </a:cubicBezTo>
                <a:cubicBezTo>
                  <a:pt x="1243347" y="24124"/>
                  <a:pt x="1611863" y="-4616"/>
                  <a:pt x="1889832" y="0"/>
                </a:cubicBezTo>
                <a:cubicBezTo>
                  <a:pt x="2167801" y="4616"/>
                  <a:pt x="2278120" y="27787"/>
                  <a:pt x="2504358" y="0"/>
                </a:cubicBezTo>
                <a:cubicBezTo>
                  <a:pt x="2730596" y="-27787"/>
                  <a:pt x="2841389" y="-18561"/>
                  <a:pt x="3118884" y="0"/>
                </a:cubicBezTo>
                <a:cubicBezTo>
                  <a:pt x="3396379" y="18561"/>
                  <a:pt x="3615812" y="10486"/>
                  <a:pt x="3872173" y="0"/>
                </a:cubicBezTo>
                <a:cubicBezTo>
                  <a:pt x="4128534" y="-10486"/>
                  <a:pt x="4343563" y="-35077"/>
                  <a:pt x="4625463" y="0"/>
                </a:cubicBezTo>
                <a:cubicBezTo>
                  <a:pt x="4601315" y="229467"/>
                  <a:pt x="4595811" y="359412"/>
                  <a:pt x="4625463" y="671850"/>
                </a:cubicBezTo>
                <a:cubicBezTo>
                  <a:pt x="4655116" y="984288"/>
                  <a:pt x="4653295" y="1109582"/>
                  <a:pt x="4625463" y="1292020"/>
                </a:cubicBezTo>
                <a:cubicBezTo>
                  <a:pt x="4383185" y="1310242"/>
                  <a:pt x="4191647" y="1303347"/>
                  <a:pt x="4057192" y="1292020"/>
                </a:cubicBezTo>
                <a:cubicBezTo>
                  <a:pt x="3922737" y="1280693"/>
                  <a:pt x="3628805" y="1285157"/>
                  <a:pt x="3396411" y="1292020"/>
                </a:cubicBezTo>
                <a:cubicBezTo>
                  <a:pt x="3164017" y="1298883"/>
                  <a:pt x="2974621" y="1294226"/>
                  <a:pt x="2781886" y="1292020"/>
                </a:cubicBezTo>
                <a:cubicBezTo>
                  <a:pt x="2589152" y="1289814"/>
                  <a:pt x="2217748" y="1328496"/>
                  <a:pt x="2028596" y="1292020"/>
                </a:cubicBezTo>
                <a:cubicBezTo>
                  <a:pt x="1839444" y="1255545"/>
                  <a:pt x="1511268" y="1277548"/>
                  <a:pt x="1275306" y="1292020"/>
                </a:cubicBezTo>
                <a:cubicBezTo>
                  <a:pt x="1039344" y="1306493"/>
                  <a:pt x="871829" y="1275511"/>
                  <a:pt x="707035" y="1292020"/>
                </a:cubicBezTo>
                <a:cubicBezTo>
                  <a:pt x="542241" y="1308529"/>
                  <a:pt x="304928" y="1257680"/>
                  <a:pt x="0" y="1292020"/>
                </a:cubicBezTo>
                <a:cubicBezTo>
                  <a:pt x="-1173" y="1082378"/>
                  <a:pt x="-32401" y="793422"/>
                  <a:pt x="0" y="620170"/>
                </a:cubicBezTo>
                <a:cubicBezTo>
                  <a:pt x="32401" y="446918"/>
                  <a:pt x="-29663" y="263013"/>
                  <a:pt x="0" y="0"/>
                </a:cubicBezTo>
                <a:close/>
              </a:path>
            </a:pathLst>
          </a:custGeom>
          <a:noFill/>
          <a:ln w="25400">
            <a:solidFill>
              <a:schemeClr val="tx1"/>
            </a:solidFill>
            <a:extLst>
              <a:ext uri="{C807C97D-BFC1-408E-A445-0C87EB9F89A2}">
                <ask:lineSketchStyleProps xmlns:ask="http://schemas.microsoft.com/office/drawing/2018/sketchyshapes" sd="1219033472">
                  <a:prstGeom prst="rect">
                    <a:avLst/>
                  </a:prstGeom>
                  <ask:type>
                    <ask:lineSketchFreehand/>
                  </ask:type>
                </ask:lineSketchStyleProps>
              </a:ext>
            </a:extLst>
          </a:ln>
        </p:spPr>
        <p:txBody>
          <a:bodyPr wrap="square" rtlCol="0">
            <a:spAutoFit/>
          </a:bodyPr>
          <a:lstStyle/>
          <a:p>
            <a:pPr>
              <a:lnSpc>
                <a:spcPts val="1880"/>
              </a:lnSpc>
            </a:pPr>
            <a:r>
              <a:rPr lang="en-US" sz="1300" b="1" dirty="0">
                <a:latin typeface="Courier New" panose="02070309020205020404" pitchFamily="49" charset="0"/>
                <a:cs typeface="Courier New" panose="02070309020205020404" pitchFamily="49" charset="0"/>
              </a:rPr>
              <a:t>for</a:t>
            </a:r>
            <a:r>
              <a:rPr lang="en-US" sz="1300" dirty="0">
                <a:latin typeface="Courier New" panose="02070309020205020404" pitchFamily="49" charset="0"/>
                <a:cs typeface="Courier New" panose="02070309020205020404" pitchFamily="49" charset="0"/>
              </a:rPr>
              <a:t> </a:t>
            </a:r>
            <a:r>
              <a:rPr lang="en-US" sz="1300" b="1" dirty="0">
                <a:latin typeface="Courier New" panose="02070309020205020404" pitchFamily="49" charset="0"/>
                <a:cs typeface="Courier New" panose="02070309020205020404" pitchFamily="49" charset="0"/>
              </a:rPr>
              <a:t>each</a:t>
            </a:r>
            <a:r>
              <a:rPr lang="en-US" sz="1300" dirty="0">
                <a:latin typeface="Courier New" panose="02070309020205020404" pitchFamily="49" charset="0"/>
                <a:cs typeface="Courier New" panose="02070309020205020404" pitchFamily="49" charset="0"/>
              </a:rPr>
              <a:t> b ∈ B </a:t>
            </a:r>
            <a:r>
              <a:rPr lang="en-US" sz="1300" b="1" dirty="0">
                <a:latin typeface="Courier New" panose="02070309020205020404" pitchFamily="49" charset="0"/>
                <a:cs typeface="Courier New" panose="02070309020205020404" pitchFamily="49" charset="0"/>
              </a:rPr>
              <a:t>do</a:t>
            </a:r>
            <a:r>
              <a:rPr lang="en-US" sz="1300" dirty="0">
                <a:latin typeface="Courier New" panose="02070309020205020404" pitchFamily="49" charset="0"/>
                <a:cs typeface="Courier New" panose="02070309020205020404" pitchFamily="49" charset="0"/>
              </a:rPr>
              <a:t> </a:t>
            </a:r>
          </a:p>
          <a:p>
            <a:pPr>
              <a:lnSpc>
                <a:spcPts val="1880"/>
              </a:lnSpc>
            </a:pPr>
            <a:r>
              <a:rPr lang="en-US" sz="1300" dirty="0">
                <a:latin typeface="Courier New" panose="02070309020205020404" pitchFamily="49" charset="0"/>
                <a:cs typeface="Courier New" panose="02070309020205020404" pitchFamily="49" charset="0"/>
              </a:rPr>
              <a:t>    </a:t>
            </a:r>
            <a:r>
              <a:rPr lang="en-US" sz="1300" dirty="0" err="1">
                <a:latin typeface="Courier New" panose="02070309020205020404" pitchFamily="49" charset="0"/>
                <a:cs typeface="Courier New" panose="02070309020205020404" pitchFamily="49" charset="0"/>
              </a:rPr>
              <a:t>dist</a:t>
            </a:r>
            <a:r>
              <a:rPr lang="en-US" sz="1300" dirty="0">
                <a:latin typeface="Courier New" panose="02070309020205020404" pitchFamily="49" charset="0"/>
                <a:cs typeface="Courier New" panose="02070309020205020404" pitchFamily="49" charset="0"/>
              </a:rPr>
              <a:t> ← ||a, b|| </a:t>
            </a:r>
          </a:p>
          <a:p>
            <a:pPr>
              <a:lnSpc>
                <a:spcPts val="1880"/>
              </a:lnSpc>
            </a:pPr>
            <a:r>
              <a:rPr lang="en-US" sz="1300" dirty="0">
                <a:latin typeface="Courier New" panose="02070309020205020404" pitchFamily="49" charset="0"/>
                <a:cs typeface="Courier New" panose="02070309020205020404" pitchFamily="49" charset="0"/>
              </a:rPr>
              <a:t>    </a:t>
            </a:r>
            <a:r>
              <a:rPr lang="en-US" sz="1300" dirty="0" err="1">
                <a:latin typeface="Courier New" panose="02070309020205020404" pitchFamily="49" charset="0"/>
                <a:cs typeface="Courier New" panose="02070309020205020404" pitchFamily="49" charset="0"/>
              </a:rPr>
              <a:t>cmin</a:t>
            </a:r>
            <a:r>
              <a:rPr lang="en-US" sz="1300" dirty="0">
                <a:latin typeface="Courier New" panose="02070309020205020404" pitchFamily="49" charset="0"/>
                <a:cs typeface="Courier New" panose="02070309020205020404" pitchFamily="49" charset="0"/>
              </a:rPr>
              <a:t> ← min(</a:t>
            </a:r>
            <a:r>
              <a:rPr lang="en-US" sz="1300" dirty="0" err="1">
                <a:latin typeface="Courier New" panose="02070309020205020404" pitchFamily="49" charset="0"/>
                <a:cs typeface="Courier New" panose="02070309020205020404" pitchFamily="49" charset="0"/>
              </a:rPr>
              <a:t>cmin</a:t>
            </a:r>
            <a:r>
              <a:rPr lang="en-US" sz="1300" dirty="0">
                <a:latin typeface="Courier New" panose="02070309020205020404" pitchFamily="49" charset="0"/>
                <a:cs typeface="Courier New" panose="02070309020205020404" pitchFamily="49" charset="0"/>
              </a:rPr>
              <a:t>, </a:t>
            </a:r>
            <a:r>
              <a:rPr lang="en-US" sz="1300" dirty="0" err="1">
                <a:latin typeface="Courier New" panose="02070309020205020404" pitchFamily="49" charset="0"/>
                <a:cs typeface="Courier New" panose="02070309020205020404" pitchFamily="49" charset="0"/>
              </a:rPr>
              <a:t>dist</a:t>
            </a:r>
            <a:r>
              <a:rPr lang="en-US" sz="1300" dirty="0">
                <a:latin typeface="Courier New" panose="02070309020205020404" pitchFamily="49" charset="0"/>
                <a:cs typeface="Courier New" panose="02070309020205020404" pitchFamily="49" charset="0"/>
              </a:rPr>
              <a:t>) </a:t>
            </a:r>
          </a:p>
          <a:p>
            <a:pPr>
              <a:lnSpc>
                <a:spcPts val="1880"/>
              </a:lnSpc>
            </a:pPr>
            <a:r>
              <a:rPr lang="en-US" sz="1300" b="1" dirty="0">
                <a:latin typeface="Courier New" panose="02070309020205020404" pitchFamily="49" charset="0"/>
                <a:cs typeface="Courier New" panose="02070309020205020404" pitchFamily="49" charset="0"/>
              </a:rPr>
              <a:t>    if</a:t>
            </a:r>
            <a:r>
              <a:rPr lang="en-US" sz="1300" dirty="0">
                <a:latin typeface="Courier New" panose="02070309020205020404" pitchFamily="49" charset="0"/>
                <a:cs typeface="Courier New" panose="02070309020205020404" pitchFamily="49" charset="0"/>
              </a:rPr>
              <a:t> </a:t>
            </a:r>
            <a:r>
              <a:rPr lang="en-US" sz="1300" dirty="0" err="1">
                <a:latin typeface="Courier New" panose="02070309020205020404" pitchFamily="49" charset="0"/>
                <a:cs typeface="Courier New" panose="02070309020205020404" pitchFamily="49" charset="0"/>
              </a:rPr>
              <a:t>dist</a:t>
            </a:r>
            <a:r>
              <a:rPr lang="en-US" sz="1300" dirty="0">
                <a:latin typeface="Courier New" panose="02070309020205020404" pitchFamily="49" charset="0"/>
                <a:cs typeface="Courier New" panose="02070309020205020404" pitchFamily="49" charset="0"/>
              </a:rPr>
              <a:t> ≤ </a:t>
            </a:r>
            <a:r>
              <a:rPr lang="en-US" sz="1300" dirty="0" err="1">
                <a:latin typeface="Courier New" panose="02070309020205020404" pitchFamily="49" charset="0"/>
                <a:cs typeface="Courier New" panose="02070309020205020404" pitchFamily="49" charset="0"/>
              </a:rPr>
              <a:t>cmax</a:t>
            </a:r>
            <a:r>
              <a:rPr lang="en-US" sz="1300" dirty="0">
                <a:latin typeface="Courier New" panose="02070309020205020404" pitchFamily="49" charset="0"/>
                <a:cs typeface="Courier New" panose="02070309020205020404" pitchFamily="49" charset="0"/>
              </a:rPr>
              <a:t> </a:t>
            </a:r>
            <a:r>
              <a:rPr lang="en-US" sz="1300" b="1" dirty="0">
                <a:latin typeface="Courier New" panose="02070309020205020404" pitchFamily="49" charset="0"/>
                <a:cs typeface="Courier New" panose="02070309020205020404" pitchFamily="49" charset="0"/>
              </a:rPr>
              <a:t>then</a:t>
            </a:r>
            <a:r>
              <a:rPr lang="en-US" sz="1300" dirty="0">
                <a:latin typeface="Courier New" panose="02070309020205020404" pitchFamily="49" charset="0"/>
                <a:cs typeface="Courier New" panose="02070309020205020404" pitchFamily="49" charset="0"/>
              </a:rPr>
              <a:t> </a:t>
            </a:r>
            <a:r>
              <a:rPr lang="en-US" sz="1300" b="1" dirty="0">
                <a:latin typeface="Courier New" panose="02070309020205020404" pitchFamily="49" charset="0"/>
                <a:cs typeface="Courier New" panose="02070309020205020404" pitchFamily="49" charset="0"/>
              </a:rPr>
              <a:t>break</a:t>
            </a:r>
            <a:r>
              <a:rPr lang="en-US" sz="1300" dirty="0">
                <a:latin typeface="Courier New" panose="02070309020205020404" pitchFamily="49" charset="0"/>
                <a:cs typeface="Courier New" panose="02070309020205020404" pitchFamily="49" charset="0"/>
              </a:rPr>
              <a:t> // </a:t>
            </a:r>
            <a:r>
              <a:rPr lang="en-US" sz="1300" dirty="0">
                <a:solidFill>
                  <a:srgbClr val="FF0000"/>
                </a:solidFill>
                <a:latin typeface="Courier New" panose="02070309020205020404" pitchFamily="49" charset="0"/>
                <a:cs typeface="Courier New" panose="02070309020205020404" pitchFamily="49" charset="0"/>
              </a:rPr>
              <a:t>Early Break</a:t>
            </a:r>
          </a:p>
          <a:p>
            <a:pPr>
              <a:lnSpc>
                <a:spcPts val="1880"/>
              </a:lnSpc>
            </a:pPr>
            <a:r>
              <a:rPr lang="en-US" sz="1300" b="1" dirty="0">
                <a:latin typeface="Courier New" panose="02070309020205020404" pitchFamily="49" charset="0"/>
                <a:cs typeface="Courier New" panose="02070309020205020404" pitchFamily="49" charset="0"/>
              </a:rPr>
              <a:t>end</a:t>
            </a:r>
            <a:r>
              <a:rPr lang="en-US" sz="1300" dirty="0">
                <a:latin typeface="Courier New" panose="02070309020205020404" pitchFamily="49" charset="0"/>
                <a:cs typeface="Courier New" panose="02070309020205020404" pitchFamily="49" charset="0"/>
              </a:rPr>
              <a:t> </a:t>
            </a:r>
            <a:r>
              <a:rPr lang="en-US" sz="1300" b="1" dirty="0">
                <a:latin typeface="Courier New" panose="02070309020205020404" pitchFamily="49" charset="0"/>
                <a:cs typeface="Courier New" panose="02070309020205020404" pitchFamily="49" charset="0"/>
              </a:rPr>
              <a:t>for</a:t>
            </a:r>
            <a:r>
              <a:rPr lang="en-US" sz="1300" dirty="0">
                <a:latin typeface="Courier New" panose="02070309020205020404" pitchFamily="49" charset="0"/>
                <a:cs typeface="Courier New" panose="02070309020205020404" pitchFamily="49" charset="0"/>
              </a:rPr>
              <a:t> </a:t>
            </a:r>
          </a:p>
        </p:txBody>
      </p:sp>
      <p:sp>
        <p:nvSpPr>
          <p:cNvPr id="14" name="TextBox 13">
            <a:extLst>
              <a:ext uri="{FF2B5EF4-FFF2-40B4-BE49-F238E27FC236}">
                <a16:creationId xmlns:a16="http://schemas.microsoft.com/office/drawing/2014/main" id="{2A32FB39-990C-CBB7-60BE-E0D2E8EE9CF4}"/>
              </a:ext>
            </a:extLst>
          </p:cNvPr>
          <p:cNvSpPr txBox="1"/>
          <p:nvPr/>
        </p:nvSpPr>
        <p:spPr>
          <a:xfrm>
            <a:off x="595807" y="6179183"/>
            <a:ext cx="6097384" cy="571823"/>
          </a:xfrm>
          <a:prstGeom prst="rect">
            <a:avLst/>
          </a:prstGeom>
          <a:noFill/>
        </p:spPr>
        <p:txBody>
          <a:bodyPr wrap="square">
            <a:spAutoFit/>
          </a:bodyPr>
          <a:lstStyle/>
          <a:p>
            <a:pPr>
              <a:lnSpc>
                <a:spcPts val="1880"/>
              </a:lnSpc>
            </a:pPr>
            <a:r>
              <a:rPr lang="en-US" sz="1300" dirty="0">
                <a:latin typeface="Courier New" panose="02070309020205020404" pitchFamily="49" charset="0"/>
                <a:cs typeface="Courier New" panose="02070309020205020404" pitchFamily="49" charset="0"/>
              </a:rPr>
              <a:t> </a:t>
            </a:r>
            <a:r>
              <a:rPr lang="en-US" sz="1300" dirty="0" err="1">
                <a:latin typeface="Courier New" panose="02070309020205020404" pitchFamily="49" charset="0"/>
                <a:cs typeface="Courier New" panose="02070309020205020404" pitchFamily="49" charset="0"/>
              </a:rPr>
              <a:t>cmax</a:t>
            </a:r>
            <a:r>
              <a:rPr lang="en-US" sz="1300" dirty="0">
                <a:latin typeface="Courier New" panose="02070309020205020404" pitchFamily="49" charset="0"/>
                <a:cs typeface="Courier New" panose="02070309020205020404" pitchFamily="49" charset="0"/>
              </a:rPr>
              <a:t> ← max(</a:t>
            </a:r>
            <a:r>
              <a:rPr lang="en-US" sz="1300" dirty="0" err="1">
                <a:latin typeface="Courier New" panose="02070309020205020404" pitchFamily="49" charset="0"/>
                <a:cs typeface="Courier New" panose="02070309020205020404" pitchFamily="49" charset="0"/>
              </a:rPr>
              <a:t>cmax</a:t>
            </a:r>
            <a:r>
              <a:rPr lang="en-US" sz="1300" dirty="0">
                <a:latin typeface="Courier New" panose="02070309020205020404" pitchFamily="49" charset="0"/>
                <a:cs typeface="Courier New" panose="02070309020205020404" pitchFamily="49" charset="0"/>
              </a:rPr>
              <a:t>, </a:t>
            </a:r>
            <a:r>
              <a:rPr lang="en-US" sz="1300" dirty="0" err="1">
                <a:latin typeface="Courier New" panose="02070309020205020404" pitchFamily="49" charset="0"/>
                <a:cs typeface="Courier New" panose="02070309020205020404" pitchFamily="49" charset="0"/>
              </a:rPr>
              <a:t>cmin</a:t>
            </a:r>
            <a:r>
              <a:rPr lang="en-US" sz="1300" dirty="0">
                <a:latin typeface="Courier New" panose="02070309020205020404" pitchFamily="49" charset="0"/>
                <a:cs typeface="Courier New" panose="02070309020205020404" pitchFamily="49" charset="0"/>
              </a:rPr>
              <a:t>) // </a:t>
            </a:r>
            <a:r>
              <a:rPr lang="en-US" sz="1300" dirty="0">
                <a:solidFill>
                  <a:srgbClr val="FF0000"/>
                </a:solidFill>
                <a:latin typeface="Courier New" panose="02070309020205020404" pitchFamily="49" charset="0"/>
                <a:cs typeface="Courier New" panose="02070309020205020404" pitchFamily="49" charset="0"/>
              </a:rPr>
              <a:t>Update Global Max</a:t>
            </a:r>
          </a:p>
          <a:p>
            <a:pPr>
              <a:lnSpc>
                <a:spcPts val="1880"/>
              </a:lnSpc>
            </a:pPr>
            <a:r>
              <a:rPr lang="en-US" sz="1300" b="1" dirty="0">
                <a:latin typeface="Courier New" panose="02070309020205020404" pitchFamily="49" charset="0"/>
                <a:cs typeface="Courier New" panose="02070309020205020404" pitchFamily="49" charset="0"/>
              </a:rPr>
              <a:t>end</a:t>
            </a:r>
            <a:r>
              <a:rPr lang="en-US" sz="1300" dirty="0">
                <a:latin typeface="Courier New" panose="02070309020205020404" pitchFamily="49" charset="0"/>
                <a:cs typeface="Courier New" panose="02070309020205020404" pitchFamily="49" charset="0"/>
              </a:rPr>
              <a:t> </a:t>
            </a:r>
            <a:r>
              <a:rPr lang="en-US" sz="1300" b="1" dirty="0">
                <a:latin typeface="Courier New" panose="02070309020205020404" pitchFamily="49" charset="0"/>
                <a:cs typeface="Courier New" panose="02070309020205020404" pitchFamily="49" charset="0"/>
              </a:rPr>
              <a:t>for</a:t>
            </a:r>
            <a:endParaRPr lang="en-US" sz="1300" dirty="0"/>
          </a:p>
        </p:txBody>
      </p:sp>
      <p:sp>
        <p:nvSpPr>
          <p:cNvPr id="15" name="TextBox 14">
            <a:extLst>
              <a:ext uri="{FF2B5EF4-FFF2-40B4-BE49-F238E27FC236}">
                <a16:creationId xmlns:a16="http://schemas.microsoft.com/office/drawing/2014/main" id="{9D1EDF72-1A35-C871-6D3D-5185BC825382}"/>
              </a:ext>
            </a:extLst>
          </p:cNvPr>
          <p:cNvSpPr txBox="1"/>
          <p:nvPr/>
        </p:nvSpPr>
        <p:spPr>
          <a:xfrm>
            <a:off x="571500" y="4394856"/>
            <a:ext cx="4596250" cy="572593"/>
          </a:xfrm>
          <a:prstGeom prst="rect">
            <a:avLst/>
          </a:prstGeom>
          <a:noFill/>
        </p:spPr>
        <p:txBody>
          <a:bodyPr wrap="square">
            <a:spAutoFit/>
          </a:bodyPr>
          <a:lstStyle/>
          <a:p>
            <a:pPr>
              <a:lnSpc>
                <a:spcPts val="1880"/>
              </a:lnSpc>
            </a:pPr>
            <a:r>
              <a:rPr lang="en-US" sz="1300" b="1" dirty="0">
                <a:latin typeface="Courier New" panose="02070309020205020404" pitchFamily="49" charset="0"/>
                <a:cs typeface="Courier New" panose="02070309020205020404" pitchFamily="49" charset="0"/>
              </a:rPr>
              <a:t>for</a:t>
            </a:r>
            <a:r>
              <a:rPr lang="en-US" sz="1300" dirty="0">
                <a:latin typeface="Courier New" panose="02070309020205020404" pitchFamily="49" charset="0"/>
                <a:cs typeface="Courier New" panose="02070309020205020404" pitchFamily="49" charset="0"/>
              </a:rPr>
              <a:t> </a:t>
            </a:r>
            <a:r>
              <a:rPr lang="en-US" sz="1300" b="1" dirty="0">
                <a:latin typeface="Courier New" panose="02070309020205020404" pitchFamily="49" charset="0"/>
                <a:cs typeface="Courier New" panose="02070309020205020404" pitchFamily="49" charset="0"/>
              </a:rPr>
              <a:t>each</a:t>
            </a:r>
            <a:r>
              <a:rPr lang="en-US" sz="1300" dirty="0">
                <a:latin typeface="Courier New" panose="02070309020205020404" pitchFamily="49" charset="0"/>
                <a:cs typeface="Courier New" panose="02070309020205020404" pitchFamily="49" charset="0"/>
              </a:rPr>
              <a:t> a ∈ A </a:t>
            </a:r>
            <a:r>
              <a:rPr lang="en-US" sz="1300" b="1" dirty="0">
                <a:latin typeface="Courier New" panose="02070309020205020404" pitchFamily="49" charset="0"/>
                <a:cs typeface="Courier New" panose="02070309020205020404" pitchFamily="49" charset="0"/>
              </a:rPr>
              <a:t>do</a:t>
            </a:r>
          </a:p>
          <a:p>
            <a:pPr>
              <a:lnSpc>
                <a:spcPts val="1880"/>
              </a:lnSpc>
            </a:pPr>
            <a:r>
              <a:rPr lang="en-US" sz="1300" dirty="0">
                <a:latin typeface="Courier New" panose="02070309020205020404" pitchFamily="49" charset="0"/>
                <a:cs typeface="Courier New" panose="02070309020205020404" pitchFamily="49" charset="0"/>
              </a:rPr>
              <a:t>  </a:t>
            </a:r>
            <a:r>
              <a:rPr lang="en-US" sz="1300" dirty="0" err="1">
                <a:latin typeface="Courier New" panose="02070309020205020404" pitchFamily="49" charset="0"/>
                <a:cs typeface="Courier New" panose="02070309020205020404" pitchFamily="49" charset="0"/>
              </a:rPr>
              <a:t>cmin</a:t>
            </a:r>
            <a:r>
              <a:rPr lang="en-US" sz="1300" dirty="0">
                <a:latin typeface="Courier New" panose="02070309020205020404" pitchFamily="49" charset="0"/>
                <a:cs typeface="Courier New" panose="02070309020205020404" pitchFamily="49" charset="0"/>
              </a:rPr>
              <a:t> ← ∞ // </a:t>
            </a:r>
            <a:r>
              <a:rPr lang="en-US" sz="1300" dirty="0">
                <a:solidFill>
                  <a:srgbClr val="FF0000"/>
                </a:solidFill>
                <a:latin typeface="Courier New" panose="02070309020205020404" pitchFamily="49" charset="0"/>
                <a:cs typeface="Courier New" panose="02070309020205020404" pitchFamily="49" charset="0"/>
              </a:rPr>
              <a:t>Nearest Neighbor Distance </a:t>
            </a:r>
          </a:p>
        </p:txBody>
      </p:sp>
      <p:cxnSp>
        <p:nvCxnSpPr>
          <p:cNvPr id="16" name="Straight Arrow Connector 15">
            <a:extLst>
              <a:ext uri="{FF2B5EF4-FFF2-40B4-BE49-F238E27FC236}">
                <a16:creationId xmlns:a16="http://schemas.microsoft.com/office/drawing/2014/main" id="{D30FCACB-3531-E7BE-26EF-2CCCA514CA1D}"/>
              </a:ext>
            </a:extLst>
          </p:cNvPr>
          <p:cNvCxnSpPr>
            <a:cxnSpLocks/>
          </p:cNvCxnSpPr>
          <p:nvPr/>
        </p:nvCxnSpPr>
        <p:spPr>
          <a:xfrm>
            <a:off x="5459718" y="5607360"/>
            <a:ext cx="1482620" cy="571823"/>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 name="Slide Number Placeholder 1">
            <a:extLst>
              <a:ext uri="{FF2B5EF4-FFF2-40B4-BE49-F238E27FC236}">
                <a16:creationId xmlns:a16="http://schemas.microsoft.com/office/drawing/2014/main" id="{BCB03B39-D33B-5FF6-92B6-73672FDCA7C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62</a:t>
            </a:fld>
            <a:endParaRPr lang="en-US"/>
          </a:p>
        </p:txBody>
      </p:sp>
    </p:spTree>
    <p:extLst>
      <p:ext uri="{BB962C8B-B14F-4D97-AF65-F5344CB8AC3E}">
        <p14:creationId xmlns:p14="http://schemas.microsoft.com/office/powerpoint/2010/main" val="2307793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par>
                                <p:cTn id="8" presetID="9"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dissolv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dissolve">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15"/>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9" presetClass="entr" presetSubtype="0" fill="hold" grpId="0" nodeType="click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dissolve">
                                      <p:cBhvr>
                                        <p:cTn id="36" dur="500"/>
                                        <p:tgtEl>
                                          <p:spTgt spid="12"/>
                                        </p:tgtEl>
                                      </p:cBhvr>
                                    </p:animEffect>
                                  </p:childTnLst>
                                </p:cTn>
                              </p:par>
                              <p:par>
                                <p:cTn id="37" presetID="9" presetClass="entr" presetSubtype="0" fill="hold" nodeType="with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dissolve">
                                      <p:cBhvr>
                                        <p:cTn id="39" dur="500"/>
                                        <p:tgtEl>
                                          <p:spTgt spid="16"/>
                                        </p:tgtEl>
                                      </p:cBhvr>
                                    </p:animEffect>
                                  </p:childTnLst>
                                </p:cTn>
                              </p:par>
                            </p:childTnLst>
                          </p:cTn>
                        </p:par>
                      </p:childTnLst>
                    </p:cTn>
                  </p:par>
                  <p:par>
                    <p:cTn id="40" fill="hold">
                      <p:stCondLst>
                        <p:cond delay="indefinite"/>
                      </p:stCondLst>
                      <p:childTnLst>
                        <p:par>
                          <p:cTn id="41" fill="hold">
                            <p:stCondLst>
                              <p:cond delay="0"/>
                            </p:stCondLst>
                            <p:childTnLst>
                              <p:par>
                                <p:cTn id="42" presetID="3" presetClass="entr" presetSubtype="10" fill="hold" grpId="0" nodeType="clickEffect">
                                  <p:stCondLst>
                                    <p:cond delay="0"/>
                                  </p:stCondLst>
                                  <p:childTnLst>
                                    <p:set>
                                      <p:cBhvr>
                                        <p:cTn id="43" dur="1" fill="hold">
                                          <p:stCondLst>
                                            <p:cond delay="0"/>
                                          </p:stCondLst>
                                        </p:cTn>
                                        <p:tgtEl>
                                          <p:spTgt spid="8"/>
                                        </p:tgtEl>
                                        <p:attrNameLst>
                                          <p:attrName>style.visibility</p:attrName>
                                        </p:attrNameLst>
                                      </p:cBhvr>
                                      <p:to>
                                        <p:strVal val="visible"/>
                                      </p:to>
                                    </p:set>
                                    <p:animEffect transition="in" filter="blinds(horizontal)">
                                      <p:cBhvr>
                                        <p:cTn id="44" dur="500"/>
                                        <p:tgtEl>
                                          <p:spTgt spid="8"/>
                                        </p:tgtEl>
                                      </p:cBhvr>
                                    </p:animEffect>
                                  </p:childTnLst>
                                </p:cTn>
                              </p:par>
                            </p:childTnLst>
                          </p:cTn>
                        </p:par>
                      </p:childTnLst>
                    </p:cTn>
                  </p:par>
                  <p:par>
                    <p:cTn id="45" fill="hold">
                      <p:stCondLst>
                        <p:cond delay="indefinite"/>
                      </p:stCondLst>
                      <p:childTnLst>
                        <p:par>
                          <p:cTn id="46" fill="hold">
                            <p:stCondLst>
                              <p:cond delay="0"/>
                            </p:stCondLst>
                            <p:childTnLst>
                              <p:par>
                                <p:cTn id="47" presetID="3" presetClass="entr" presetSubtype="10" fill="hold" grpId="0" nodeType="clickEffect">
                                  <p:stCondLst>
                                    <p:cond delay="0"/>
                                  </p:stCondLst>
                                  <p:childTnLst>
                                    <p:set>
                                      <p:cBhvr>
                                        <p:cTn id="48" dur="1" fill="hold">
                                          <p:stCondLst>
                                            <p:cond delay="0"/>
                                          </p:stCondLst>
                                        </p:cTn>
                                        <p:tgtEl>
                                          <p:spTgt spid="9"/>
                                        </p:tgtEl>
                                        <p:attrNameLst>
                                          <p:attrName>style.visibility</p:attrName>
                                        </p:attrNameLst>
                                      </p:cBhvr>
                                      <p:to>
                                        <p:strVal val="visible"/>
                                      </p:to>
                                    </p:set>
                                    <p:animEffect transition="in" filter="blinds(horizontal)">
                                      <p:cBhvr>
                                        <p:cTn id="49" dur="500"/>
                                        <p:tgtEl>
                                          <p:spTgt spid="9"/>
                                        </p:tgtEl>
                                      </p:cBhvr>
                                    </p:animEffect>
                                  </p:childTnLst>
                                </p:cTn>
                              </p:par>
                            </p:childTnLst>
                          </p:cTn>
                        </p:par>
                      </p:childTnLst>
                    </p:cTn>
                  </p:par>
                  <p:par>
                    <p:cTn id="50" fill="hold">
                      <p:stCondLst>
                        <p:cond delay="indefinite"/>
                      </p:stCondLst>
                      <p:childTnLst>
                        <p:par>
                          <p:cTn id="51" fill="hold">
                            <p:stCondLst>
                              <p:cond delay="0"/>
                            </p:stCondLst>
                            <p:childTnLst>
                              <p:par>
                                <p:cTn id="52" presetID="9" presetClass="entr" presetSubtype="0" fill="hold" grpId="0" nodeType="clickEffect">
                                  <p:stCondLst>
                                    <p:cond delay="0"/>
                                  </p:stCondLst>
                                  <p:childTnLst>
                                    <p:set>
                                      <p:cBhvr>
                                        <p:cTn id="53" dur="1" fill="hold">
                                          <p:stCondLst>
                                            <p:cond delay="0"/>
                                          </p:stCondLst>
                                        </p:cTn>
                                        <p:tgtEl>
                                          <p:spTgt spid="4"/>
                                        </p:tgtEl>
                                        <p:attrNameLst>
                                          <p:attrName>style.visibility</p:attrName>
                                        </p:attrNameLst>
                                      </p:cBhvr>
                                      <p:to>
                                        <p:strVal val="visible"/>
                                      </p:to>
                                    </p:set>
                                    <p:animEffect transition="in" filter="dissolve">
                                      <p:cBhvr>
                                        <p:cTn id="54" dur="500"/>
                                        <p:tgtEl>
                                          <p:spTgt spid="4"/>
                                        </p:tgtEl>
                                      </p:cBhvr>
                                    </p:animEffec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11">
                                            <p:txEl>
                                              <p:pRg st="1" end="1"/>
                                            </p:txEl>
                                          </p:spTgt>
                                        </p:tgtEl>
                                        <p:attrNameLst>
                                          <p:attrName>style.visibility</p:attrName>
                                        </p:attrNameLst>
                                      </p:cBhvr>
                                      <p:to>
                                        <p:strVal val="visible"/>
                                      </p:to>
                                    </p:set>
                                  </p:childTnLst>
                                </p:cTn>
                              </p:par>
                              <p:par>
                                <p:cTn id="63" presetID="1" presetClass="entr" presetSubtype="0" fill="hold" grpId="1" nodeType="withEffect">
                                  <p:stCondLst>
                                    <p:cond delay="0"/>
                                  </p:stCondLst>
                                  <p:childTnLst>
                                    <p:set>
                                      <p:cBhvr>
                                        <p:cTn id="64" dur="1" fill="hold">
                                          <p:stCondLst>
                                            <p:cond delay="0"/>
                                          </p:stCondLst>
                                        </p:cTn>
                                        <p:tgtEl>
                                          <p:spTgt spid="12"/>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nodeType="clickEffect">
                                  <p:stCondLst>
                                    <p:cond delay="0"/>
                                  </p:stCondLst>
                                  <p:childTnLst>
                                    <p:set>
                                      <p:cBhvr>
                                        <p:cTn id="68" dur="1" fill="hold">
                                          <p:stCondLst>
                                            <p:cond delay="0"/>
                                          </p:stCondLst>
                                        </p:cTn>
                                        <p:tgtEl>
                                          <p:spTgt spid="11">
                                            <p:txEl>
                                              <p:pRg st="2" end="2"/>
                                            </p:txEl>
                                          </p:spTgt>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11">
                                            <p:txEl>
                                              <p:pRg st="3" end="3"/>
                                            </p:txEl>
                                          </p:spTgt>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11">
                                            <p:txEl>
                                              <p:pRg st="4" end="4"/>
                                            </p:txEl>
                                          </p:spTgt>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11">
                                            <p:txEl>
                                              <p:pRg st="5" end="5"/>
                                            </p:txEl>
                                          </p:spTgt>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11">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p:bldP spid="7" grpId="0"/>
      <p:bldP spid="8" grpId="0"/>
      <p:bldP spid="9" grpId="0"/>
      <p:bldP spid="10" grpId="0"/>
      <p:bldP spid="12" grpId="0"/>
      <p:bldP spid="12" grpId="1"/>
      <p:bldP spid="13" grpId="0" animBg="1"/>
      <p:bldP spid="14" grpId="0"/>
      <p:bldP spid="15"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DDB0112-C062-208F-7995-5BCE6AFDB2A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63</a:t>
            </a:fld>
            <a:endParaRPr lang="en-US"/>
          </a:p>
        </p:txBody>
      </p:sp>
      <p:sp>
        <p:nvSpPr>
          <p:cNvPr id="3" name="Oval 2">
            <a:extLst>
              <a:ext uri="{FF2B5EF4-FFF2-40B4-BE49-F238E27FC236}">
                <a16:creationId xmlns:a16="http://schemas.microsoft.com/office/drawing/2014/main" id="{B6433669-9FC0-D1A6-7130-B1C5538F96CB}"/>
              </a:ext>
            </a:extLst>
          </p:cNvPr>
          <p:cNvSpPr/>
          <p:nvPr/>
        </p:nvSpPr>
        <p:spPr>
          <a:xfrm>
            <a:off x="2981793" y="2657476"/>
            <a:ext cx="2819399" cy="2819399"/>
          </a:xfrm>
          <a:prstGeom prst="ellipse">
            <a:avLst/>
          </a:prstGeom>
          <a:solidFill>
            <a:srgbClr val="D5E8D4"/>
          </a:solidFill>
          <a:ln>
            <a:solidFill>
              <a:srgbClr val="82B3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Google Shape;153;p18">
            <a:extLst>
              <a:ext uri="{FF2B5EF4-FFF2-40B4-BE49-F238E27FC236}">
                <a16:creationId xmlns:a16="http://schemas.microsoft.com/office/drawing/2014/main" id="{C3AC031B-F656-CD3E-7A94-5DFC806CB6B7}"/>
              </a:ext>
            </a:extLst>
          </p:cNvPr>
          <p:cNvSpPr txBox="1"/>
          <p:nvPr/>
        </p:nvSpPr>
        <p:spPr>
          <a:xfrm>
            <a:off x="571500" y="666750"/>
            <a:ext cx="11601450" cy="507831"/>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3300" b="1" i="0" u="none" strike="noStrike" cap="none" dirty="0">
                <a:solidFill>
                  <a:srgbClr val="991B1B"/>
                </a:solidFill>
                <a:latin typeface="Poppins"/>
                <a:ea typeface="Poppins"/>
                <a:cs typeface="Poppins"/>
                <a:sym typeface="Poppins"/>
              </a:rPr>
              <a:t>Original NN Search</a:t>
            </a:r>
            <a:endParaRPr dirty="0"/>
          </a:p>
        </p:txBody>
      </p:sp>
      <p:sp>
        <p:nvSpPr>
          <p:cNvPr id="5" name="Oval 4">
            <a:extLst>
              <a:ext uri="{FF2B5EF4-FFF2-40B4-BE49-F238E27FC236}">
                <a16:creationId xmlns:a16="http://schemas.microsoft.com/office/drawing/2014/main" id="{ECBB761E-A642-F2DE-BC6B-39050C4781EA}"/>
              </a:ext>
            </a:extLst>
          </p:cNvPr>
          <p:cNvSpPr/>
          <p:nvPr/>
        </p:nvSpPr>
        <p:spPr>
          <a:xfrm>
            <a:off x="4200993" y="3893005"/>
            <a:ext cx="288610" cy="288610"/>
          </a:xfrm>
          <a:prstGeom prst="ellipse">
            <a:avLst/>
          </a:prstGeom>
          <a:solidFill>
            <a:srgbClr val="008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71387FBF-FFF3-7C8C-E6DC-AB2E76F93896}"/>
              </a:ext>
            </a:extLst>
          </p:cNvPr>
          <p:cNvSpPr txBox="1"/>
          <p:nvPr/>
        </p:nvSpPr>
        <p:spPr>
          <a:xfrm>
            <a:off x="4009308" y="4255534"/>
            <a:ext cx="671979" cy="307777"/>
          </a:xfrm>
          <a:prstGeom prst="rect">
            <a:avLst/>
          </a:prstGeom>
          <a:noFill/>
        </p:spPr>
        <p:txBody>
          <a:bodyPr wrap="none" rtlCol="0">
            <a:spAutoFit/>
          </a:bodyPr>
          <a:lstStyle/>
          <a:p>
            <a:r>
              <a:rPr lang="en-US" dirty="0"/>
              <a:t>Query</a:t>
            </a:r>
          </a:p>
        </p:txBody>
      </p:sp>
      <p:cxnSp>
        <p:nvCxnSpPr>
          <p:cNvPr id="7" name="Straight Arrow Connector 6">
            <a:extLst>
              <a:ext uri="{FF2B5EF4-FFF2-40B4-BE49-F238E27FC236}">
                <a16:creationId xmlns:a16="http://schemas.microsoft.com/office/drawing/2014/main" id="{C78300AF-5056-0141-65BD-FA7529ACE440}"/>
              </a:ext>
            </a:extLst>
          </p:cNvPr>
          <p:cNvCxnSpPr>
            <a:cxnSpLocks/>
            <a:stCxn id="5" idx="1"/>
            <a:endCxn id="3" idx="1"/>
          </p:cNvCxnSpPr>
          <p:nvPr/>
        </p:nvCxnSpPr>
        <p:spPr>
          <a:xfrm flipH="1" flipV="1">
            <a:off x="3394684" y="3070367"/>
            <a:ext cx="848575" cy="864904"/>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8137DA5E-D867-8A1C-34F8-0F894E6BA3DA}"/>
              </a:ext>
            </a:extLst>
          </p:cNvPr>
          <p:cNvSpPr txBox="1"/>
          <p:nvPr/>
        </p:nvSpPr>
        <p:spPr>
          <a:xfrm>
            <a:off x="3551330" y="3502819"/>
            <a:ext cx="243978" cy="307777"/>
          </a:xfrm>
          <a:prstGeom prst="rect">
            <a:avLst/>
          </a:prstGeom>
          <a:noFill/>
        </p:spPr>
        <p:txBody>
          <a:bodyPr wrap="none" rtlCol="0">
            <a:spAutoFit/>
          </a:bodyPr>
          <a:lstStyle/>
          <a:p>
            <a:r>
              <a:rPr lang="en-US" dirty="0"/>
              <a:t>r</a:t>
            </a:r>
          </a:p>
        </p:txBody>
      </p:sp>
      <p:sp>
        <p:nvSpPr>
          <p:cNvPr id="9" name="Google Shape;141;p17">
            <a:extLst>
              <a:ext uri="{FF2B5EF4-FFF2-40B4-BE49-F238E27FC236}">
                <a16:creationId xmlns:a16="http://schemas.microsoft.com/office/drawing/2014/main" id="{2A3215B9-131A-061E-CC68-05A72B5B7CFE}"/>
              </a:ext>
            </a:extLst>
          </p:cNvPr>
          <p:cNvSpPr txBox="1"/>
          <p:nvPr/>
        </p:nvSpPr>
        <p:spPr>
          <a:xfrm>
            <a:off x="571500" y="1755386"/>
            <a:ext cx="6353175" cy="369332"/>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2400" b="1" i="0" u="none" strike="noStrike" cap="none" dirty="0">
                <a:solidFill>
                  <a:srgbClr val="991B1B"/>
                </a:solidFill>
                <a:latin typeface="Poppins"/>
                <a:ea typeface="Poppins"/>
                <a:cs typeface="Poppins"/>
                <a:sym typeface="Poppins"/>
              </a:rPr>
              <a:t>Radius search from query point</a:t>
            </a:r>
            <a:endParaRPr dirty="0">
              <a:solidFill>
                <a:srgbClr val="991B1B"/>
              </a:solidFill>
            </a:endParaRPr>
          </a:p>
        </p:txBody>
      </p:sp>
      <p:grpSp>
        <p:nvGrpSpPr>
          <p:cNvPr id="10" name="Group 9">
            <a:extLst>
              <a:ext uri="{FF2B5EF4-FFF2-40B4-BE49-F238E27FC236}">
                <a16:creationId xmlns:a16="http://schemas.microsoft.com/office/drawing/2014/main" id="{EE31B957-3B2E-84AB-AADD-66C09F36703B}"/>
              </a:ext>
            </a:extLst>
          </p:cNvPr>
          <p:cNvGrpSpPr/>
          <p:nvPr/>
        </p:nvGrpSpPr>
        <p:grpSpPr>
          <a:xfrm>
            <a:off x="4525051" y="2998811"/>
            <a:ext cx="782375" cy="369332"/>
            <a:chOff x="4525051" y="2998811"/>
            <a:chExt cx="782375" cy="369332"/>
          </a:xfrm>
        </p:grpSpPr>
        <p:sp>
          <p:nvSpPr>
            <p:cNvPr id="11" name="Oval 10">
              <a:extLst>
                <a:ext uri="{FF2B5EF4-FFF2-40B4-BE49-F238E27FC236}">
                  <a16:creationId xmlns:a16="http://schemas.microsoft.com/office/drawing/2014/main" id="{92181652-290B-5C3B-EA57-B30039F32D76}"/>
                </a:ext>
              </a:extLst>
            </p:cNvPr>
            <p:cNvSpPr/>
            <p:nvPr/>
          </p:nvSpPr>
          <p:spPr>
            <a:xfrm>
              <a:off x="4525051" y="3039172"/>
              <a:ext cx="288610" cy="288610"/>
            </a:xfrm>
            <a:prstGeom prst="ellipse">
              <a:avLst/>
            </a:prstGeom>
            <a:solidFill>
              <a:srgbClr val="000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998EDD31-0BBA-5A95-93FD-F3184ABF7A3F}"/>
                    </a:ext>
                  </a:extLst>
                </p:cNvPr>
                <p:cNvSpPr txBox="1"/>
                <p:nvPr/>
              </p:nvSpPr>
              <p:spPr>
                <a:xfrm>
                  <a:off x="4838773" y="2998811"/>
                  <a:ext cx="468653" cy="369332"/>
                </a:xfrm>
                <a:prstGeom prst="rect">
                  <a:avLst/>
                </a:prstGeom>
                <a:noFill/>
              </p:spPr>
              <p:txBody>
                <a:bodyPr wrap="none" rtlCol="0">
                  <a:spAutoFit/>
                </a:bodyPr>
                <a:lstStyle/>
                <a:p>
                  <a:pPr/>
                  <a14:m>
                    <m:oMathPara xmlns:m="http://schemas.openxmlformats.org/officeDocument/2006/math">
                      <m:oMath>
                        <m:sSub>
                          <m:sSubPr>
                            <m:ctrlPr>
                              <a:rPr lang="en-US" sz="1800" b="0" i="1" smtClean="0">
                                <a:latin typeface="Cambria Math" panose="02040503050406030204" pitchFamily="18" charset="0"/>
                              </a:rPr>
                            </m:ctrlPr>
                          </m:sSubPr>
                          <m:e>
                            <m:r>
                              <a:rPr lang="en-US" sz="1800" b="0" i="1" smtClean="0">
                                <a:latin typeface="Cambria Math" panose="02040503050406030204" pitchFamily="18" charset="0"/>
                              </a:rPr>
                              <m:t>𝑃</m:t>
                            </m:r>
                          </m:e>
                          <m:sub>
                            <m:r>
                              <a:rPr lang="en-US" sz="1800" b="0" i="1" smtClean="0">
                                <a:latin typeface="Cambria Math" panose="02040503050406030204" pitchFamily="18" charset="0"/>
                              </a:rPr>
                              <m:t>1</m:t>
                            </m:r>
                          </m:sub>
                        </m:sSub>
                      </m:oMath>
                    </m:oMathPara>
                  </a14:m>
                  <a:endParaRPr lang="en-US" sz="1800" dirty="0"/>
                </a:p>
              </p:txBody>
            </p:sp>
          </mc:Choice>
          <mc:Fallback xmlns="">
            <p:sp>
              <p:nvSpPr>
                <p:cNvPr id="2" name="TextBox 1">
                  <a:extLst>
                    <a:ext uri="{FF2B5EF4-FFF2-40B4-BE49-F238E27FC236}">
                      <a16:creationId xmlns:a16="http://schemas.microsoft.com/office/drawing/2014/main" id="{B473CBBD-DBD8-F015-9BEF-C4DE03E7FA55}"/>
                    </a:ext>
                  </a:extLst>
                </p:cNvPr>
                <p:cNvSpPr txBox="1">
                  <a:spLocks noRot="1" noChangeAspect="1" noMove="1" noResize="1" noEditPoints="1" noAdjustHandles="1" noChangeArrowheads="1" noChangeShapeType="1" noTextEdit="1"/>
                </p:cNvSpPr>
                <p:nvPr/>
              </p:nvSpPr>
              <p:spPr>
                <a:xfrm>
                  <a:off x="4838773" y="2998811"/>
                  <a:ext cx="468653" cy="369332"/>
                </a:xfrm>
                <a:prstGeom prst="rect">
                  <a:avLst/>
                </a:prstGeom>
                <a:blipFill>
                  <a:blip r:embed="rId3"/>
                  <a:stretch>
                    <a:fillRect/>
                  </a:stretch>
                </a:blipFill>
              </p:spPr>
              <p:txBody>
                <a:bodyPr/>
                <a:lstStyle/>
                <a:p>
                  <a:r>
                    <a:rPr lang="en-US">
                      <a:noFill/>
                    </a:rPr>
                    <a:t> </a:t>
                  </a:r>
                </a:p>
              </p:txBody>
            </p:sp>
          </mc:Fallback>
        </mc:AlternateContent>
      </p:grpSp>
      <p:grpSp>
        <p:nvGrpSpPr>
          <p:cNvPr id="13" name="Group 12">
            <a:extLst>
              <a:ext uri="{FF2B5EF4-FFF2-40B4-BE49-F238E27FC236}">
                <a16:creationId xmlns:a16="http://schemas.microsoft.com/office/drawing/2014/main" id="{B945C4A4-787D-C470-E75E-2E86D0EE884F}"/>
              </a:ext>
            </a:extLst>
          </p:cNvPr>
          <p:cNvGrpSpPr/>
          <p:nvPr/>
        </p:nvGrpSpPr>
        <p:grpSpPr>
          <a:xfrm>
            <a:off x="4962993" y="4323208"/>
            <a:ext cx="732902" cy="397111"/>
            <a:chOff x="4962993" y="4323208"/>
            <a:chExt cx="732902" cy="397111"/>
          </a:xfrm>
        </p:grpSpPr>
        <p:sp>
          <p:nvSpPr>
            <p:cNvPr id="14" name="Oval 13">
              <a:extLst>
                <a:ext uri="{FF2B5EF4-FFF2-40B4-BE49-F238E27FC236}">
                  <a16:creationId xmlns:a16="http://schemas.microsoft.com/office/drawing/2014/main" id="{78502DA4-46F5-15D1-F378-EF7CC11DE918}"/>
                </a:ext>
              </a:extLst>
            </p:cNvPr>
            <p:cNvSpPr/>
            <p:nvPr/>
          </p:nvSpPr>
          <p:spPr>
            <a:xfrm>
              <a:off x="4962993" y="4431709"/>
              <a:ext cx="288610" cy="288610"/>
            </a:xfrm>
            <a:prstGeom prst="ellipse">
              <a:avLst/>
            </a:prstGeom>
            <a:solidFill>
              <a:srgbClr val="000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B20EBD50-D170-CCC0-0013-2FA050841CE8}"/>
                    </a:ext>
                  </a:extLst>
                </p:cNvPr>
                <p:cNvSpPr txBox="1"/>
                <p:nvPr/>
              </p:nvSpPr>
              <p:spPr>
                <a:xfrm>
                  <a:off x="5221919" y="4323208"/>
                  <a:ext cx="473976" cy="369332"/>
                </a:xfrm>
                <a:prstGeom prst="rect">
                  <a:avLst/>
                </a:prstGeom>
                <a:noFill/>
              </p:spPr>
              <p:txBody>
                <a:bodyPr wrap="none" rtlCol="0">
                  <a:spAutoFit/>
                </a:bodyPr>
                <a:lstStyle/>
                <a:p>
                  <a:pPr/>
                  <a14:m>
                    <m:oMathPara xmlns:m="http://schemas.openxmlformats.org/officeDocument/2006/math">
                      <m:oMath>
                        <m:sSub>
                          <m:sSubPr>
                            <m:ctrlPr>
                              <a:rPr lang="en-US" sz="1800" b="0" i="1" smtClean="0">
                                <a:latin typeface="Cambria Math" panose="02040503050406030204" pitchFamily="18" charset="0"/>
                              </a:rPr>
                            </m:ctrlPr>
                          </m:sSubPr>
                          <m:e>
                            <m:r>
                              <a:rPr lang="en-US" sz="1800" b="0" i="1" smtClean="0">
                                <a:latin typeface="Cambria Math" panose="02040503050406030204" pitchFamily="18" charset="0"/>
                              </a:rPr>
                              <m:t>𝑃</m:t>
                            </m:r>
                          </m:e>
                          <m:sub>
                            <m:r>
                              <a:rPr lang="en-US" sz="1800" b="0" i="1" smtClean="0">
                                <a:latin typeface="Cambria Math" panose="02040503050406030204" pitchFamily="18" charset="0"/>
                              </a:rPr>
                              <m:t>2</m:t>
                            </m:r>
                          </m:sub>
                        </m:sSub>
                      </m:oMath>
                    </m:oMathPara>
                  </a14:m>
                  <a:endParaRPr lang="en-US" sz="1800" dirty="0"/>
                </a:p>
              </p:txBody>
            </p:sp>
          </mc:Choice>
          <mc:Fallback xmlns="">
            <p:sp>
              <p:nvSpPr>
                <p:cNvPr id="9" name="TextBox 8">
                  <a:extLst>
                    <a:ext uri="{FF2B5EF4-FFF2-40B4-BE49-F238E27FC236}">
                      <a16:creationId xmlns:a16="http://schemas.microsoft.com/office/drawing/2014/main" id="{13A86771-B5BE-BE5A-7A73-98866A4EC594}"/>
                    </a:ext>
                  </a:extLst>
                </p:cNvPr>
                <p:cNvSpPr txBox="1">
                  <a:spLocks noRot="1" noChangeAspect="1" noMove="1" noResize="1" noEditPoints="1" noAdjustHandles="1" noChangeArrowheads="1" noChangeShapeType="1" noTextEdit="1"/>
                </p:cNvSpPr>
                <p:nvPr/>
              </p:nvSpPr>
              <p:spPr>
                <a:xfrm>
                  <a:off x="5221919" y="4323208"/>
                  <a:ext cx="473976" cy="369332"/>
                </a:xfrm>
                <a:prstGeom prst="rect">
                  <a:avLst/>
                </a:prstGeom>
                <a:blipFill>
                  <a:blip r:embed="rId4"/>
                  <a:stretch>
                    <a:fillRect b="-3333"/>
                  </a:stretch>
                </a:blipFill>
              </p:spPr>
              <p:txBody>
                <a:bodyPr/>
                <a:lstStyle/>
                <a:p>
                  <a:r>
                    <a:rPr lang="en-US">
                      <a:noFill/>
                    </a:rPr>
                    <a:t> </a:t>
                  </a:r>
                </a:p>
              </p:txBody>
            </p:sp>
          </mc:Fallback>
        </mc:AlternateContent>
      </p:grpSp>
      <p:grpSp>
        <p:nvGrpSpPr>
          <p:cNvPr id="16" name="Group 15">
            <a:extLst>
              <a:ext uri="{FF2B5EF4-FFF2-40B4-BE49-F238E27FC236}">
                <a16:creationId xmlns:a16="http://schemas.microsoft.com/office/drawing/2014/main" id="{4B402711-AEB8-50C5-7E61-3CB963AE62AC}"/>
              </a:ext>
            </a:extLst>
          </p:cNvPr>
          <p:cNvGrpSpPr/>
          <p:nvPr/>
        </p:nvGrpSpPr>
        <p:grpSpPr>
          <a:xfrm>
            <a:off x="6614830" y="2878790"/>
            <a:ext cx="762586" cy="369332"/>
            <a:chOff x="6614830" y="2878790"/>
            <a:chExt cx="762586" cy="369332"/>
          </a:xfrm>
        </p:grpSpPr>
        <p:sp>
          <p:nvSpPr>
            <p:cNvPr id="17" name="Oval 16">
              <a:extLst>
                <a:ext uri="{FF2B5EF4-FFF2-40B4-BE49-F238E27FC236}">
                  <a16:creationId xmlns:a16="http://schemas.microsoft.com/office/drawing/2014/main" id="{E231F947-4284-B60C-5179-2544AEC80359}"/>
                </a:ext>
              </a:extLst>
            </p:cNvPr>
            <p:cNvSpPr/>
            <p:nvPr/>
          </p:nvSpPr>
          <p:spPr>
            <a:xfrm>
              <a:off x="6614830" y="2919151"/>
              <a:ext cx="288610" cy="288610"/>
            </a:xfrm>
            <a:prstGeom prst="ellipse">
              <a:avLst/>
            </a:prstGeom>
            <a:solidFill>
              <a:srgbClr val="000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5702B32E-4ECD-C11D-94F4-AB0A970B5C45}"/>
                    </a:ext>
                  </a:extLst>
                </p:cNvPr>
                <p:cNvSpPr txBox="1"/>
                <p:nvPr/>
              </p:nvSpPr>
              <p:spPr>
                <a:xfrm>
                  <a:off x="6903440" y="2878790"/>
                  <a:ext cx="473976" cy="369332"/>
                </a:xfrm>
                <a:prstGeom prst="rect">
                  <a:avLst/>
                </a:prstGeom>
                <a:noFill/>
              </p:spPr>
              <p:txBody>
                <a:bodyPr wrap="none" rtlCol="0">
                  <a:spAutoFit/>
                </a:bodyPr>
                <a:lstStyle/>
                <a:p>
                  <a:pPr/>
                  <a14:m>
                    <m:oMathPara xmlns:m="http://schemas.openxmlformats.org/officeDocument/2006/math">
                      <m:oMath>
                        <m:sSub>
                          <m:sSubPr>
                            <m:ctrlPr>
                              <a:rPr lang="en-US" sz="1800" b="0" i="1" smtClean="0">
                                <a:latin typeface="Cambria Math" panose="02040503050406030204" pitchFamily="18" charset="0"/>
                              </a:rPr>
                            </m:ctrlPr>
                          </m:sSubPr>
                          <m:e>
                            <m:r>
                              <a:rPr lang="en-US" sz="1800" b="0" i="1" smtClean="0">
                                <a:latin typeface="Cambria Math" panose="02040503050406030204" pitchFamily="18" charset="0"/>
                              </a:rPr>
                              <m:t>𝑃</m:t>
                            </m:r>
                          </m:e>
                          <m:sub>
                            <m:r>
                              <a:rPr lang="en-US" sz="1800" b="0" i="1" smtClean="0">
                                <a:latin typeface="Cambria Math" panose="02040503050406030204" pitchFamily="18" charset="0"/>
                              </a:rPr>
                              <m:t>3</m:t>
                            </m:r>
                          </m:sub>
                        </m:sSub>
                      </m:oMath>
                    </m:oMathPara>
                  </a14:m>
                  <a:endParaRPr lang="en-US" sz="1800" dirty="0"/>
                </a:p>
              </p:txBody>
            </p:sp>
          </mc:Choice>
          <mc:Fallback xmlns="">
            <p:sp>
              <p:nvSpPr>
                <p:cNvPr id="10" name="TextBox 9">
                  <a:extLst>
                    <a:ext uri="{FF2B5EF4-FFF2-40B4-BE49-F238E27FC236}">
                      <a16:creationId xmlns:a16="http://schemas.microsoft.com/office/drawing/2014/main" id="{2F174A9C-C2FB-E1AC-7EF7-F63941C2F6F0}"/>
                    </a:ext>
                  </a:extLst>
                </p:cNvPr>
                <p:cNvSpPr txBox="1">
                  <a:spLocks noRot="1" noChangeAspect="1" noMove="1" noResize="1" noEditPoints="1" noAdjustHandles="1" noChangeArrowheads="1" noChangeShapeType="1" noTextEdit="1"/>
                </p:cNvSpPr>
                <p:nvPr/>
              </p:nvSpPr>
              <p:spPr>
                <a:xfrm>
                  <a:off x="6903440" y="2878790"/>
                  <a:ext cx="473976" cy="369332"/>
                </a:xfrm>
                <a:prstGeom prst="rect">
                  <a:avLst/>
                </a:prstGeom>
                <a:blipFill>
                  <a:blip r:embed="rId5"/>
                  <a:stretch>
                    <a:fillRect b="-3333"/>
                  </a:stretch>
                </a:blipFill>
              </p:spPr>
              <p:txBody>
                <a:bodyPr/>
                <a:lstStyle/>
                <a:p>
                  <a:r>
                    <a:rPr lang="en-US">
                      <a:noFill/>
                    </a:rPr>
                    <a:t> </a:t>
                  </a:r>
                </a:p>
              </p:txBody>
            </p:sp>
          </mc:Fallback>
        </mc:AlternateContent>
      </p:grpSp>
    </p:spTree>
    <p:extLst>
      <p:ext uri="{BB962C8B-B14F-4D97-AF65-F5344CB8AC3E}">
        <p14:creationId xmlns:p14="http://schemas.microsoft.com/office/powerpoint/2010/main" val="1014638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par>
                          <p:cTn id="7" fill="hold">
                            <p:stCondLst>
                              <p:cond delay="0"/>
                            </p:stCondLst>
                            <p:childTnLst>
                              <p:par>
                                <p:cTn id="8" presetID="9" presetClass="entr" presetSubtype="0" fill="hold" nodeType="after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dissolve">
                                      <p:cBhvr>
                                        <p:cTn id="10" dur="500"/>
                                        <p:tgtEl>
                                          <p:spTgt spid="16"/>
                                        </p:tgtEl>
                                      </p:cBhvr>
                                    </p:animEffect>
                                  </p:childTnLst>
                                </p:cTn>
                              </p:par>
                            </p:childTnLst>
                          </p:cTn>
                        </p:par>
                        <p:par>
                          <p:cTn id="11" fill="hold">
                            <p:stCondLst>
                              <p:cond delay="500"/>
                            </p:stCondLst>
                            <p:childTnLst>
                              <p:par>
                                <p:cTn id="12" presetID="9" presetClass="entr" presetSubtype="0" fill="hold" nodeType="after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dissolve">
                                      <p:cBhvr>
                                        <p:cTn id="14" dur="500"/>
                                        <p:tgtEl>
                                          <p:spTgt spid="13"/>
                                        </p:tgtEl>
                                      </p:cBhvr>
                                    </p:animEffect>
                                  </p:childTnLst>
                                </p:cTn>
                              </p:par>
                            </p:childTnLst>
                          </p:cTn>
                        </p:par>
                        <p:par>
                          <p:cTn id="15" fill="hold">
                            <p:stCondLst>
                              <p:cond delay="1000"/>
                            </p:stCondLst>
                            <p:childTnLst>
                              <p:par>
                                <p:cTn id="16" presetID="9" presetClass="entr" presetSubtype="0" fill="hold" grpId="0" nodeType="after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dissolve">
                                      <p:cBhvr>
                                        <p:cTn id="18" dur="500"/>
                                        <p:tgtEl>
                                          <p:spTgt spid="5"/>
                                        </p:tgtEl>
                                      </p:cBhvr>
                                    </p:animEffect>
                                  </p:childTnLst>
                                </p:cTn>
                              </p:par>
                              <p:par>
                                <p:cTn id="19" presetID="1" presetClass="entr" presetSubtype="0"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wipe(down)">
                                      <p:cBhvr>
                                        <p:cTn id="25" dur="500"/>
                                        <p:tgtEl>
                                          <p:spTgt spid="8"/>
                                        </p:tgtEl>
                                      </p:cBhvr>
                                    </p:animEffect>
                                  </p:childTnLst>
                                </p:cTn>
                              </p:par>
                              <p:par>
                                <p:cTn id="26" presetID="22" presetClass="entr" presetSubtype="4" fill="hold" nodeType="with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wipe(down)">
                                      <p:cBhvr>
                                        <p:cTn id="28" dur="500"/>
                                        <p:tgtEl>
                                          <p:spTgt spid="7"/>
                                        </p:tgtEl>
                                      </p:cBhvr>
                                    </p:animEffect>
                                  </p:childTnLst>
                                </p:cTn>
                              </p:par>
                            </p:childTnLst>
                          </p:cTn>
                        </p:par>
                      </p:childTnLst>
                    </p:cTn>
                  </p:par>
                  <p:par>
                    <p:cTn id="29" fill="hold">
                      <p:stCondLst>
                        <p:cond delay="indefinite"/>
                      </p:stCondLst>
                      <p:childTnLst>
                        <p:par>
                          <p:cTn id="30" fill="hold">
                            <p:stCondLst>
                              <p:cond delay="0"/>
                            </p:stCondLst>
                            <p:childTnLst>
                              <p:par>
                                <p:cTn id="31" presetID="21" presetClass="entr" presetSubtype="1" fill="hold" grpId="0" nodeType="clickEffect">
                                  <p:stCondLst>
                                    <p:cond delay="0"/>
                                  </p:stCondLst>
                                  <p:childTnLst>
                                    <p:set>
                                      <p:cBhvr>
                                        <p:cTn id="32" dur="1" fill="hold">
                                          <p:stCondLst>
                                            <p:cond delay="0"/>
                                          </p:stCondLst>
                                        </p:cTn>
                                        <p:tgtEl>
                                          <p:spTgt spid="3"/>
                                        </p:tgtEl>
                                        <p:attrNameLst>
                                          <p:attrName>style.visibility</p:attrName>
                                        </p:attrNameLst>
                                      </p:cBhvr>
                                      <p:to>
                                        <p:strVal val="visible"/>
                                      </p:to>
                                    </p:set>
                                    <p:animEffect transition="in" filter="wheel(1)">
                                      <p:cBhvr>
                                        <p:cTn id="33"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p:bldP spid="8"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A19E358-171D-C917-8EEC-379DF78F838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64</a:t>
            </a:fld>
            <a:endParaRPr lang="en-US"/>
          </a:p>
        </p:txBody>
      </p:sp>
      <p:sp>
        <p:nvSpPr>
          <p:cNvPr id="3" name="Google Shape;153;p18">
            <a:extLst>
              <a:ext uri="{FF2B5EF4-FFF2-40B4-BE49-F238E27FC236}">
                <a16:creationId xmlns:a16="http://schemas.microsoft.com/office/drawing/2014/main" id="{FD72A6D9-94E1-0B61-383D-210E5C8CDFDC}"/>
              </a:ext>
            </a:extLst>
          </p:cNvPr>
          <p:cNvSpPr txBox="1"/>
          <p:nvPr/>
        </p:nvSpPr>
        <p:spPr>
          <a:xfrm>
            <a:off x="571500" y="666750"/>
            <a:ext cx="11601450" cy="507831"/>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3300" b="1" i="0" u="none" strike="noStrike" cap="none" dirty="0">
                <a:solidFill>
                  <a:srgbClr val="991B1B"/>
                </a:solidFill>
                <a:latin typeface="Poppins"/>
                <a:ea typeface="Poppins"/>
                <a:cs typeface="Poppins"/>
                <a:sym typeface="Poppins"/>
              </a:rPr>
              <a:t>RT-accelerated NN Search</a:t>
            </a:r>
            <a:endParaRPr dirty="0"/>
          </a:p>
        </p:txBody>
      </p:sp>
      <p:sp>
        <p:nvSpPr>
          <p:cNvPr id="4" name="Oval 3">
            <a:extLst>
              <a:ext uri="{FF2B5EF4-FFF2-40B4-BE49-F238E27FC236}">
                <a16:creationId xmlns:a16="http://schemas.microsoft.com/office/drawing/2014/main" id="{CAC43A49-A9FF-F622-257C-AA7F0DB6BF51}"/>
              </a:ext>
            </a:extLst>
          </p:cNvPr>
          <p:cNvSpPr/>
          <p:nvPr/>
        </p:nvSpPr>
        <p:spPr>
          <a:xfrm>
            <a:off x="3707893" y="3156952"/>
            <a:ext cx="2819399" cy="2819399"/>
          </a:xfrm>
          <a:prstGeom prst="ellipse">
            <a:avLst/>
          </a:prstGeom>
          <a:solidFill>
            <a:srgbClr val="9999FF">
              <a:alpha val="49807"/>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1983D73B-EDAE-176C-8A2F-45BD46F78CB5}"/>
              </a:ext>
            </a:extLst>
          </p:cNvPr>
          <p:cNvSpPr/>
          <p:nvPr/>
        </p:nvSpPr>
        <p:spPr>
          <a:xfrm>
            <a:off x="3258122" y="1798061"/>
            <a:ext cx="2819399" cy="2819399"/>
          </a:xfrm>
          <a:prstGeom prst="ellipse">
            <a:avLst/>
          </a:prstGeom>
          <a:solidFill>
            <a:srgbClr val="9999FF">
              <a:alpha val="50090"/>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9C4744DE-E498-8EC1-ADD6-E8F7A8D26CC1}"/>
              </a:ext>
            </a:extLst>
          </p:cNvPr>
          <p:cNvSpPr/>
          <p:nvPr/>
        </p:nvSpPr>
        <p:spPr>
          <a:xfrm>
            <a:off x="4200993" y="3893005"/>
            <a:ext cx="288610" cy="288610"/>
          </a:xfrm>
          <a:prstGeom prst="ellipse">
            <a:avLst/>
          </a:prstGeom>
          <a:solidFill>
            <a:srgbClr val="008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69D9C85F-2736-FF7E-3C96-432BA90DA61B}"/>
              </a:ext>
            </a:extLst>
          </p:cNvPr>
          <p:cNvSpPr/>
          <p:nvPr/>
        </p:nvSpPr>
        <p:spPr>
          <a:xfrm>
            <a:off x="4525051" y="3039172"/>
            <a:ext cx="288610" cy="288610"/>
          </a:xfrm>
          <a:prstGeom prst="ellipse">
            <a:avLst/>
          </a:prstGeom>
          <a:solidFill>
            <a:srgbClr val="000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D5306503-57C6-E1A4-8B23-3F7C52641524}"/>
              </a:ext>
            </a:extLst>
          </p:cNvPr>
          <p:cNvSpPr/>
          <p:nvPr/>
        </p:nvSpPr>
        <p:spPr>
          <a:xfrm>
            <a:off x="4962993" y="4431709"/>
            <a:ext cx="288610" cy="288610"/>
          </a:xfrm>
          <a:prstGeom prst="ellipse">
            <a:avLst/>
          </a:prstGeom>
          <a:solidFill>
            <a:srgbClr val="000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AC482A56-26B9-49C5-0892-BC12A99335BA}"/>
              </a:ext>
            </a:extLst>
          </p:cNvPr>
          <p:cNvSpPr/>
          <p:nvPr/>
        </p:nvSpPr>
        <p:spPr>
          <a:xfrm>
            <a:off x="5365294" y="1653756"/>
            <a:ext cx="2819399" cy="2819399"/>
          </a:xfrm>
          <a:prstGeom prst="ellipse">
            <a:avLst/>
          </a:prstGeom>
          <a:solidFill>
            <a:srgbClr val="9999FF">
              <a:alpha val="49807"/>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Google Shape;141;p17">
            <a:extLst>
              <a:ext uri="{FF2B5EF4-FFF2-40B4-BE49-F238E27FC236}">
                <a16:creationId xmlns:a16="http://schemas.microsoft.com/office/drawing/2014/main" id="{EE03391A-4862-7935-49A8-A5000181304F}"/>
              </a:ext>
            </a:extLst>
          </p:cNvPr>
          <p:cNvSpPr txBox="1"/>
          <p:nvPr/>
        </p:nvSpPr>
        <p:spPr>
          <a:xfrm>
            <a:off x="571500" y="1755386"/>
            <a:ext cx="6353175" cy="369332"/>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2400" b="1" i="0" u="none" strike="noStrike" cap="none" dirty="0">
                <a:solidFill>
                  <a:srgbClr val="991B1B"/>
                </a:solidFill>
                <a:latin typeface="Poppins"/>
                <a:ea typeface="Poppins"/>
                <a:cs typeface="Poppins"/>
                <a:sym typeface="Poppins"/>
              </a:rPr>
              <a:t>Inverse search</a:t>
            </a:r>
            <a:endParaRPr dirty="0">
              <a:solidFill>
                <a:srgbClr val="991B1B"/>
              </a:solidFill>
            </a:endParaRPr>
          </a:p>
        </p:txBody>
      </p:sp>
      <p:sp>
        <p:nvSpPr>
          <p:cNvPr id="11" name="Oval 10">
            <a:extLst>
              <a:ext uri="{FF2B5EF4-FFF2-40B4-BE49-F238E27FC236}">
                <a16:creationId xmlns:a16="http://schemas.microsoft.com/office/drawing/2014/main" id="{EF2756A5-C4A0-0661-3699-039F1A972EA4}"/>
              </a:ext>
            </a:extLst>
          </p:cNvPr>
          <p:cNvSpPr/>
          <p:nvPr/>
        </p:nvSpPr>
        <p:spPr>
          <a:xfrm>
            <a:off x="6614830" y="2919151"/>
            <a:ext cx="288610" cy="288610"/>
          </a:xfrm>
          <a:prstGeom prst="ellipse">
            <a:avLst/>
          </a:prstGeom>
          <a:solidFill>
            <a:srgbClr val="000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C05B04E8-547F-BD7D-D580-F04D596FADE9}"/>
                  </a:ext>
                </a:extLst>
              </p:cNvPr>
              <p:cNvSpPr txBox="1"/>
              <p:nvPr/>
            </p:nvSpPr>
            <p:spPr>
              <a:xfrm>
                <a:off x="4838773" y="2998811"/>
                <a:ext cx="468653" cy="369332"/>
              </a:xfrm>
              <a:prstGeom prst="rect">
                <a:avLst/>
              </a:prstGeom>
              <a:noFill/>
            </p:spPr>
            <p:txBody>
              <a:bodyPr wrap="none" rtlCol="0">
                <a:spAutoFit/>
              </a:bodyPr>
              <a:lstStyle/>
              <a:p>
                <a:pPr/>
                <a14:m>
                  <m:oMathPara xmlns:m="http://schemas.openxmlformats.org/officeDocument/2006/math">
                    <m:oMath>
                      <m:sSub>
                        <m:sSubPr>
                          <m:ctrlPr>
                            <a:rPr lang="en-US" sz="1800" b="0" i="1" smtClean="0">
                              <a:latin typeface="Cambria Math" panose="02040503050406030204" pitchFamily="18" charset="0"/>
                            </a:rPr>
                          </m:ctrlPr>
                        </m:sSubPr>
                        <m:e>
                          <m:r>
                            <a:rPr lang="en-US" sz="1800" b="0" i="1" smtClean="0">
                              <a:latin typeface="Cambria Math" panose="02040503050406030204" pitchFamily="18" charset="0"/>
                            </a:rPr>
                            <m:t>𝑃</m:t>
                          </m:r>
                        </m:e>
                        <m:sub>
                          <m:r>
                            <a:rPr lang="en-US" sz="1800" b="0" i="1" smtClean="0">
                              <a:latin typeface="Cambria Math" panose="02040503050406030204" pitchFamily="18" charset="0"/>
                            </a:rPr>
                            <m:t>1</m:t>
                          </m:r>
                        </m:sub>
                      </m:sSub>
                    </m:oMath>
                  </m:oMathPara>
                </a14:m>
                <a:endParaRPr lang="en-US" sz="1800" dirty="0"/>
              </a:p>
            </p:txBody>
          </p:sp>
        </mc:Choice>
        <mc:Fallback xmlns="">
          <p:sp>
            <p:nvSpPr>
              <p:cNvPr id="12" name="TextBox 11">
                <a:extLst>
                  <a:ext uri="{FF2B5EF4-FFF2-40B4-BE49-F238E27FC236}">
                    <a16:creationId xmlns:a16="http://schemas.microsoft.com/office/drawing/2014/main" id="{C05B04E8-547F-BD7D-D580-F04D596FADE9}"/>
                  </a:ext>
                </a:extLst>
              </p:cNvPr>
              <p:cNvSpPr txBox="1">
                <a:spLocks noRot="1" noChangeAspect="1" noMove="1" noResize="1" noEditPoints="1" noAdjustHandles="1" noChangeArrowheads="1" noChangeShapeType="1" noTextEdit="1"/>
              </p:cNvSpPr>
              <p:nvPr/>
            </p:nvSpPr>
            <p:spPr>
              <a:xfrm>
                <a:off x="4838773" y="2998811"/>
                <a:ext cx="468653" cy="369332"/>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A75041CC-D8BA-D5AE-2EED-7AA47CF7456D}"/>
                  </a:ext>
                </a:extLst>
              </p:cNvPr>
              <p:cNvSpPr txBox="1"/>
              <p:nvPr/>
            </p:nvSpPr>
            <p:spPr>
              <a:xfrm>
                <a:off x="5221919" y="4323208"/>
                <a:ext cx="473976" cy="369332"/>
              </a:xfrm>
              <a:prstGeom prst="rect">
                <a:avLst/>
              </a:prstGeom>
              <a:noFill/>
            </p:spPr>
            <p:txBody>
              <a:bodyPr wrap="none" rtlCol="0">
                <a:spAutoFit/>
              </a:bodyPr>
              <a:lstStyle/>
              <a:p>
                <a:pPr/>
                <a14:m>
                  <m:oMathPara xmlns:m="http://schemas.openxmlformats.org/officeDocument/2006/math">
                    <m:oMath>
                      <m:sSub>
                        <m:sSubPr>
                          <m:ctrlPr>
                            <a:rPr lang="en-US" sz="1800" b="0" i="1" smtClean="0">
                              <a:latin typeface="Cambria Math" panose="02040503050406030204" pitchFamily="18" charset="0"/>
                            </a:rPr>
                          </m:ctrlPr>
                        </m:sSubPr>
                        <m:e>
                          <m:r>
                            <a:rPr lang="en-US" sz="1800" b="0" i="1" smtClean="0">
                              <a:latin typeface="Cambria Math" panose="02040503050406030204" pitchFamily="18" charset="0"/>
                            </a:rPr>
                            <m:t>𝑃</m:t>
                          </m:r>
                        </m:e>
                        <m:sub>
                          <m:r>
                            <a:rPr lang="en-US" sz="1800" b="0" i="1" smtClean="0">
                              <a:latin typeface="Cambria Math" panose="02040503050406030204" pitchFamily="18" charset="0"/>
                            </a:rPr>
                            <m:t>2</m:t>
                          </m:r>
                        </m:sub>
                      </m:sSub>
                    </m:oMath>
                  </m:oMathPara>
                </a14:m>
                <a:endParaRPr lang="en-US" sz="1800" dirty="0"/>
              </a:p>
            </p:txBody>
          </p:sp>
        </mc:Choice>
        <mc:Fallback xmlns="">
          <p:sp>
            <p:nvSpPr>
              <p:cNvPr id="13" name="TextBox 12">
                <a:extLst>
                  <a:ext uri="{FF2B5EF4-FFF2-40B4-BE49-F238E27FC236}">
                    <a16:creationId xmlns:a16="http://schemas.microsoft.com/office/drawing/2014/main" id="{A75041CC-D8BA-D5AE-2EED-7AA47CF7456D}"/>
                  </a:ext>
                </a:extLst>
              </p:cNvPr>
              <p:cNvSpPr txBox="1">
                <a:spLocks noRot="1" noChangeAspect="1" noMove="1" noResize="1" noEditPoints="1" noAdjustHandles="1" noChangeArrowheads="1" noChangeShapeType="1" noTextEdit="1"/>
              </p:cNvSpPr>
              <p:nvPr/>
            </p:nvSpPr>
            <p:spPr>
              <a:xfrm>
                <a:off x="5221919" y="4323208"/>
                <a:ext cx="473976" cy="369332"/>
              </a:xfrm>
              <a:prstGeom prst="rect">
                <a:avLst/>
              </a:prstGeom>
              <a:blipFill>
                <a:blip r:embed="rId4"/>
                <a:stretch>
                  <a:fillRect b="-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72365048-CF0B-03BC-1ACB-849D2B6D8765}"/>
                  </a:ext>
                </a:extLst>
              </p:cNvPr>
              <p:cNvSpPr txBox="1"/>
              <p:nvPr/>
            </p:nvSpPr>
            <p:spPr>
              <a:xfrm>
                <a:off x="6903440" y="2878790"/>
                <a:ext cx="473976" cy="369332"/>
              </a:xfrm>
              <a:prstGeom prst="rect">
                <a:avLst/>
              </a:prstGeom>
              <a:noFill/>
            </p:spPr>
            <p:txBody>
              <a:bodyPr wrap="none" rtlCol="0">
                <a:spAutoFit/>
              </a:bodyPr>
              <a:lstStyle/>
              <a:p>
                <a:pPr/>
                <a14:m>
                  <m:oMathPara xmlns:m="http://schemas.openxmlformats.org/officeDocument/2006/math">
                    <m:oMath>
                      <m:sSub>
                        <m:sSubPr>
                          <m:ctrlPr>
                            <a:rPr lang="en-US" sz="1800" b="0" i="1" smtClean="0">
                              <a:latin typeface="Cambria Math" panose="02040503050406030204" pitchFamily="18" charset="0"/>
                            </a:rPr>
                          </m:ctrlPr>
                        </m:sSubPr>
                        <m:e>
                          <m:r>
                            <a:rPr lang="en-US" sz="1800" b="0" i="1" smtClean="0">
                              <a:latin typeface="Cambria Math" panose="02040503050406030204" pitchFamily="18" charset="0"/>
                            </a:rPr>
                            <m:t>𝑃</m:t>
                          </m:r>
                        </m:e>
                        <m:sub>
                          <m:r>
                            <a:rPr lang="en-US" sz="1800" b="0" i="1" smtClean="0">
                              <a:latin typeface="Cambria Math" panose="02040503050406030204" pitchFamily="18" charset="0"/>
                            </a:rPr>
                            <m:t>3</m:t>
                          </m:r>
                        </m:sub>
                      </m:sSub>
                    </m:oMath>
                  </m:oMathPara>
                </a14:m>
                <a:endParaRPr lang="en-US" sz="1800" dirty="0"/>
              </a:p>
            </p:txBody>
          </p:sp>
        </mc:Choice>
        <mc:Fallback xmlns="">
          <p:sp>
            <p:nvSpPr>
              <p:cNvPr id="14" name="TextBox 13">
                <a:extLst>
                  <a:ext uri="{FF2B5EF4-FFF2-40B4-BE49-F238E27FC236}">
                    <a16:creationId xmlns:a16="http://schemas.microsoft.com/office/drawing/2014/main" id="{72365048-CF0B-03BC-1ACB-849D2B6D8765}"/>
                  </a:ext>
                </a:extLst>
              </p:cNvPr>
              <p:cNvSpPr txBox="1">
                <a:spLocks noRot="1" noChangeAspect="1" noMove="1" noResize="1" noEditPoints="1" noAdjustHandles="1" noChangeArrowheads="1" noChangeShapeType="1" noTextEdit="1"/>
              </p:cNvSpPr>
              <p:nvPr/>
            </p:nvSpPr>
            <p:spPr>
              <a:xfrm>
                <a:off x="6903440" y="2878790"/>
                <a:ext cx="473976" cy="369332"/>
              </a:xfrm>
              <a:prstGeom prst="rect">
                <a:avLst/>
              </a:prstGeom>
              <a:blipFill>
                <a:blip r:embed="rId5"/>
                <a:stretch>
                  <a:fillRect b="-3333"/>
                </a:stretch>
              </a:blipFill>
            </p:spPr>
            <p:txBody>
              <a:bodyPr/>
              <a:lstStyle/>
              <a:p>
                <a:r>
                  <a:rPr lang="en-US">
                    <a:noFill/>
                  </a:rPr>
                  <a:t> </a:t>
                </a:r>
              </a:p>
            </p:txBody>
          </p:sp>
        </mc:Fallback>
      </mc:AlternateContent>
      <p:sp>
        <p:nvSpPr>
          <p:cNvPr id="15" name="TextBox 14">
            <a:extLst>
              <a:ext uri="{FF2B5EF4-FFF2-40B4-BE49-F238E27FC236}">
                <a16:creationId xmlns:a16="http://schemas.microsoft.com/office/drawing/2014/main" id="{F11247D5-FD99-C9A5-28CA-241B9CCAE31A}"/>
              </a:ext>
            </a:extLst>
          </p:cNvPr>
          <p:cNvSpPr txBox="1"/>
          <p:nvPr/>
        </p:nvSpPr>
        <p:spPr>
          <a:xfrm>
            <a:off x="4026946" y="3581414"/>
            <a:ext cx="671979" cy="307777"/>
          </a:xfrm>
          <a:prstGeom prst="rect">
            <a:avLst/>
          </a:prstGeom>
          <a:noFill/>
        </p:spPr>
        <p:txBody>
          <a:bodyPr wrap="none" rtlCol="0">
            <a:spAutoFit/>
          </a:bodyPr>
          <a:lstStyle/>
          <a:p>
            <a:r>
              <a:rPr lang="en-US" dirty="0"/>
              <a:t>Query</a:t>
            </a:r>
          </a:p>
        </p:txBody>
      </p:sp>
      <p:sp>
        <p:nvSpPr>
          <p:cNvPr id="16" name="Rectangle 15">
            <a:extLst>
              <a:ext uri="{FF2B5EF4-FFF2-40B4-BE49-F238E27FC236}">
                <a16:creationId xmlns:a16="http://schemas.microsoft.com/office/drawing/2014/main" id="{E46CD7FB-2BC2-7354-3DC9-1483E7D83FF2}"/>
              </a:ext>
            </a:extLst>
          </p:cNvPr>
          <p:cNvSpPr/>
          <p:nvPr/>
        </p:nvSpPr>
        <p:spPr>
          <a:xfrm>
            <a:off x="3697598" y="3156952"/>
            <a:ext cx="2819399" cy="2838121"/>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4EFE6BE9-F0A0-0CA5-DBC8-D13084E87607}"/>
              </a:ext>
            </a:extLst>
          </p:cNvPr>
          <p:cNvSpPr/>
          <p:nvPr/>
        </p:nvSpPr>
        <p:spPr>
          <a:xfrm>
            <a:off x="5349435" y="1646634"/>
            <a:ext cx="2819399" cy="2838121"/>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BE8FC416-D7E4-B3AC-7577-84C49D0A673B}"/>
              </a:ext>
            </a:extLst>
          </p:cNvPr>
          <p:cNvSpPr/>
          <p:nvPr/>
        </p:nvSpPr>
        <p:spPr>
          <a:xfrm>
            <a:off x="3258122" y="1755386"/>
            <a:ext cx="2819399" cy="2838121"/>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Arrow Connector 18">
            <a:extLst>
              <a:ext uri="{FF2B5EF4-FFF2-40B4-BE49-F238E27FC236}">
                <a16:creationId xmlns:a16="http://schemas.microsoft.com/office/drawing/2014/main" id="{F3F59E49-F966-F83F-6C32-BDE9893007F4}"/>
              </a:ext>
            </a:extLst>
          </p:cNvPr>
          <p:cNvCxnSpPr/>
          <p:nvPr/>
        </p:nvCxnSpPr>
        <p:spPr>
          <a:xfrm>
            <a:off x="4496095" y="4022312"/>
            <a:ext cx="457200" cy="0"/>
          </a:xfrm>
          <a:prstGeom prst="straightConnector1">
            <a:avLst/>
          </a:prstGeom>
          <a:ln w="63500">
            <a:solidFill>
              <a:srgbClr val="008000"/>
            </a:solidFill>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B5B9D277-B61A-926B-7D40-1192DC176B8C}"/>
              </a:ext>
            </a:extLst>
          </p:cNvPr>
          <p:cNvSpPr txBox="1"/>
          <p:nvPr/>
        </p:nvSpPr>
        <p:spPr>
          <a:xfrm>
            <a:off x="4448695" y="4034848"/>
            <a:ext cx="981359" cy="307777"/>
          </a:xfrm>
          <a:prstGeom prst="rect">
            <a:avLst/>
          </a:prstGeom>
          <a:noFill/>
        </p:spPr>
        <p:txBody>
          <a:bodyPr wrap="none" rtlCol="0">
            <a:spAutoFit/>
          </a:bodyPr>
          <a:lstStyle/>
          <a:p>
            <a:r>
              <a:rPr lang="en-US" dirty="0"/>
              <a:t>Short Ray</a:t>
            </a:r>
          </a:p>
        </p:txBody>
      </p:sp>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DD67186C-2628-5DED-515F-B9C86FCAF344}"/>
                  </a:ext>
                </a:extLst>
              </p:cNvPr>
              <p:cNvSpPr txBox="1"/>
              <p:nvPr/>
            </p:nvSpPr>
            <p:spPr>
              <a:xfrm>
                <a:off x="6809376" y="4867811"/>
                <a:ext cx="5051572" cy="1323439"/>
              </a:xfrm>
              <a:prstGeom prst="rect">
                <a:avLst/>
              </a:prstGeom>
              <a:noFill/>
            </p:spPr>
            <p:txBody>
              <a:bodyPr wrap="square" rtlCol="0">
                <a:spAutoFit/>
              </a:bodyPr>
              <a:lstStyle/>
              <a:p>
                <a:r>
                  <a:rPr lang="en-US" sz="2000" dirty="0"/>
                  <a:t>Now, only consider the following distances:</a:t>
                </a:r>
              </a:p>
              <a:p>
                <a:endParaRPr lang="en-US" sz="2000" dirty="0"/>
              </a:p>
              <a:p>
                <a:r>
                  <a:rPr lang="en-US" sz="2000" dirty="0"/>
                  <a:t>Query → </a:t>
                </a:r>
                <a14:m>
                  <m:oMath xmlns:m="http://schemas.openxmlformats.org/officeDocument/2006/math">
                    <m:sSub>
                      <m:sSubPr>
                        <m:ctrlPr>
                          <a:rPr lang="en-US" sz="2000" i="1">
                            <a:latin typeface="Cambria Math" panose="02040503050406030204" pitchFamily="18" charset="0"/>
                          </a:rPr>
                        </m:ctrlPr>
                      </m:sSubPr>
                      <m:e>
                        <m:r>
                          <a:rPr lang="en-US" sz="2000" i="1">
                            <a:latin typeface="Cambria Math" panose="02040503050406030204" pitchFamily="18" charset="0"/>
                          </a:rPr>
                          <m:t>𝑃</m:t>
                        </m:r>
                      </m:e>
                      <m:sub>
                        <m:r>
                          <a:rPr lang="en-US" sz="2000" i="1">
                            <a:latin typeface="Cambria Math" panose="02040503050406030204" pitchFamily="18" charset="0"/>
                          </a:rPr>
                          <m:t>1</m:t>
                        </m:r>
                      </m:sub>
                    </m:sSub>
                  </m:oMath>
                </a14:m>
                <a:endParaRPr lang="en-US" sz="2000" dirty="0"/>
              </a:p>
              <a:p>
                <a:r>
                  <a:rPr lang="en-US" sz="2000" dirty="0"/>
                  <a:t>Query → </a:t>
                </a:r>
                <a14:m>
                  <m:oMath xmlns:m="http://schemas.openxmlformats.org/officeDocument/2006/math">
                    <m:sSub>
                      <m:sSubPr>
                        <m:ctrlPr>
                          <a:rPr lang="en-US" sz="2000" i="1">
                            <a:latin typeface="Cambria Math" panose="02040503050406030204" pitchFamily="18" charset="0"/>
                          </a:rPr>
                        </m:ctrlPr>
                      </m:sSubPr>
                      <m:e>
                        <m:r>
                          <a:rPr lang="en-US" sz="2000" i="1">
                            <a:latin typeface="Cambria Math" panose="02040503050406030204" pitchFamily="18" charset="0"/>
                          </a:rPr>
                          <m:t>𝑃</m:t>
                        </m:r>
                      </m:e>
                      <m:sub>
                        <m:r>
                          <a:rPr lang="en-US" sz="2000" b="0" i="1" smtClean="0">
                            <a:latin typeface="Cambria Math" panose="02040503050406030204" pitchFamily="18" charset="0"/>
                          </a:rPr>
                          <m:t>2</m:t>
                        </m:r>
                      </m:sub>
                    </m:sSub>
                  </m:oMath>
                </a14:m>
                <a:endParaRPr lang="en-US" sz="2000" dirty="0"/>
              </a:p>
            </p:txBody>
          </p:sp>
        </mc:Choice>
        <mc:Fallback xmlns="">
          <p:sp>
            <p:nvSpPr>
              <p:cNvPr id="21" name="TextBox 20">
                <a:extLst>
                  <a:ext uri="{FF2B5EF4-FFF2-40B4-BE49-F238E27FC236}">
                    <a16:creationId xmlns:a16="http://schemas.microsoft.com/office/drawing/2014/main" id="{DD67186C-2628-5DED-515F-B9C86FCAF344}"/>
                  </a:ext>
                </a:extLst>
              </p:cNvPr>
              <p:cNvSpPr txBox="1">
                <a:spLocks noRot="1" noChangeAspect="1" noMove="1" noResize="1" noEditPoints="1" noAdjustHandles="1" noChangeArrowheads="1" noChangeShapeType="1" noTextEdit="1"/>
              </p:cNvSpPr>
              <p:nvPr/>
            </p:nvSpPr>
            <p:spPr>
              <a:xfrm>
                <a:off x="6809376" y="4867811"/>
                <a:ext cx="5051572" cy="1323439"/>
              </a:xfrm>
              <a:prstGeom prst="rect">
                <a:avLst/>
              </a:prstGeom>
              <a:blipFill>
                <a:blip r:embed="rId6"/>
                <a:stretch>
                  <a:fillRect l="-1253" t="-2857" r="-501" b="-7619"/>
                </a:stretch>
              </a:blipFill>
            </p:spPr>
            <p:txBody>
              <a:bodyPr/>
              <a:lstStyle/>
              <a:p>
                <a:r>
                  <a:rPr lang="en-US">
                    <a:noFill/>
                  </a:rPr>
                  <a:t> </a:t>
                </a:r>
              </a:p>
            </p:txBody>
          </p:sp>
        </mc:Fallback>
      </mc:AlternateContent>
      <p:sp>
        <p:nvSpPr>
          <p:cNvPr id="22" name="TextBox 21">
            <a:extLst>
              <a:ext uri="{FF2B5EF4-FFF2-40B4-BE49-F238E27FC236}">
                <a16:creationId xmlns:a16="http://schemas.microsoft.com/office/drawing/2014/main" id="{EF0D37F3-6E80-3D1F-B74B-9BFABE6C29A9}"/>
              </a:ext>
            </a:extLst>
          </p:cNvPr>
          <p:cNvSpPr txBox="1"/>
          <p:nvPr/>
        </p:nvSpPr>
        <p:spPr>
          <a:xfrm>
            <a:off x="15411" y="6550223"/>
            <a:ext cx="6821098" cy="307777"/>
          </a:xfrm>
          <a:prstGeom prst="rect">
            <a:avLst/>
          </a:prstGeom>
          <a:noFill/>
        </p:spPr>
        <p:txBody>
          <a:bodyPr wrap="none" rtlCol="0">
            <a:spAutoFit/>
          </a:bodyPr>
          <a:lstStyle/>
          <a:p>
            <a:r>
              <a:rPr lang="en-US" dirty="0">
                <a:solidFill>
                  <a:schemeClr val="bg1">
                    <a:lumMod val="50000"/>
                  </a:schemeClr>
                </a:solidFill>
              </a:rPr>
              <a:t>Zhu, RTNN: accelerating neighbor search using hardware ray tracing, </a:t>
            </a:r>
            <a:r>
              <a:rPr lang="en-US" dirty="0" err="1">
                <a:solidFill>
                  <a:schemeClr val="bg1">
                    <a:lumMod val="50000"/>
                  </a:schemeClr>
                </a:solidFill>
              </a:rPr>
              <a:t>PPoPP</a:t>
            </a:r>
            <a:r>
              <a:rPr lang="en-US" dirty="0">
                <a:solidFill>
                  <a:schemeClr val="bg1">
                    <a:lumMod val="50000"/>
                  </a:schemeClr>
                </a:solidFill>
              </a:rPr>
              <a:t>, 2022</a:t>
            </a:r>
          </a:p>
        </p:txBody>
      </p:sp>
    </p:spTree>
    <p:extLst>
      <p:ext uri="{BB962C8B-B14F-4D97-AF65-F5344CB8AC3E}">
        <p14:creationId xmlns:p14="http://schemas.microsoft.com/office/powerpoint/2010/main" val="1525431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21" presetClass="entr" presetSubtype="1"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heel(1)">
                                      <p:cBhvr>
                                        <p:cTn id="25" dur="2000"/>
                                        <p:tgtEl>
                                          <p:spTgt spid="5"/>
                                        </p:tgtEl>
                                      </p:cBhvr>
                                    </p:animEffect>
                                  </p:childTnLst>
                                </p:cTn>
                              </p:par>
                              <p:par>
                                <p:cTn id="26" presetID="21" presetClass="entr" presetSubtype="1" fill="hold" grpId="0" nodeType="with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wheel(1)">
                                      <p:cBhvr>
                                        <p:cTn id="28" dur="2000"/>
                                        <p:tgtEl>
                                          <p:spTgt spid="9"/>
                                        </p:tgtEl>
                                      </p:cBhvr>
                                    </p:animEffect>
                                  </p:childTnLst>
                                </p:cTn>
                              </p:par>
                              <p:par>
                                <p:cTn id="29" presetID="21" presetClass="entr" presetSubtype="1" fill="hold" grpId="0" nodeType="with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wheel(1)">
                                      <p:cBhvr>
                                        <p:cTn id="31" dur="2000"/>
                                        <p:tgtEl>
                                          <p:spTgt spid="4"/>
                                        </p:tgtEl>
                                      </p:cBhvr>
                                    </p:animEffect>
                                  </p:childTnLst>
                                </p:cTn>
                              </p:par>
                              <p:par>
                                <p:cTn id="32" presetID="1" presetClass="entr" presetSubtype="0" fill="hold" grpId="0" nodeType="withEffect">
                                  <p:stCondLst>
                                    <p:cond delay="0"/>
                                  </p:stCondLst>
                                  <p:childTnLst>
                                    <p:set>
                                      <p:cBhvr>
                                        <p:cTn id="33" dur="1" fill="hold">
                                          <p:stCondLst>
                                            <p:cond delay="0"/>
                                          </p:stCondLst>
                                        </p:cTn>
                                        <p:tgtEl>
                                          <p:spTgt spid="15"/>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9" presetClass="entr" presetSubtype="0" fill="hold" grpId="0" nodeType="clickEffect">
                                  <p:stCondLst>
                                    <p:cond delay="0"/>
                                  </p:stCondLst>
                                  <p:childTnLst>
                                    <p:set>
                                      <p:cBhvr>
                                        <p:cTn id="37" dur="1" fill="hold">
                                          <p:stCondLst>
                                            <p:cond delay="0"/>
                                          </p:stCondLst>
                                        </p:cTn>
                                        <p:tgtEl>
                                          <p:spTgt spid="16"/>
                                        </p:tgtEl>
                                        <p:attrNameLst>
                                          <p:attrName>style.visibility</p:attrName>
                                        </p:attrNameLst>
                                      </p:cBhvr>
                                      <p:to>
                                        <p:strVal val="visible"/>
                                      </p:to>
                                    </p:set>
                                    <p:animEffect transition="in" filter="dissolve">
                                      <p:cBhvr>
                                        <p:cTn id="38" dur="500"/>
                                        <p:tgtEl>
                                          <p:spTgt spid="16"/>
                                        </p:tgtEl>
                                      </p:cBhvr>
                                    </p:animEffect>
                                  </p:childTnLst>
                                </p:cTn>
                              </p:par>
                            </p:childTnLst>
                          </p:cTn>
                        </p:par>
                      </p:childTnLst>
                    </p:cTn>
                  </p:par>
                  <p:par>
                    <p:cTn id="39" fill="hold">
                      <p:stCondLst>
                        <p:cond delay="indefinite"/>
                      </p:stCondLst>
                      <p:childTnLst>
                        <p:par>
                          <p:cTn id="40" fill="hold">
                            <p:stCondLst>
                              <p:cond delay="0"/>
                            </p:stCondLst>
                            <p:childTnLst>
                              <p:par>
                                <p:cTn id="41" presetID="9" presetClass="entr" presetSubtype="0" fill="hold" grpId="0" nodeType="click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dissolve">
                                      <p:cBhvr>
                                        <p:cTn id="43" dur="500"/>
                                        <p:tgtEl>
                                          <p:spTgt spid="17"/>
                                        </p:tgtEl>
                                      </p:cBhvr>
                                    </p:animEffect>
                                  </p:childTnLst>
                                </p:cTn>
                              </p:par>
                            </p:childTnLst>
                          </p:cTn>
                        </p:par>
                      </p:childTnLst>
                    </p:cTn>
                  </p:par>
                  <p:par>
                    <p:cTn id="44" fill="hold">
                      <p:stCondLst>
                        <p:cond delay="indefinite"/>
                      </p:stCondLst>
                      <p:childTnLst>
                        <p:par>
                          <p:cTn id="45" fill="hold">
                            <p:stCondLst>
                              <p:cond delay="0"/>
                            </p:stCondLst>
                            <p:childTnLst>
                              <p:par>
                                <p:cTn id="46" presetID="9" presetClass="entr" presetSubtype="0" fill="hold" grpId="0" nodeType="clickEffect">
                                  <p:stCondLst>
                                    <p:cond delay="0"/>
                                  </p:stCondLst>
                                  <p:childTnLst>
                                    <p:set>
                                      <p:cBhvr>
                                        <p:cTn id="47" dur="1" fill="hold">
                                          <p:stCondLst>
                                            <p:cond delay="0"/>
                                          </p:stCondLst>
                                        </p:cTn>
                                        <p:tgtEl>
                                          <p:spTgt spid="18"/>
                                        </p:tgtEl>
                                        <p:attrNameLst>
                                          <p:attrName>style.visibility</p:attrName>
                                        </p:attrNameLst>
                                      </p:cBhvr>
                                      <p:to>
                                        <p:strVal val="visible"/>
                                      </p:to>
                                    </p:set>
                                    <p:animEffect transition="in" filter="dissolve">
                                      <p:cBhvr>
                                        <p:cTn id="48" dur="500"/>
                                        <p:tgtEl>
                                          <p:spTgt spid="18"/>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nodeType="clickEffect">
                                  <p:stCondLst>
                                    <p:cond delay="0"/>
                                  </p:stCondLst>
                                  <p:childTnLst>
                                    <p:set>
                                      <p:cBhvr>
                                        <p:cTn id="52" dur="1" fill="hold">
                                          <p:stCondLst>
                                            <p:cond delay="0"/>
                                          </p:stCondLst>
                                        </p:cTn>
                                        <p:tgtEl>
                                          <p:spTgt spid="19"/>
                                        </p:tgtEl>
                                        <p:attrNameLst>
                                          <p:attrName>style.visibility</p:attrName>
                                        </p:attrNameLst>
                                      </p:cBhvr>
                                      <p:to>
                                        <p:strVal val="visible"/>
                                      </p:to>
                                    </p:set>
                                    <p:animEffect transition="in" filter="wipe(left)">
                                      <p:cBhvr>
                                        <p:cTn id="53" dur="500"/>
                                        <p:tgtEl>
                                          <p:spTgt spid="19"/>
                                        </p:tgtEl>
                                      </p:cBhvr>
                                    </p:animEffect>
                                  </p:childTnLst>
                                </p:cTn>
                              </p:par>
                              <p:par>
                                <p:cTn id="54" presetID="22" presetClass="entr" presetSubtype="8" fill="hold" grpId="0" nodeType="withEffect">
                                  <p:stCondLst>
                                    <p:cond delay="0"/>
                                  </p:stCondLst>
                                  <p:childTnLst>
                                    <p:set>
                                      <p:cBhvr>
                                        <p:cTn id="55" dur="1" fill="hold">
                                          <p:stCondLst>
                                            <p:cond delay="0"/>
                                          </p:stCondLst>
                                        </p:cTn>
                                        <p:tgtEl>
                                          <p:spTgt spid="20"/>
                                        </p:tgtEl>
                                        <p:attrNameLst>
                                          <p:attrName>style.visibility</p:attrName>
                                        </p:attrNameLst>
                                      </p:cBhvr>
                                      <p:to>
                                        <p:strVal val="visible"/>
                                      </p:to>
                                    </p:set>
                                    <p:animEffect transition="in" filter="wipe(left)">
                                      <p:cBhvr>
                                        <p:cTn id="56" dur="500"/>
                                        <p:tgtEl>
                                          <p:spTgt spid="20"/>
                                        </p:tgtEl>
                                      </p:cBhvr>
                                    </p:animEffect>
                                  </p:childTnLst>
                                </p:cTn>
                              </p:par>
                            </p:childTnLst>
                          </p:cTn>
                        </p:par>
                      </p:childTnLst>
                    </p:cTn>
                  </p:par>
                  <p:par>
                    <p:cTn id="57" fill="hold">
                      <p:stCondLst>
                        <p:cond delay="indefinite"/>
                      </p:stCondLst>
                      <p:childTnLst>
                        <p:par>
                          <p:cTn id="58" fill="hold">
                            <p:stCondLst>
                              <p:cond delay="0"/>
                            </p:stCondLst>
                            <p:childTnLst>
                              <p:par>
                                <p:cTn id="59" presetID="27" presetClass="emph" presetSubtype="0" fill="remove" grpId="1" nodeType="clickEffect">
                                  <p:stCondLst>
                                    <p:cond delay="0"/>
                                  </p:stCondLst>
                                  <p:childTnLst>
                                    <p:animClr clrSpc="rgb" dir="cw">
                                      <p:cBhvr override="childStyle">
                                        <p:cTn id="60" dur="250" autoRev="1" fill="remove"/>
                                        <p:tgtEl>
                                          <p:spTgt spid="4"/>
                                        </p:tgtEl>
                                        <p:attrNameLst>
                                          <p:attrName>style.color</p:attrName>
                                        </p:attrNameLst>
                                      </p:cBhvr>
                                      <p:to>
                                        <a:srgbClr val="FF2600"/>
                                      </p:to>
                                    </p:animClr>
                                    <p:animClr clrSpc="rgb" dir="cw">
                                      <p:cBhvr>
                                        <p:cTn id="61" dur="250" autoRev="1" fill="remove"/>
                                        <p:tgtEl>
                                          <p:spTgt spid="4"/>
                                        </p:tgtEl>
                                        <p:attrNameLst>
                                          <p:attrName>fillcolor</p:attrName>
                                        </p:attrNameLst>
                                      </p:cBhvr>
                                      <p:to>
                                        <a:srgbClr val="FF2600"/>
                                      </p:to>
                                    </p:animClr>
                                    <p:set>
                                      <p:cBhvr>
                                        <p:cTn id="62" dur="250" autoRev="1" fill="remove"/>
                                        <p:tgtEl>
                                          <p:spTgt spid="4"/>
                                        </p:tgtEl>
                                        <p:attrNameLst>
                                          <p:attrName>fill.type</p:attrName>
                                        </p:attrNameLst>
                                      </p:cBhvr>
                                      <p:to>
                                        <p:strVal val="solid"/>
                                      </p:to>
                                    </p:set>
                                    <p:set>
                                      <p:cBhvr>
                                        <p:cTn id="63" dur="250" autoRev="1" fill="remove"/>
                                        <p:tgtEl>
                                          <p:spTgt spid="4"/>
                                        </p:tgtEl>
                                        <p:attrNameLst>
                                          <p:attrName>fill.on</p:attrName>
                                        </p:attrNameLst>
                                      </p:cBhvr>
                                      <p:to>
                                        <p:strVal val="true"/>
                                      </p:to>
                                    </p:set>
                                  </p:childTnLst>
                                </p:cTn>
                              </p:par>
                            </p:childTnLst>
                          </p:cTn>
                        </p:par>
                      </p:childTnLst>
                    </p:cTn>
                  </p:par>
                  <p:par>
                    <p:cTn id="64" fill="hold">
                      <p:stCondLst>
                        <p:cond delay="indefinite"/>
                      </p:stCondLst>
                      <p:childTnLst>
                        <p:par>
                          <p:cTn id="65" fill="hold">
                            <p:stCondLst>
                              <p:cond delay="0"/>
                            </p:stCondLst>
                            <p:childTnLst>
                              <p:par>
                                <p:cTn id="66" presetID="27" presetClass="emph" presetSubtype="0" fill="remove" grpId="1" nodeType="clickEffect">
                                  <p:stCondLst>
                                    <p:cond delay="0"/>
                                  </p:stCondLst>
                                  <p:childTnLst>
                                    <p:animClr clrSpc="rgb" dir="cw">
                                      <p:cBhvr override="childStyle">
                                        <p:cTn id="67" dur="250" autoRev="1" fill="remove"/>
                                        <p:tgtEl>
                                          <p:spTgt spid="5"/>
                                        </p:tgtEl>
                                        <p:attrNameLst>
                                          <p:attrName>style.color</p:attrName>
                                        </p:attrNameLst>
                                      </p:cBhvr>
                                      <p:to>
                                        <a:srgbClr val="FF2600"/>
                                      </p:to>
                                    </p:animClr>
                                    <p:animClr clrSpc="rgb" dir="cw">
                                      <p:cBhvr>
                                        <p:cTn id="68" dur="250" autoRev="1" fill="remove"/>
                                        <p:tgtEl>
                                          <p:spTgt spid="5"/>
                                        </p:tgtEl>
                                        <p:attrNameLst>
                                          <p:attrName>fillcolor</p:attrName>
                                        </p:attrNameLst>
                                      </p:cBhvr>
                                      <p:to>
                                        <a:srgbClr val="FF2600"/>
                                      </p:to>
                                    </p:animClr>
                                    <p:set>
                                      <p:cBhvr>
                                        <p:cTn id="69" dur="250" autoRev="1" fill="remove"/>
                                        <p:tgtEl>
                                          <p:spTgt spid="5"/>
                                        </p:tgtEl>
                                        <p:attrNameLst>
                                          <p:attrName>fill.type</p:attrName>
                                        </p:attrNameLst>
                                      </p:cBhvr>
                                      <p:to>
                                        <p:strVal val="solid"/>
                                      </p:to>
                                    </p:set>
                                    <p:set>
                                      <p:cBhvr>
                                        <p:cTn id="70" dur="250" autoRev="1" fill="remove"/>
                                        <p:tgtEl>
                                          <p:spTgt spid="5"/>
                                        </p:tgtEl>
                                        <p:attrNameLst>
                                          <p:attrName>fill.on</p:attrName>
                                        </p:attrNameLst>
                                      </p:cBhvr>
                                      <p:to>
                                        <p:strVal val="true"/>
                                      </p:to>
                                    </p:set>
                                  </p:childTnLst>
                                </p:cTn>
                              </p:par>
                            </p:childTnLst>
                          </p:cTn>
                        </p:par>
                      </p:childTnLst>
                    </p:cTn>
                  </p:par>
                  <p:par>
                    <p:cTn id="71" fill="hold">
                      <p:stCondLst>
                        <p:cond delay="indefinite"/>
                      </p:stCondLst>
                      <p:childTnLst>
                        <p:par>
                          <p:cTn id="72" fill="hold">
                            <p:stCondLst>
                              <p:cond delay="0"/>
                            </p:stCondLst>
                            <p:childTnLst>
                              <p:par>
                                <p:cTn id="73" presetID="25" presetClass="emph" presetSubtype="0" fill="hold" grpId="1" nodeType="clickEffect">
                                  <p:stCondLst>
                                    <p:cond delay="0"/>
                                  </p:stCondLst>
                                  <p:childTnLst>
                                    <p:animClr clrSpc="hsl" dir="cw">
                                      <p:cBhvr override="childStyle">
                                        <p:cTn id="74" dur="500" fill="hold"/>
                                        <p:tgtEl>
                                          <p:spTgt spid="9"/>
                                        </p:tgtEl>
                                        <p:attrNameLst>
                                          <p:attrName>style.color</p:attrName>
                                        </p:attrNameLst>
                                      </p:cBhvr>
                                      <p:by>
                                        <p:hsl h="0" s="-70588" l="0"/>
                                      </p:by>
                                    </p:animClr>
                                    <p:animClr clrSpc="hsl" dir="cw">
                                      <p:cBhvr>
                                        <p:cTn id="75" dur="500" fill="hold"/>
                                        <p:tgtEl>
                                          <p:spTgt spid="9"/>
                                        </p:tgtEl>
                                        <p:attrNameLst>
                                          <p:attrName>fillcolor</p:attrName>
                                        </p:attrNameLst>
                                      </p:cBhvr>
                                      <p:by>
                                        <p:hsl h="0" s="-70588" l="0"/>
                                      </p:by>
                                    </p:animClr>
                                    <p:animClr clrSpc="hsl" dir="cw">
                                      <p:cBhvr>
                                        <p:cTn id="76" dur="500" fill="hold"/>
                                        <p:tgtEl>
                                          <p:spTgt spid="9"/>
                                        </p:tgtEl>
                                        <p:attrNameLst>
                                          <p:attrName>stroke.color</p:attrName>
                                        </p:attrNameLst>
                                      </p:cBhvr>
                                      <p:by>
                                        <p:hsl h="0" s="-70588" l="0"/>
                                      </p:by>
                                    </p:animClr>
                                    <p:set>
                                      <p:cBhvr>
                                        <p:cTn id="77" dur="500" fill="hold"/>
                                        <p:tgtEl>
                                          <p:spTgt spid="9"/>
                                        </p:tgtEl>
                                        <p:attrNameLst>
                                          <p:attrName>fill.type</p:attrName>
                                        </p:attrNameLst>
                                      </p:cBhvr>
                                      <p:to>
                                        <p:strVal val="solid"/>
                                      </p:to>
                                    </p:set>
                                  </p:childTnLst>
                                </p:cTn>
                              </p:par>
                            </p:childTnLst>
                          </p:cTn>
                        </p:par>
                      </p:childTnLst>
                    </p:cTn>
                  </p:par>
                  <p:par>
                    <p:cTn id="78" fill="hold">
                      <p:stCondLst>
                        <p:cond delay="indefinite"/>
                      </p:stCondLst>
                      <p:childTnLst>
                        <p:par>
                          <p:cTn id="79" fill="hold">
                            <p:stCondLst>
                              <p:cond delay="0"/>
                            </p:stCondLst>
                            <p:childTnLst>
                              <p:par>
                                <p:cTn id="80" presetID="9" presetClass="exit" presetSubtype="0" fill="hold" grpId="1" nodeType="clickEffect">
                                  <p:stCondLst>
                                    <p:cond delay="0"/>
                                  </p:stCondLst>
                                  <p:childTnLst>
                                    <p:animEffect transition="out" filter="dissolve">
                                      <p:cBhvr>
                                        <p:cTn id="81" dur="500"/>
                                        <p:tgtEl>
                                          <p:spTgt spid="17"/>
                                        </p:tgtEl>
                                      </p:cBhvr>
                                    </p:animEffect>
                                    <p:set>
                                      <p:cBhvr>
                                        <p:cTn id="82" dur="1" fill="hold">
                                          <p:stCondLst>
                                            <p:cond delay="499"/>
                                          </p:stCondLst>
                                        </p:cTn>
                                        <p:tgtEl>
                                          <p:spTgt spid="17"/>
                                        </p:tgtEl>
                                        <p:attrNameLst>
                                          <p:attrName>style.visibility</p:attrName>
                                        </p:attrNameLst>
                                      </p:cBhvr>
                                      <p:to>
                                        <p:strVal val="hidden"/>
                                      </p:to>
                                    </p:set>
                                  </p:childTnLst>
                                </p:cTn>
                              </p:par>
                              <p:par>
                                <p:cTn id="83" presetID="9" presetClass="exit" presetSubtype="0" fill="hold" grpId="2" nodeType="withEffect">
                                  <p:stCondLst>
                                    <p:cond delay="0"/>
                                  </p:stCondLst>
                                  <p:childTnLst>
                                    <p:animEffect transition="out" filter="dissolve">
                                      <p:cBhvr>
                                        <p:cTn id="84" dur="500"/>
                                        <p:tgtEl>
                                          <p:spTgt spid="9"/>
                                        </p:tgtEl>
                                      </p:cBhvr>
                                    </p:animEffect>
                                    <p:set>
                                      <p:cBhvr>
                                        <p:cTn id="85" dur="1" fill="hold">
                                          <p:stCondLst>
                                            <p:cond delay="499"/>
                                          </p:stCondLst>
                                        </p:cTn>
                                        <p:tgtEl>
                                          <p:spTgt spid="9"/>
                                        </p:tgtEl>
                                        <p:attrNameLst>
                                          <p:attrName>style.visibility</p:attrName>
                                        </p:attrNameLst>
                                      </p:cBhvr>
                                      <p:to>
                                        <p:strVal val="hidden"/>
                                      </p:to>
                                    </p:set>
                                  </p:childTnLst>
                                </p:cTn>
                              </p:par>
                            </p:childTnLst>
                          </p:cTn>
                        </p:par>
                      </p:childTnLst>
                    </p:cTn>
                  </p:par>
                  <p:par>
                    <p:cTn id="86" fill="hold">
                      <p:stCondLst>
                        <p:cond delay="indefinite"/>
                      </p:stCondLst>
                      <p:childTnLst>
                        <p:par>
                          <p:cTn id="87" fill="hold">
                            <p:stCondLst>
                              <p:cond delay="0"/>
                            </p:stCondLst>
                            <p:childTnLst>
                              <p:par>
                                <p:cTn id="88" presetID="1" presetClass="entr" presetSubtype="0" fill="hold" grpId="0" nodeType="clickEffect">
                                  <p:stCondLst>
                                    <p:cond delay="0"/>
                                  </p:stCondLst>
                                  <p:childTnLst>
                                    <p:set>
                                      <p:cBhvr>
                                        <p:cTn id="89"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5" grpId="1" animBg="1"/>
      <p:bldP spid="6" grpId="0" animBg="1"/>
      <p:bldP spid="7" grpId="0" animBg="1"/>
      <p:bldP spid="8" grpId="0" animBg="1"/>
      <p:bldP spid="9" grpId="0" animBg="1"/>
      <p:bldP spid="9" grpId="1" animBg="1"/>
      <p:bldP spid="9" grpId="2" animBg="1"/>
      <p:bldP spid="11" grpId="0" animBg="1"/>
      <p:bldP spid="12" grpId="0"/>
      <p:bldP spid="13" grpId="0"/>
      <p:bldP spid="14" grpId="0"/>
      <p:bldP spid="15" grpId="0"/>
      <p:bldP spid="15" grpId="1"/>
      <p:bldP spid="16" grpId="0" animBg="1"/>
      <p:bldP spid="17" grpId="0" animBg="1"/>
      <p:bldP spid="17" grpId="1" animBg="1"/>
      <p:bldP spid="18" grpId="0" animBg="1"/>
      <p:bldP spid="20" grpId="0"/>
      <p:bldP spid="21"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4F9936D-1199-3A94-5E1B-DE71DCFD76D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65</a:t>
            </a:fld>
            <a:endParaRPr lang="en-US"/>
          </a:p>
        </p:txBody>
      </p:sp>
      <p:sp>
        <p:nvSpPr>
          <p:cNvPr id="3" name="Google Shape;169;p19">
            <a:extLst>
              <a:ext uri="{FF2B5EF4-FFF2-40B4-BE49-F238E27FC236}">
                <a16:creationId xmlns:a16="http://schemas.microsoft.com/office/drawing/2014/main" id="{D9E6F40B-61DD-D70F-E21F-0E5770EDF4A5}"/>
              </a:ext>
            </a:extLst>
          </p:cNvPr>
          <p:cNvSpPr txBox="1"/>
          <p:nvPr/>
        </p:nvSpPr>
        <p:spPr>
          <a:xfrm>
            <a:off x="571500" y="666750"/>
            <a:ext cx="11601450" cy="507831"/>
          </a:xfrm>
          <a:prstGeom prst="rect">
            <a:avLst/>
          </a:prstGeom>
          <a:noFill/>
          <a:ln>
            <a:noFill/>
          </a:ln>
        </p:spPr>
        <p:txBody>
          <a:bodyPr spcFirstLastPara="1" wrap="square" lIns="0" tIns="0" rIns="0" bIns="0" anchor="t" anchorCtr="0">
            <a:spAutoFit/>
          </a:bodyPr>
          <a:lstStyle/>
          <a:p>
            <a:pPr lvl="0"/>
            <a:r>
              <a:rPr lang="en-US" sz="3300" b="1" i="0" u="none" strike="noStrike" cap="none" dirty="0">
                <a:solidFill>
                  <a:srgbClr val="991B1B"/>
                </a:solidFill>
                <a:latin typeface="Poppins"/>
                <a:ea typeface="Poppins"/>
                <a:cs typeface="Poppins"/>
                <a:sym typeface="Poppins"/>
              </a:rPr>
              <a:t>Challenges of directly using an</a:t>
            </a:r>
            <a:r>
              <a:rPr lang="en-US" sz="3300" b="1" dirty="0">
                <a:solidFill>
                  <a:srgbClr val="991B1B"/>
                </a:solidFill>
                <a:latin typeface="Poppins"/>
                <a:ea typeface="Poppins"/>
                <a:cs typeface="Poppins"/>
                <a:sym typeface="Poppins"/>
              </a:rPr>
              <a:t> </a:t>
            </a:r>
            <a:r>
              <a:rPr lang="en-US" sz="3300" b="1" i="0" u="none" strike="noStrike" cap="none" dirty="0">
                <a:solidFill>
                  <a:srgbClr val="991B1B"/>
                </a:solidFill>
                <a:latin typeface="Poppins"/>
                <a:ea typeface="Poppins"/>
                <a:cs typeface="Poppins"/>
                <a:sym typeface="Poppins"/>
              </a:rPr>
              <a:t>RT-backed library?</a:t>
            </a:r>
            <a:endParaRPr dirty="0"/>
          </a:p>
        </p:txBody>
      </p:sp>
      <p:pic>
        <p:nvPicPr>
          <p:cNvPr id="4" name="Google Shape;165;p19" descr="image.png">
            <a:extLst>
              <a:ext uri="{FF2B5EF4-FFF2-40B4-BE49-F238E27FC236}">
                <a16:creationId xmlns:a16="http://schemas.microsoft.com/office/drawing/2014/main" id="{34B0E208-FD9C-3DAB-3021-25EE15385793}"/>
              </a:ext>
            </a:extLst>
          </p:cNvPr>
          <p:cNvPicPr preferRelativeResize="0"/>
          <p:nvPr/>
        </p:nvPicPr>
        <p:blipFill rotWithShape="1">
          <a:blip r:embed="rId2">
            <a:alphaModFix/>
          </a:blip>
          <a:srcRect/>
          <a:stretch/>
        </p:blipFill>
        <p:spPr>
          <a:xfrm>
            <a:off x="571500" y="2314575"/>
            <a:ext cx="3492549" cy="3438525"/>
          </a:xfrm>
          <a:prstGeom prst="rect">
            <a:avLst/>
          </a:prstGeom>
          <a:noFill/>
          <a:ln>
            <a:noFill/>
          </a:ln>
        </p:spPr>
      </p:pic>
      <p:pic>
        <p:nvPicPr>
          <p:cNvPr id="5" name="Google Shape;166;p19" descr="image.png">
            <a:extLst>
              <a:ext uri="{FF2B5EF4-FFF2-40B4-BE49-F238E27FC236}">
                <a16:creationId xmlns:a16="http://schemas.microsoft.com/office/drawing/2014/main" id="{C73EF516-B619-7FE3-BE67-3868DB36BFA5}"/>
              </a:ext>
            </a:extLst>
          </p:cNvPr>
          <p:cNvPicPr preferRelativeResize="0"/>
          <p:nvPr/>
        </p:nvPicPr>
        <p:blipFill rotWithShape="1">
          <a:blip r:embed="rId3">
            <a:alphaModFix/>
          </a:blip>
          <a:srcRect/>
          <a:stretch/>
        </p:blipFill>
        <p:spPr>
          <a:xfrm>
            <a:off x="4349799" y="2314575"/>
            <a:ext cx="3492549" cy="3438525"/>
          </a:xfrm>
          <a:prstGeom prst="rect">
            <a:avLst/>
          </a:prstGeom>
          <a:noFill/>
          <a:ln>
            <a:noFill/>
          </a:ln>
        </p:spPr>
      </p:pic>
      <p:pic>
        <p:nvPicPr>
          <p:cNvPr id="6" name="Google Shape;167;p19" descr="image.png">
            <a:extLst>
              <a:ext uri="{FF2B5EF4-FFF2-40B4-BE49-F238E27FC236}">
                <a16:creationId xmlns:a16="http://schemas.microsoft.com/office/drawing/2014/main" id="{20A6D9F6-AA35-4841-CFD9-F7B2F81AB823}"/>
              </a:ext>
            </a:extLst>
          </p:cNvPr>
          <p:cNvPicPr preferRelativeResize="0"/>
          <p:nvPr/>
        </p:nvPicPr>
        <p:blipFill rotWithShape="1">
          <a:blip r:embed="rId4">
            <a:alphaModFix/>
          </a:blip>
          <a:srcRect/>
          <a:stretch/>
        </p:blipFill>
        <p:spPr>
          <a:xfrm>
            <a:off x="8128099" y="2314575"/>
            <a:ext cx="3492549" cy="3438525"/>
          </a:xfrm>
          <a:prstGeom prst="rect">
            <a:avLst/>
          </a:prstGeom>
          <a:noFill/>
          <a:ln>
            <a:noFill/>
          </a:ln>
        </p:spPr>
      </p:pic>
      <p:sp>
        <p:nvSpPr>
          <p:cNvPr id="7" name="Google Shape;171;p19">
            <a:extLst>
              <a:ext uri="{FF2B5EF4-FFF2-40B4-BE49-F238E27FC236}">
                <a16:creationId xmlns:a16="http://schemas.microsoft.com/office/drawing/2014/main" id="{98C1ED01-EE34-5CDE-1CF2-29348334391D}"/>
              </a:ext>
            </a:extLst>
          </p:cNvPr>
          <p:cNvSpPr txBox="1"/>
          <p:nvPr/>
        </p:nvSpPr>
        <p:spPr>
          <a:xfrm>
            <a:off x="794225" y="3343275"/>
            <a:ext cx="3047099" cy="914400"/>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2400" b="1" i="0" u="none" strike="noStrike" cap="none">
                <a:solidFill>
                  <a:srgbClr val="1F2937"/>
                </a:solidFill>
                <a:latin typeface="Poppins"/>
                <a:ea typeface="Poppins"/>
                <a:cs typeface="Poppins"/>
                <a:sym typeface="Poppins"/>
              </a:rPr>
              <a:t>Intersection Overhead</a:t>
            </a:r>
            <a:endParaRPr/>
          </a:p>
        </p:txBody>
      </p:sp>
      <p:sp>
        <p:nvSpPr>
          <p:cNvPr id="8" name="Google Shape;172;p19">
            <a:extLst>
              <a:ext uri="{FF2B5EF4-FFF2-40B4-BE49-F238E27FC236}">
                <a16:creationId xmlns:a16="http://schemas.microsoft.com/office/drawing/2014/main" id="{DF834A55-2301-A5AB-84FA-81FA5C7417F1}"/>
              </a:ext>
            </a:extLst>
          </p:cNvPr>
          <p:cNvSpPr txBox="1"/>
          <p:nvPr/>
        </p:nvSpPr>
        <p:spPr>
          <a:xfrm>
            <a:off x="866775" y="4400550"/>
            <a:ext cx="2901999" cy="1107996"/>
          </a:xfrm>
          <a:prstGeom prst="rect">
            <a:avLst/>
          </a:prstGeom>
          <a:noFill/>
          <a:ln>
            <a:noFill/>
          </a:ln>
        </p:spPr>
        <p:txBody>
          <a:bodyPr spcFirstLastPara="1" wrap="square" lIns="0" tIns="0" rIns="0" bIns="0" anchor="t" anchorCtr="0">
            <a:spAutoFit/>
          </a:bodyPr>
          <a:lstStyle/>
          <a:p>
            <a:pPr lvl="0" algn="ctr">
              <a:lnSpc>
                <a:spcPct val="160000"/>
              </a:lnSpc>
            </a:pPr>
            <a:r>
              <a:rPr lang="en-US" sz="1500" b="1" i="0" u="none" strike="noStrike" cap="none" dirty="0">
                <a:solidFill>
                  <a:srgbClr val="FF0000"/>
                </a:solidFill>
                <a:latin typeface="Lato"/>
                <a:ea typeface="Lato"/>
                <a:cs typeface="Lato"/>
                <a:sym typeface="Lato"/>
              </a:rPr>
              <a:t>Too many intersections </a:t>
            </a:r>
            <a:r>
              <a:rPr lang="en-US" sz="1500" b="0" i="0" u="none" strike="noStrike" cap="none" dirty="0">
                <a:solidFill>
                  <a:srgbClr val="4B5563"/>
                </a:solidFill>
                <a:latin typeface="Lato"/>
                <a:ea typeface="Lato"/>
                <a:cs typeface="Lato"/>
                <a:sym typeface="Lato"/>
              </a:rPr>
              <a:t>can be a bottleneck, as </a:t>
            </a:r>
            <a:r>
              <a:rPr lang="en-US" sz="1500" dirty="0">
                <a:solidFill>
                  <a:srgbClr val="4B5563"/>
                </a:solidFill>
                <a:latin typeface="Lato"/>
                <a:ea typeface="Lato"/>
                <a:cs typeface="Lato"/>
                <a:sym typeface="Lato"/>
              </a:rPr>
              <a:t>they trigger </a:t>
            </a:r>
            <a:r>
              <a:rPr lang="en-US" sz="1500" b="0" i="0" u="none" strike="noStrike" cap="none" dirty="0">
                <a:solidFill>
                  <a:srgbClr val="4B5563"/>
                </a:solidFill>
                <a:latin typeface="Lato"/>
                <a:ea typeface="Lato"/>
                <a:cs typeface="Lato"/>
                <a:sym typeface="Lato"/>
              </a:rPr>
              <a:t>frequently SM/RT core switches.</a:t>
            </a:r>
            <a:endParaRPr dirty="0"/>
          </a:p>
        </p:txBody>
      </p:sp>
      <p:sp>
        <p:nvSpPr>
          <p:cNvPr id="9" name="Google Shape;173;p19">
            <a:extLst>
              <a:ext uri="{FF2B5EF4-FFF2-40B4-BE49-F238E27FC236}">
                <a16:creationId xmlns:a16="http://schemas.microsoft.com/office/drawing/2014/main" id="{6C41A3B1-54DE-92BD-61F6-82368A030741}"/>
              </a:ext>
            </a:extLst>
          </p:cNvPr>
          <p:cNvSpPr txBox="1"/>
          <p:nvPr/>
        </p:nvSpPr>
        <p:spPr>
          <a:xfrm>
            <a:off x="4572524" y="3343275"/>
            <a:ext cx="3047099" cy="914400"/>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2400" b="1" i="0" u="none" strike="noStrike" cap="none">
                <a:solidFill>
                  <a:srgbClr val="1F2937"/>
                </a:solidFill>
                <a:latin typeface="Poppins"/>
                <a:ea typeface="Poppins"/>
                <a:cs typeface="Poppins"/>
                <a:sym typeface="Poppins"/>
              </a:rPr>
              <a:t>Redundant Computation</a:t>
            </a:r>
            <a:endParaRPr/>
          </a:p>
        </p:txBody>
      </p:sp>
      <p:sp>
        <p:nvSpPr>
          <p:cNvPr id="10" name="Google Shape;174;p19">
            <a:extLst>
              <a:ext uri="{FF2B5EF4-FFF2-40B4-BE49-F238E27FC236}">
                <a16:creationId xmlns:a16="http://schemas.microsoft.com/office/drawing/2014/main" id="{061F766E-D06E-3B0B-D62B-A89E6AD17FC2}"/>
              </a:ext>
            </a:extLst>
          </p:cNvPr>
          <p:cNvSpPr txBox="1"/>
          <p:nvPr/>
        </p:nvSpPr>
        <p:spPr>
          <a:xfrm>
            <a:off x="4645074" y="4400550"/>
            <a:ext cx="2901999" cy="1107996"/>
          </a:xfrm>
          <a:prstGeom prst="rect">
            <a:avLst/>
          </a:prstGeom>
          <a:noFill/>
          <a:ln>
            <a:noFill/>
          </a:ln>
        </p:spPr>
        <p:txBody>
          <a:bodyPr spcFirstLastPara="1" wrap="square" lIns="0" tIns="0" rIns="0" bIns="0" anchor="t" anchorCtr="0">
            <a:spAutoFit/>
          </a:bodyPr>
          <a:lstStyle/>
          <a:p>
            <a:pPr marL="0" marR="0" lvl="0" indent="0" algn="ctr" rtl="0">
              <a:lnSpc>
                <a:spcPct val="160000"/>
              </a:lnSpc>
              <a:spcBef>
                <a:spcPts val="0"/>
              </a:spcBef>
              <a:spcAft>
                <a:spcPts val="0"/>
              </a:spcAft>
              <a:buNone/>
            </a:pPr>
            <a:r>
              <a:rPr lang="en-US" sz="1500" b="0" i="0" u="none" strike="noStrike" cap="none" dirty="0">
                <a:solidFill>
                  <a:srgbClr val="4B5563"/>
                </a:solidFill>
                <a:latin typeface="Lato"/>
                <a:ea typeface="Lato"/>
                <a:cs typeface="Lato"/>
                <a:sym typeface="Lato"/>
              </a:rPr>
              <a:t>Existing libraries </a:t>
            </a:r>
            <a:r>
              <a:rPr lang="en-US" sz="1500" b="1" i="0" u="none" strike="noStrike" cap="none" dirty="0">
                <a:solidFill>
                  <a:srgbClr val="FF0000"/>
                </a:solidFill>
                <a:latin typeface="Lato"/>
                <a:ea typeface="Lato"/>
                <a:cs typeface="Lato"/>
                <a:sym typeface="Lato"/>
              </a:rPr>
              <a:t>lack domain-specific pruning logic</a:t>
            </a:r>
            <a:r>
              <a:rPr lang="en-US" sz="1500" b="0" i="0" u="none" strike="noStrike" cap="none" dirty="0">
                <a:solidFill>
                  <a:srgbClr val="4B5563"/>
                </a:solidFill>
                <a:latin typeface="Lato"/>
                <a:ea typeface="Lato"/>
                <a:cs typeface="Lato"/>
                <a:sym typeface="Lato"/>
              </a:rPr>
              <a:t>, causing unnecessary distance calculations.</a:t>
            </a:r>
            <a:endParaRPr dirty="0"/>
          </a:p>
        </p:txBody>
      </p:sp>
      <p:sp>
        <p:nvSpPr>
          <p:cNvPr id="11" name="Google Shape;175;p19">
            <a:extLst>
              <a:ext uri="{FF2B5EF4-FFF2-40B4-BE49-F238E27FC236}">
                <a16:creationId xmlns:a16="http://schemas.microsoft.com/office/drawing/2014/main" id="{A48013BF-0F0F-360A-192C-4616BC37FEB6}"/>
              </a:ext>
            </a:extLst>
          </p:cNvPr>
          <p:cNvSpPr txBox="1"/>
          <p:nvPr/>
        </p:nvSpPr>
        <p:spPr>
          <a:xfrm>
            <a:off x="8350824" y="3536865"/>
            <a:ext cx="3047099" cy="457200"/>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2400" b="1" i="0" u="none" strike="noStrike" cap="none" dirty="0">
                <a:solidFill>
                  <a:srgbClr val="1F2937"/>
                </a:solidFill>
                <a:latin typeface="Poppins"/>
                <a:ea typeface="Poppins"/>
                <a:cs typeface="Poppins"/>
                <a:sym typeface="Poppins"/>
              </a:rPr>
              <a:t>Load Imbalance</a:t>
            </a:r>
            <a:endParaRPr dirty="0"/>
          </a:p>
        </p:txBody>
      </p:sp>
      <p:sp>
        <p:nvSpPr>
          <p:cNvPr id="12" name="Google Shape;176;p19">
            <a:extLst>
              <a:ext uri="{FF2B5EF4-FFF2-40B4-BE49-F238E27FC236}">
                <a16:creationId xmlns:a16="http://schemas.microsoft.com/office/drawing/2014/main" id="{96C6C0BF-2009-AF68-7720-90D3BECE8B1C}"/>
              </a:ext>
            </a:extLst>
          </p:cNvPr>
          <p:cNvSpPr txBox="1"/>
          <p:nvPr/>
        </p:nvSpPr>
        <p:spPr>
          <a:xfrm>
            <a:off x="8423374" y="4275177"/>
            <a:ext cx="2901999" cy="1107996"/>
          </a:xfrm>
          <a:prstGeom prst="rect">
            <a:avLst/>
          </a:prstGeom>
          <a:noFill/>
          <a:ln>
            <a:noFill/>
          </a:ln>
        </p:spPr>
        <p:txBody>
          <a:bodyPr spcFirstLastPara="1" wrap="square" lIns="0" tIns="0" rIns="0" bIns="0" anchor="t" anchorCtr="0">
            <a:spAutoFit/>
          </a:bodyPr>
          <a:lstStyle/>
          <a:p>
            <a:pPr marL="0" marR="0" lvl="0" indent="0" algn="ctr" rtl="0">
              <a:lnSpc>
                <a:spcPct val="160000"/>
              </a:lnSpc>
              <a:spcBef>
                <a:spcPts val="0"/>
              </a:spcBef>
              <a:spcAft>
                <a:spcPts val="0"/>
              </a:spcAft>
              <a:buNone/>
            </a:pPr>
            <a:r>
              <a:rPr lang="en-US" sz="1500" b="0" i="0" u="none" strike="noStrike" cap="none" dirty="0">
                <a:solidFill>
                  <a:srgbClr val="4B5563"/>
                </a:solidFill>
                <a:latin typeface="Lato"/>
                <a:ea typeface="Lato"/>
                <a:cs typeface="Lato"/>
                <a:sym typeface="Lato"/>
              </a:rPr>
              <a:t>Single-ray programming model handles intersections</a:t>
            </a:r>
            <a:r>
              <a:rPr lang="en-US" sz="1500" b="1" i="0" u="none" strike="noStrike" cap="none" dirty="0">
                <a:solidFill>
                  <a:srgbClr val="FF0000"/>
                </a:solidFill>
                <a:latin typeface="Lato"/>
                <a:ea typeface="Lato"/>
                <a:cs typeface="Lato"/>
                <a:sym typeface="Lato"/>
              </a:rPr>
              <a:t> in serial</a:t>
            </a:r>
            <a:r>
              <a:rPr lang="en-US" sz="1500" b="0" i="0" u="none" strike="noStrike" cap="none" dirty="0">
                <a:solidFill>
                  <a:srgbClr val="4B5563"/>
                </a:solidFill>
                <a:latin typeface="Lato"/>
                <a:ea typeface="Lato"/>
                <a:cs typeface="Lato"/>
                <a:sym typeface="Lato"/>
              </a:rPr>
              <a:t>, underutilizing GPU resources.</a:t>
            </a:r>
            <a:endParaRPr dirty="0"/>
          </a:p>
        </p:txBody>
      </p:sp>
      <p:pic>
        <p:nvPicPr>
          <p:cNvPr id="13" name="Google Shape;177;p19" descr="image.png">
            <a:extLst>
              <a:ext uri="{FF2B5EF4-FFF2-40B4-BE49-F238E27FC236}">
                <a16:creationId xmlns:a16="http://schemas.microsoft.com/office/drawing/2014/main" id="{F84CDFE5-FC38-D006-AC8A-C63126DF3D19}"/>
              </a:ext>
            </a:extLst>
          </p:cNvPr>
          <p:cNvPicPr preferRelativeResize="0"/>
          <p:nvPr/>
        </p:nvPicPr>
        <p:blipFill rotWithShape="1">
          <a:blip r:embed="rId5">
            <a:alphaModFix/>
          </a:blip>
          <a:srcRect/>
          <a:stretch/>
        </p:blipFill>
        <p:spPr>
          <a:xfrm>
            <a:off x="2089100" y="2657475"/>
            <a:ext cx="457200" cy="457200"/>
          </a:xfrm>
          <a:prstGeom prst="rect">
            <a:avLst/>
          </a:prstGeom>
          <a:noFill/>
          <a:ln>
            <a:noFill/>
          </a:ln>
        </p:spPr>
      </p:pic>
      <p:pic>
        <p:nvPicPr>
          <p:cNvPr id="14" name="Google Shape;178;p19" descr="image.png">
            <a:extLst>
              <a:ext uri="{FF2B5EF4-FFF2-40B4-BE49-F238E27FC236}">
                <a16:creationId xmlns:a16="http://schemas.microsoft.com/office/drawing/2014/main" id="{05742652-3B1B-94F5-BDEA-307053EBCD2B}"/>
              </a:ext>
            </a:extLst>
          </p:cNvPr>
          <p:cNvPicPr preferRelativeResize="0"/>
          <p:nvPr/>
        </p:nvPicPr>
        <p:blipFill rotWithShape="1">
          <a:blip r:embed="rId6">
            <a:alphaModFix/>
          </a:blip>
          <a:srcRect/>
          <a:stretch/>
        </p:blipFill>
        <p:spPr>
          <a:xfrm>
            <a:off x="5924550" y="2657475"/>
            <a:ext cx="342900" cy="457200"/>
          </a:xfrm>
          <a:prstGeom prst="rect">
            <a:avLst/>
          </a:prstGeom>
          <a:noFill/>
          <a:ln>
            <a:noFill/>
          </a:ln>
        </p:spPr>
      </p:pic>
      <p:pic>
        <p:nvPicPr>
          <p:cNvPr id="15" name="Google Shape;179;p19" descr="image.png">
            <a:extLst>
              <a:ext uri="{FF2B5EF4-FFF2-40B4-BE49-F238E27FC236}">
                <a16:creationId xmlns:a16="http://schemas.microsoft.com/office/drawing/2014/main" id="{2D1842AE-7316-4C03-4A33-B19DDE3D2A0C}"/>
              </a:ext>
            </a:extLst>
          </p:cNvPr>
          <p:cNvPicPr preferRelativeResize="0"/>
          <p:nvPr/>
        </p:nvPicPr>
        <p:blipFill rotWithShape="1">
          <a:blip r:embed="rId7">
            <a:alphaModFix/>
          </a:blip>
          <a:srcRect/>
          <a:stretch/>
        </p:blipFill>
        <p:spPr>
          <a:xfrm>
            <a:off x="9588549" y="2657475"/>
            <a:ext cx="571500" cy="457200"/>
          </a:xfrm>
          <a:prstGeom prst="rect">
            <a:avLst/>
          </a:prstGeom>
          <a:noFill/>
          <a:ln>
            <a:noFill/>
          </a:ln>
        </p:spPr>
      </p:pic>
    </p:spTree>
    <p:extLst>
      <p:ext uri="{BB962C8B-B14F-4D97-AF65-F5344CB8AC3E}">
        <p14:creationId xmlns:p14="http://schemas.microsoft.com/office/powerpoint/2010/main" val="1269708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par>
                                <p:cTn id="8" presetID="9"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dissolve">
                                      <p:cBhvr>
                                        <p:cTn id="10" dur="500"/>
                                        <p:tgtEl>
                                          <p:spTgt spid="7"/>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dissolve">
                                      <p:cBhvr>
                                        <p:cTn id="13" dur="500"/>
                                        <p:tgtEl>
                                          <p:spTgt spid="8"/>
                                        </p:tgtEl>
                                      </p:cBhvr>
                                    </p:animEffect>
                                  </p:childTnLst>
                                </p:cTn>
                              </p:par>
                              <p:par>
                                <p:cTn id="14" presetID="9" presetClass="entr" presetSubtype="0" fill="hold"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dissolve">
                                      <p:cBhvr>
                                        <p:cTn id="16" dur="5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9" presetID="9"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dissolve">
                                      <p:cBhvr>
                                        <p:cTn id="21" dur="500"/>
                                        <p:tgtEl>
                                          <p:spTgt spid="5"/>
                                        </p:tgtEl>
                                      </p:cBhvr>
                                    </p:animEffect>
                                  </p:childTnLst>
                                </p:cTn>
                              </p:par>
                              <p:par>
                                <p:cTn id="22" presetID="9" presetClass="entr" presetSubtype="0"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dissolve">
                                      <p:cBhvr>
                                        <p:cTn id="24" dur="500"/>
                                        <p:tgtEl>
                                          <p:spTgt spid="9"/>
                                        </p:tgtEl>
                                      </p:cBhvr>
                                    </p:animEffect>
                                  </p:childTnLst>
                                </p:cTn>
                              </p:par>
                              <p:par>
                                <p:cTn id="25" presetID="9" presetClass="entr" presetSubtype="0"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dissolve">
                                      <p:cBhvr>
                                        <p:cTn id="27" dur="500"/>
                                        <p:tgtEl>
                                          <p:spTgt spid="10"/>
                                        </p:tgtEl>
                                      </p:cBhvr>
                                    </p:animEffect>
                                  </p:childTnLst>
                                </p:cTn>
                              </p:par>
                              <p:par>
                                <p:cTn id="28" presetID="9" presetClass="entr" presetSubtype="0" fill="hold" nodeType="with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dissolve">
                                      <p:cBhvr>
                                        <p:cTn id="30" dur="500"/>
                                        <p:tgtEl>
                                          <p:spTgt spid="14"/>
                                        </p:tgtEl>
                                      </p:cBhvr>
                                    </p:animEffect>
                                  </p:childTnLst>
                                </p:cTn>
                              </p:par>
                            </p:childTnLst>
                          </p:cTn>
                        </p:par>
                      </p:childTnLst>
                    </p:cTn>
                  </p:par>
                  <p:par>
                    <p:cTn id="31" fill="hold">
                      <p:stCondLst>
                        <p:cond delay="indefinite"/>
                      </p:stCondLst>
                      <p:childTnLst>
                        <p:par>
                          <p:cTn id="32" fill="hold">
                            <p:stCondLst>
                              <p:cond delay="0"/>
                            </p:stCondLst>
                            <p:childTnLst>
                              <p:par>
                                <p:cTn id="33" presetID="9" presetClass="entr" presetSubtype="0" fill="hold" nodeType="click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dissolve">
                                      <p:cBhvr>
                                        <p:cTn id="35" dur="500"/>
                                        <p:tgtEl>
                                          <p:spTgt spid="6"/>
                                        </p:tgtEl>
                                      </p:cBhvr>
                                    </p:animEffect>
                                  </p:childTnLst>
                                </p:cTn>
                              </p:par>
                              <p:par>
                                <p:cTn id="36" presetID="9" presetClass="entr" presetSubtype="0" fill="hold" grpId="0" nodeType="with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dissolve">
                                      <p:cBhvr>
                                        <p:cTn id="38" dur="500"/>
                                        <p:tgtEl>
                                          <p:spTgt spid="11"/>
                                        </p:tgtEl>
                                      </p:cBhvr>
                                    </p:animEffect>
                                  </p:childTnLst>
                                </p:cTn>
                              </p:par>
                              <p:par>
                                <p:cTn id="39" presetID="9" presetClass="entr" presetSubtype="0" fill="hold" grpId="0" nodeType="with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dissolve">
                                      <p:cBhvr>
                                        <p:cTn id="41" dur="500"/>
                                        <p:tgtEl>
                                          <p:spTgt spid="12"/>
                                        </p:tgtEl>
                                      </p:cBhvr>
                                    </p:animEffect>
                                  </p:childTnLst>
                                </p:cTn>
                              </p:par>
                              <p:par>
                                <p:cTn id="42" presetID="9" presetClass="entr" presetSubtype="0" fill="hold" nodeType="withEffect">
                                  <p:stCondLst>
                                    <p:cond delay="0"/>
                                  </p:stCondLst>
                                  <p:childTnLst>
                                    <p:set>
                                      <p:cBhvr>
                                        <p:cTn id="43" dur="1" fill="hold">
                                          <p:stCondLst>
                                            <p:cond delay="0"/>
                                          </p:stCondLst>
                                        </p:cTn>
                                        <p:tgtEl>
                                          <p:spTgt spid="15"/>
                                        </p:tgtEl>
                                        <p:attrNameLst>
                                          <p:attrName>style.visibility</p:attrName>
                                        </p:attrNameLst>
                                      </p:cBhvr>
                                      <p:to>
                                        <p:strVal val="visible"/>
                                      </p:to>
                                    </p:set>
                                    <p:animEffect transition="in" filter="dissolve">
                                      <p:cBhvr>
                                        <p:cTn id="4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P spid="12"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4585871-6604-0643-21FD-B81CB5274DF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66</a:t>
            </a:fld>
            <a:endParaRPr lang="en-US"/>
          </a:p>
        </p:txBody>
      </p:sp>
      <p:sp>
        <p:nvSpPr>
          <p:cNvPr id="3" name="Google Shape;196;p21">
            <a:extLst>
              <a:ext uri="{FF2B5EF4-FFF2-40B4-BE49-F238E27FC236}">
                <a16:creationId xmlns:a16="http://schemas.microsoft.com/office/drawing/2014/main" id="{7F8BB44F-1156-77A3-31BC-57755619C1A2}"/>
              </a:ext>
            </a:extLst>
          </p:cNvPr>
          <p:cNvSpPr txBox="1"/>
          <p:nvPr/>
        </p:nvSpPr>
        <p:spPr>
          <a:xfrm>
            <a:off x="571500" y="666750"/>
            <a:ext cx="11601450" cy="507831"/>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3300" b="1" i="0" u="none" strike="noStrike" cap="none" dirty="0">
                <a:solidFill>
                  <a:srgbClr val="991B1B"/>
                </a:solidFill>
                <a:latin typeface="Poppins"/>
                <a:ea typeface="Poppins"/>
                <a:cs typeface="Poppins"/>
                <a:sym typeface="Poppins"/>
              </a:rPr>
              <a:t>Intersection Overhead &amp; Solution</a:t>
            </a:r>
            <a:endParaRPr dirty="0"/>
          </a:p>
        </p:txBody>
      </p:sp>
      <p:sp>
        <p:nvSpPr>
          <p:cNvPr id="4" name="Google Shape;198;p21">
            <a:extLst>
              <a:ext uri="{FF2B5EF4-FFF2-40B4-BE49-F238E27FC236}">
                <a16:creationId xmlns:a16="http://schemas.microsoft.com/office/drawing/2014/main" id="{02A285CD-B3C7-CAAC-BB07-F1BCE07BD174}"/>
              </a:ext>
            </a:extLst>
          </p:cNvPr>
          <p:cNvSpPr txBox="1"/>
          <p:nvPr/>
        </p:nvSpPr>
        <p:spPr>
          <a:xfrm>
            <a:off x="5467290" y="2086327"/>
            <a:ext cx="5550693" cy="369332"/>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2400" b="1" i="0" u="none" strike="noStrike" cap="none" dirty="0">
                <a:solidFill>
                  <a:srgbClr val="2980B9"/>
                </a:solidFill>
                <a:latin typeface="Arial" panose="020B0604020202020204" pitchFamily="34" charset="0"/>
                <a:ea typeface="Poppins"/>
                <a:cs typeface="Arial" panose="020B0604020202020204" pitchFamily="34" charset="0"/>
                <a:sym typeface="Poppins"/>
              </a:rPr>
              <a:t>Grouping Proximal Points</a:t>
            </a:r>
            <a:endParaRPr dirty="0">
              <a:solidFill>
                <a:srgbClr val="2980B9"/>
              </a:solidFill>
              <a:latin typeface="Arial" panose="020B0604020202020204" pitchFamily="34" charset="0"/>
              <a:cs typeface="Arial" panose="020B0604020202020204" pitchFamily="34" charset="0"/>
            </a:endParaRPr>
          </a:p>
        </p:txBody>
      </p:sp>
      <p:sp>
        <p:nvSpPr>
          <p:cNvPr id="5" name="Google Shape;199;p21">
            <a:extLst>
              <a:ext uri="{FF2B5EF4-FFF2-40B4-BE49-F238E27FC236}">
                <a16:creationId xmlns:a16="http://schemas.microsoft.com/office/drawing/2014/main" id="{4324794E-2B49-5ECB-988F-B234A894906C}"/>
              </a:ext>
            </a:extLst>
          </p:cNvPr>
          <p:cNvSpPr txBox="1"/>
          <p:nvPr/>
        </p:nvSpPr>
        <p:spPr>
          <a:xfrm>
            <a:off x="5467290" y="2686402"/>
            <a:ext cx="5286375" cy="553998"/>
          </a:xfrm>
          <a:prstGeom prst="rect">
            <a:avLst/>
          </a:prstGeom>
          <a:noFill/>
          <a:ln>
            <a:noFill/>
          </a:ln>
        </p:spPr>
        <p:txBody>
          <a:bodyPr spcFirstLastPara="1" wrap="square" lIns="0" tIns="0" rIns="0" bIns="0" anchor="t" anchorCtr="0">
            <a:spAutoFit/>
          </a:bodyPr>
          <a:lstStyle/>
          <a:p>
            <a:pPr marL="285750" marR="0" lvl="0" indent="-285750" algn="l" rtl="0">
              <a:spcBef>
                <a:spcPts val="0"/>
              </a:spcBef>
              <a:spcAft>
                <a:spcPts val="0"/>
              </a:spcAft>
              <a:buFont typeface="Arial" panose="020B0604020202020204" pitchFamily="34" charset="0"/>
              <a:buChar char="•"/>
            </a:pPr>
            <a:r>
              <a:rPr lang="en-US" b="0" i="0" u="none" strike="noStrike" cap="none" dirty="0">
                <a:solidFill>
                  <a:srgbClr val="4B5563"/>
                </a:solidFill>
                <a:latin typeface="Arial" panose="020B0604020202020204" pitchFamily="34" charset="0"/>
                <a:ea typeface="Lato"/>
                <a:cs typeface="Arial" panose="020B0604020202020204" pitchFamily="34" charset="0"/>
                <a:sym typeface="Lato"/>
              </a:rPr>
              <a:t>We partition the space with a uniform grid to group spatially close points into cells. </a:t>
            </a:r>
            <a:endParaRPr sz="2400" dirty="0">
              <a:latin typeface="Arial" panose="020B0604020202020204" pitchFamily="34" charset="0"/>
              <a:cs typeface="Arial" panose="020B0604020202020204" pitchFamily="34" charset="0"/>
            </a:endParaRPr>
          </a:p>
        </p:txBody>
      </p:sp>
      <p:sp>
        <p:nvSpPr>
          <p:cNvPr id="6" name="Oval 5">
            <a:extLst>
              <a:ext uri="{FF2B5EF4-FFF2-40B4-BE49-F238E27FC236}">
                <a16:creationId xmlns:a16="http://schemas.microsoft.com/office/drawing/2014/main" id="{92198BD2-493E-8CE8-C839-F663EF101B32}"/>
              </a:ext>
            </a:extLst>
          </p:cNvPr>
          <p:cNvSpPr/>
          <p:nvPr/>
        </p:nvSpPr>
        <p:spPr>
          <a:xfrm>
            <a:off x="2088309" y="4262986"/>
            <a:ext cx="86113" cy="86113"/>
          </a:xfrm>
          <a:prstGeom prst="ellipse">
            <a:avLst/>
          </a:prstGeom>
          <a:solidFill>
            <a:srgbClr val="000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596C7963-87E8-E05C-7291-489DDD69BCE3}"/>
              </a:ext>
            </a:extLst>
          </p:cNvPr>
          <p:cNvSpPr/>
          <p:nvPr/>
        </p:nvSpPr>
        <p:spPr>
          <a:xfrm>
            <a:off x="2203947" y="4567400"/>
            <a:ext cx="86113" cy="86113"/>
          </a:xfrm>
          <a:prstGeom prst="ellipse">
            <a:avLst/>
          </a:prstGeom>
          <a:solidFill>
            <a:srgbClr val="000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9DEB96FF-4F66-EFDB-10CF-51B2AB0947D4}"/>
              </a:ext>
            </a:extLst>
          </p:cNvPr>
          <p:cNvSpPr/>
          <p:nvPr/>
        </p:nvSpPr>
        <p:spPr>
          <a:xfrm>
            <a:off x="2435274" y="4357115"/>
            <a:ext cx="86113" cy="86113"/>
          </a:xfrm>
          <a:prstGeom prst="ellipse">
            <a:avLst/>
          </a:prstGeom>
          <a:solidFill>
            <a:srgbClr val="000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61F4672B-9B50-F081-A58A-3F3BA54B4431}"/>
              </a:ext>
            </a:extLst>
          </p:cNvPr>
          <p:cNvSpPr/>
          <p:nvPr/>
        </p:nvSpPr>
        <p:spPr>
          <a:xfrm>
            <a:off x="3856285" y="2765416"/>
            <a:ext cx="86113" cy="86113"/>
          </a:xfrm>
          <a:prstGeom prst="ellipse">
            <a:avLst/>
          </a:prstGeom>
          <a:solidFill>
            <a:srgbClr val="000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D4D5B9B-E764-292A-F705-8B0F1110FC56}"/>
              </a:ext>
            </a:extLst>
          </p:cNvPr>
          <p:cNvSpPr/>
          <p:nvPr/>
        </p:nvSpPr>
        <p:spPr>
          <a:xfrm>
            <a:off x="4055894" y="2859081"/>
            <a:ext cx="86113" cy="86113"/>
          </a:xfrm>
          <a:prstGeom prst="ellipse">
            <a:avLst/>
          </a:prstGeom>
          <a:solidFill>
            <a:srgbClr val="000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696752D5-42C2-F9C2-F08C-0E29BC2ED6FB}"/>
              </a:ext>
            </a:extLst>
          </p:cNvPr>
          <p:cNvSpPr/>
          <p:nvPr/>
        </p:nvSpPr>
        <p:spPr>
          <a:xfrm>
            <a:off x="3954047" y="3088415"/>
            <a:ext cx="86113" cy="86113"/>
          </a:xfrm>
          <a:prstGeom prst="ellipse">
            <a:avLst/>
          </a:prstGeom>
          <a:solidFill>
            <a:srgbClr val="000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33DEF9CA-CCF0-38A4-15DA-D28FA547E8BA}"/>
              </a:ext>
            </a:extLst>
          </p:cNvPr>
          <p:cNvSpPr/>
          <p:nvPr/>
        </p:nvSpPr>
        <p:spPr>
          <a:xfrm>
            <a:off x="4142007" y="3037072"/>
            <a:ext cx="86113" cy="86113"/>
          </a:xfrm>
          <a:prstGeom prst="ellipse">
            <a:avLst/>
          </a:prstGeom>
          <a:solidFill>
            <a:srgbClr val="000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D98FA96F-12FE-4A06-BA5A-1B419FCE6E2A}"/>
              </a:ext>
            </a:extLst>
          </p:cNvPr>
          <p:cNvSpPr/>
          <p:nvPr/>
        </p:nvSpPr>
        <p:spPr>
          <a:xfrm>
            <a:off x="3893067" y="4636208"/>
            <a:ext cx="86113" cy="86113"/>
          </a:xfrm>
          <a:prstGeom prst="ellipse">
            <a:avLst/>
          </a:prstGeom>
          <a:solidFill>
            <a:srgbClr val="000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8D5D4A81-0AE4-204A-7797-E4306527FC81}"/>
              </a:ext>
            </a:extLst>
          </p:cNvPr>
          <p:cNvSpPr/>
          <p:nvPr/>
        </p:nvSpPr>
        <p:spPr>
          <a:xfrm>
            <a:off x="3893067" y="4897671"/>
            <a:ext cx="86113" cy="86113"/>
          </a:xfrm>
          <a:prstGeom prst="ellipse">
            <a:avLst/>
          </a:prstGeom>
          <a:solidFill>
            <a:srgbClr val="000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34CE47A6-FCD8-1F23-3497-CC1C8322B5A2}"/>
              </a:ext>
            </a:extLst>
          </p:cNvPr>
          <p:cNvSpPr/>
          <p:nvPr/>
        </p:nvSpPr>
        <p:spPr>
          <a:xfrm>
            <a:off x="4197867" y="4941008"/>
            <a:ext cx="86113" cy="86113"/>
          </a:xfrm>
          <a:prstGeom prst="ellipse">
            <a:avLst/>
          </a:prstGeom>
          <a:solidFill>
            <a:srgbClr val="000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0D541EFF-DF4A-61AD-3AE4-E2DFB036E1D6}"/>
              </a:ext>
            </a:extLst>
          </p:cNvPr>
          <p:cNvSpPr/>
          <p:nvPr/>
        </p:nvSpPr>
        <p:spPr>
          <a:xfrm>
            <a:off x="4021556" y="4995433"/>
            <a:ext cx="86113" cy="86113"/>
          </a:xfrm>
          <a:prstGeom prst="ellipse">
            <a:avLst/>
          </a:prstGeom>
          <a:solidFill>
            <a:srgbClr val="000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B7F32AFC-2EA4-DB42-6DE4-E1479D0E2C69}"/>
              </a:ext>
            </a:extLst>
          </p:cNvPr>
          <p:cNvSpPr/>
          <p:nvPr/>
        </p:nvSpPr>
        <p:spPr>
          <a:xfrm>
            <a:off x="4055893" y="4811558"/>
            <a:ext cx="86113" cy="86113"/>
          </a:xfrm>
          <a:prstGeom prst="ellipse">
            <a:avLst/>
          </a:prstGeom>
          <a:solidFill>
            <a:srgbClr val="000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1EDCDC76-A286-FF25-C3C4-541E45FBC083}"/>
              </a:ext>
            </a:extLst>
          </p:cNvPr>
          <p:cNvSpPr/>
          <p:nvPr/>
        </p:nvSpPr>
        <p:spPr>
          <a:xfrm>
            <a:off x="2521387" y="3232458"/>
            <a:ext cx="86113" cy="86113"/>
          </a:xfrm>
          <a:prstGeom prst="ellipse">
            <a:avLst/>
          </a:prstGeom>
          <a:solidFill>
            <a:srgbClr val="000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B90200DA-F3D5-8490-A822-003A6B6C828B}"/>
              </a:ext>
            </a:extLst>
          </p:cNvPr>
          <p:cNvSpPr/>
          <p:nvPr/>
        </p:nvSpPr>
        <p:spPr>
          <a:xfrm>
            <a:off x="1551533" y="2269331"/>
            <a:ext cx="3497760" cy="3438525"/>
          </a:xfrm>
          <a:custGeom>
            <a:avLst/>
            <a:gdLst>
              <a:gd name="csX0" fmla="*/ 0 w 3497760"/>
              <a:gd name="csY0" fmla="*/ 0 h 3438525"/>
              <a:gd name="csX1" fmla="*/ 547982 w 3497760"/>
              <a:gd name="csY1" fmla="*/ 0 h 3438525"/>
              <a:gd name="csX2" fmla="*/ 1026010 w 3497760"/>
              <a:gd name="csY2" fmla="*/ 0 h 3438525"/>
              <a:gd name="csX3" fmla="*/ 1678925 w 3497760"/>
              <a:gd name="csY3" fmla="*/ 0 h 3438525"/>
              <a:gd name="csX4" fmla="*/ 2226907 w 3497760"/>
              <a:gd name="csY4" fmla="*/ 0 h 3438525"/>
              <a:gd name="csX5" fmla="*/ 2774890 w 3497760"/>
              <a:gd name="csY5" fmla="*/ 0 h 3438525"/>
              <a:gd name="csX6" fmla="*/ 3497760 w 3497760"/>
              <a:gd name="csY6" fmla="*/ 0 h 3438525"/>
              <a:gd name="csX7" fmla="*/ 3497760 w 3497760"/>
              <a:gd name="csY7" fmla="*/ 504317 h 3438525"/>
              <a:gd name="csX8" fmla="*/ 3497760 w 3497760"/>
              <a:gd name="csY8" fmla="*/ 1077405 h 3438525"/>
              <a:gd name="csX9" fmla="*/ 3497760 w 3497760"/>
              <a:gd name="csY9" fmla="*/ 1581722 h 3438525"/>
              <a:gd name="csX10" fmla="*/ 3497760 w 3497760"/>
              <a:gd name="csY10" fmla="*/ 2086039 h 3438525"/>
              <a:gd name="csX11" fmla="*/ 3497760 w 3497760"/>
              <a:gd name="csY11" fmla="*/ 2659126 h 3438525"/>
              <a:gd name="csX12" fmla="*/ 3497760 w 3497760"/>
              <a:gd name="csY12" fmla="*/ 3438525 h 3438525"/>
              <a:gd name="csX13" fmla="*/ 3019733 w 3497760"/>
              <a:gd name="csY13" fmla="*/ 3438525 h 3438525"/>
              <a:gd name="csX14" fmla="*/ 2366818 w 3497760"/>
              <a:gd name="csY14" fmla="*/ 3438525 h 3438525"/>
              <a:gd name="csX15" fmla="*/ 1853813 w 3497760"/>
              <a:gd name="csY15" fmla="*/ 3438525 h 3438525"/>
              <a:gd name="csX16" fmla="*/ 1270853 w 3497760"/>
              <a:gd name="csY16" fmla="*/ 3438525 h 3438525"/>
              <a:gd name="csX17" fmla="*/ 617938 w 3497760"/>
              <a:gd name="csY17" fmla="*/ 3438525 h 3438525"/>
              <a:gd name="csX18" fmla="*/ 0 w 3497760"/>
              <a:gd name="csY18" fmla="*/ 3438525 h 3438525"/>
              <a:gd name="csX19" fmla="*/ 0 w 3497760"/>
              <a:gd name="csY19" fmla="*/ 2968593 h 3438525"/>
              <a:gd name="csX20" fmla="*/ 0 w 3497760"/>
              <a:gd name="csY20" fmla="*/ 2464276 h 3438525"/>
              <a:gd name="csX21" fmla="*/ 0 w 3497760"/>
              <a:gd name="csY21" fmla="*/ 1925574 h 3438525"/>
              <a:gd name="csX22" fmla="*/ 0 w 3497760"/>
              <a:gd name="csY22" fmla="*/ 1283716 h 3438525"/>
              <a:gd name="csX23" fmla="*/ 0 w 3497760"/>
              <a:gd name="csY23" fmla="*/ 710629 h 3438525"/>
              <a:gd name="csX24" fmla="*/ 0 w 3497760"/>
              <a:gd name="csY24" fmla="*/ 0 h 343852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Lst>
            <a:rect l="l" t="t" r="r" b="b"/>
            <a:pathLst>
              <a:path w="3497760" h="3438525" extrusionOk="0">
                <a:moveTo>
                  <a:pt x="0" y="0"/>
                </a:moveTo>
                <a:cubicBezTo>
                  <a:pt x="260033" y="-24635"/>
                  <a:pt x="309717" y="64306"/>
                  <a:pt x="547982" y="0"/>
                </a:cubicBezTo>
                <a:cubicBezTo>
                  <a:pt x="786247" y="-64306"/>
                  <a:pt x="896140" y="37231"/>
                  <a:pt x="1026010" y="0"/>
                </a:cubicBezTo>
                <a:cubicBezTo>
                  <a:pt x="1155880" y="-37231"/>
                  <a:pt x="1496711" y="63587"/>
                  <a:pt x="1678925" y="0"/>
                </a:cubicBezTo>
                <a:cubicBezTo>
                  <a:pt x="1861140" y="-63587"/>
                  <a:pt x="1969142" y="37043"/>
                  <a:pt x="2226907" y="0"/>
                </a:cubicBezTo>
                <a:cubicBezTo>
                  <a:pt x="2484672" y="-37043"/>
                  <a:pt x="2651088" y="39689"/>
                  <a:pt x="2774890" y="0"/>
                </a:cubicBezTo>
                <a:cubicBezTo>
                  <a:pt x="2898692" y="-39689"/>
                  <a:pt x="3144259" y="18435"/>
                  <a:pt x="3497760" y="0"/>
                </a:cubicBezTo>
                <a:cubicBezTo>
                  <a:pt x="3517527" y="128990"/>
                  <a:pt x="3484594" y="321077"/>
                  <a:pt x="3497760" y="504317"/>
                </a:cubicBezTo>
                <a:cubicBezTo>
                  <a:pt x="3510926" y="687557"/>
                  <a:pt x="3464257" y="945389"/>
                  <a:pt x="3497760" y="1077405"/>
                </a:cubicBezTo>
                <a:cubicBezTo>
                  <a:pt x="3531263" y="1209421"/>
                  <a:pt x="3486677" y="1430791"/>
                  <a:pt x="3497760" y="1581722"/>
                </a:cubicBezTo>
                <a:cubicBezTo>
                  <a:pt x="3508843" y="1732653"/>
                  <a:pt x="3455057" y="1839195"/>
                  <a:pt x="3497760" y="2086039"/>
                </a:cubicBezTo>
                <a:cubicBezTo>
                  <a:pt x="3540463" y="2332883"/>
                  <a:pt x="3463576" y="2453102"/>
                  <a:pt x="3497760" y="2659126"/>
                </a:cubicBezTo>
                <a:cubicBezTo>
                  <a:pt x="3531944" y="2865150"/>
                  <a:pt x="3477422" y="3210678"/>
                  <a:pt x="3497760" y="3438525"/>
                </a:cubicBezTo>
                <a:cubicBezTo>
                  <a:pt x="3383991" y="3451124"/>
                  <a:pt x="3257692" y="3385979"/>
                  <a:pt x="3019733" y="3438525"/>
                </a:cubicBezTo>
                <a:cubicBezTo>
                  <a:pt x="2781774" y="3491071"/>
                  <a:pt x="2530879" y="3364574"/>
                  <a:pt x="2366818" y="3438525"/>
                </a:cubicBezTo>
                <a:cubicBezTo>
                  <a:pt x="2202758" y="3512476"/>
                  <a:pt x="2095066" y="3389490"/>
                  <a:pt x="1853813" y="3438525"/>
                </a:cubicBezTo>
                <a:cubicBezTo>
                  <a:pt x="1612561" y="3487560"/>
                  <a:pt x="1410749" y="3419303"/>
                  <a:pt x="1270853" y="3438525"/>
                </a:cubicBezTo>
                <a:cubicBezTo>
                  <a:pt x="1130957" y="3457747"/>
                  <a:pt x="780922" y="3385574"/>
                  <a:pt x="617938" y="3438525"/>
                </a:cubicBezTo>
                <a:cubicBezTo>
                  <a:pt x="454955" y="3491476"/>
                  <a:pt x="160817" y="3396943"/>
                  <a:pt x="0" y="3438525"/>
                </a:cubicBezTo>
                <a:cubicBezTo>
                  <a:pt x="-38271" y="3299607"/>
                  <a:pt x="40893" y="3151338"/>
                  <a:pt x="0" y="2968593"/>
                </a:cubicBezTo>
                <a:cubicBezTo>
                  <a:pt x="-40893" y="2785848"/>
                  <a:pt x="38688" y="2649722"/>
                  <a:pt x="0" y="2464276"/>
                </a:cubicBezTo>
                <a:cubicBezTo>
                  <a:pt x="-38688" y="2278830"/>
                  <a:pt x="15261" y="2037417"/>
                  <a:pt x="0" y="1925574"/>
                </a:cubicBezTo>
                <a:cubicBezTo>
                  <a:pt x="-15261" y="1813731"/>
                  <a:pt x="45428" y="1549069"/>
                  <a:pt x="0" y="1283716"/>
                </a:cubicBezTo>
                <a:cubicBezTo>
                  <a:pt x="-45428" y="1018363"/>
                  <a:pt x="31129" y="863290"/>
                  <a:pt x="0" y="710629"/>
                </a:cubicBezTo>
                <a:cubicBezTo>
                  <a:pt x="-31129" y="557968"/>
                  <a:pt x="8020" y="155635"/>
                  <a:pt x="0" y="0"/>
                </a:cubicBezTo>
                <a:close/>
              </a:path>
            </a:pathLst>
          </a:custGeom>
          <a:noFill/>
          <a:ln>
            <a:prstDash val="dash"/>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cxnSp>
        <p:nvCxnSpPr>
          <p:cNvPr id="20" name="Straight Connector 19">
            <a:extLst>
              <a:ext uri="{FF2B5EF4-FFF2-40B4-BE49-F238E27FC236}">
                <a16:creationId xmlns:a16="http://schemas.microsoft.com/office/drawing/2014/main" id="{BB41DF9B-C1D8-010D-57BB-116313EB3021}"/>
              </a:ext>
            </a:extLst>
          </p:cNvPr>
          <p:cNvCxnSpPr>
            <a:cxnSpLocks/>
            <a:stCxn id="19" idx="1"/>
            <a:endCxn id="19" idx="3"/>
          </p:cNvCxnSpPr>
          <p:nvPr/>
        </p:nvCxnSpPr>
        <p:spPr>
          <a:xfrm>
            <a:off x="1551533" y="3988594"/>
            <a:ext cx="3497760" cy="0"/>
          </a:xfrm>
          <a:prstGeom prst="line">
            <a:avLst/>
          </a:prstGeom>
          <a:ln w="254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F621A95C-4050-1152-DAD2-798244337A31}"/>
              </a:ext>
            </a:extLst>
          </p:cNvPr>
          <p:cNvCxnSpPr>
            <a:cxnSpLocks/>
            <a:stCxn id="19" idx="2"/>
          </p:cNvCxnSpPr>
          <p:nvPr/>
        </p:nvCxnSpPr>
        <p:spPr>
          <a:xfrm flipV="1">
            <a:off x="3300413" y="2269331"/>
            <a:ext cx="0" cy="3438525"/>
          </a:xfrm>
          <a:prstGeom prst="line">
            <a:avLst/>
          </a:prstGeom>
          <a:ln w="254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E81C543F-11CD-2152-7F33-6824D61F0BDD}"/>
              </a:ext>
            </a:extLst>
          </p:cNvPr>
          <p:cNvSpPr/>
          <p:nvPr/>
        </p:nvSpPr>
        <p:spPr>
          <a:xfrm>
            <a:off x="2482483" y="3170333"/>
            <a:ext cx="190752" cy="190752"/>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3" name="Rectangle 22">
            <a:extLst>
              <a:ext uri="{FF2B5EF4-FFF2-40B4-BE49-F238E27FC236}">
                <a16:creationId xmlns:a16="http://schemas.microsoft.com/office/drawing/2014/main" id="{4D964DF5-EF8F-FA63-A81C-0EF3A299D97D}"/>
              </a:ext>
            </a:extLst>
          </p:cNvPr>
          <p:cNvSpPr/>
          <p:nvPr/>
        </p:nvSpPr>
        <p:spPr>
          <a:xfrm>
            <a:off x="3785712" y="2721092"/>
            <a:ext cx="501343" cy="544617"/>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4" name="Rectangle 23">
            <a:extLst>
              <a:ext uri="{FF2B5EF4-FFF2-40B4-BE49-F238E27FC236}">
                <a16:creationId xmlns:a16="http://schemas.microsoft.com/office/drawing/2014/main" id="{67D531E4-1848-81BB-5673-943631D8344F}"/>
              </a:ext>
            </a:extLst>
          </p:cNvPr>
          <p:cNvSpPr/>
          <p:nvPr/>
        </p:nvSpPr>
        <p:spPr>
          <a:xfrm>
            <a:off x="2063100" y="4219705"/>
            <a:ext cx="501343" cy="492973"/>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5" name="Rectangle 24">
            <a:extLst>
              <a:ext uri="{FF2B5EF4-FFF2-40B4-BE49-F238E27FC236}">
                <a16:creationId xmlns:a16="http://schemas.microsoft.com/office/drawing/2014/main" id="{CF90A73D-C69B-8718-5C2B-5AF07C763060}"/>
              </a:ext>
            </a:extLst>
          </p:cNvPr>
          <p:cNvSpPr/>
          <p:nvPr/>
        </p:nvSpPr>
        <p:spPr>
          <a:xfrm>
            <a:off x="3841592" y="4595961"/>
            <a:ext cx="501343" cy="571346"/>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26" name="Straight Arrow Connector 25">
            <a:extLst>
              <a:ext uri="{FF2B5EF4-FFF2-40B4-BE49-F238E27FC236}">
                <a16:creationId xmlns:a16="http://schemas.microsoft.com/office/drawing/2014/main" id="{856717DF-4480-DC7F-6626-BC20629DC782}"/>
              </a:ext>
            </a:extLst>
          </p:cNvPr>
          <p:cNvCxnSpPr>
            <a:cxnSpLocks/>
          </p:cNvCxnSpPr>
          <p:nvPr/>
        </p:nvCxnSpPr>
        <p:spPr>
          <a:xfrm flipV="1">
            <a:off x="3822325" y="5240809"/>
            <a:ext cx="615784" cy="554722"/>
          </a:xfrm>
          <a:prstGeom prst="straightConnector1">
            <a:avLst/>
          </a:prstGeom>
          <a:ln w="38100">
            <a:solidFill>
              <a:srgbClr val="008000"/>
            </a:solidFill>
            <a:headEnd type="oval"/>
            <a:tailEnd type="triangle"/>
          </a:ln>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96F5FFD5-8F9A-E447-BBF7-5C686C46284D}"/>
              </a:ext>
            </a:extLst>
          </p:cNvPr>
          <p:cNvSpPr/>
          <p:nvPr/>
        </p:nvSpPr>
        <p:spPr>
          <a:xfrm>
            <a:off x="4024057" y="5425244"/>
            <a:ext cx="196850" cy="196850"/>
          </a:xfrm>
          <a:prstGeom prst="ellipse">
            <a:avLst/>
          </a:prstGeom>
          <a:solidFill>
            <a:srgbClr val="FF0000"/>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8" name="TextBox 27">
            <a:extLst>
              <a:ext uri="{FF2B5EF4-FFF2-40B4-BE49-F238E27FC236}">
                <a16:creationId xmlns:a16="http://schemas.microsoft.com/office/drawing/2014/main" id="{531C1D53-3F4B-9EFA-7332-A8B81BA7E72A}"/>
              </a:ext>
            </a:extLst>
          </p:cNvPr>
          <p:cNvSpPr txBox="1"/>
          <p:nvPr/>
        </p:nvSpPr>
        <p:spPr>
          <a:xfrm>
            <a:off x="4226352" y="5382019"/>
            <a:ext cx="423514" cy="307777"/>
          </a:xfrm>
          <a:prstGeom prst="rect">
            <a:avLst/>
          </a:prstGeom>
          <a:noFill/>
        </p:spPr>
        <p:txBody>
          <a:bodyPr wrap="none" rtlCol="0">
            <a:spAutoFit/>
          </a:bodyPr>
          <a:lstStyle/>
          <a:p>
            <a:r>
              <a:rPr lang="en-US" b="1" dirty="0">
                <a:solidFill>
                  <a:srgbClr val="FF0000"/>
                </a:solidFill>
              </a:rPr>
              <a:t>Hit</a:t>
            </a:r>
          </a:p>
        </p:txBody>
      </p:sp>
      <p:sp>
        <p:nvSpPr>
          <p:cNvPr id="29" name="Google Shape;199;p21">
            <a:extLst>
              <a:ext uri="{FF2B5EF4-FFF2-40B4-BE49-F238E27FC236}">
                <a16:creationId xmlns:a16="http://schemas.microsoft.com/office/drawing/2014/main" id="{AB8896BB-89B4-D5B7-33D5-3CF9C44B8A85}"/>
              </a:ext>
            </a:extLst>
          </p:cNvPr>
          <p:cNvSpPr txBox="1"/>
          <p:nvPr/>
        </p:nvSpPr>
        <p:spPr>
          <a:xfrm>
            <a:off x="5467289" y="3395209"/>
            <a:ext cx="5841642" cy="553998"/>
          </a:xfrm>
          <a:prstGeom prst="rect">
            <a:avLst/>
          </a:prstGeom>
          <a:noFill/>
          <a:ln>
            <a:noFill/>
          </a:ln>
        </p:spPr>
        <p:txBody>
          <a:bodyPr spcFirstLastPara="1" wrap="square" lIns="0" tIns="0" rIns="0" bIns="0" anchor="t" anchorCtr="0">
            <a:spAutoFit/>
          </a:bodyPr>
          <a:lstStyle/>
          <a:p>
            <a:pPr marL="285750" indent="-285750">
              <a:buFont typeface="Arial" panose="020B0604020202020204" pitchFamily="34" charset="0"/>
              <a:buChar char="•"/>
            </a:pPr>
            <a:r>
              <a:rPr lang="en-US" dirty="0">
                <a:solidFill>
                  <a:srgbClr val="4B5563"/>
                </a:solidFill>
                <a:latin typeface="Arial" panose="020B0604020202020204" pitchFamily="34" charset="0"/>
                <a:ea typeface="Lato"/>
                <a:cs typeface="Arial" panose="020B0604020202020204" pitchFamily="34" charset="0"/>
                <a:sym typeface="Lato"/>
              </a:rPr>
              <a:t>Create Minimum Bounding Rectangles (MBRs) enclose the points</a:t>
            </a:r>
            <a:endParaRPr dirty="0">
              <a:solidFill>
                <a:srgbClr val="4B5563"/>
              </a:solidFill>
              <a:latin typeface="Arial" panose="020B0604020202020204" pitchFamily="34" charset="0"/>
              <a:ea typeface="Lato"/>
              <a:cs typeface="Arial" panose="020B0604020202020204" pitchFamily="34" charset="0"/>
            </a:endParaRPr>
          </a:p>
        </p:txBody>
      </p:sp>
      <p:sp>
        <p:nvSpPr>
          <p:cNvPr id="30" name="Google Shape;199;p21">
            <a:extLst>
              <a:ext uri="{FF2B5EF4-FFF2-40B4-BE49-F238E27FC236}">
                <a16:creationId xmlns:a16="http://schemas.microsoft.com/office/drawing/2014/main" id="{25682AA9-8ED8-93A2-1B25-FD639D1275F9}"/>
              </a:ext>
            </a:extLst>
          </p:cNvPr>
          <p:cNvSpPr txBox="1"/>
          <p:nvPr/>
        </p:nvSpPr>
        <p:spPr>
          <a:xfrm>
            <a:off x="5467288" y="4397011"/>
            <a:ext cx="6386458" cy="886397"/>
          </a:xfrm>
          <a:prstGeom prst="rect">
            <a:avLst/>
          </a:prstGeom>
          <a:noFill/>
          <a:ln>
            <a:noFill/>
          </a:ln>
        </p:spPr>
        <p:txBody>
          <a:bodyPr spcFirstLastPara="1" wrap="square" lIns="0" tIns="0" rIns="0" bIns="0" anchor="t" anchorCtr="0">
            <a:spAutoFit/>
          </a:bodyPr>
          <a:lstStyle/>
          <a:p>
            <a:pPr marL="285750" marR="0" lvl="0" indent="-285750">
              <a:lnSpc>
                <a:spcPct val="160000"/>
              </a:lnSpc>
              <a:spcBef>
                <a:spcPts val="0"/>
              </a:spcBef>
              <a:spcAft>
                <a:spcPts val="0"/>
              </a:spcAft>
              <a:buFont typeface="Arial" panose="020B0604020202020204" pitchFamily="34" charset="0"/>
              <a:buChar char="•"/>
            </a:pPr>
            <a:r>
              <a:rPr lang="en-US" dirty="0">
                <a:solidFill>
                  <a:srgbClr val="4B5563"/>
                </a:solidFill>
                <a:latin typeface="Arial" panose="020B0604020202020204" pitchFamily="34" charset="0"/>
                <a:ea typeface="Lato"/>
                <a:cs typeface="Arial" panose="020B0604020202020204" pitchFamily="34" charset="0"/>
                <a:sym typeface="Lato"/>
              </a:rPr>
              <a:t>We iterate the points in the MBR to maintain minimum distance</a:t>
            </a:r>
            <a:endParaRPr dirty="0">
              <a:solidFill>
                <a:srgbClr val="4B5563"/>
              </a:solidFill>
              <a:latin typeface="Arial" panose="020B0604020202020204" pitchFamily="34" charset="0"/>
              <a:ea typeface="Lato"/>
              <a:cs typeface="Arial" panose="020B0604020202020204" pitchFamily="34" charset="0"/>
            </a:endParaRPr>
          </a:p>
        </p:txBody>
      </p:sp>
      <p:sp>
        <p:nvSpPr>
          <p:cNvPr id="31" name="Google Shape;199;p21">
            <a:extLst>
              <a:ext uri="{FF2B5EF4-FFF2-40B4-BE49-F238E27FC236}">
                <a16:creationId xmlns:a16="http://schemas.microsoft.com/office/drawing/2014/main" id="{CC56179D-D837-903B-27F2-301A03518252}"/>
              </a:ext>
            </a:extLst>
          </p:cNvPr>
          <p:cNvSpPr txBox="1"/>
          <p:nvPr/>
        </p:nvSpPr>
        <p:spPr>
          <a:xfrm>
            <a:off x="5467288" y="3964628"/>
            <a:ext cx="5286375" cy="443198"/>
          </a:xfrm>
          <a:prstGeom prst="rect">
            <a:avLst/>
          </a:prstGeom>
          <a:noFill/>
          <a:ln>
            <a:noFill/>
          </a:ln>
        </p:spPr>
        <p:txBody>
          <a:bodyPr spcFirstLastPara="1" wrap="square" lIns="0" tIns="0" rIns="0" bIns="0" anchor="t" anchorCtr="0">
            <a:spAutoFit/>
          </a:bodyPr>
          <a:lstStyle/>
          <a:p>
            <a:pPr marL="285750" marR="0" lvl="0" indent="-285750">
              <a:lnSpc>
                <a:spcPct val="160000"/>
              </a:lnSpc>
              <a:spcBef>
                <a:spcPts val="0"/>
              </a:spcBef>
              <a:spcAft>
                <a:spcPts val="0"/>
              </a:spcAft>
              <a:buFont typeface="Arial" panose="020B0604020202020204" pitchFamily="34" charset="0"/>
              <a:buChar char="•"/>
            </a:pPr>
            <a:r>
              <a:rPr lang="en-US" dirty="0">
                <a:solidFill>
                  <a:srgbClr val="4B5563"/>
                </a:solidFill>
                <a:latin typeface="Arial" panose="020B0604020202020204" pitchFamily="34" charset="0"/>
                <a:ea typeface="Lato"/>
                <a:cs typeface="Arial" panose="020B0604020202020204" pitchFamily="34" charset="0"/>
                <a:sym typeface="Lato"/>
              </a:rPr>
              <a:t>Expand MBR corners by search radius r</a:t>
            </a:r>
            <a:endParaRPr dirty="0">
              <a:solidFill>
                <a:srgbClr val="4B5563"/>
              </a:solidFill>
              <a:latin typeface="Arial" panose="020B0604020202020204" pitchFamily="34" charset="0"/>
              <a:ea typeface="Lato"/>
              <a:cs typeface="Arial" panose="020B0604020202020204" pitchFamily="34" charset="0"/>
            </a:endParaRPr>
          </a:p>
        </p:txBody>
      </p:sp>
      <p:sp>
        <p:nvSpPr>
          <p:cNvPr id="32" name="Google Shape;199;p21">
            <a:extLst>
              <a:ext uri="{FF2B5EF4-FFF2-40B4-BE49-F238E27FC236}">
                <a16:creationId xmlns:a16="http://schemas.microsoft.com/office/drawing/2014/main" id="{DC6F9DE1-9F72-8C91-5B8B-96E7ECE28DBA}"/>
              </a:ext>
            </a:extLst>
          </p:cNvPr>
          <p:cNvSpPr txBox="1"/>
          <p:nvPr/>
        </p:nvSpPr>
        <p:spPr>
          <a:xfrm>
            <a:off x="5467288" y="5197800"/>
            <a:ext cx="6181493" cy="886397"/>
          </a:xfrm>
          <a:prstGeom prst="rect">
            <a:avLst/>
          </a:prstGeom>
          <a:noFill/>
          <a:ln>
            <a:noFill/>
          </a:ln>
        </p:spPr>
        <p:txBody>
          <a:bodyPr spcFirstLastPara="1" wrap="square" lIns="0" tIns="0" rIns="0" bIns="0" anchor="t" anchorCtr="0">
            <a:spAutoFit/>
          </a:bodyPr>
          <a:lstStyle/>
          <a:p>
            <a:pPr marL="285750" lvl="0" indent="-285750">
              <a:lnSpc>
                <a:spcPct val="160000"/>
              </a:lnSpc>
              <a:buFont typeface="Arial" panose="020B0604020202020204" pitchFamily="34" charset="0"/>
              <a:buChar char="•"/>
            </a:pPr>
            <a:r>
              <a:rPr lang="en-US" dirty="0">
                <a:solidFill>
                  <a:srgbClr val="4B5563"/>
                </a:solidFill>
                <a:latin typeface="Arial" panose="020B0604020202020204" pitchFamily="34" charset="0"/>
                <a:ea typeface="Lato"/>
                <a:cs typeface="Arial" panose="020B0604020202020204" pitchFamily="34" charset="0"/>
                <a:sym typeface="Lato"/>
              </a:rPr>
              <a:t>Reducing the boxes, so we have a smaller BVH and less intersections</a:t>
            </a:r>
            <a:endParaRPr dirty="0">
              <a:solidFill>
                <a:srgbClr val="4B5563"/>
              </a:solidFill>
              <a:latin typeface="Arial" panose="020B0604020202020204" pitchFamily="34" charset="0"/>
              <a:ea typeface="Lato"/>
              <a:cs typeface="Arial" panose="020B0604020202020204" pitchFamily="34" charset="0"/>
            </a:endParaRPr>
          </a:p>
        </p:txBody>
      </p:sp>
    </p:spTree>
    <p:extLst>
      <p:ext uri="{BB962C8B-B14F-4D97-AF65-F5344CB8AC3E}">
        <p14:creationId xmlns:p14="http://schemas.microsoft.com/office/powerpoint/2010/main" val="3938013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dissolve">
                                      <p:cBhvr>
                                        <p:cTn id="11" dur="100"/>
                                        <p:tgtEl>
                                          <p:spTgt spid="7"/>
                                        </p:tgtEl>
                                      </p:cBhvr>
                                    </p:animEffect>
                                  </p:childTnLst>
                                </p:cTn>
                              </p:par>
                            </p:childTnLst>
                          </p:cTn>
                        </p:par>
                        <p:par>
                          <p:cTn id="12" fill="hold">
                            <p:stCondLst>
                              <p:cond delay="600"/>
                            </p:stCondLst>
                            <p:childTnLst>
                              <p:par>
                                <p:cTn id="13" presetID="9" presetClass="entr" presetSubtype="0"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dissolve">
                                      <p:cBhvr>
                                        <p:cTn id="15" dur="100"/>
                                        <p:tgtEl>
                                          <p:spTgt spid="8"/>
                                        </p:tgtEl>
                                      </p:cBhvr>
                                    </p:animEffect>
                                  </p:childTnLst>
                                </p:cTn>
                              </p:par>
                            </p:childTnLst>
                          </p:cTn>
                        </p:par>
                        <p:par>
                          <p:cTn id="16" fill="hold">
                            <p:stCondLst>
                              <p:cond delay="700"/>
                            </p:stCondLst>
                            <p:childTnLst>
                              <p:par>
                                <p:cTn id="17" presetID="9" presetClass="entr" presetSubtype="0" fill="hold" grpId="0"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dissolve">
                                      <p:cBhvr>
                                        <p:cTn id="19" dur="100"/>
                                        <p:tgtEl>
                                          <p:spTgt spid="9"/>
                                        </p:tgtEl>
                                      </p:cBhvr>
                                    </p:animEffect>
                                  </p:childTnLst>
                                </p:cTn>
                              </p:par>
                            </p:childTnLst>
                          </p:cTn>
                        </p:par>
                        <p:par>
                          <p:cTn id="20" fill="hold">
                            <p:stCondLst>
                              <p:cond delay="800"/>
                            </p:stCondLst>
                            <p:childTnLst>
                              <p:par>
                                <p:cTn id="21" presetID="9" presetClass="entr" presetSubtype="0" fill="hold" grpId="0"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dissolve">
                                      <p:cBhvr>
                                        <p:cTn id="23" dur="100"/>
                                        <p:tgtEl>
                                          <p:spTgt spid="10"/>
                                        </p:tgtEl>
                                      </p:cBhvr>
                                    </p:animEffect>
                                  </p:childTnLst>
                                </p:cTn>
                              </p:par>
                            </p:childTnLst>
                          </p:cTn>
                        </p:par>
                        <p:par>
                          <p:cTn id="24" fill="hold">
                            <p:stCondLst>
                              <p:cond delay="900"/>
                            </p:stCondLst>
                            <p:childTnLst>
                              <p:par>
                                <p:cTn id="25" presetID="9" presetClass="entr" presetSubtype="0" fill="hold" grpId="0" nodeType="after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dissolve">
                                      <p:cBhvr>
                                        <p:cTn id="27" dur="100"/>
                                        <p:tgtEl>
                                          <p:spTgt spid="11"/>
                                        </p:tgtEl>
                                      </p:cBhvr>
                                    </p:animEffect>
                                  </p:childTnLst>
                                </p:cTn>
                              </p:par>
                            </p:childTnLst>
                          </p:cTn>
                        </p:par>
                        <p:par>
                          <p:cTn id="28" fill="hold">
                            <p:stCondLst>
                              <p:cond delay="1000"/>
                            </p:stCondLst>
                            <p:childTnLst>
                              <p:par>
                                <p:cTn id="29" presetID="9" presetClass="entr" presetSubtype="0" fill="hold" grpId="0" nodeType="after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dissolve">
                                      <p:cBhvr>
                                        <p:cTn id="31" dur="100"/>
                                        <p:tgtEl>
                                          <p:spTgt spid="12"/>
                                        </p:tgtEl>
                                      </p:cBhvr>
                                    </p:animEffect>
                                  </p:childTnLst>
                                </p:cTn>
                              </p:par>
                            </p:childTnLst>
                          </p:cTn>
                        </p:par>
                        <p:par>
                          <p:cTn id="32" fill="hold">
                            <p:stCondLst>
                              <p:cond delay="1100"/>
                            </p:stCondLst>
                            <p:childTnLst>
                              <p:par>
                                <p:cTn id="33" presetID="9" presetClass="entr" presetSubtype="0" fill="hold" grpId="0" nodeType="after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dissolve">
                                      <p:cBhvr>
                                        <p:cTn id="35" dur="100"/>
                                        <p:tgtEl>
                                          <p:spTgt spid="13"/>
                                        </p:tgtEl>
                                      </p:cBhvr>
                                    </p:animEffect>
                                  </p:childTnLst>
                                </p:cTn>
                              </p:par>
                            </p:childTnLst>
                          </p:cTn>
                        </p:par>
                        <p:par>
                          <p:cTn id="36" fill="hold">
                            <p:stCondLst>
                              <p:cond delay="1200"/>
                            </p:stCondLst>
                            <p:childTnLst>
                              <p:par>
                                <p:cTn id="37" presetID="9" presetClass="entr" presetSubtype="0" fill="hold" grpId="0" nodeType="after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dissolve">
                                      <p:cBhvr>
                                        <p:cTn id="39" dur="100"/>
                                        <p:tgtEl>
                                          <p:spTgt spid="14"/>
                                        </p:tgtEl>
                                      </p:cBhvr>
                                    </p:animEffect>
                                  </p:childTnLst>
                                </p:cTn>
                              </p:par>
                            </p:childTnLst>
                          </p:cTn>
                        </p:par>
                        <p:par>
                          <p:cTn id="40" fill="hold">
                            <p:stCondLst>
                              <p:cond delay="1300"/>
                            </p:stCondLst>
                            <p:childTnLst>
                              <p:par>
                                <p:cTn id="41" presetID="9" presetClass="entr" presetSubtype="0" fill="hold" grpId="0" nodeType="after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dissolve">
                                      <p:cBhvr>
                                        <p:cTn id="43" dur="100"/>
                                        <p:tgtEl>
                                          <p:spTgt spid="15"/>
                                        </p:tgtEl>
                                      </p:cBhvr>
                                    </p:animEffect>
                                  </p:childTnLst>
                                </p:cTn>
                              </p:par>
                            </p:childTnLst>
                          </p:cTn>
                        </p:par>
                        <p:par>
                          <p:cTn id="44" fill="hold">
                            <p:stCondLst>
                              <p:cond delay="1400"/>
                            </p:stCondLst>
                            <p:childTnLst>
                              <p:par>
                                <p:cTn id="45" presetID="9" presetClass="entr" presetSubtype="0" fill="hold" grpId="0" nodeType="after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dissolve">
                                      <p:cBhvr>
                                        <p:cTn id="47" dur="100"/>
                                        <p:tgtEl>
                                          <p:spTgt spid="16"/>
                                        </p:tgtEl>
                                      </p:cBhvr>
                                    </p:animEffect>
                                  </p:childTnLst>
                                </p:cTn>
                              </p:par>
                            </p:childTnLst>
                          </p:cTn>
                        </p:par>
                        <p:par>
                          <p:cTn id="48" fill="hold">
                            <p:stCondLst>
                              <p:cond delay="1500"/>
                            </p:stCondLst>
                            <p:childTnLst>
                              <p:par>
                                <p:cTn id="49" presetID="9" presetClass="entr" presetSubtype="0" fill="hold" grpId="0" nodeType="afterEffect">
                                  <p:stCondLst>
                                    <p:cond delay="0"/>
                                  </p:stCondLst>
                                  <p:childTnLst>
                                    <p:set>
                                      <p:cBhvr>
                                        <p:cTn id="50" dur="1" fill="hold">
                                          <p:stCondLst>
                                            <p:cond delay="0"/>
                                          </p:stCondLst>
                                        </p:cTn>
                                        <p:tgtEl>
                                          <p:spTgt spid="17"/>
                                        </p:tgtEl>
                                        <p:attrNameLst>
                                          <p:attrName>style.visibility</p:attrName>
                                        </p:attrNameLst>
                                      </p:cBhvr>
                                      <p:to>
                                        <p:strVal val="visible"/>
                                      </p:to>
                                    </p:set>
                                    <p:animEffect transition="in" filter="dissolve">
                                      <p:cBhvr>
                                        <p:cTn id="51" dur="100"/>
                                        <p:tgtEl>
                                          <p:spTgt spid="17"/>
                                        </p:tgtEl>
                                      </p:cBhvr>
                                    </p:animEffect>
                                  </p:childTnLst>
                                </p:cTn>
                              </p:par>
                            </p:childTnLst>
                          </p:cTn>
                        </p:par>
                        <p:par>
                          <p:cTn id="52" fill="hold">
                            <p:stCondLst>
                              <p:cond delay="1600"/>
                            </p:stCondLst>
                            <p:childTnLst>
                              <p:par>
                                <p:cTn id="53" presetID="9" presetClass="entr" presetSubtype="0" fill="hold" grpId="0" nodeType="afterEffect">
                                  <p:stCondLst>
                                    <p:cond delay="0"/>
                                  </p:stCondLst>
                                  <p:childTnLst>
                                    <p:set>
                                      <p:cBhvr>
                                        <p:cTn id="54" dur="1" fill="hold">
                                          <p:stCondLst>
                                            <p:cond delay="0"/>
                                          </p:stCondLst>
                                        </p:cTn>
                                        <p:tgtEl>
                                          <p:spTgt spid="18"/>
                                        </p:tgtEl>
                                        <p:attrNameLst>
                                          <p:attrName>style.visibility</p:attrName>
                                        </p:attrNameLst>
                                      </p:cBhvr>
                                      <p:to>
                                        <p:strVal val="visible"/>
                                      </p:to>
                                    </p:set>
                                    <p:animEffect transition="in" filter="dissolve">
                                      <p:cBhvr>
                                        <p:cTn id="55" dur="100"/>
                                        <p:tgtEl>
                                          <p:spTgt spid="18"/>
                                        </p:tgtEl>
                                      </p:cBhvr>
                                    </p:animEffect>
                                  </p:childTnLst>
                                </p:cTn>
                              </p:par>
                            </p:childTnLst>
                          </p:cTn>
                        </p:par>
                      </p:childTnLst>
                    </p:cTn>
                  </p:par>
                  <p:par>
                    <p:cTn id="56" fill="hold">
                      <p:stCondLst>
                        <p:cond delay="indefinite"/>
                      </p:stCondLst>
                      <p:childTnLst>
                        <p:par>
                          <p:cTn id="57" fill="hold">
                            <p:stCondLst>
                              <p:cond delay="0"/>
                            </p:stCondLst>
                            <p:childTnLst>
                              <p:par>
                                <p:cTn id="58" presetID="1" presetClass="entr" presetSubtype="0" fill="hold" grpId="0" nodeType="clickEffect">
                                  <p:stCondLst>
                                    <p:cond delay="0"/>
                                  </p:stCondLst>
                                  <p:childTnLst>
                                    <p:set>
                                      <p:cBhvr>
                                        <p:cTn id="59" dur="1" fill="hold">
                                          <p:stCondLst>
                                            <p:cond delay="0"/>
                                          </p:stCondLst>
                                        </p:cTn>
                                        <p:tgtEl>
                                          <p:spTgt spid="4"/>
                                        </p:tgtEl>
                                        <p:attrNameLst>
                                          <p:attrName>style.visibility</p:attrName>
                                        </p:attrNameLst>
                                      </p:cBhvr>
                                      <p:to>
                                        <p:strVal val="visible"/>
                                      </p:to>
                                    </p:set>
                                  </p:childTnLst>
                                </p:cTn>
                              </p:par>
                            </p:childTnLst>
                          </p:cTn>
                        </p:par>
                      </p:childTnLst>
                    </p:cTn>
                  </p:par>
                  <p:par>
                    <p:cTn id="60" fill="hold">
                      <p:stCondLst>
                        <p:cond delay="indefinite"/>
                      </p:stCondLst>
                      <p:childTnLst>
                        <p:par>
                          <p:cTn id="61" fill="hold">
                            <p:stCondLst>
                              <p:cond delay="0"/>
                            </p:stCondLst>
                            <p:childTnLst>
                              <p:par>
                                <p:cTn id="62" presetID="1" presetClass="entr" presetSubtype="0" fill="hold" grpId="0" nodeType="clickEffect">
                                  <p:stCondLst>
                                    <p:cond delay="0"/>
                                  </p:stCondLst>
                                  <p:childTnLst>
                                    <p:set>
                                      <p:cBhvr>
                                        <p:cTn id="63" dur="1" fill="hold">
                                          <p:stCondLst>
                                            <p:cond delay="0"/>
                                          </p:stCondLst>
                                        </p:cTn>
                                        <p:tgtEl>
                                          <p:spTgt spid="5"/>
                                        </p:tgtEl>
                                        <p:attrNameLst>
                                          <p:attrName>style.visibility</p:attrName>
                                        </p:attrNameLst>
                                      </p:cBhvr>
                                      <p:to>
                                        <p:strVal val="visible"/>
                                      </p:to>
                                    </p:set>
                                  </p:childTnLst>
                                </p:cTn>
                              </p:par>
                            </p:childTnLst>
                          </p:cTn>
                        </p:par>
                      </p:childTnLst>
                    </p:cTn>
                  </p:par>
                  <p:par>
                    <p:cTn id="64" fill="hold">
                      <p:stCondLst>
                        <p:cond delay="indefinite"/>
                      </p:stCondLst>
                      <p:childTnLst>
                        <p:par>
                          <p:cTn id="65" fill="hold">
                            <p:stCondLst>
                              <p:cond delay="0"/>
                            </p:stCondLst>
                            <p:childTnLst>
                              <p:par>
                                <p:cTn id="66" presetID="9" presetClass="entr" presetSubtype="0" fill="hold" grpId="0" nodeType="clickEffect">
                                  <p:stCondLst>
                                    <p:cond delay="0"/>
                                  </p:stCondLst>
                                  <p:childTnLst>
                                    <p:set>
                                      <p:cBhvr>
                                        <p:cTn id="67" dur="1" fill="hold">
                                          <p:stCondLst>
                                            <p:cond delay="0"/>
                                          </p:stCondLst>
                                        </p:cTn>
                                        <p:tgtEl>
                                          <p:spTgt spid="19"/>
                                        </p:tgtEl>
                                        <p:attrNameLst>
                                          <p:attrName>style.visibility</p:attrName>
                                        </p:attrNameLst>
                                      </p:cBhvr>
                                      <p:to>
                                        <p:strVal val="visible"/>
                                      </p:to>
                                    </p:set>
                                    <p:animEffect transition="in" filter="dissolve">
                                      <p:cBhvr>
                                        <p:cTn id="68" dur="500"/>
                                        <p:tgtEl>
                                          <p:spTgt spid="19"/>
                                        </p:tgtEl>
                                      </p:cBhvr>
                                    </p:animEffect>
                                  </p:childTnLst>
                                </p:cTn>
                              </p:par>
                            </p:childTnLst>
                          </p:cTn>
                        </p:par>
                        <p:par>
                          <p:cTn id="69" fill="hold">
                            <p:stCondLst>
                              <p:cond delay="500"/>
                            </p:stCondLst>
                            <p:childTnLst>
                              <p:par>
                                <p:cTn id="70" presetID="22" presetClass="entr" presetSubtype="8" fill="hold" nodeType="afterEffect">
                                  <p:stCondLst>
                                    <p:cond delay="0"/>
                                  </p:stCondLst>
                                  <p:childTnLst>
                                    <p:set>
                                      <p:cBhvr>
                                        <p:cTn id="71" dur="1" fill="hold">
                                          <p:stCondLst>
                                            <p:cond delay="0"/>
                                          </p:stCondLst>
                                        </p:cTn>
                                        <p:tgtEl>
                                          <p:spTgt spid="20"/>
                                        </p:tgtEl>
                                        <p:attrNameLst>
                                          <p:attrName>style.visibility</p:attrName>
                                        </p:attrNameLst>
                                      </p:cBhvr>
                                      <p:to>
                                        <p:strVal val="visible"/>
                                      </p:to>
                                    </p:set>
                                    <p:animEffect transition="in" filter="wipe(left)">
                                      <p:cBhvr>
                                        <p:cTn id="72" dur="500"/>
                                        <p:tgtEl>
                                          <p:spTgt spid="20"/>
                                        </p:tgtEl>
                                      </p:cBhvr>
                                    </p:animEffect>
                                  </p:childTnLst>
                                </p:cTn>
                              </p:par>
                            </p:childTnLst>
                          </p:cTn>
                        </p:par>
                        <p:par>
                          <p:cTn id="73" fill="hold">
                            <p:stCondLst>
                              <p:cond delay="1000"/>
                            </p:stCondLst>
                            <p:childTnLst>
                              <p:par>
                                <p:cTn id="74" presetID="22" presetClass="entr" presetSubtype="1" fill="hold" nodeType="afterEffect">
                                  <p:stCondLst>
                                    <p:cond delay="0"/>
                                  </p:stCondLst>
                                  <p:childTnLst>
                                    <p:set>
                                      <p:cBhvr>
                                        <p:cTn id="75" dur="1" fill="hold">
                                          <p:stCondLst>
                                            <p:cond delay="0"/>
                                          </p:stCondLst>
                                        </p:cTn>
                                        <p:tgtEl>
                                          <p:spTgt spid="21"/>
                                        </p:tgtEl>
                                        <p:attrNameLst>
                                          <p:attrName>style.visibility</p:attrName>
                                        </p:attrNameLst>
                                      </p:cBhvr>
                                      <p:to>
                                        <p:strVal val="visible"/>
                                      </p:to>
                                    </p:set>
                                    <p:animEffect transition="in" filter="wipe(up)">
                                      <p:cBhvr>
                                        <p:cTn id="76" dur="500"/>
                                        <p:tgtEl>
                                          <p:spTgt spid="21"/>
                                        </p:tgtEl>
                                      </p:cBhvr>
                                    </p:animEffect>
                                  </p:childTnLst>
                                </p:cTn>
                              </p:par>
                            </p:childTnLst>
                          </p:cTn>
                        </p:par>
                      </p:childTnLst>
                    </p:cTn>
                  </p:par>
                  <p:par>
                    <p:cTn id="77" fill="hold">
                      <p:stCondLst>
                        <p:cond delay="indefinite"/>
                      </p:stCondLst>
                      <p:childTnLst>
                        <p:par>
                          <p:cTn id="78" fill="hold">
                            <p:stCondLst>
                              <p:cond delay="0"/>
                            </p:stCondLst>
                            <p:childTnLst>
                              <p:par>
                                <p:cTn id="79" presetID="1" presetClass="entr" presetSubtype="0" fill="hold" grpId="0" nodeType="clickEffect">
                                  <p:stCondLst>
                                    <p:cond delay="0"/>
                                  </p:stCondLst>
                                  <p:childTnLst>
                                    <p:set>
                                      <p:cBhvr>
                                        <p:cTn id="80" dur="1" fill="hold">
                                          <p:stCondLst>
                                            <p:cond delay="0"/>
                                          </p:stCondLst>
                                        </p:cTn>
                                        <p:tgtEl>
                                          <p:spTgt spid="29"/>
                                        </p:tgtEl>
                                        <p:attrNameLst>
                                          <p:attrName>style.visibility</p:attrName>
                                        </p:attrNameLst>
                                      </p:cBhvr>
                                      <p:to>
                                        <p:strVal val="visible"/>
                                      </p:to>
                                    </p:set>
                                  </p:childTnLst>
                                </p:cTn>
                              </p:par>
                            </p:childTnLst>
                          </p:cTn>
                        </p:par>
                      </p:childTnLst>
                    </p:cTn>
                  </p:par>
                  <p:par>
                    <p:cTn id="81" fill="hold">
                      <p:stCondLst>
                        <p:cond delay="indefinite"/>
                      </p:stCondLst>
                      <p:childTnLst>
                        <p:par>
                          <p:cTn id="82" fill="hold">
                            <p:stCondLst>
                              <p:cond delay="0"/>
                            </p:stCondLst>
                            <p:childTnLst>
                              <p:par>
                                <p:cTn id="83" presetID="23" presetClass="entr" presetSubtype="16" fill="hold" grpId="0" nodeType="clickEffect">
                                  <p:stCondLst>
                                    <p:cond delay="0"/>
                                  </p:stCondLst>
                                  <p:childTnLst>
                                    <p:set>
                                      <p:cBhvr>
                                        <p:cTn id="84" dur="1" fill="hold">
                                          <p:stCondLst>
                                            <p:cond delay="0"/>
                                          </p:stCondLst>
                                        </p:cTn>
                                        <p:tgtEl>
                                          <p:spTgt spid="22"/>
                                        </p:tgtEl>
                                        <p:attrNameLst>
                                          <p:attrName>style.visibility</p:attrName>
                                        </p:attrNameLst>
                                      </p:cBhvr>
                                      <p:to>
                                        <p:strVal val="visible"/>
                                      </p:to>
                                    </p:set>
                                    <p:anim calcmode="lin" valueType="num">
                                      <p:cBhvr>
                                        <p:cTn id="85" dur="500" fill="hold"/>
                                        <p:tgtEl>
                                          <p:spTgt spid="22"/>
                                        </p:tgtEl>
                                        <p:attrNameLst>
                                          <p:attrName>ppt_w</p:attrName>
                                        </p:attrNameLst>
                                      </p:cBhvr>
                                      <p:tavLst>
                                        <p:tav tm="0">
                                          <p:val>
                                            <p:fltVal val="0"/>
                                          </p:val>
                                        </p:tav>
                                        <p:tav tm="100000">
                                          <p:val>
                                            <p:strVal val="#ppt_w"/>
                                          </p:val>
                                        </p:tav>
                                      </p:tavLst>
                                    </p:anim>
                                    <p:anim calcmode="lin" valueType="num">
                                      <p:cBhvr>
                                        <p:cTn id="86" dur="500" fill="hold"/>
                                        <p:tgtEl>
                                          <p:spTgt spid="22"/>
                                        </p:tgtEl>
                                        <p:attrNameLst>
                                          <p:attrName>ppt_h</p:attrName>
                                        </p:attrNameLst>
                                      </p:cBhvr>
                                      <p:tavLst>
                                        <p:tav tm="0">
                                          <p:val>
                                            <p:fltVal val="0"/>
                                          </p:val>
                                        </p:tav>
                                        <p:tav tm="100000">
                                          <p:val>
                                            <p:strVal val="#ppt_h"/>
                                          </p:val>
                                        </p:tav>
                                      </p:tavLst>
                                    </p:anim>
                                  </p:childTnLst>
                                </p:cTn>
                              </p:par>
                              <p:par>
                                <p:cTn id="87" presetID="23" presetClass="entr" presetSubtype="16" fill="hold" grpId="0" nodeType="withEffect">
                                  <p:stCondLst>
                                    <p:cond delay="0"/>
                                  </p:stCondLst>
                                  <p:childTnLst>
                                    <p:set>
                                      <p:cBhvr>
                                        <p:cTn id="88" dur="1" fill="hold">
                                          <p:stCondLst>
                                            <p:cond delay="0"/>
                                          </p:stCondLst>
                                        </p:cTn>
                                        <p:tgtEl>
                                          <p:spTgt spid="23"/>
                                        </p:tgtEl>
                                        <p:attrNameLst>
                                          <p:attrName>style.visibility</p:attrName>
                                        </p:attrNameLst>
                                      </p:cBhvr>
                                      <p:to>
                                        <p:strVal val="visible"/>
                                      </p:to>
                                    </p:set>
                                    <p:anim calcmode="lin" valueType="num">
                                      <p:cBhvr>
                                        <p:cTn id="89" dur="500" fill="hold"/>
                                        <p:tgtEl>
                                          <p:spTgt spid="23"/>
                                        </p:tgtEl>
                                        <p:attrNameLst>
                                          <p:attrName>ppt_w</p:attrName>
                                        </p:attrNameLst>
                                      </p:cBhvr>
                                      <p:tavLst>
                                        <p:tav tm="0">
                                          <p:val>
                                            <p:fltVal val="0"/>
                                          </p:val>
                                        </p:tav>
                                        <p:tav tm="100000">
                                          <p:val>
                                            <p:strVal val="#ppt_w"/>
                                          </p:val>
                                        </p:tav>
                                      </p:tavLst>
                                    </p:anim>
                                    <p:anim calcmode="lin" valueType="num">
                                      <p:cBhvr>
                                        <p:cTn id="90" dur="500" fill="hold"/>
                                        <p:tgtEl>
                                          <p:spTgt spid="23"/>
                                        </p:tgtEl>
                                        <p:attrNameLst>
                                          <p:attrName>ppt_h</p:attrName>
                                        </p:attrNameLst>
                                      </p:cBhvr>
                                      <p:tavLst>
                                        <p:tav tm="0">
                                          <p:val>
                                            <p:fltVal val="0"/>
                                          </p:val>
                                        </p:tav>
                                        <p:tav tm="100000">
                                          <p:val>
                                            <p:strVal val="#ppt_h"/>
                                          </p:val>
                                        </p:tav>
                                      </p:tavLst>
                                    </p:anim>
                                  </p:childTnLst>
                                </p:cTn>
                              </p:par>
                              <p:par>
                                <p:cTn id="91" presetID="23" presetClass="entr" presetSubtype="16" fill="hold" grpId="0" nodeType="withEffect">
                                  <p:stCondLst>
                                    <p:cond delay="0"/>
                                  </p:stCondLst>
                                  <p:childTnLst>
                                    <p:set>
                                      <p:cBhvr>
                                        <p:cTn id="92" dur="1" fill="hold">
                                          <p:stCondLst>
                                            <p:cond delay="0"/>
                                          </p:stCondLst>
                                        </p:cTn>
                                        <p:tgtEl>
                                          <p:spTgt spid="24"/>
                                        </p:tgtEl>
                                        <p:attrNameLst>
                                          <p:attrName>style.visibility</p:attrName>
                                        </p:attrNameLst>
                                      </p:cBhvr>
                                      <p:to>
                                        <p:strVal val="visible"/>
                                      </p:to>
                                    </p:set>
                                    <p:anim calcmode="lin" valueType="num">
                                      <p:cBhvr>
                                        <p:cTn id="93" dur="500" fill="hold"/>
                                        <p:tgtEl>
                                          <p:spTgt spid="24"/>
                                        </p:tgtEl>
                                        <p:attrNameLst>
                                          <p:attrName>ppt_w</p:attrName>
                                        </p:attrNameLst>
                                      </p:cBhvr>
                                      <p:tavLst>
                                        <p:tav tm="0">
                                          <p:val>
                                            <p:fltVal val="0"/>
                                          </p:val>
                                        </p:tav>
                                        <p:tav tm="100000">
                                          <p:val>
                                            <p:strVal val="#ppt_w"/>
                                          </p:val>
                                        </p:tav>
                                      </p:tavLst>
                                    </p:anim>
                                    <p:anim calcmode="lin" valueType="num">
                                      <p:cBhvr>
                                        <p:cTn id="94" dur="500" fill="hold"/>
                                        <p:tgtEl>
                                          <p:spTgt spid="24"/>
                                        </p:tgtEl>
                                        <p:attrNameLst>
                                          <p:attrName>ppt_h</p:attrName>
                                        </p:attrNameLst>
                                      </p:cBhvr>
                                      <p:tavLst>
                                        <p:tav tm="0">
                                          <p:val>
                                            <p:fltVal val="0"/>
                                          </p:val>
                                        </p:tav>
                                        <p:tav tm="100000">
                                          <p:val>
                                            <p:strVal val="#ppt_h"/>
                                          </p:val>
                                        </p:tav>
                                      </p:tavLst>
                                    </p:anim>
                                  </p:childTnLst>
                                </p:cTn>
                              </p:par>
                              <p:par>
                                <p:cTn id="95" presetID="23" presetClass="entr" presetSubtype="16" fill="hold" grpId="0" nodeType="withEffect">
                                  <p:stCondLst>
                                    <p:cond delay="0"/>
                                  </p:stCondLst>
                                  <p:childTnLst>
                                    <p:set>
                                      <p:cBhvr>
                                        <p:cTn id="96" dur="1" fill="hold">
                                          <p:stCondLst>
                                            <p:cond delay="0"/>
                                          </p:stCondLst>
                                        </p:cTn>
                                        <p:tgtEl>
                                          <p:spTgt spid="25"/>
                                        </p:tgtEl>
                                        <p:attrNameLst>
                                          <p:attrName>style.visibility</p:attrName>
                                        </p:attrNameLst>
                                      </p:cBhvr>
                                      <p:to>
                                        <p:strVal val="visible"/>
                                      </p:to>
                                    </p:set>
                                    <p:anim calcmode="lin" valueType="num">
                                      <p:cBhvr>
                                        <p:cTn id="97" dur="500" fill="hold"/>
                                        <p:tgtEl>
                                          <p:spTgt spid="25"/>
                                        </p:tgtEl>
                                        <p:attrNameLst>
                                          <p:attrName>ppt_w</p:attrName>
                                        </p:attrNameLst>
                                      </p:cBhvr>
                                      <p:tavLst>
                                        <p:tav tm="0">
                                          <p:val>
                                            <p:fltVal val="0"/>
                                          </p:val>
                                        </p:tav>
                                        <p:tav tm="100000">
                                          <p:val>
                                            <p:strVal val="#ppt_w"/>
                                          </p:val>
                                        </p:tav>
                                      </p:tavLst>
                                    </p:anim>
                                    <p:anim calcmode="lin" valueType="num">
                                      <p:cBhvr>
                                        <p:cTn id="98" dur="500" fill="hold"/>
                                        <p:tgtEl>
                                          <p:spTgt spid="25"/>
                                        </p:tgtEl>
                                        <p:attrNameLst>
                                          <p:attrName>ppt_h</p:attrName>
                                        </p:attrNameLst>
                                      </p:cBhvr>
                                      <p:tavLst>
                                        <p:tav tm="0">
                                          <p:val>
                                            <p:fltVal val="0"/>
                                          </p:val>
                                        </p:tav>
                                        <p:tav tm="100000">
                                          <p:val>
                                            <p:strVal val="#ppt_h"/>
                                          </p:val>
                                        </p:tav>
                                      </p:tavLst>
                                    </p:anim>
                                  </p:childTnLst>
                                </p:cTn>
                              </p:par>
                            </p:childTnLst>
                          </p:cTn>
                        </p:par>
                      </p:childTnLst>
                    </p:cTn>
                  </p:par>
                  <p:par>
                    <p:cTn id="99" fill="hold">
                      <p:stCondLst>
                        <p:cond delay="indefinite"/>
                      </p:stCondLst>
                      <p:childTnLst>
                        <p:par>
                          <p:cTn id="100" fill="hold">
                            <p:stCondLst>
                              <p:cond delay="0"/>
                            </p:stCondLst>
                            <p:childTnLst>
                              <p:par>
                                <p:cTn id="101" presetID="1" presetClass="entr" presetSubtype="0" fill="hold" grpId="0" nodeType="clickEffect">
                                  <p:stCondLst>
                                    <p:cond delay="0"/>
                                  </p:stCondLst>
                                  <p:childTnLst>
                                    <p:set>
                                      <p:cBhvr>
                                        <p:cTn id="102" dur="1" fill="hold">
                                          <p:stCondLst>
                                            <p:cond delay="0"/>
                                          </p:stCondLst>
                                        </p:cTn>
                                        <p:tgtEl>
                                          <p:spTgt spid="31"/>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6" presetClass="emph" presetSubtype="0" fill="hold" grpId="1" nodeType="clickEffect">
                                  <p:stCondLst>
                                    <p:cond delay="0"/>
                                  </p:stCondLst>
                                  <p:childTnLst>
                                    <p:animScale>
                                      <p:cBhvr>
                                        <p:cTn id="106" dur="500" fill="hold"/>
                                        <p:tgtEl>
                                          <p:spTgt spid="23"/>
                                        </p:tgtEl>
                                      </p:cBhvr>
                                      <p:by x="200000" y="200000"/>
                                    </p:animScale>
                                  </p:childTnLst>
                                </p:cTn>
                              </p:par>
                              <p:par>
                                <p:cTn id="107" presetID="6" presetClass="emph" presetSubtype="0" fill="hold" grpId="1" nodeType="withEffect">
                                  <p:stCondLst>
                                    <p:cond delay="0"/>
                                  </p:stCondLst>
                                  <p:childTnLst>
                                    <p:animScale>
                                      <p:cBhvr>
                                        <p:cTn id="108" dur="500" fill="hold"/>
                                        <p:tgtEl>
                                          <p:spTgt spid="22"/>
                                        </p:tgtEl>
                                      </p:cBhvr>
                                      <p:by x="200000" y="200000"/>
                                    </p:animScale>
                                  </p:childTnLst>
                                </p:cTn>
                              </p:par>
                              <p:par>
                                <p:cTn id="109" presetID="6" presetClass="emph" presetSubtype="0" fill="hold" grpId="1" nodeType="withEffect">
                                  <p:stCondLst>
                                    <p:cond delay="0"/>
                                  </p:stCondLst>
                                  <p:childTnLst>
                                    <p:animScale>
                                      <p:cBhvr>
                                        <p:cTn id="110" dur="500" fill="hold"/>
                                        <p:tgtEl>
                                          <p:spTgt spid="24"/>
                                        </p:tgtEl>
                                      </p:cBhvr>
                                      <p:by x="200000" y="200000"/>
                                    </p:animScale>
                                  </p:childTnLst>
                                </p:cTn>
                              </p:par>
                              <p:par>
                                <p:cTn id="111" presetID="6" presetClass="emph" presetSubtype="0" fill="hold" grpId="1" nodeType="withEffect">
                                  <p:stCondLst>
                                    <p:cond delay="0"/>
                                  </p:stCondLst>
                                  <p:childTnLst>
                                    <p:animScale>
                                      <p:cBhvr>
                                        <p:cTn id="112" dur="500" fill="hold"/>
                                        <p:tgtEl>
                                          <p:spTgt spid="25"/>
                                        </p:tgtEl>
                                      </p:cBhvr>
                                      <p:by x="200000" y="200000"/>
                                    </p:animScale>
                                  </p:childTnLst>
                                </p:cTn>
                              </p:par>
                            </p:childTnLst>
                          </p:cTn>
                        </p:par>
                      </p:childTnLst>
                    </p:cTn>
                  </p:par>
                  <p:par>
                    <p:cTn id="113" fill="hold">
                      <p:stCondLst>
                        <p:cond delay="indefinite"/>
                      </p:stCondLst>
                      <p:childTnLst>
                        <p:par>
                          <p:cTn id="114" fill="hold">
                            <p:stCondLst>
                              <p:cond delay="0"/>
                            </p:stCondLst>
                            <p:childTnLst>
                              <p:par>
                                <p:cTn id="115" presetID="22" presetClass="entr" presetSubtype="4" fill="hold" nodeType="clickEffect">
                                  <p:stCondLst>
                                    <p:cond delay="0"/>
                                  </p:stCondLst>
                                  <p:childTnLst>
                                    <p:set>
                                      <p:cBhvr>
                                        <p:cTn id="116" dur="1" fill="hold">
                                          <p:stCondLst>
                                            <p:cond delay="0"/>
                                          </p:stCondLst>
                                        </p:cTn>
                                        <p:tgtEl>
                                          <p:spTgt spid="26"/>
                                        </p:tgtEl>
                                        <p:attrNameLst>
                                          <p:attrName>style.visibility</p:attrName>
                                        </p:attrNameLst>
                                      </p:cBhvr>
                                      <p:to>
                                        <p:strVal val="visible"/>
                                      </p:to>
                                    </p:set>
                                    <p:animEffect transition="in" filter="wipe(down)">
                                      <p:cBhvr>
                                        <p:cTn id="117" dur="500"/>
                                        <p:tgtEl>
                                          <p:spTgt spid="26"/>
                                        </p:tgtEl>
                                      </p:cBhvr>
                                    </p:animEffect>
                                  </p:childTnLst>
                                </p:cTn>
                              </p:par>
                            </p:childTnLst>
                          </p:cTn>
                        </p:par>
                      </p:childTnLst>
                    </p:cTn>
                  </p:par>
                  <p:par>
                    <p:cTn id="118" fill="hold">
                      <p:stCondLst>
                        <p:cond delay="indefinite"/>
                      </p:stCondLst>
                      <p:childTnLst>
                        <p:par>
                          <p:cTn id="119" fill="hold">
                            <p:stCondLst>
                              <p:cond delay="0"/>
                            </p:stCondLst>
                            <p:childTnLst>
                              <p:par>
                                <p:cTn id="120" presetID="14" presetClass="entr" presetSubtype="10" fill="hold" grpId="0" nodeType="clickEffect">
                                  <p:stCondLst>
                                    <p:cond delay="0"/>
                                  </p:stCondLst>
                                  <p:childTnLst>
                                    <p:set>
                                      <p:cBhvr>
                                        <p:cTn id="121" dur="1" fill="hold">
                                          <p:stCondLst>
                                            <p:cond delay="0"/>
                                          </p:stCondLst>
                                        </p:cTn>
                                        <p:tgtEl>
                                          <p:spTgt spid="28"/>
                                        </p:tgtEl>
                                        <p:attrNameLst>
                                          <p:attrName>style.visibility</p:attrName>
                                        </p:attrNameLst>
                                      </p:cBhvr>
                                      <p:to>
                                        <p:strVal val="visible"/>
                                      </p:to>
                                    </p:set>
                                    <p:animEffect transition="in" filter="randombar(horizontal)">
                                      <p:cBhvr>
                                        <p:cTn id="122" dur="500"/>
                                        <p:tgtEl>
                                          <p:spTgt spid="28"/>
                                        </p:tgtEl>
                                      </p:cBhvr>
                                    </p:animEffect>
                                  </p:childTnLst>
                                </p:cTn>
                              </p:par>
                              <p:par>
                                <p:cTn id="123" presetID="14" presetClass="entr" presetSubtype="10" fill="hold" grpId="0" nodeType="withEffect">
                                  <p:stCondLst>
                                    <p:cond delay="0"/>
                                  </p:stCondLst>
                                  <p:childTnLst>
                                    <p:set>
                                      <p:cBhvr>
                                        <p:cTn id="124" dur="1" fill="hold">
                                          <p:stCondLst>
                                            <p:cond delay="0"/>
                                          </p:stCondLst>
                                        </p:cTn>
                                        <p:tgtEl>
                                          <p:spTgt spid="27"/>
                                        </p:tgtEl>
                                        <p:attrNameLst>
                                          <p:attrName>style.visibility</p:attrName>
                                        </p:attrNameLst>
                                      </p:cBhvr>
                                      <p:to>
                                        <p:strVal val="visible"/>
                                      </p:to>
                                    </p:set>
                                    <p:animEffect transition="in" filter="randombar(horizontal)">
                                      <p:cBhvr>
                                        <p:cTn id="125" dur="500"/>
                                        <p:tgtEl>
                                          <p:spTgt spid="27"/>
                                        </p:tgtEl>
                                      </p:cBhvr>
                                    </p:animEffect>
                                  </p:childTnLst>
                                </p:cTn>
                              </p:par>
                            </p:childTnLst>
                          </p:cTn>
                        </p:par>
                      </p:childTnLst>
                    </p:cTn>
                  </p:par>
                  <p:par>
                    <p:cTn id="126" fill="hold">
                      <p:stCondLst>
                        <p:cond delay="indefinite"/>
                      </p:stCondLst>
                      <p:childTnLst>
                        <p:par>
                          <p:cTn id="127" fill="hold">
                            <p:stCondLst>
                              <p:cond delay="0"/>
                            </p:stCondLst>
                            <p:childTnLst>
                              <p:par>
                                <p:cTn id="128" presetID="26" presetClass="emph" presetSubtype="0" fill="hold" grpId="2" nodeType="clickEffect">
                                  <p:stCondLst>
                                    <p:cond delay="0"/>
                                  </p:stCondLst>
                                  <p:childTnLst>
                                    <p:animEffect transition="out" filter="fade">
                                      <p:cBhvr>
                                        <p:cTn id="129" dur="500" tmFilter="0, 0; .2, .5; .8, .5; 1, 0"/>
                                        <p:tgtEl>
                                          <p:spTgt spid="25"/>
                                        </p:tgtEl>
                                      </p:cBhvr>
                                    </p:animEffect>
                                    <p:animScale>
                                      <p:cBhvr>
                                        <p:cTn id="130" dur="250" autoRev="1" fill="hold"/>
                                        <p:tgtEl>
                                          <p:spTgt spid="25"/>
                                        </p:tgtEl>
                                      </p:cBhvr>
                                      <p:by x="105000" y="105000"/>
                                    </p:animScale>
                                  </p:childTnLst>
                                </p:cTn>
                              </p:par>
                            </p:childTnLst>
                          </p:cTn>
                        </p:par>
                      </p:childTnLst>
                    </p:cTn>
                  </p:par>
                  <p:par>
                    <p:cTn id="131" fill="hold">
                      <p:stCondLst>
                        <p:cond delay="indefinite"/>
                      </p:stCondLst>
                      <p:childTnLst>
                        <p:par>
                          <p:cTn id="132" fill="hold">
                            <p:stCondLst>
                              <p:cond delay="0"/>
                            </p:stCondLst>
                            <p:childTnLst>
                              <p:par>
                                <p:cTn id="133" presetID="1" presetClass="entr" presetSubtype="0" fill="hold" grpId="0" nodeType="clickEffect">
                                  <p:stCondLst>
                                    <p:cond delay="0"/>
                                  </p:stCondLst>
                                  <p:childTnLst>
                                    <p:set>
                                      <p:cBhvr>
                                        <p:cTn id="134" dur="1" fill="hold">
                                          <p:stCondLst>
                                            <p:cond delay="0"/>
                                          </p:stCondLst>
                                        </p:cTn>
                                        <p:tgtEl>
                                          <p:spTgt spid="30"/>
                                        </p:tgtEl>
                                        <p:attrNameLst>
                                          <p:attrName>style.visibility</p:attrName>
                                        </p:attrNameLst>
                                      </p:cBhvr>
                                      <p:to>
                                        <p:strVal val="visible"/>
                                      </p:to>
                                    </p:set>
                                  </p:childTnLst>
                                </p:cTn>
                              </p:par>
                            </p:childTnLst>
                          </p:cTn>
                        </p:par>
                      </p:childTnLst>
                    </p:cTn>
                  </p:par>
                  <p:par>
                    <p:cTn id="135" fill="hold">
                      <p:stCondLst>
                        <p:cond delay="indefinite"/>
                      </p:stCondLst>
                      <p:childTnLst>
                        <p:par>
                          <p:cTn id="136" fill="hold">
                            <p:stCondLst>
                              <p:cond delay="0"/>
                            </p:stCondLst>
                            <p:childTnLst>
                              <p:par>
                                <p:cTn id="137" presetID="27" presetClass="emph" presetSubtype="0" fill="remove" grpId="1" nodeType="clickEffect">
                                  <p:stCondLst>
                                    <p:cond delay="0"/>
                                  </p:stCondLst>
                                  <p:childTnLst>
                                    <p:animClr clrSpc="rgb" dir="cw">
                                      <p:cBhvr override="childStyle">
                                        <p:cTn id="138" dur="250" autoRev="1" fill="remove"/>
                                        <p:tgtEl>
                                          <p:spTgt spid="13"/>
                                        </p:tgtEl>
                                        <p:attrNameLst>
                                          <p:attrName>style.color</p:attrName>
                                        </p:attrNameLst>
                                      </p:cBhvr>
                                      <p:to>
                                        <a:schemeClr val="bg1"/>
                                      </p:to>
                                    </p:animClr>
                                    <p:animClr clrSpc="rgb" dir="cw">
                                      <p:cBhvr>
                                        <p:cTn id="139" dur="250" autoRev="1" fill="remove"/>
                                        <p:tgtEl>
                                          <p:spTgt spid="13"/>
                                        </p:tgtEl>
                                        <p:attrNameLst>
                                          <p:attrName>fillcolor</p:attrName>
                                        </p:attrNameLst>
                                      </p:cBhvr>
                                      <p:to>
                                        <a:schemeClr val="bg1"/>
                                      </p:to>
                                    </p:animClr>
                                    <p:set>
                                      <p:cBhvr>
                                        <p:cTn id="140" dur="250" autoRev="1" fill="remove"/>
                                        <p:tgtEl>
                                          <p:spTgt spid="13"/>
                                        </p:tgtEl>
                                        <p:attrNameLst>
                                          <p:attrName>fill.type</p:attrName>
                                        </p:attrNameLst>
                                      </p:cBhvr>
                                      <p:to>
                                        <p:strVal val="solid"/>
                                      </p:to>
                                    </p:set>
                                    <p:set>
                                      <p:cBhvr>
                                        <p:cTn id="141" dur="250" autoRev="1" fill="remove"/>
                                        <p:tgtEl>
                                          <p:spTgt spid="13"/>
                                        </p:tgtEl>
                                        <p:attrNameLst>
                                          <p:attrName>fill.on</p:attrName>
                                        </p:attrNameLst>
                                      </p:cBhvr>
                                      <p:to>
                                        <p:strVal val="true"/>
                                      </p:to>
                                    </p:set>
                                  </p:childTnLst>
                                </p:cTn>
                              </p:par>
                            </p:childTnLst>
                          </p:cTn>
                        </p:par>
                        <p:par>
                          <p:cTn id="142" fill="hold">
                            <p:stCondLst>
                              <p:cond delay="500"/>
                            </p:stCondLst>
                            <p:childTnLst>
                              <p:par>
                                <p:cTn id="143" presetID="27" presetClass="emph" presetSubtype="0" fill="remove" grpId="1" nodeType="afterEffect">
                                  <p:stCondLst>
                                    <p:cond delay="0"/>
                                  </p:stCondLst>
                                  <p:childTnLst>
                                    <p:animClr clrSpc="rgb" dir="cw">
                                      <p:cBhvr override="childStyle">
                                        <p:cTn id="144" dur="250" autoRev="1" fill="remove"/>
                                        <p:tgtEl>
                                          <p:spTgt spid="14"/>
                                        </p:tgtEl>
                                        <p:attrNameLst>
                                          <p:attrName>style.color</p:attrName>
                                        </p:attrNameLst>
                                      </p:cBhvr>
                                      <p:to>
                                        <a:schemeClr val="bg1"/>
                                      </p:to>
                                    </p:animClr>
                                    <p:animClr clrSpc="rgb" dir="cw">
                                      <p:cBhvr>
                                        <p:cTn id="145" dur="250" autoRev="1" fill="remove"/>
                                        <p:tgtEl>
                                          <p:spTgt spid="14"/>
                                        </p:tgtEl>
                                        <p:attrNameLst>
                                          <p:attrName>fillcolor</p:attrName>
                                        </p:attrNameLst>
                                      </p:cBhvr>
                                      <p:to>
                                        <a:schemeClr val="bg1"/>
                                      </p:to>
                                    </p:animClr>
                                    <p:set>
                                      <p:cBhvr>
                                        <p:cTn id="146" dur="250" autoRev="1" fill="remove"/>
                                        <p:tgtEl>
                                          <p:spTgt spid="14"/>
                                        </p:tgtEl>
                                        <p:attrNameLst>
                                          <p:attrName>fill.type</p:attrName>
                                        </p:attrNameLst>
                                      </p:cBhvr>
                                      <p:to>
                                        <p:strVal val="solid"/>
                                      </p:to>
                                    </p:set>
                                    <p:set>
                                      <p:cBhvr>
                                        <p:cTn id="147" dur="250" autoRev="1" fill="remove"/>
                                        <p:tgtEl>
                                          <p:spTgt spid="14"/>
                                        </p:tgtEl>
                                        <p:attrNameLst>
                                          <p:attrName>fill.on</p:attrName>
                                        </p:attrNameLst>
                                      </p:cBhvr>
                                      <p:to>
                                        <p:strVal val="true"/>
                                      </p:to>
                                    </p:set>
                                  </p:childTnLst>
                                </p:cTn>
                              </p:par>
                            </p:childTnLst>
                          </p:cTn>
                        </p:par>
                        <p:par>
                          <p:cTn id="148" fill="hold">
                            <p:stCondLst>
                              <p:cond delay="1000"/>
                            </p:stCondLst>
                            <p:childTnLst>
                              <p:par>
                                <p:cTn id="149" presetID="27" presetClass="emph" presetSubtype="0" fill="remove" grpId="1" nodeType="afterEffect">
                                  <p:stCondLst>
                                    <p:cond delay="0"/>
                                  </p:stCondLst>
                                  <p:childTnLst>
                                    <p:animClr clrSpc="rgb" dir="cw">
                                      <p:cBhvr override="childStyle">
                                        <p:cTn id="150" dur="250" autoRev="1" fill="remove"/>
                                        <p:tgtEl>
                                          <p:spTgt spid="17"/>
                                        </p:tgtEl>
                                        <p:attrNameLst>
                                          <p:attrName>style.color</p:attrName>
                                        </p:attrNameLst>
                                      </p:cBhvr>
                                      <p:to>
                                        <a:schemeClr val="bg1"/>
                                      </p:to>
                                    </p:animClr>
                                    <p:animClr clrSpc="rgb" dir="cw">
                                      <p:cBhvr>
                                        <p:cTn id="151" dur="250" autoRev="1" fill="remove"/>
                                        <p:tgtEl>
                                          <p:spTgt spid="17"/>
                                        </p:tgtEl>
                                        <p:attrNameLst>
                                          <p:attrName>fillcolor</p:attrName>
                                        </p:attrNameLst>
                                      </p:cBhvr>
                                      <p:to>
                                        <a:schemeClr val="bg1"/>
                                      </p:to>
                                    </p:animClr>
                                    <p:set>
                                      <p:cBhvr>
                                        <p:cTn id="152" dur="250" autoRev="1" fill="remove"/>
                                        <p:tgtEl>
                                          <p:spTgt spid="17"/>
                                        </p:tgtEl>
                                        <p:attrNameLst>
                                          <p:attrName>fill.type</p:attrName>
                                        </p:attrNameLst>
                                      </p:cBhvr>
                                      <p:to>
                                        <p:strVal val="solid"/>
                                      </p:to>
                                    </p:set>
                                    <p:set>
                                      <p:cBhvr>
                                        <p:cTn id="153" dur="250" autoRev="1" fill="remove"/>
                                        <p:tgtEl>
                                          <p:spTgt spid="17"/>
                                        </p:tgtEl>
                                        <p:attrNameLst>
                                          <p:attrName>fill.on</p:attrName>
                                        </p:attrNameLst>
                                      </p:cBhvr>
                                      <p:to>
                                        <p:strVal val="true"/>
                                      </p:to>
                                    </p:set>
                                  </p:childTnLst>
                                </p:cTn>
                              </p:par>
                            </p:childTnLst>
                          </p:cTn>
                        </p:par>
                        <p:par>
                          <p:cTn id="154" fill="hold">
                            <p:stCondLst>
                              <p:cond delay="1500"/>
                            </p:stCondLst>
                            <p:childTnLst>
                              <p:par>
                                <p:cTn id="155" presetID="27" presetClass="emph" presetSubtype="0" fill="remove" grpId="1" nodeType="afterEffect">
                                  <p:stCondLst>
                                    <p:cond delay="0"/>
                                  </p:stCondLst>
                                  <p:childTnLst>
                                    <p:animClr clrSpc="rgb" dir="cw">
                                      <p:cBhvr override="childStyle">
                                        <p:cTn id="156" dur="250" autoRev="1" fill="remove"/>
                                        <p:tgtEl>
                                          <p:spTgt spid="15"/>
                                        </p:tgtEl>
                                        <p:attrNameLst>
                                          <p:attrName>style.color</p:attrName>
                                        </p:attrNameLst>
                                      </p:cBhvr>
                                      <p:to>
                                        <a:schemeClr val="bg1"/>
                                      </p:to>
                                    </p:animClr>
                                    <p:animClr clrSpc="rgb" dir="cw">
                                      <p:cBhvr>
                                        <p:cTn id="157" dur="250" autoRev="1" fill="remove"/>
                                        <p:tgtEl>
                                          <p:spTgt spid="15"/>
                                        </p:tgtEl>
                                        <p:attrNameLst>
                                          <p:attrName>fillcolor</p:attrName>
                                        </p:attrNameLst>
                                      </p:cBhvr>
                                      <p:to>
                                        <a:schemeClr val="bg1"/>
                                      </p:to>
                                    </p:animClr>
                                    <p:set>
                                      <p:cBhvr>
                                        <p:cTn id="158" dur="250" autoRev="1" fill="remove"/>
                                        <p:tgtEl>
                                          <p:spTgt spid="15"/>
                                        </p:tgtEl>
                                        <p:attrNameLst>
                                          <p:attrName>fill.type</p:attrName>
                                        </p:attrNameLst>
                                      </p:cBhvr>
                                      <p:to>
                                        <p:strVal val="solid"/>
                                      </p:to>
                                    </p:set>
                                    <p:set>
                                      <p:cBhvr>
                                        <p:cTn id="159" dur="250" autoRev="1" fill="remove"/>
                                        <p:tgtEl>
                                          <p:spTgt spid="15"/>
                                        </p:tgtEl>
                                        <p:attrNameLst>
                                          <p:attrName>fill.on</p:attrName>
                                        </p:attrNameLst>
                                      </p:cBhvr>
                                      <p:to>
                                        <p:strVal val="true"/>
                                      </p:to>
                                    </p:set>
                                  </p:childTnLst>
                                </p:cTn>
                              </p:par>
                            </p:childTnLst>
                          </p:cTn>
                        </p:par>
                        <p:par>
                          <p:cTn id="160" fill="hold">
                            <p:stCondLst>
                              <p:cond delay="2000"/>
                            </p:stCondLst>
                            <p:childTnLst>
                              <p:par>
                                <p:cTn id="161" presetID="27" presetClass="emph" presetSubtype="0" fill="remove" grpId="1" nodeType="afterEffect">
                                  <p:stCondLst>
                                    <p:cond delay="0"/>
                                  </p:stCondLst>
                                  <p:childTnLst>
                                    <p:animClr clrSpc="rgb" dir="cw">
                                      <p:cBhvr override="childStyle">
                                        <p:cTn id="162" dur="250" autoRev="1" fill="remove"/>
                                        <p:tgtEl>
                                          <p:spTgt spid="16"/>
                                        </p:tgtEl>
                                        <p:attrNameLst>
                                          <p:attrName>style.color</p:attrName>
                                        </p:attrNameLst>
                                      </p:cBhvr>
                                      <p:to>
                                        <a:schemeClr val="bg1"/>
                                      </p:to>
                                    </p:animClr>
                                    <p:animClr clrSpc="rgb" dir="cw">
                                      <p:cBhvr>
                                        <p:cTn id="163" dur="250" autoRev="1" fill="remove"/>
                                        <p:tgtEl>
                                          <p:spTgt spid="16"/>
                                        </p:tgtEl>
                                        <p:attrNameLst>
                                          <p:attrName>fillcolor</p:attrName>
                                        </p:attrNameLst>
                                      </p:cBhvr>
                                      <p:to>
                                        <a:schemeClr val="bg1"/>
                                      </p:to>
                                    </p:animClr>
                                    <p:set>
                                      <p:cBhvr>
                                        <p:cTn id="164" dur="250" autoRev="1" fill="remove"/>
                                        <p:tgtEl>
                                          <p:spTgt spid="16"/>
                                        </p:tgtEl>
                                        <p:attrNameLst>
                                          <p:attrName>fill.type</p:attrName>
                                        </p:attrNameLst>
                                      </p:cBhvr>
                                      <p:to>
                                        <p:strVal val="solid"/>
                                      </p:to>
                                    </p:set>
                                    <p:set>
                                      <p:cBhvr>
                                        <p:cTn id="165" dur="250" autoRev="1" fill="remove"/>
                                        <p:tgtEl>
                                          <p:spTgt spid="16"/>
                                        </p:tgtEl>
                                        <p:attrNameLst>
                                          <p:attrName>fill.on</p:attrName>
                                        </p:attrNameLst>
                                      </p:cBhvr>
                                      <p:to>
                                        <p:strVal val="true"/>
                                      </p:to>
                                    </p:set>
                                  </p:childTnLst>
                                </p:cTn>
                              </p:par>
                            </p:childTnLst>
                          </p:cTn>
                        </p:par>
                      </p:childTnLst>
                    </p:cTn>
                  </p:par>
                  <p:par>
                    <p:cTn id="166" fill="hold">
                      <p:stCondLst>
                        <p:cond delay="indefinite"/>
                      </p:stCondLst>
                      <p:childTnLst>
                        <p:par>
                          <p:cTn id="167" fill="hold">
                            <p:stCondLst>
                              <p:cond delay="0"/>
                            </p:stCondLst>
                            <p:childTnLst>
                              <p:par>
                                <p:cTn id="168" presetID="1" presetClass="entr" presetSubtype="0" fill="hold" grpId="0" nodeType="clickEffect">
                                  <p:stCondLst>
                                    <p:cond delay="0"/>
                                  </p:stCondLst>
                                  <p:childTnLst>
                                    <p:set>
                                      <p:cBhvr>
                                        <p:cTn id="169"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animBg="1"/>
      <p:bldP spid="7" grpId="0" animBg="1"/>
      <p:bldP spid="8" grpId="0" animBg="1"/>
      <p:bldP spid="9" grpId="0" animBg="1"/>
      <p:bldP spid="10" grpId="0" animBg="1"/>
      <p:bldP spid="11" grpId="0" animBg="1"/>
      <p:bldP spid="12" grpId="0" animBg="1"/>
      <p:bldP spid="13" grpId="0" animBg="1"/>
      <p:bldP spid="13" grpId="1" animBg="1"/>
      <p:bldP spid="14" grpId="0" animBg="1"/>
      <p:bldP spid="14" grpId="1" animBg="1"/>
      <p:bldP spid="15" grpId="0" animBg="1"/>
      <p:bldP spid="15" grpId="1" animBg="1"/>
      <p:bldP spid="16" grpId="0" animBg="1"/>
      <p:bldP spid="16" grpId="1" animBg="1"/>
      <p:bldP spid="17" grpId="0" animBg="1"/>
      <p:bldP spid="17" grpId="1" animBg="1"/>
      <p:bldP spid="18" grpId="0" animBg="1"/>
      <p:bldP spid="19" grpId="0" animBg="1"/>
      <p:bldP spid="22" grpId="0" animBg="1"/>
      <p:bldP spid="22" grpId="1" animBg="1"/>
      <p:bldP spid="23" grpId="0" animBg="1"/>
      <p:bldP spid="23" grpId="1" animBg="1"/>
      <p:bldP spid="24" grpId="0" animBg="1"/>
      <p:bldP spid="24" grpId="1" animBg="1"/>
      <p:bldP spid="25" grpId="0" animBg="1"/>
      <p:bldP spid="25" grpId="1" animBg="1"/>
      <p:bldP spid="25" grpId="2" animBg="1"/>
      <p:bldP spid="27" grpId="0" animBg="1"/>
      <p:bldP spid="28" grpId="0"/>
      <p:bldP spid="29" grpId="0"/>
      <p:bldP spid="30" grpId="0"/>
      <p:bldP spid="31" grpId="0"/>
      <p:bldP spid="32"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DB93DDC-D1FB-CD71-FC24-78B8CECFD3E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67</a:t>
            </a:fld>
            <a:endParaRPr lang="en-US"/>
          </a:p>
        </p:txBody>
      </p:sp>
      <p:sp>
        <p:nvSpPr>
          <p:cNvPr id="3" name="Google Shape;292;p28">
            <a:extLst>
              <a:ext uri="{FF2B5EF4-FFF2-40B4-BE49-F238E27FC236}">
                <a16:creationId xmlns:a16="http://schemas.microsoft.com/office/drawing/2014/main" id="{140BDC6D-64ED-9334-EFB3-C84E04FCB71F}"/>
              </a:ext>
            </a:extLst>
          </p:cNvPr>
          <p:cNvSpPr txBox="1"/>
          <p:nvPr/>
        </p:nvSpPr>
        <p:spPr>
          <a:xfrm>
            <a:off x="571500" y="666750"/>
            <a:ext cx="11601450" cy="507831"/>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3300" b="1" i="0" u="none" strike="noStrike" cap="none" dirty="0">
                <a:solidFill>
                  <a:srgbClr val="991B1B"/>
                </a:solidFill>
                <a:latin typeface="Poppins"/>
                <a:ea typeface="Poppins"/>
                <a:cs typeface="Poppins"/>
                <a:sym typeface="Poppins"/>
              </a:rPr>
              <a:t>Redundant Computation &amp; Solution</a:t>
            </a:r>
            <a:endParaRPr dirty="0"/>
          </a:p>
        </p:txBody>
      </p:sp>
      <p:pic>
        <p:nvPicPr>
          <p:cNvPr id="4" name="Google Shape;290;p28" descr="image.png">
            <a:extLst>
              <a:ext uri="{FF2B5EF4-FFF2-40B4-BE49-F238E27FC236}">
                <a16:creationId xmlns:a16="http://schemas.microsoft.com/office/drawing/2014/main" id="{B235640D-4769-AB90-3165-7CCA8DBBA9C9}"/>
              </a:ext>
            </a:extLst>
          </p:cNvPr>
          <p:cNvPicPr preferRelativeResize="0"/>
          <p:nvPr/>
        </p:nvPicPr>
        <p:blipFill rotWithShape="1">
          <a:blip r:embed="rId3">
            <a:alphaModFix/>
          </a:blip>
          <a:srcRect/>
          <a:stretch/>
        </p:blipFill>
        <p:spPr>
          <a:xfrm>
            <a:off x="5953357" y="2841014"/>
            <a:ext cx="5286375" cy="2060325"/>
          </a:xfrm>
          <a:prstGeom prst="rect">
            <a:avLst/>
          </a:prstGeom>
          <a:noFill/>
          <a:ln>
            <a:noFill/>
          </a:ln>
        </p:spPr>
      </p:pic>
      <p:sp>
        <p:nvSpPr>
          <p:cNvPr id="5" name="Google Shape;296;p28">
            <a:extLst>
              <a:ext uri="{FF2B5EF4-FFF2-40B4-BE49-F238E27FC236}">
                <a16:creationId xmlns:a16="http://schemas.microsoft.com/office/drawing/2014/main" id="{DFEDE88C-C56A-4757-A100-3C048FA93D2A}"/>
              </a:ext>
            </a:extLst>
          </p:cNvPr>
          <p:cNvSpPr txBox="1"/>
          <p:nvPr/>
        </p:nvSpPr>
        <p:spPr>
          <a:xfrm>
            <a:off x="5953357" y="2073283"/>
            <a:ext cx="5993131" cy="738664"/>
          </a:xfrm>
          <a:prstGeom prst="rect">
            <a:avLst/>
          </a:prstGeom>
          <a:noFill/>
          <a:ln>
            <a:noFill/>
          </a:ln>
        </p:spPr>
        <p:txBody>
          <a:bodyPr spcFirstLastPara="1" wrap="square" lIns="0" tIns="0" rIns="0" bIns="0" anchor="t" anchorCtr="0">
            <a:spAutoFit/>
          </a:bodyPr>
          <a:lstStyle/>
          <a:p>
            <a:r>
              <a:rPr lang="en-US" sz="2400" dirty="0">
                <a:solidFill>
                  <a:srgbClr val="1F2937"/>
                </a:solidFill>
                <a:latin typeface="Poppins"/>
                <a:cs typeface="Poppins"/>
              </a:rPr>
              <a:t>Pruning non-contribution points with distance estimators</a:t>
            </a:r>
            <a:endParaRPr lang="en-US" sz="2400" b="1" dirty="0">
              <a:solidFill>
                <a:srgbClr val="1F2937"/>
              </a:solidFill>
              <a:latin typeface="Poppins"/>
              <a:cs typeface="Poppins"/>
            </a:endParaRPr>
          </a:p>
        </p:txBody>
      </p:sp>
      <p:sp>
        <p:nvSpPr>
          <p:cNvPr id="6" name="Rectangle 5">
            <a:extLst>
              <a:ext uri="{FF2B5EF4-FFF2-40B4-BE49-F238E27FC236}">
                <a16:creationId xmlns:a16="http://schemas.microsoft.com/office/drawing/2014/main" id="{6A013122-72CF-AE35-FED8-7FE504F67EE3}"/>
              </a:ext>
            </a:extLst>
          </p:cNvPr>
          <p:cNvSpPr/>
          <p:nvPr/>
        </p:nvSpPr>
        <p:spPr>
          <a:xfrm>
            <a:off x="780919" y="4272240"/>
            <a:ext cx="2468880" cy="132543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B73EC12E-5C56-F33D-EB56-292F35AB69D1}"/>
              </a:ext>
            </a:extLst>
          </p:cNvPr>
          <p:cNvSpPr/>
          <p:nvPr/>
        </p:nvSpPr>
        <p:spPr>
          <a:xfrm>
            <a:off x="780919" y="4283210"/>
            <a:ext cx="284659" cy="284659"/>
          </a:xfrm>
          <a:prstGeom prst="ellipse">
            <a:avLst/>
          </a:prstGeom>
          <a:solidFill>
            <a:srgbClr val="000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B189C4F3-ADF7-7C70-C2EC-365B2549B79E}"/>
              </a:ext>
            </a:extLst>
          </p:cNvPr>
          <p:cNvSpPr/>
          <p:nvPr/>
        </p:nvSpPr>
        <p:spPr>
          <a:xfrm>
            <a:off x="2948303" y="4685340"/>
            <a:ext cx="284659" cy="284659"/>
          </a:xfrm>
          <a:prstGeom prst="ellipse">
            <a:avLst/>
          </a:prstGeom>
          <a:solidFill>
            <a:srgbClr val="000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90F032E6-6474-8CF7-9DFE-C32FAC60D812}"/>
              </a:ext>
            </a:extLst>
          </p:cNvPr>
          <p:cNvSpPr/>
          <p:nvPr/>
        </p:nvSpPr>
        <p:spPr>
          <a:xfrm>
            <a:off x="2298703" y="5290875"/>
            <a:ext cx="284659" cy="284659"/>
          </a:xfrm>
          <a:prstGeom prst="ellipse">
            <a:avLst/>
          </a:prstGeom>
          <a:solidFill>
            <a:srgbClr val="000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92CC04A7-C8B7-3DC7-431A-3884623B26E0}"/>
              </a:ext>
            </a:extLst>
          </p:cNvPr>
          <p:cNvSpPr/>
          <p:nvPr/>
        </p:nvSpPr>
        <p:spPr>
          <a:xfrm>
            <a:off x="956316" y="5148545"/>
            <a:ext cx="284659" cy="284659"/>
          </a:xfrm>
          <a:prstGeom prst="ellipse">
            <a:avLst/>
          </a:prstGeom>
          <a:solidFill>
            <a:srgbClr val="000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7C95377F-2E66-5977-3AF6-0E1AACB6ACE1}"/>
              </a:ext>
            </a:extLst>
          </p:cNvPr>
          <p:cNvSpPr/>
          <p:nvPr/>
        </p:nvSpPr>
        <p:spPr>
          <a:xfrm>
            <a:off x="2956721" y="5319342"/>
            <a:ext cx="284659" cy="284659"/>
          </a:xfrm>
          <a:prstGeom prst="ellipse">
            <a:avLst/>
          </a:prstGeom>
          <a:solidFill>
            <a:srgbClr val="000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A17B8D0F-1432-08CD-1DF7-58CD611AD44D}"/>
              </a:ext>
            </a:extLst>
          </p:cNvPr>
          <p:cNvSpPr/>
          <p:nvPr/>
        </p:nvSpPr>
        <p:spPr>
          <a:xfrm>
            <a:off x="2782983" y="2158434"/>
            <a:ext cx="284659" cy="284659"/>
          </a:xfrm>
          <a:prstGeom prst="ellipse">
            <a:avLst/>
          </a:prstGeom>
          <a:solidFill>
            <a:srgbClr val="000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2D01C155-BC06-E286-3397-D8EC7B3BFA23}"/>
              </a:ext>
            </a:extLst>
          </p:cNvPr>
          <p:cNvSpPr/>
          <p:nvPr/>
        </p:nvSpPr>
        <p:spPr>
          <a:xfrm>
            <a:off x="1598527" y="4746318"/>
            <a:ext cx="288610" cy="288610"/>
          </a:xfrm>
          <a:prstGeom prst="ellipse">
            <a:avLst/>
          </a:prstGeom>
          <a:solidFill>
            <a:srgbClr val="008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a:extLst>
              <a:ext uri="{FF2B5EF4-FFF2-40B4-BE49-F238E27FC236}">
                <a16:creationId xmlns:a16="http://schemas.microsoft.com/office/drawing/2014/main" id="{952BA82D-A9F5-EB06-6F67-33F9D8F21660}"/>
              </a:ext>
            </a:extLst>
          </p:cNvPr>
          <p:cNvCxnSpPr>
            <a:cxnSpLocks/>
            <a:stCxn id="18" idx="6"/>
            <a:endCxn id="12" idx="2"/>
          </p:cNvCxnSpPr>
          <p:nvPr/>
        </p:nvCxnSpPr>
        <p:spPr>
          <a:xfrm>
            <a:off x="1110648" y="2300170"/>
            <a:ext cx="1672335" cy="594"/>
          </a:xfrm>
          <a:prstGeom prst="line">
            <a:avLst/>
          </a:prstGeom>
          <a:ln w="381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CF95B17-916F-FE64-75D6-AC08F16E88EA}"/>
              </a:ext>
            </a:extLst>
          </p:cNvPr>
          <p:cNvCxnSpPr>
            <a:cxnSpLocks/>
            <a:stCxn id="13" idx="5"/>
          </p:cNvCxnSpPr>
          <p:nvPr/>
        </p:nvCxnSpPr>
        <p:spPr>
          <a:xfrm>
            <a:off x="1844871" y="4992662"/>
            <a:ext cx="1388090" cy="560314"/>
          </a:xfrm>
          <a:prstGeom prst="line">
            <a:avLst/>
          </a:prstGeom>
          <a:ln w="38100">
            <a:solidFill>
              <a:srgbClr val="C00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257BB22C-2BAF-9185-322A-44C9814DEF14}"/>
              </a:ext>
            </a:extLst>
          </p:cNvPr>
          <p:cNvSpPr txBox="1"/>
          <p:nvPr/>
        </p:nvSpPr>
        <p:spPr>
          <a:xfrm>
            <a:off x="1613469" y="1837846"/>
            <a:ext cx="797013" cy="400110"/>
          </a:xfrm>
          <a:prstGeom prst="rect">
            <a:avLst/>
          </a:prstGeom>
          <a:noFill/>
        </p:spPr>
        <p:txBody>
          <a:bodyPr wrap="none" rtlCol="0">
            <a:spAutoFit/>
          </a:bodyPr>
          <a:lstStyle/>
          <a:p>
            <a:r>
              <a:rPr lang="en-US" sz="2000" i="1" dirty="0" err="1"/>
              <a:t>cmax</a:t>
            </a:r>
            <a:endParaRPr lang="en-US" sz="2000" i="1" dirty="0"/>
          </a:p>
        </p:txBody>
      </p:sp>
      <p:sp>
        <p:nvSpPr>
          <p:cNvPr id="17" name="TextBox 16">
            <a:extLst>
              <a:ext uri="{FF2B5EF4-FFF2-40B4-BE49-F238E27FC236}">
                <a16:creationId xmlns:a16="http://schemas.microsoft.com/office/drawing/2014/main" id="{ADD0AEEC-E299-52F0-95AB-EDB8564E07B7}"/>
              </a:ext>
            </a:extLst>
          </p:cNvPr>
          <p:cNvSpPr txBox="1"/>
          <p:nvPr/>
        </p:nvSpPr>
        <p:spPr>
          <a:xfrm>
            <a:off x="2226896" y="5662603"/>
            <a:ext cx="2747868" cy="400110"/>
          </a:xfrm>
          <a:prstGeom prst="rect">
            <a:avLst/>
          </a:prstGeom>
          <a:noFill/>
        </p:spPr>
        <p:txBody>
          <a:bodyPr wrap="none" rtlCol="0">
            <a:spAutoFit/>
          </a:bodyPr>
          <a:lstStyle/>
          <a:p>
            <a:r>
              <a:rPr lang="en-US" sz="2000" i="1" dirty="0"/>
              <a:t>Upper Bound &lt;= </a:t>
            </a:r>
            <a:r>
              <a:rPr lang="en-US" sz="2000" i="1" dirty="0" err="1"/>
              <a:t>cmax</a:t>
            </a:r>
            <a:endParaRPr lang="en-US" sz="2000" i="1" dirty="0"/>
          </a:p>
        </p:txBody>
      </p:sp>
      <p:sp>
        <p:nvSpPr>
          <p:cNvPr id="18" name="Oval 17">
            <a:extLst>
              <a:ext uri="{FF2B5EF4-FFF2-40B4-BE49-F238E27FC236}">
                <a16:creationId xmlns:a16="http://schemas.microsoft.com/office/drawing/2014/main" id="{51523F14-AA19-CD9A-6607-8DDB70BEF9CA}"/>
              </a:ext>
            </a:extLst>
          </p:cNvPr>
          <p:cNvSpPr/>
          <p:nvPr/>
        </p:nvSpPr>
        <p:spPr>
          <a:xfrm>
            <a:off x="822038" y="2155865"/>
            <a:ext cx="288610" cy="288610"/>
          </a:xfrm>
          <a:prstGeom prst="ellipse">
            <a:avLst/>
          </a:prstGeom>
          <a:solidFill>
            <a:srgbClr val="008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519EAF43-54B6-6869-045F-20CA289B9FD5}"/>
                  </a:ext>
                </a:extLst>
              </p:cNvPr>
              <p:cNvSpPr txBox="1"/>
              <p:nvPr/>
            </p:nvSpPr>
            <p:spPr>
              <a:xfrm>
                <a:off x="716531" y="1693495"/>
                <a:ext cx="511550" cy="400110"/>
              </a:xfrm>
              <a:prstGeom prst="rect">
                <a:avLst/>
              </a:prstGeom>
              <a:noFill/>
            </p:spPr>
            <p:txBody>
              <a:bodyPr wrap="none" rtlCol="0">
                <a:spAutoFit/>
              </a:bodyPr>
              <a:lstStyle/>
              <a:p>
                <a:pPr/>
                <a14:m>
                  <m:oMathPara xmlns:m="http://schemas.openxmlformats.org/officeDocument/2006/math">
                    <m:o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𝑎</m:t>
                          </m:r>
                        </m:e>
                        <m:sub>
                          <m:r>
                            <a:rPr lang="en-US" sz="2000" b="0" i="1" smtClean="0">
                              <a:latin typeface="Cambria Math" panose="02040503050406030204" pitchFamily="18" charset="0"/>
                            </a:rPr>
                            <m:t>1</m:t>
                          </m:r>
                        </m:sub>
                      </m:sSub>
                    </m:oMath>
                  </m:oMathPara>
                </a14:m>
                <a:endParaRPr lang="en-US" sz="2000" dirty="0"/>
              </a:p>
            </p:txBody>
          </p:sp>
        </mc:Choice>
        <mc:Fallback xmlns="">
          <p:sp>
            <p:nvSpPr>
              <p:cNvPr id="19" name="TextBox 18">
                <a:extLst>
                  <a:ext uri="{FF2B5EF4-FFF2-40B4-BE49-F238E27FC236}">
                    <a16:creationId xmlns:a16="http://schemas.microsoft.com/office/drawing/2014/main" id="{519EAF43-54B6-6869-045F-20CA289B9FD5}"/>
                  </a:ext>
                </a:extLst>
              </p:cNvPr>
              <p:cNvSpPr txBox="1">
                <a:spLocks noRot="1" noChangeAspect="1" noMove="1" noResize="1" noEditPoints="1" noAdjustHandles="1" noChangeArrowheads="1" noChangeShapeType="1" noTextEdit="1"/>
              </p:cNvSpPr>
              <p:nvPr/>
            </p:nvSpPr>
            <p:spPr>
              <a:xfrm>
                <a:off x="716531" y="1693495"/>
                <a:ext cx="511550" cy="400110"/>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712A06DE-77A8-3478-7283-2A8D6A98504D}"/>
                  </a:ext>
                </a:extLst>
              </p:cNvPr>
              <p:cNvSpPr txBox="1"/>
              <p:nvPr/>
            </p:nvSpPr>
            <p:spPr>
              <a:xfrm>
                <a:off x="1404170" y="4252062"/>
                <a:ext cx="517513" cy="400110"/>
              </a:xfrm>
              <a:prstGeom prst="rect">
                <a:avLst/>
              </a:prstGeom>
              <a:noFill/>
            </p:spPr>
            <p:txBody>
              <a:bodyPr wrap="none" rtlCol="0">
                <a:spAutoFit/>
              </a:bodyPr>
              <a:lstStyle/>
              <a:p>
                <a:pPr/>
                <a14:m>
                  <m:oMathPara xmlns:m="http://schemas.openxmlformats.org/officeDocument/2006/math">
                    <m:o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𝑎</m:t>
                          </m:r>
                        </m:e>
                        <m:sub>
                          <m:r>
                            <a:rPr lang="en-US" sz="2000" b="0" i="1" smtClean="0">
                              <a:latin typeface="Cambria Math" panose="02040503050406030204" pitchFamily="18" charset="0"/>
                            </a:rPr>
                            <m:t>2</m:t>
                          </m:r>
                        </m:sub>
                      </m:sSub>
                    </m:oMath>
                  </m:oMathPara>
                </a14:m>
                <a:endParaRPr lang="en-US" sz="2000" dirty="0"/>
              </a:p>
            </p:txBody>
          </p:sp>
        </mc:Choice>
        <mc:Fallback xmlns="">
          <p:sp>
            <p:nvSpPr>
              <p:cNvPr id="20" name="TextBox 19">
                <a:extLst>
                  <a:ext uri="{FF2B5EF4-FFF2-40B4-BE49-F238E27FC236}">
                    <a16:creationId xmlns:a16="http://schemas.microsoft.com/office/drawing/2014/main" id="{712A06DE-77A8-3478-7283-2A8D6A98504D}"/>
                  </a:ext>
                </a:extLst>
              </p:cNvPr>
              <p:cNvSpPr txBox="1">
                <a:spLocks noRot="1" noChangeAspect="1" noMove="1" noResize="1" noEditPoints="1" noAdjustHandles="1" noChangeArrowheads="1" noChangeShapeType="1" noTextEdit="1"/>
              </p:cNvSpPr>
              <p:nvPr/>
            </p:nvSpPr>
            <p:spPr>
              <a:xfrm>
                <a:off x="1404170" y="4252062"/>
                <a:ext cx="517513" cy="400110"/>
              </a:xfrm>
              <a:prstGeom prst="rect">
                <a:avLst/>
              </a:prstGeom>
              <a:blipFill>
                <a:blip r:embed="rId5"/>
                <a:stretch>
                  <a:fillRect/>
                </a:stretch>
              </a:blipFill>
            </p:spPr>
            <p:txBody>
              <a:bodyPr/>
              <a:lstStyle/>
              <a:p>
                <a:r>
                  <a:rPr lang="en-US">
                    <a:noFill/>
                  </a:rPr>
                  <a:t> </a:t>
                </a:r>
              </a:p>
            </p:txBody>
          </p:sp>
        </mc:Fallback>
      </mc:AlternateContent>
      <p:sp>
        <p:nvSpPr>
          <p:cNvPr id="21" name="TextBox 20">
            <a:extLst>
              <a:ext uri="{FF2B5EF4-FFF2-40B4-BE49-F238E27FC236}">
                <a16:creationId xmlns:a16="http://schemas.microsoft.com/office/drawing/2014/main" id="{DE4BB548-DEBF-6349-C7C9-7AE947227B38}"/>
              </a:ext>
            </a:extLst>
          </p:cNvPr>
          <p:cNvSpPr txBox="1"/>
          <p:nvPr/>
        </p:nvSpPr>
        <p:spPr>
          <a:xfrm>
            <a:off x="6033262" y="3839353"/>
            <a:ext cx="5150413" cy="825419"/>
          </a:xfrm>
          <a:prstGeom prst="rect">
            <a:avLst/>
          </a:prstGeom>
          <a:noFill/>
        </p:spPr>
        <p:txBody>
          <a:bodyPr wrap="square" rtlCol="0">
            <a:spAutoFit/>
          </a:bodyPr>
          <a:lstStyle/>
          <a:p>
            <a:pPr>
              <a:lnSpc>
                <a:spcPct val="160000"/>
              </a:lnSpc>
            </a:pPr>
            <a:r>
              <a:rPr lang="en-US" sz="1600" dirty="0">
                <a:solidFill>
                  <a:srgbClr val="4B5563"/>
                </a:solidFill>
                <a:latin typeface="Lato"/>
                <a:ea typeface="Lato"/>
                <a:cs typeface="Lato"/>
              </a:rPr>
              <a:t>None of points in the box help to increase the global maximum, so we don’t have to visit them</a:t>
            </a:r>
          </a:p>
        </p:txBody>
      </p:sp>
      <p:sp>
        <p:nvSpPr>
          <p:cNvPr id="22" name="TextBox 21">
            <a:extLst>
              <a:ext uri="{FF2B5EF4-FFF2-40B4-BE49-F238E27FC236}">
                <a16:creationId xmlns:a16="http://schemas.microsoft.com/office/drawing/2014/main" id="{FEAA7088-FBE9-45BE-86B4-C57BE33252A4}"/>
              </a:ext>
            </a:extLst>
          </p:cNvPr>
          <p:cNvSpPr txBox="1"/>
          <p:nvPr/>
        </p:nvSpPr>
        <p:spPr>
          <a:xfrm>
            <a:off x="6033262" y="2906110"/>
            <a:ext cx="5286375" cy="825419"/>
          </a:xfrm>
          <a:prstGeom prst="rect">
            <a:avLst/>
          </a:prstGeom>
          <a:noFill/>
        </p:spPr>
        <p:txBody>
          <a:bodyPr wrap="square">
            <a:spAutoFit/>
          </a:bodyPr>
          <a:lstStyle/>
          <a:p>
            <a:pPr>
              <a:lnSpc>
                <a:spcPct val="160000"/>
              </a:lnSpc>
            </a:pPr>
            <a:r>
              <a:rPr lang="en-US" sz="1600" dirty="0">
                <a:solidFill>
                  <a:srgbClr val="4B5563"/>
                </a:solidFill>
                <a:latin typeface="Lato"/>
                <a:ea typeface="Lato"/>
                <a:cs typeface="Lato"/>
              </a:rPr>
              <a:t>All the points in an MBR can be pruned if the upper bound &lt;= </a:t>
            </a:r>
            <a:r>
              <a:rPr lang="en-US" sz="1600" dirty="0" err="1">
                <a:solidFill>
                  <a:srgbClr val="4B5563"/>
                </a:solidFill>
                <a:latin typeface="Lato"/>
                <a:ea typeface="Lato"/>
                <a:cs typeface="Lato"/>
              </a:rPr>
              <a:t>cmax</a:t>
            </a:r>
            <a:r>
              <a:rPr lang="en-US" sz="1600" dirty="0">
                <a:solidFill>
                  <a:srgbClr val="4B5563"/>
                </a:solidFill>
                <a:latin typeface="Lato"/>
                <a:ea typeface="Lato"/>
                <a:cs typeface="Lato"/>
              </a:rPr>
              <a:t> (the current global distance)</a:t>
            </a:r>
          </a:p>
        </p:txBody>
      </p:sp>
      <p:sp>
        <p:nvSpPr>
          <p:cNvPr id="23" name="TextBox 22">
            <a:extLst>
              <a:ext uri="{FF2B5EF4-FFF2-40B4-BE49-F238E27FC236}">
                <a16:creationId xmlns:a16="http://schemas.microsoft.com/office/drawing/2014/main" id="{2786C6E8-6296-FDC6-CD85-15B8D3763420}"/>
              </a:ext>
            </a:extLst>
          </p:cNvPr>
          <p:cNvSpPr txBox="1"/>
          <p:nvPr/>
        </p:nvSpPr>
        <p:spPr>
          <a:xfrm>
            <a:off x="3232961" y="2155865"/>
            <a:ext cx="1309974" cy="307777"/>
          </a:xfrm>
          <a:prstGeom prst="rect">
            <a:avLst/>
          </a:prstGeom>
          <a:noFill/>
        </p:spPr>
        <p:txBody>
          <a:bodyPr wrap="none" rtlCol="0">
            <a:spAutoFit/>
          </a:bodyPr>
          <a:lstStyle/>
          <a:p>
            <a:r>
              <a:rPr lang="en-US" dirty="0"/>
              <a:t>NN Candidate</a:t>
            </a:r>
          </a:p>
        </p:txBody>
      </p:sp>
      <p:sp>
        <p:nvSpPr>
          <p:cNvPr id="24" name="TextBox 23">
            <a:extLst>
              <a:ext uri="{FF2B5EF4-FFF2-40B4-BE49-F238E27FC236}">
                <a16:creationId xmlns:a16="http://schemas.microsoft.com/office/drawing/2014/main" id="{95BB121A-85A5-B849-4A83-49AA41F0253F}"/>
              </a:ext>
            </a:extLst>
          </p:cNvPr>
          <p:cNvSpPr txBox="1"/>
          <p:nvPr/>
        </p:nvSpPr>
        <p:spPr>
          <a:xfrm>
            <a:off x="3399534" y="4684885"/>
            <a:ext cx="1309974" cy="307777"/>
          </a:xfrm>
          <a:prstGeom prst="rect">
            <a:avLst/>
          </a:prstGeom>
          <a:noFill/>
        </p:spPr>
        <p:txBody>
          <a:bodyPr wrap="none" rtlCol="0">
            <a:spAutoFit/>
          </a:bodyPr>
          <a:lstStyle/>
          <a:p>
            <a:r>
              <a:rPr lang="en-US" dirty="0"/>
              <a:t>NN Candidate</a:t>
            </a:r>
          </a:p>
        </p:txBody>
      </p:sp>
    </p:spTree>
    <p:extLst>
      <p:ext uri="{BB962C8B-B14F-4D97-AF65-F5344CB8AC3E}">
        <p14:creationId xmlns:p14="http://schemas.microsoft.com/office/powerpoint/2010/main" val="28093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dissolve">
                                      <p:cBhvr>
                                        <p:cTn id="23" dur="500"/>
                                        <p:tgtEl>
                                          <p:spTgt spid="12"/>
                                        </p:tgtEl>
                                      </p:cBhvr>
                                    </p:animEffect>
                                  </p:childTnLst>
                                </p:cTn>
                              </p:par>
                            </p:childTnLst>
                          </p:cTn>
                        </p:par>
                        <p:par>
                          <p:cTn id="24" fill="hold">
                            <p:stCondLst>
                              <p:cond delay="500"/>
                            </p:stCondLst>
                            <p:childTnLst>
                              <p:par>
                                <p:cTn id="25" presetID="9" presetClass="entr" presetSubtype="0" fill="hold" grpId="0" nodeType="after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dissolve">
                                      <p:cBhvr>
                                        <p:cTn id="27" dur="500"/>
                                        <p:tgtEl>
                                          <p:spTgt spid="8"/>
                                        </p:tgtEl>
                                      </p:cBhvr>
                                    </p:animEffect>
                                  </p:childTnLst>
                                </p:cTn>
                              </p:par>
                            </p:childTnLst>
                          </p:cTn>
                        </p:par>
                        <p:par>
                          <p:cTn id="28" fill="hold">
                            <p:stCondLst>
                              <p:cond delay="1000"/>
                            </p:stCondLst>
                            <p:childTnLst>
                              <p:par>
                                <p:cTn id="29" presetID="9" presetClass="entr" presetSubtype="0" fill="hold" grpId="0" nodeType="after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dissolve">
                                      <p:cBhvr>
                                        <p:cTn id="31" dur="200"/>
                                        <p:tgtEl>
                                          <p:spTgt spid="9"/>
                                        </p:tgtEl>
                                      </p:cBhvr>
                                    </p:animEffect>
                                  </p:childTnLst>
                                </p:cTn>
                              </p:par>
                            </p:childTnLst>
                          </p:cTn>
                        </p:par>
                        <p:par>
                          <p:cTn id="32" fill="hold">
                            <p:stCondLst>
                              <p:cond delay="1200"/>
                            </p:stCondLst>
                            <p:childTnLst>
                              <p:par>
                                <p:cTn id="33" presetID="9" presetClass="entr" presetSubtype="0" fill="hold" grpId="0" nodeType="after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dissolve">
                                      <p:cBhvr>
                                        <p:cTn id="35" dur="200"/>
                                        <p:tgtEl>
                                          <p:spTgt spid="10"/>
                                        </p:tgtEl>
                                      </p:cBhvr>
                                    </p:animEffect>
                                  </p:childTnLst>
                                </p:cTn>
                              </p:par>
                            </p:childTnLst>
                          </p:cTn>
                        </p:par>
                        <p:par>
                          <p:cTn id="36" fill="hold">
                            <p:stCondLst>
                              <p:cond delay="1400"/>
                            </p:stCondLst>
                            <p:childTnLst>
                              <p:par>
                                <p:cTn id="37" presetID="9" presetClass="entr" presetSubtype="0" fill="hold" grpId="0" nodeType="after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dissolve">
                                      <p:cBhvr>
                                        <p:cTn id="39" dur="200"/>
                                        <p:tgtEl>
                                          <p:spTgt spid="11"/>
                                        </p:tgtEl>
                                      </p:cBhvr>
                                    </p:animEffect>
                                  </p:childTnLst>
                                </p:cTn>
                              </p:par>
                            </p:childTnLst>
                          </p:cTn>
                        </p:par>
                        <p:par>
                          <p:cTn id="40" fill="hold">
                            <p:stCondLst>
                              <p:cond delay="1600"/>
                            </p:stCondLst>
                            <p:childTnLst>
                              <p:par>
                                <p:cTn id="41" presetID="9" presetClass="entr" presetSubtype="0" fill="hold" grpId="0" nodeType="afterEffect">
                                  <p:stCondLst>
                                    <p:cond delay="0"/>
                                  </p:stCondLst>
                                  <p:childTnLst>
                                    <p:set>
                                      <p:cBhvr>
                                        <p:cTn id="42" dur="1" fill="hold">
                                          <p:stCondLst>
                                            <p:cond delay="0"/>
                                          </p:stCondLst>
                                        </p:cTn>
                                        <p:tgtEl>
                                          <p:spTgt spid="7"/>
                                        </p:tgtEl>
                                        <p:attrNameLst>
                                          <p:attrName>style.visibility</p:attrName>
                                        </p:attrNameLst>
                                      </p:cBhvr>
                                      <p:to>
                                        <p:strVal val="visible"/>
                                      </p:to>
                                    </p:set>
                                    <p:animEffect transition="in" filter="dissolve">
                                      <p:cBhvr>
                                        <p:cTn id="43" dur="200"/>
                                        <p:tgtEl>
                                          <p:spTgt spid="7"/>
                                        </p:tgtEl>
                                      </p:cBhvr>
                                    </p:animEffect>
                                  </p:childTnLst>
                                </p:cTn>
                              </p:par>
                              <p:par>
                                <p:cTn id="44" presetID="1" presetClass="entr" presetSubtype="0" fill="hold" grpId="0" nodeType="withEffect">
                                  <p:stCondLst>
                                    <p:cond delay="0"/>
                                  </p:stCondLst>
                                  <p:childTnLst>
                                    <p:set>
                                      <p:cBhvr>
                                        <p:cTn id="45" dur="1" fill="hold">
                                          <p:stCondLst>
                                            <p:cond delay="0"/>
                                          </p:stCondLst>
                                        </p:cTn>
                                        <p:tgtEl>
                                          <p:spTgt spid="23"/>
                                        </p:tgtEl>
                                        <p:attrNameLst>
                                          <p:attrName>style.visibility</p:attrName>
                                        </p:attrNameLst>
                                      </p:cBhvr>
                                      <p:to>
                                        <p:strVal val="visible"/>
                                      </p:to>
                                    </p:set>
                                  </p:childTnLst>
                                </p:cTn>
                              </p:par>
                              <p:par>
                                <p:cTn id="46" presetID="1" presetClass="entr" presetSubtype="0" fill="hold" grpId="0" nodeType="withEffect">
                                  <p:stCondLst>
                                    <p:cond delay="0"/>
                                  </p:stCondLst>
                                  <p:childTnLst>
                                    <p:set>
                                      <p:cBhvr>
                                        <p:cTn id="47" dur="1" fill="hold">
                                          <p:stCondLst>
                                            <p:cond delay="0"/>
                                          </p:stCondLst>
                                        </p:cTn>
                                        <p:tgtEl>
                                          <p:spTgt spid="24"/>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6" presetClass="entr" presetSubtype="16" fill="hold" grpId="0" nodeType="clickEffect">
                                  <p:stCondLst>
                                    <p:cond delay="0"/>
                                  </p:stCondLst>
                                  <p:childTnLst>
                                    <p:set>
                                      <p:cBhvr>
                                        <p:cTn id="51" dur="1" fill="hold">
                                          <p:stCondLst>
                                            <p:cond delay="0"/>
                                          </p:stCondLst>
                                        </p:cTn>
                                        <p:tgtEl>
                                          <p:spTgt spid="6"/>
                                        </p:tgtEl>
                                        <p:attrNameLst>
                                          <p:attrName>style.visibility</p:attrName>
                                        </p:attrNameLst>
                                      </p:cBhvr>
                                      <p:to>
                                        <p:strVal val="visible"/>
                                      </p:to>
                                    </p:set>
                                    <p:animEffect transition="in" filter="circle(in)">
                                      <p:cBhvr>
                                        <p:cTn id="52" dur="2000"/>
                                        <p:tgtEl>
                                          <p:spTgt spid="6"/>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nodeType="clickEffect">
                                  <p:stCondLst>
                                    <p:cond delay="0"/>
                                  </p:stCondLst>
                                  <p:childTnLst>
                                    <p:set>
                                      <p:cBhvr>
                                        <p:cTn id="56" dur="1" fill="hold">
                                          <p:stCondLst>
                                            <p:cond delay="0"/>
                                          </p:stCondLst>
                                        </p:cTn>
                                        <p:tgtEl>
                                          <p:spTgt spid="14"/>
                                        </p:tgtEl>
                                        <p:attrNameLst>
                                          <p:attrName>style.visibility</p:attrName>
                                        </p:attrNameLst>
                                      </p:cBhvr>
                                      <p:to>
                                        <p:strVal val="visible"/>
                                      </p:to>
                                    </p:set>
                                    <p:animEffect transition="in" filter="wipe(down)">
                                      <p:cBhvr>
                                        <p:cTn id="57" dur="500"/>
                                        <p:tgtEl>
                                          <p:spTgt spid="14"/>
                                        </p:tgtEl>
                                      </p:cBhvr>
                                    </p:animEffect>
                                  </p:childTnLst>
                                </p:cTn>
                              </p:par>
                              <p:par>
                                <p:cTn id="58" presetID="22" presetClass="entr" presetSubtype="4" fill="hold" grpId="0" nodeType="withEffect">
                                  <p:stCondLst>
                                    <p:cond delay="0"/>
                                  </p:stCondLst>
                                  <p:childTnLst>
                                    <p:set>
                                      <p:cBhvr>
                                        <p:cTn id="59" dur="1" fill="hold">
                                          <p:stCondLst>
                                            <p:cond delay="0"/>
                                          </p:stCondLst>
                                        </p:cTn>
                                        <p:tgtEl>
                                          <p:spTgt spid="16"/>
                                        </p:tgtEl>
                                        <p:attrNameLst>
                                          <p:attrName>style.visibility</p:attrName>
                                        </p:attrNameLst>
                                      </p:cBhvr>
                                      <p:to>
                                        <p:strVal val="visible"/>
                                      </p:to>
                                    </p:set>
                                    <p:animEffect transition="in" filter="wipe(down)">
                                      <p:cBhvr>
                                        <p:cTn id="60" dur="500"/>
                                        <p:tgtEl>
                                          <p:spTgt spid="16"/>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4" fill="hold" grpId="0" nodeType="clickEffect">
                                  <p:stCondLst>
                                    <p:cond delay="0"/>
                                  </p:stCondLst>
                                  <p:childTnLst>
                                    <p:set>
                                      <p:cBhvr>
                                        <p:cTn id="64" dur="1" fill="hold">
                                          <p:stCondLst>
                                            <p:cond delay="0"/>
                                          </p:stCondLst>
                                        </p:cTn>
                                        <p:tgtEl>
                                          <p:spTgt spid="17"/>
                                        </p:tgtEl>
                                        <p:attrNameLst>
                                          <p:attrName>style.visibility</p:attrName>
                                        </p:attrNameLst>
                                      </p:cBhvr>
                                      <p:to>
                                        <p:strVal val="visible"/>
                                      </p:to>
                                    </p:set>
                                    <p:animEffect transition="in" filter="wipe(down)">
                                      <p:cBhvr>
                                        <p:cTn id="65" dur="500"/>
                                        <p:tgtEl>
                                          <p:spTgt spid="17"/>
                                        </p:tgtEl>
                                      </p:cBhvr>
                                    </p:animEffect>
                                  </p:childTnLst>
                                </p:cTn>
                              </p:par>
                              <p:par>
                                <p:cTn id="66" presetID="22" presetClass="entr" presetSubtype="4" fill="hold" nodeType="withEffect">
                                  <p:stCondLst>
                                    <p:cond delay="0"/>
                                  </p:stCondLst>
                                  <p:childTnLst>
                                    <p:set>
                                      <p:cBhvr>
                                        <p:cTn id="67" dur="1" fill="hold">
                                          <p:stCondLst>
                                            <p:cond delay="0"/>
                                          </p:stCondLst>
                                        </p:cTn>
                                        <p:tgtEl>
                                          <p:spTgt spid="15"/>
                                        </p:tgtEl>
                                        <p:attrNameLst>
                                          <p:attrName>style.visibility</p:attrName>
                                        </p:attrNameLst>
                                      </p:cBhvr>
                                      <p:to>
                                        <p:strVal val="visible"/>
                                      </p:to>
                                    </p:set>
                                    <p:animEffect transition="in" filter="wipe(down)">
                                      <p:cBhvr>
                                        <p:cTn id="68" dur="500"/>
                                        <p:tgtEl>
                                          <p:spTgt spid="15"/>
                                        </p:tgtEl>
                                      </p:cBhvr>
                                    </p:animEffec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grpId="0" nodeType="clickEffect">
                                  <p:stCondLst>
                                    <p:cond delay="0"/>
                                  </p:stCondLst>
                                  <p:childTnLst>
                                    <p:set>
                                      <p:cBhvr>
                                        <p:cTn id="72" dur="1" fill="hold">
                                          <p:stCondLst>
                                            <p:cond delay="0"/>
                                          </p:stCondLst>
                                        </p:cTn>
                                        <p:tgtEl>
                                          <p:spTgt spid="22"/>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4"/>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21"/>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9" presetClass="exit" presetSubtype="0" fill="hold" grpId="1" nodeType="clickEffect">
                                  <p:stCondLst>
                                    <p:cond delay="0"/>
                                  </p:stCondLst>
                                  <p:childTnLst>
                                    <p:animEffect transition="out" filter="dissolve">
                                      <p:cBhvr>
                                        <p:cTn id="82" dur="200"/>
                                        <p:tgtEl>
                                          <p:spTgt spid="7"/>
                                        </p:tgtEl>
                                      </p:cBhvr>
                                    </p:animEffect>
                                    <p:set>
                                      <p:cBhvr>
                                        <p:cTn id="83" dur="1" fill="hold">
                                          <p:stCondLst>
                                            <p:cond delay="199"/>
                                          </p:stCondLst>
                                        </p:cTn>
                                        <p:tgtEl>
                                          <p:spTgt spid="7"/>
                                        </p:tgtEl>
                                        <p:attrNameLst>
                                          <p:attrName>style.visibility</p:attrName>
                                        </p:attrNameLst>
                                      </p:cBhvr>
                                      <p:to>
                                        <p:strVal val="hidden"/>
                                      </p:to>
                                    </p:set>
                                  </p:childTnLst>
                                </p:cTn>
                              </p:par>
                            </p:childTnLst>
                          </p:cTn>
                        </p:par>
                        <p:par>
                          <p:cTn id="84" fill="hold">
                            <p:stCondLst>
                              <p:cond delay="200"/>
                            </p:stCondLst>
                            <p:childTnLst>
                              <p:par>
                                <p:cTn id="85" presetID="9" presetClass="exit" presetSubtype="0" fill="hold" grpId="1" nodeType="afterEffect">
                                  <p:stCondLst>
                                    <p:cond delay="0"/>
                                  </p:stCondLst>
                                  <p:childTnLst>
                                    <p:animEffect transition="out" filter="dissolve">
                                      <p:cBhvr>
                                        <p:cTn id="86" dur="200"/>
                                        <p:tgtEl>
                                          <p:spTgt spid="11"/>
                                        </p:tgtEl>
                                      </p:cBhvr>
                                    </p:animEffect>
                                    <p:set>
                                      <p:cBhvr>
                                        <p:cTn id="87" dur="1" fill="hold">
                                          <p:stCondLst>
                                            <p:cond delay="199"/>
                                          </p:stCondLst>
                                        </p:cTn>
                                        <p:tgtEl>
                                          <p:spTgt spid="11"/>
                                        </p:tgtEl>
                                        <p:attrNameLst>
                                          <p:attrName>style.visibility</p:attrName>
                                        </p:attrNameLst>
                                      </p:cBhvr>
                                      <p:to>
                                        <p:strVal val="hidden"/>
                                      </p:to>
                                    </p:set>
                                  </p:childTnLst>
                                </p:cTn>
                              </p:par>
                            </p:childTnLst>
                          </p:cTn>
                        </p:par>
                        <p:par>
                          <p:cTn id="88" fill="hold">
                            <p:stCondLst>
                              <p:cond delay="400"/>
                            </p:stCondLst>
                            <p:childTnLst>
                              <p:par>
                                <p:cTn id="89" presetID="9" presetClass="exit" presetSubtype="0" fill="hold" grpId="1" nodeType="afterEffect">
                                  <p:stCondLst>
                                    <p:cond delay="0"/>
                                  </p:stCondLst>
                                  <p:childTnLst>
                                    <p:animEffect transition="out" filter="dissolve">
                                      <p:cBhvr>
                                        <p:cTn id="90" dur="200"/>
                                        <p:tgtEl>
                                          <p:spTgt spid="10"/>
                                        </p:tgtEl>
                                      </p:cBhvr>
                                    </p:animEffect>
                                    <p:set>
                                      <p:cBhvr>
                                        <p:cTn id="91" dur="1" fill="hold">
                                          <p:stCondLst>
                                            <p:cond delay="199"/>
                                          </p:stCondLst>
                                        </p:cTn>
                                        <p:tgtEl>
                                          <p:spTgt spid="10"/>
                                        </p:tgtEl>
                                        <p:attrNameLst>
                                          <p:attrName>style.visibility</p:attrName>
                                        </p:attrNameLst>
                                      </p:cBhvr>
                                      <p:to>
                                        <p:strVal val="hidden"/>
                                      </p:to>
                                    </p:set>
                                  </p:childTnLst>
                                </p:cTn>
                              </p:par>
                            </p:childTnLst>
                          </p:cTn>
                        </p:par>
                        <p:par>
                          <p:cTn id="92" fill="hold">
                            <p:stCondLst>
                              <p:cond delay="600"/>
                            </p:stCondLst>
                            <p:childTnLst>
                              <p:par>
                                <p:cTn id="93" presetID="9" presetClass="exit" presetSubtype="0" fill="hold" grpId="1" nodeType="afterEffect">
                                  <p:stCondLst>
                                    <p:cond delay="0"/>
                                  </p:stCondLst>
                                  <p:childTnLst>
                                    <p:animEffect transition="out" filter="dissolve">
                                      <p:cBhvr>
                                        <p:cTn id="94" dur="200"/>
                                        <p:tgtEl>
                                          <p:spTgt spid="9"/>
                                        </p:tgtEl>
                                      </p:cBhvr>
                                    </p:animEffect>
                                    <p:set>
                                      <p:cBhvr>
                                        <p:cTn id="95" dur="1" fill="hold">
                                          <p:stCondLst>
                                            <p:cond delay="199"/>
                                          </p:stCondLst>
                                        </p:cTn>
                                        <p:tgtEl>
                                          <p:spTgt spid="9"/>
                                        </p:tgtEl>
                                        <p:attrNameLst>
                                          <p:attrName>style.visibility</p:attrName>
                                        </p:attrNameLst>
                                      </p:cBhvr>
                                      <p:to>
                                        <p:strVal val="hidden"/>
                                      </p:to>
                                    </p:set>
                                  </p:childTnLst>
                                </p:cTn>
                              </p:par>
                            </p:childTnLst>
                          </p:cTn>
                        </p:par>
                        <p:par>
                          <p:cTn id="96" fill="hold">
                            <p:stCondLst>
                              <p:cond delay="800"/>
                            </p:stCondLst>
                            <p:childTnLst>
                              <p:par>
                                <p:cTn id="97" presetID="9" presetClass="exit" presetSubtype="0" fill="hold" grpId="1" nodeType="afterEffect">
                                  <p:stCondLst>
                                    <p:cond delay="0"/>
                                  </p:stCondLst>
                                  <p:childTnLst>
                                    <p:animEffect transition="out" filter="dissolve">
                                      <p:cBhvr>
                                        <p:cTn id="98" dur="200"/>
                                        <p:tgtEl>
                                          <p:spTgt spid="8"/>
                                        </p:tgtEl>
                                      </p:cBhvr>
                                    </p:animEffect>
                                    <p:set>
                                      <p:cBhvr>
                                        <p:cTn id="99" dur="1" fill="hold">
                                          <p:stCondLst>
                                            <p:cond delay="1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animBg="1"/>
      <p:bldP spid="7" grpId="1" animBg="1"/>
      <p:bldP spid="8" grpId="0" animBg="1"/>
      <p:bldP spid="8" grpId="1" animBg="1"/>
      <p:bldP spid="9" grpId="0" animBg="1"/>
      <p:bldP spid="9" grpId="1" animBg="1"/>
      <p:bldP spid="10" grpId="0" animBg="1"/>
      <p:bldP spid="10" grpId="1" animBg="1"/>
      <p:bldP spid="11" grpId="0" animBg="1"/>
      <p:bldP spid="11" grpId="1" animBg="1"/>
      <p:bldP spid="12" grpId="0" animBg="1"/>
      <p:bldP spid="13" grpId="0" animBg="1"/>
      <p:bldP spid="16" grpId="0"/>
      <p:bldP spid="17" grpId="0"/>
      <p:bldP spid="18" grpId="0" animBg="1"/>
      <p:bldP spid="19" grpId="0"/>
      <p:bldP spid="20" grpId="0"/>
      <p:bldP spid="21" grpId="0"/>
      <p:bldP spid="22" grpId="0"/>
      <p:bldP spid="23" grpId="0"/>
      <p:bldP spid="24"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F4374A0-5D8F-EBEC-9B4C-E74737FB417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68</a:t>
            </a:fld>
            <a:endParaRPr lang="en-US"/>
          </a:p>
        </p:txBody>
      </p:sp>
      <p:sp>
        <p:nvSpPr>
          <p:cNvPr id="3" name="Google Shape;374;p34">
            <a:extLst>
              <a:ext uri="{FF2B5EF4-FFF2-40B4-BE49-F238E27FC236}">
                <a16:creationId xmlns:a16="http://schemas.microsoft.com/office/drawing/2014/main" id="{5D8E0ED4-462D-2A1A-88E4-C1C49E5B63E7}"/>
              </a:ext>
            </a:extLst>
          </p:cNvPr>
          <p:cNvSpPr txBox="1"/>
          <p:nvPr/>
        </p:nvSpPr>
        <p:spPr>
          <a:xfrm>
            <a:off x="571500" y="666750"/>
            <a:ext cx="11601450" cy="507831"/>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3300" b="1" dirty="0">
                <a:solidFill>
                  <a:srgbClr val="991B1B"/>
                </a:solidFill>
                <a:latin typeface="Poppins"/>
                <a:cs typeface="Poppins"/>
                <a:sym typeface="Poppins"/>
              </a:rPr>
              <a:t>Imbalanced Workload Challenge</a:t>
            </a:r>
            <a:endParaRPr dirty="0"/>
          </a:p>
        </p:txBody>
      </p:sp>
      <p:sp>
        <p:nvSpPr>
          <p:cNvPr id="4" name="Rectangle 3">
            <a:extLst>
              <a:ext uri="{FF2B5EF4-FFF2-40B4-BE49-F238E27FC236}">
                <a16:creationId xmlns:a16="http://schemas.microsoft.com/office/drawing/2014/main" id="{48C3569C-E5FD-9E11-3554-9C9A2CBCC683}"/>
              </a:ext>
            </a:extLst>
          </p:cNvPr>
          <p:cNvSpPr/>
          <p:nvPr/>
        </p:nvSpPr>
        <p:spPr>
          <a:xfrm>
            <a:off x="673417" y="1613891"/>
            <a:ext cx="4814887" cy="4814887"/>
          </a:xfrm>
          <a:custGeom>
            <a:avLst/>
            <a:gdLst>
              <a:gd name="csX0" fmla="*/ 0 w 4814887"/>
              <a:gd name="csY0" fmla="*/ 0 h 4814887"/>
              <a:gd name="csX1" fmla="*/ 486839 w 4814887"/>
              <a:gd name="csY1" fmla="*/ 0 h 4814887"/>
              <a:gd name="csX2" fmla="*/ 877379 w 4814887"/>
              <a:gd name="csY2" fmla="*/ 0 h 4814887"/>
              <a:gd name="csX3" fmla="*/ 1508665 w 4814887"/>
              <a:gd name="csY3" fmla="*/ 0 h 4814887"/>
              <a:gd name="csX4" fmla="*/ 1995503 w 4814887"/>
              <a:gd name="csY4" fmla="*/ 0 h 4814887"/>
              <a:gd name="csX5" fmla="*/ 2482342 w 4814887"/>
              <a:gd name="csY5" fmla="*/ 0 h 4814887"/>
              <a:gd name="csX6" fmla="*/ 3113627 w 4814887"/>
              <a:gd name="csY6" fmla="*/ 0 h 4814887"/>
              <a:gd name="csX7" fmla="*/ 3552317 w 4814887"/>
              <a:gd name="csY7" fmla="*/ 0 h 4814887"/>
              <a:gd name="csX8" fmla="*/ 4183602 w 4814887"/>
              <a:gd name="csY8" fmla="*/ 0 h 4814887"/>
              <a:gd name="csX9" fmla="*/ 4814887 w 4814887"/>
              <a:gd name="csY9" fmla="*/ 0 h 4814887"/>
              <a:gd name="csX10" fmla="*/ 4814887 w 4814887"/>
              <a:gd name="csY10" fmla="*/ 534987 h 4814887"/>
              <a:gd name="csX11" fmla="*/ 4814887 w 4814887"/>
              <a:gd name="csY11" fmla="*/ 1069975 h 4814887"/>
              <a:gd name="csX12" fmla="*/ 4814887 w 4814887"/>
              <a:gd name="csY12" fmla="*/ 1653111 h 4814887"/>
              <a:gd name="csX13" fmla="*/ 4814887 w 4814887"/>
              <a:gd name="csY13" fmla="*/ 2043652 h 4814887"/>
              <a:gd name="csX14" fmla="*/ 4814887 w 4814887"/>
              <a:gd name="csY14" fmla="*/ 2578639 h 4814887"/>
              <a:gd name="csX15" fmla="*/ 4814887 w 4814887"/>
              <a:gd name="csY15" fmla="*/ 3113627 h 4814887"/>
              <a:gd name="csX16" fmla="*/ 4814887 w 4814887"/>
              <a:gd name="csY16" fmla="*/ 3648614 h 4814887"/>
              <a:gd name="csX17" fmla="*/ 4814887 w 4814887"/>
              <a:gd name="csY17" fmla="*/ 4231751 h 4814887"/>
              <a:gd name="csX18" fmla="*/ 4814887 w 4814887"/>
              <a:gd name="csY18" fmla="*/ 4814887 h 4814887"/>
              <a:gd name="csX19" fmla="*/ 4231751 w 4814887"/>
              <a:gd name="csY19" fmla="*/ 4814887 h 4814887"/>
              <a:gd name="csX20" fmla="*/ 3793061 w 4814887"/>
              <a:gd name="csY20" fmla="*/ 4814887 h 4814887"/>
              <a:gd name="csX21" fmla="*/ 3161776 w 4814887"/>
              <a:gd name="csY21" fmla="*/ 4814887 h 4814887"/>
              <a:gd name="csX22" fmla="*/ 2626788 w 4814887"/>
              <a:gd name="csY22" fmla="*/ 4814887 h 4814887"/>
              <a:gd name="csX23" fmla="*/ 2188099 w 4814887"/>
              <a:gd name="csY23" fmla="*/ 4814887 h 4814887"/>
              <a:gd name="csX24" fmla="*/ 1653111 w 4814887"/>
              <a:gd name="csY24" fmla="*/ 4814887 h 4814887"/>
              <a:gd name="csX25" fmla="*/ 1262570 w 4814887"/>
              <a:gd name="csY25" fmla="*/ 4814887 h 4814887"/>
              <a:gd name="csX26" fmla="*/ 872030 w 4814887"/>
              <a:gd name="csY26" fmla="*/ 4814887 h 4814887"/>
              <a:gd name="csX27" fmla="*/ 0 w 4814887"/>
              <a:gd name="csY27" fmla="*/ 4814887 h 4814887"/>
              <a:gd name="csX28" fmla="*/ 0 w 4814887"/>
              <a:gd name="csY28" fmla="*/ 4376197 h 4814887"/>
              <a:gd name="csX29" fmla="*/ 0 w 4814887"/>
              <a:gd name="csY29" fmla="*/ 3744912 h 4814887"/>
              <a:gd name="csX30" fmla="*/ 0 w 4814887"/>
              <a:gd name="csY30" fmla="*/ 3258074 h 4814887"/>
              <a:gd name="csX31" fmla="*/ 0 w 4814887"/>
              <a:gd name="csY31" fmla="*/ 2867533 h 4814887"/>
              <a:gd name="csX32" fmla="*/ 0 w 4814887"/>
              <a:gd name="csY32" fmla="*/ 2284396 h 4814887"/>
              <a:gd name="csX33" fmla="*/ 0 w 4814887"/>
              <a:gd name="csY33" fmla="*/ 1845707 h 4814887"/>
              <a:gd name="csX34" fmla="*/ 0 w 4814887"/>
              <a:gd name="csY34" fmla="*/ 1262570 h 4814887"/>
              <a:gd name="csX35" fmla="*/ 0 w 4814887"/>
              <a:gd name="csY35" fmla="*/ 631285 h 4814887"/>
              <a:gd name="csX36" fmla="*/ 0 w 4814887"/>
              <a:gd name="csY36" fmla="*/ 0 h 481488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Lst>
            <a:rect l="l" t="t" r="r" b="b"/>
            <a:pathLst>
              <a:path w="4814887" h="4814887" extrusionOk="0">
                <a:moveTo>
                  <a:pt x="0" y="0"/>
                </a:moveTo>
                <a:cubicBezTo>
                  <a:pt x="117797" y="-50327"/>
                  <a:pt x="325515" y="27886"/>
                  <a:pt x="486839" y="0"/>
                </a:cubicBezTo>
                <a:cubicBezTo>
                  <a:pt x="648163" y="-27886"/>
                  <a:pt x="769655" y="25666"/>
                  <a:pt x="877379" y="0"/>
                </a:cubicBezTo>
                <a:cubicBezTo>
                  <a:pt x="985103" y="-25666"/>
                  <a:pt x="1284304" y="30570"/>
                  <a:pt x="1508665" y="0"/>
                </a:cubicBezTo>
                <a:cubicBezTo>
                  <a:pt x="1733026" y="-30570"/>
                  <a:pt x="1886045" y="57271"/>
                  <a:pt x="1995503" y="0"/>
                </a:cubicBezTo>
                <a:cubicBezTo>
                  <a:pt x="2104961" y="-57271"/>
                  <a:pt x="2269911" y="21265"/>
                  <a:pt x="2482342" y="0"/>
                </a:cubicBezTo>
                <a:cubicBezTo>
                  <a:pt x="2694773" y="-21265"/>
                  <a:pt x="2972666" y="34132"/>
                  <a:pt x="3113627" y="0"/>
                </a:cubicBezTo>
                <a:cubicBezTo>
                  <a:pt x="3254588" y="-34132"/>
                  <a:pt x="3408733" y="6118"/>
                  <a:pt x="3552317" y="0"/>
                </a:cubicBezTo>
                <a:cubicBezTo>
                  <a:pt x="3695901" y="-6118"/>
                  <a:pt x="3885170" y="7165"/>
                  <a:pt x="4183602" y="0"/>
                </a:cubicBezTo>
                <a:cubicBezTo>
                  <a:pt x="4482035" y="-7165"/>
                  <a:pt x="4566161" y="21567"/>
                  <a:pt x="4814887" y="0"/>
                </a:cubicBezTo>
                <a:cubicBezTo>
                  <a:pt x="4842228" y="131590"/>
                  <a:pt x="4769875" y="272440"/>
                  <a:pt x="4814887" y="534987"/>
                </a:cubicBezTo>
                <a:cubicBezTo>
                  <a:pt x="4859899" y="797534"/>
                  <a:pt x="4792961" y="829755"/>
                  <a:pt x="4814887" y="1069975"/>
                </a:cubicBezTo>
                <a:cubicBezTo>
                  <a:pt x="4836813" y="1310195"/>
                  <a:pt x="4813501" y="1524236"/>
                  <a:pt x="4814887" y="1653111"/>
                </a:cubicBezTo>
                <a:cubicBezTo>
                  <a:pt x="4816273" y="1781986"/>
                  <a:pt x="4771754" y="1867265"/>
                  <a:pt x="4814887" y="2043652"/>
                </a:cubicBezTo>
                <a:cubicBezTo>
                  <a:pt x="4858020" y="2220039"/>
                  <a:pt x="4772321" y="2425423"/>
                  <a:pt x="4814887" y="2578639"/>
                </a:cubicBezTo>
                <a:cubicBezTo>
                  <a:pt x="4857453" y="2731855"/>
                  <a:pt x="4770436" y="2913645"/>
                  <a:pt x="4814887" y="3113627"/>
                </a:cubicBezTo>
                <a:cubicBezTo>
                  <a:pt x="4859338" y="3313609"/>
                  <a:pt x="4763076" y="3406415"/>
                  <a:pt x="4814887" y="3648614"/>
                </a:cubicBezTo>
                <a:cubicBezTo>
                  <a:pt x="4866698" y="3890813"/>
                  <a:pt x="4753455" y="4084071"/>
                  <a:pt x="4814887" y="4231751"/>
                </a:cubicBezTo>
                <a:cubicBezTo>
                  <a:pt x="4876319" y="4379431"/>
                  <a:pt x="4789023" y="4564966"/>
                  <a:pt x="4814887" y="4814887"/>
                </a:cubicBezTo>
                <a:cubicBezTo>
                  <a:pt x="4619522" y="4853129"/>
                  <a:pt x="4443442" y="4808008"/>
                  <a:pt x="4231751" y="4814887"/>
                </a:cubicBezTo>
                <a:cubicBezTo>
                  <a:pt x="4020060" y="4821766"/>
                  <a:pt x="3977557" y="4796510"/>
                  <a:pt x="3793061" y="4814887"/>
                </a:cubicBezTo>
                <a:cubicBezTo>
                  <a:pt x="3608565" y="4833264"/>
                  <a:pt x="3350371" y="4809601"/>
                  <a:pt x="3161776" y="4814887"/>
                </a:cubicBezTo>
                <a:cubicBezTo>
                  <a:pt x="2973182" y="4820173"/>
                  <a:pt x="2765096" y="4766722"/>
                  <a:pt x="2626788" y="4814887"/>
                </a:cubicBezTo>
                <a:cubicBezTo>
                  <a:pt x="2488480" y="4863052"/>
                  <a:pt x="2359427" y="4795624"/>
                  <a:pt x="2188099" y="4814887"/>
                </a:cubicBezTo>
                <a:cubicBezTo>
                  <a:pt x="2016771" y="4834150"/>
                  <a:pt x="1890049" y="4800859"/>
                  <a:pt x="1653111" y="4814887"/>
                </a:cubicBezTo>
                <a:cubicBezTo>
                  <a:pt x="1416173" y="4828915"/>
                  <a:pt x="1436957" y="4807391"/>
                  <a:pt x="1262570" y="4814887"/>
                </a:cubicBezTo>
                <a:cubicBezTo>
                  <a:pt x="1088183" y="4822383"/>
                  <a:pt x="988897" y="4812311"/>
                  <a:pt x="872030" y="4814887"/>
                </a:cubicBezTo>
                <a:cubicBezTo>
                  <a:pt x="755163" y="4817463"/>
                  <a:pt x="404398" y="4798109"/>
                  <a:pt x="0" y="4814887"/>
                </a:cubicBezTo>
                <a:cubicBezTo>
                  <a:pt x="-14543" y="4606209"/>
                  <a:pt x="16733" y="4524428"/>
                  <a:pt x="0" y="4376197"/>
                </a:cubicBezTo>
                <a:cubicBezTo>
                  <a:pt x="-16733" y="4227966"/>
                  <a:pt x="70550" y="4037628"/>
                  <a:pt x="0" y="3744912"/>
                </a:cubicBezTo>
                <a:cubicBezTo>
                  <a:pt x="-70550" y="3452196"/>
                  <a:pt x="55903" y="3369249"/>
                  <a:pt x="0" y="3258074"/>
                </a:cubicBezTo>
                <a:cubicBezTo>
                  <a:pt x="-55903" y="3146899"/>
                  <a:pt x="24277" y="2997687"/>
                  <a:pt x="0" y="2867533"/>
                </a:cubicBezTo>
                <a:cubicBezTo>
                  <a:pt x="-24277" y="2737379"/>
                  <a:pt x="43707" y="2477132"/>
                  <a:pt x="0" y="2284396"/>
                </a:cubicBezTo>
                <a:cubicBezTo>
                  <a:pt x="-43707" y="2091660"/>
                  <a:pt x="43883" y="1988284"/>
                  <a:pt x="0" y="1845707"/>
                </a:cubicBezTo>
                <a:cubicBezTo>
                  <a:pt x="-43883" y="1703130"/>
                  <a:pt x="15340" y="1457440"/>
                  <a:pt x="0" y="1262570"/>
                </a:cubicBezTo>
                <a:cubicBezTo>
                  <a:pt x="-15340" y="1067700"/>
                  <a:pt x="55740" y="786791"/>
                  <a:pt x="0" y="631285"/>
                </a:cubicBezTo>
                <a:cubicBezTo>
                  <a:pt x="-55740" y="475780"/>
                  <a:pt x="22412" y="238689"/>
                  <a:pt x="0" y="0"/>
                </a:cubicBezTo>
                <a:close/>
              </a:path>
            </a:pathLst>
          </a:custGeom>
          <a:noFill/>
          <a:ln>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Connector 4">
            <a:extLst>
              <a:ext uri="{FF2B5EF4-FFF2-40B4-BE49-F238E27FC236}">
                <a16:creationId xmlns:a16="http://schemas.microsoft.com/office/drawing/2014/main" id="{8F0002E2-89A6-CFCA-D6CE-5076241F689B}"/>
              </a:ext>
            </a:extLst>
          </p:cNvPr>
          <p:cNvCxnSpPr/>
          <p:nvPr/>
        </p:nvCxnSpPr>
        <p:spPr>
          <a:xfrm>
            <a:off x="700067" y="3195165"/>
            <a:ext cx="4761586"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335F6F72-8532-9DF4-AD97-942B36BB62CB}"/>
              </a:ext>
            </a:extLst>
          </p:cNvPr>
          <p:cNvCxnSpPr/>
          <p:nvPr/>
        </p:nvCxnSpPr>
        <p:spPr>
          <a:xfrm>
            <a:off x="673417" y="4806048"/>
            <a:ext cx="4761586"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B7E7C23F-2A03-5145-B6C0-618F67648CD2}"/>
              </a:ext>
            </a:extLst>
          </p:cNvPr>
          <p:cNvCxnSpPr>
            <a:cxnSpLocks/>
          </p:cNvCxnSpPr>
          <p:nvPr/>
        </p:nvCxnSpPr>
        <p:spPr>
          <a:xfrm>
            <a:off x="2272456" y="1613891"/>
            <a:ext cx="0" cy="4814887"/>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D945EF81-9DFD-3A56-911D-388D94290073}"/>
              </a:ext>
            </a:extLst>
          </p:cNvPr>
          <p:cNvCxnSpPr>
            <a:cxnSpLocks/>
          </p:cNvCxnSpPr>
          <p:nvPr/>
        </p:nvCxnSpPr>
        <p:spPr>
          <a:xfrm>
            <a:off x="3862613" y="1613891"/>
            <a:ext cx="0" cy="4814887"/>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Oval 8">
            <a:extLst>
              <a:ext uri="{FF2B5EF4-FFF2-40B4-BE49-F238E27FC236}">
                <a16:creationId xmlns:a16="http://schemas.microsoft.com/office/drawing/2014/main" id="{B0925F73-5614-C127-414D-81A282986850}"/>
              </a:ext>
            </a:extLst>
          </p:cNvPr>
          <p:cNvSpPr/>
          <p:nvPr/>
        </p:nvSpPr>
        <p:spPr>
          <a:xfrm>
            <a:off x="2498893" y="3875554"/>
            <a:ext cx="179331" cy="179331"/>
          </a:xfrm>
          <a:prstGeom prst="ellipse">
            <a:avLst/>
          </a:prstGeom>
          <a:solidFill>
            <a:srgbClr val="000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A9A3148-D0E7-C07E-36D7-24485B657570}"/>
              </a:ext>
            </a:extLst>
          </p:cNvPr>
          <p:cNvSpPr/>
          <p:nvPr/>
        </p:nvSpPr>
        <p:spPr>
          <a:xfrm>
            <a:off x="1203940" y="5733792"/>
            <a:ext cx="179331" cy="179331"/>
          </a:xfrm>
          <a:prstGeom prst="ellipse">
            <a:avLst/>
          </a:prstGeom>
          <a:solidFill>
            <a:srgbClr val="000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7C73F7D4-7BCD-BD9B-D398-3838F662903D}"/>
              </a:ext>
            </a:extLst>
          </p:cNvPr>
          <p:cNvSpPr/>
          <p:nvPr/>
        </p:nvSpPr>
        <p:spPr>
          <a:xfrm>
            <a:off x="955088" y="4369596"/>
            <a:ext cx="179331" cy="179331"/>
          </a:xfrm>
          <a:prstGeom prst="ellipse">
            <a:avLst/>
          </a:prstGeom>
          <a:solidFill>
            <a:srgbClr val="000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12A7C04A-DCAD-E291-BE7D-D5788592158F}"/>
              </a:ext>
            </a:extLst>
          </p:cNvPr>
          <p:cNvSpPr/>
          <p:nvPr/>
        </p:nvSpPr>
        <p:spPr>
          <a:xfrm>
            <a:off x="1670428" y="3829031"/>
            <a:ext cx="179331" cy="179331"/>
          </a:xfrm>
          <a:prstGeom prst="ellipse">
            <a:avLst/>
          </a:prstGeom>
          <a:solidFill>
            <a:srgbClr val="000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69B28604-C1B9-8C9E-4AF3-1BA7AD5038AB}"/>
              </a:ext>
            </a:extLst>
          </p:cNvPr>
          <p:cNvSpPr/>
          <p:nvPr/>
        </p:nvSpPr>
        <p:spPr>
          <a:xfrm>
            <a:off x="2488128" y="4501567"/>
            <a:ext cx="179331" cy="179331"/>
          </a:xfrm>
          <a:prstGeom prst="ellipse">
            <a:avLst/>
          </a:prstGeom>
          <a:solidFill>
            <a:srgbClr val="000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61427990-AC9A-C1DE-0B97-0E380D29A3BC}"/>
              </a:ext>
            </a:extLst>
          </p:cNvPr>
          <p:cNvSpPr/>
          <p:nvPr/>
        </p:nvSpPr>
        <p:spPr>
          <a:xfrm>
            <a:off x="3062464" y="3438232"/>
            <a:ext cx="179331" cy="179331"/>
          </a:xfrm>
          <a:prstGeom prst="ellipse">
            <a:avLst/>
          </a:prstGeom>
          <a:solidFill>
            <a:srgbClr val="000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20FD5EFF-0ACA-26CE-B6C6-A6D7E9E6EDD7}"/>
              </a:ext>
            </a:extLst>
          </p:cNvPr>
          <p:cNvSpPr/>
          <p:nvPr/>
        </p:nvSpPr>
        <p:spPr>
          <a:xfrm>
            <a:off x="3552187" y="3931669"/>
            <a:ext cx="179331" cy="179331"/>
          </a:xfrm>
          <a:prstGeom prst="ellipse">
            <a:avLst/>
          </a:prstGeom>
          <a:solidFill>
            <a:srgbClr val="000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168EEBFB-0BF1-6345-060B-85E59E667883}"/>
              </a:ext>
            </a:extLst>
          </p:cNvPr>
          <p:cNvSpPr/>
          <p:nvPr/>
        </p:nvSpPr>
        <p:spPr>
          <a:xfrm>
            <a:off x="4886426" y="3499605"/>
            <a:ext cx="179331" cy="179331"/>
          </a:xfrm>
          <a:prstGeom prst="ellipse">
            <a:avLst/>
          </a:prstGeom>
          <a:solidFill>
            <a:srgbClr val="000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2C549A03-354A-0622-A845-F10F3EA25ECF}"/>
              </a:ext>
            </a:extLst>
          </p:cNvPr>
          <p:cNvSpPr/>
          <p:nvPr/>
        </p:nvSpPr>
        <p:spPr>
          <a:xfrm>
            <a:off x="2826177" y="3472905"/>
            <a:ext cx="179331" cy="179331"/>
          </a:xfrm>
          <a:prstGeom prst="ellipse">
            <a:avLst/>
          </a:prstGeom>
          <a:solidFill>
            <a:srgbClr val="000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E6C91C59-FEBE-2A08-B7ED-525878ACBA9B}"/>
              </a:ext>
            </a:extLst>
          </p:cNvPr>
          <p:cNvSpPr/>
          <p:nvPr/>
        </p:nvSpPr>
        <p:spPr>
          <a:xfrm>
            <a:off x="3161642" y="3971896"/>
            <a:ext cx="179331" cy="179331"/>
          </a:xfrm>
          <a:prstGeom prst="ellipse">
            <a:avLst/>
          </a:prstGeom>
          <a:solidFill>
            <a:srgbClr val="000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567D4838-3989-736E-6EC2-C4A21FEA20C7}"/>
              </a:ext>
            </a:extLst>
          </p:cNvPr>
          <p:cNvSpPr/>
          <p:nvPr/>
        </p:nvSpPr>
        <p:spPr>
          <a:xfrm>
            <a:off x="2497678" y="3562571"/>
            <a:ext cx="179331" cy="179331"/>
          </a:xfrm>
          <a:prstGeom prst="ellipse">
            <a:avLst/>
          </a:prstGeom>
          <a:solidFill>
            <a:srgbClr val="000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6FCF1C8F-72C3-3840-2790-674D10460DD4}"/>
              </a:ext>
            </a:extLst>
          </p:cNvPr>
          <p:cNvSpPr/>
          <p:nvPr/>
        </p:nvSpPr>
        <p:spPr>
          <a:xfrm>
            <a:off x="3015693" y="3662421"/>
            <a:ext cx="179331" cy="179331"/>
          </a:xfrm>
          <a:prstGeom prst="ellipse">
            <a:avLst/>
          </a:prstGeom>
          <a:solidFill>
            <a:srgbClr val="000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936BE7FE-28FC-1061-13B0-95A2F92C9BE3}"/>
              </a:ext>
            </a:extLst>
          </p:cNvPr>
          <p:cNvSpPr/>
          <p:nvPr/>
        </p:nvSpPr>
        <p:spPr>
          <a:xfrm>
            <a:off x="2995636" y="4181709"/>
            <a:ext cx="179331" cy="179331"/>
          </a:xfrm>
          <a:prstGeom prst="ellipse">
            <a:avLst/>
          </a:prstGeom>
          <a:solidFill>
            <a:srgbClr val="000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BACE9692-D7CF-9C75-7A49-F9B5CBCF69DB}"/>
              </a:ext>
            </a:extLst>
          </p:cNvPr>
          <p:cNvSpPr/>
          <p:nvPr/>
        </p:nvSpPr>
        <p:spPr>
          <a:xfrm>
            <a:off x="3099434" y="4396525"/>
            <a:ext cx="179331" cy="179331"/>
          </a:xfrm>
          <a:prstGeom prst="ellipse">
            <a:avLst/>
          </a:prstGeom>
          <a:solidFill>
            <a:srgbClr val="000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A9309E21-A4DC-2F75-4EEB-500A4081B8A4}"/>
              </a:ext>
            </a:extLst>
          </p:cNvPr>
          <p:cNvSpPr/>
          <p:nvPr/>
        </p:nvSpPr>
        <p:spPr>
          <a:xfrm>
            <a:off x="3522705" y="3438232"/>
            <a:ext cx="179331" cy="179331"/>
          </a:xfrm>
          <a:prstGeom prst="ellipse">
            <a:avLst/>
          </a:prstGeom>
          <a:solidFill>
            <a:srgbClr val="000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76ED78B8-2CAE-F996-55CF-A2218E5026A9}"/>
              </a:ext>
            </a:extLst>
          </p:cNvPr>
          <p:cNvSpPr/>
          <p:nvPr/>
        </p:nvSpPr>
        <p:spPr>
          <a:xfrm>
            <a:off x="2450282" y="4264548"/>
            <a:ext cx="179331" cy="179331"/>
          </a:xfrm>
          <a:prstGeom prst="ellipse">
            <a:avLst/>
          </a:prstGeom>
          <a:solidFill>
            <a:srgbClr val="000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33E77A3B-CA06-36D5-6E6D-EAB64CA4DD0B}"/>
              </a:ext>
            </a:extLst>
          </p:cNvPr>
          <p:cNvSpPr/>
          <p:nvPr/>
        </p:nvSpPr>
        <p:spPr>
          <a:xfrm>
            <a:off x="2719912" y="3931669"/>
            <a:ext cx="179331" cy="179331"/>
          </a:xfrm>
          <a:prstGeom prst="ellipse">
            <a:avLst/>
          </a:prstGeom>
          <a:solidFill>
            <a:srgbClr val="000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9484215D-3AAB-A6FD-62DE-DDE9A2671038}"/>
              </a:ext>
            </a:extLst>
          </p:cNvPr>
          <p:cNvSpPr/>
          <p:nvPr/>
        </p:nvSpPr>
        <p:spPr>
          <a:xfrm>
            <a:off x="4674914" y="2222233"/>
            <a:ext cx="179331" cy="179331"/>
          </a:xfrm>
          <a:prstGeom prst="ellipse">
            <a:avLst/>
          </a:prstGeom>
          <a:solidFill>
            <a:srgbClr val="000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5573F454-61A2-3E36-4C22-804912ECFBE1}"/>
              </a:ext>
            </a:extLst>
          </p:cNvPr>
          <p:cNvSpPr/>
          <p:nvPr/>
        </p:nvSpPr>
        <p:spPr>
          <a:xfrm>
            <a:off x="4307744" y="2401564"/>
            <a:ext cx="179331" cy="179331"/>
          </a:xfrm>
          <a:prstGeom prst="ellipse">
            <a:avLst/>
          </a:prstGeom>
          <a:solidFill>
            <a:srgbClr val="000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7CE86DFA-6289-DE51-5699-0319FFA4ACD5}"/>
              </a:ext>
            </a:extLst>
          </p:cNvPr>
          <p:cNvSpPr/>
          <p:nvPr/>
        </p:nvSpPr>
        <p:spPr>
          <a:xfrm>
            <a:off x="1037697" y="2543704"/>
            <a:ext cx="179331" cy="179331"/>
          </a:xfrm>
          <a:prstGeom prst="ellipse">
            <a:avLst/>
          </a:prstGeom>
          <a:solidFill>
            <a:srgbClr val="000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a:extLst>
              <a:ext uri="{FF2B5EF4-FFF2-40B4-BE49-F238E27FC236}">
                <a16:creationId xmlns:a16="http://schemas.microsoft.com/office/drawing/2014/main" id="{CC1E753E-0D01-F541-86F1-FBC13A4EBCC7}"/>
              </a:ext>
            </a:extLst>
          </p:cNvPr>
          <p:cNvSpPr/>
          <p:nvPr/>
        </p:nvSpPr>
        <p:spPr>
          <a:xfrm>
            <a:off x="1655195" y="2573426"/>
            <a:ext cx="179331" cy="179331"/>
          </a:xfrm>
          <a:prstGeom prst="ellipse">
            <a:avLst/>
          </a:prstGeom>
          <a:solidFill>
            <a:srgbClr val="000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a:extLst>
              <a:ext uri="{FF2B5EF4-FFF2-40B4-BE49-F238E27FC236}">
                <a16:creationId xmlns:a16="http://schemas.microsoft.com/office/drawing/2014/main" id="{49CE7D02-19EB-3E3C-66CB-3BABCD5006C7}"/>
              </a:ext>
            </a:extLst>
          </p:cNvPr>
          <p:cNvSpPr/>
          <p:nvPr/>
        </p:nvSpPr>
        <p:spPr>
          <a:xfrm>
            <a:off x="4802842" y="5321767"/>
            <a:ext cx="179331" cy="179331"/>
          </a:xfrm>
          <a:prstGeom prst="ellipse">
            <a:avLst/>
          </a:prstGeom>
          <a:solidFill>
            <a:srgbClr val="000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AC5078A3-F056-8914-3755-C1A3FF181A3B}"/>
              </a:ext>
            </a:extLst>
          </p:cNvPr>
          <p:cNvSpPr/>
          <p:nvPr/>
        </p:nvSpPr>
        <p:spPr>
          <a:xfrm>
            <a:off x="4819568" y="4960457"/>
            <a:ext cx="179331" cy="179331"/>
          </a:xfrm>
          <a:prstGeom prst="ellipse">
            <a:avLst/>
          </a:prstGeom>
          <a:solidFill>
            <a:srgbClr val="000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BC1766E7-3136-34E7-046E-FACFC7DFF3E2}"/>
              </a:ext>
            </a:extLst>
          </p:cNvPr>
          <p:cNvSpPr/>
          <p:nvPr/>
        </p:nvSpPr>
        <p:spPr>
          <a:xfrm>
            <a:off x="4429023" y="5000684"/>
            <a:ext cx="179331" cy="179331"/>
          </a:xfrm>
          <a:prstGeom prst="ellipse">
            <a:avLst/>
          </a:prstGeom>
          <a:solidFill>
            <a:srgbClr val="000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D5899085-5986-5D6F-D023-3C1ACC8F935B}"/>
              </a:ext>
            </a:extLst>
          </p:cNvPr>
          <p:cNvSpPr/>
          <p:nvPr/>
        </p:nvSpPr>
        <p:spPr>
          <a:xfrm>
            <a:off x="4263017" y="5210497"/>
            <a:ext cx="179331" cy="179331"/>
          </a:xfrm>
          <a:prstGeom prst="ellipse">
            <a:avLst/>
          </a:prstGeom>
          <a:solidFill>
            <a:srgbClr val="000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8180AC24-2142-A4A1-5C4D-3AF086410BAF}"/>
              </a:ext>
            </a:extLst>
          </p:cNvPr>
          <p:cNvSpPr/>
          <p:nvPr/>
        </p:nvSpPr>
        <p:spPr>
          <a:xfrm>
            <a:off x="4366815" y="5425313"/>
            <a:ext cx="179331" cy="179331"/>
          </a:xfrm>
          <a:prstGeom prst="ellipse">
            <a:avLst/>
          </a:prstGeom>
          <a:solidFill>
            <a:srgbClr val="000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D307328D-1D02-BB4C-4228-E402E96675E5}"/>
              </a:ext>
            </a:extLst>
          </p:cNvPr>
          <p:cNvSpPr/>
          <p:nvPr/>
        </p:nvSpPr>
        <p:spPr>
          <a:xfrm>
            <a:off x="3987294" y="4960457"/>
            <a:ext cx="179331" cy="179331"/>
          </a:xfrm>
          <a:prstGeom prst="ellipse">
            <a:avLst/>
          </a:prstGeom>
          <a:solidFill>
            <a:srgbClr val="000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4552C3C5-60E5-FD97-CC4F-FD745EDE9FC4}"/>
              </a:ext>
            </a:extLst>
          </p:cNvPr>
          <p:cNvSpPr/>
          <p:nvPr/>
        </p:nvSpPr>
        <p:spPr>
          <a:xfrm>
            <a:off x="5013032" y="5784591"/>
            <a:ext cx="179331" cy="179331"/>
          </a:xfrm>
          <a:prstGeom prst="ellipse">
            <a:avLst/>
          </a:prstGeom>
          <a:solidFill>
            <a:srgbClr val="000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D8300826-5943-A837-CF2E-E2C29F1A5602}"/>
              </a:ext>
            </a:extLst>
          </p:cNvPr>
          <p:cNvSpPr/>
          <p:nvPr/>
        </p:nvSpPr>
        <p:spPr>
          <a:xfrm>
            <a:off x="4622488" y="5824818"/>
            <a:ext cx="179331" cy="179331"/>
          </a:xfrm>
          <a:prstGeom prst="ellipse">
            <a:avLst/>
          </a:prstGeom>
          <a:solidFill>
            <a:srgbClr val="000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7B69E61B-A7BF-F313-DFE3-52DCF915CF9D}"/>
              </a:ext>
            </a:extLst>
          </p:cNvPr>
          <p:cNvSpPr/>
          <p:nvPr/>
        </p:nvSpPr>
        <p:spPr>
          <a:xfrm>
            <a:off x="4456481" y="6034631"/>
            <a:ext cx="179331" cy="179331"/>
          </a:xfrm>
          <a:prstGeom prst="ellipse">
            <a:avLst/>
          </a:prstGeom>
          <a:solidFill>
            <a:srgbClr val="000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D83E6671-05CC-D390-718C-215235FE8DA3}"/>
              </a:ext>
            </a:extLst>
          </p:cNvPr>
          <p:cNvSpPr/>
          <p:nvPr/>
        </p:nvSpPr>
        <p:spPr>
          <a:xfrm>
            <a:off x="3544471" y="4460686"/>
            <a:ext cx="179331" cy="179331"/>
          </a:xfrm>
          <a:prstGeom prst="ellipse">
            <a:avLst/>
          </a:prstGeom>
          <a:solidFill>
            <a:srgbClr val="000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48217E14-6780-8C75-E4B3-ABB9B74D3899}"/>
              </a:ext>
            </a:extLst>
          </p:cNvPr>
          <p:cNvSpPr/>
          <p:nvPr/>
        </p:nvSpPr>
        <p:spPr>
          <a:xfrm>
            <a:off x="4180758" y="5784591"/>
            <a:ext cx="179331" cy="179331"/>
          </a:xfrm>
          <a:prstGeom prst="ellipse">
            <a:avLst/>
          </a:prstGeom>
          <a:solidFill>
            <a:srgbClr val="000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CC0ABB62-D3A1-05BF-C8B0-A686A17C80E5}"/>
              </a:ext>
            </a:extLst>
          </p:cNvPr>
          <p:cNvSpPr/>
          <p:nvPr/>
        </p:nvSpPr>
        <p:spPr>
          <a:xfrm>
            <a:off x="5020616" y="4993104"/>
            <a:ext cx="179331" cy="179331"/>
          </a:xfrm>
          <a:prstGeom prst="ellipse">
            <a:avLst/>
          </a:prstGeom>
          <a:solidFill>
            <a:srgbClr val="000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00E93D9E-FC5C-743F-201E-CBA55398AAD1}"/>
              </a:ext>
            </a:extLst>
          </p:cNvPr>
          <p:cNvSpPr/>
          <p:nvPr/>
        </p:nvSpPr>
        <p:spPr>
          <a:xfrm>
            <a:off x="4685060" y="4825569"/>
            <a:ext cx="179331" cy="179331"/>
          </a:xfrm>
          <a:prstGeom prst="ellipse">
            <a:avLst/>
          </a:prstGeom>
          <a:solidFill>
            <a:srgbClr val="000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014E5032-6220-2F2E-26D7-EB6DFF31D6DA}"/>
              </a:ext>
            </a:extLst>
          </p:cNvPr>
          <p:cNvSpPr/>
          <p:nvPr/>
        </p:nvSpPr>
        <p:spPr>
          <a:xfrm>
            <a:off x="4622852" y="5250198"/>
            <a:ext cx="179331" cy="179331"/>
          </a:xfrm>
          <a:prstGeom prst="ellipse">
            <a:avLst/>
          </a:prstGeom>
          <a:solidFill>
            <a:srgbClr val="000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5EAD3F39-7F22-283C-66BF-B96DE9627AB7}"/>
              </a:ext>
            </a:extLst>
          </p:cNvPr>
          <p:cNvSpPr/>
          <p:nvPr/>
        </p:nvSpPr>
        <p:spPr>
          <a:xfrm>
            <a:off x="5269069" y="5609476"/>
            <a:ext cx="179331" cy="179331"/>
          </a:xfrm>
          <a:prstGeom prst="ellipse">
            <a:avLst/>
          </a:prstGeom>
          <a:solidFill>
            <a:srgbClr val="000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429562DD-469D-D838-D965-0B4876B2BE2C}"/>
              </a:ext>
            </a:extLst>
          </p:cNvPr>
          <p:cNvSpPr/>
          <p:nvPr/>
        </p:nvSpPr>
        <p:spPr>
          <a:xfrm>
            <a:off x="4878524" y="5649704"/>
            <a:ext cx="179331" cy="179331"/>
          </a:xfrm>
          <a:prstGeom prst="ellipse">
            <a:avLst/>
          </a:prstGeom>
          <a:solidFill>
            <a:srgbClr val="000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1B76D430-2E71-284A-8284-8F299F57F282}"/>
              </a:ext>
            </a:extLst>
          </p:cNvPr>
          <p:cNvSpPr/>
          <p:nvPr/>
        </p:nvSpPr>
        <p:spPr>
          <a:xfrm>
            <a:off x="5116231" y="5289737"/>
            <a:ext cx="179331" cy="179331"/>
          </a:xfrm>
          <a:prstGeom prst="ellipse">
            <a:avLst/>
          </a:prstGeom>
          <a:solidFill>
            <a:srgbClr val="000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9DCF0545-E192-FA4F-8AD5-47027DA8FD34}"/>
              </a:ext>
            </a:extLst>
          </p:cNvPr>
          <p:cNvSpPr/>
          <p:nvPr/>
        </p:nvSpPr>
        <p:spPr>
          <a:xfrm>
            <a:off x="4816316" y="6074332"/>
            <a:ext cx="179331" cy="179331"/>
          </a:xfrm>
          <a:prstGeom prst="ellipse">
            <a:avLst/>
          </a:prstGeom>
          <a:solidFill>
            <a:srgbClr val="000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8" name="Picture 47">
            <a:extLst>
              <a:ext uri="{FF2B5EF4-FFF2-40B4-BE49-F238E27FC236}">
                <a16:creationId xmlns:a16="http://schemas.microsoft.com/office/drawing/2014/main" id="{FC27398A-8940-C19B-BFE5-D690C22E057F}"/>
              </a:ext>
            </a:extLst>
          </p:cNvPr>
          <p:cNvPicPr>
            <a:picLocks noChangeAspect="1"/>
          </p:cNvPicPr>
          <p:nvPr/>
        </p:nvPicPr>
        <p:blipFill>
          <a:blip r:embed="rId3"/>
          <a:stretch>
            <a:fillRect/>
          </a:stretch>
        </p:blipFill>
        <p:spPr>
          <a:xfrm>
            <a:off x="2821288" y="2430084"/>
            <a:ext cx="545841" cy="886991"/>
          </a:xfrm>
          <a:prstGeom prst="rect">
            <a:avLst/>
          </a:prstGeom>
        </p:spPr>
      </p:pic>
      <p:pic>
        <p:nvPicPr>
          <p:cNvPr id="49" name="Picture 48">
            <a:extLst>
              <a:ext uri="{FF2B5EF4-FFF2-40B4-BE49-F238E27FC236}">
                <a16:creationId xmlns:a16="http://schemas.microsoft.com/office/drawing/2014/main" id="{4F5C075C-0232-133E-396F-5A4F1901AAC8}"/>
              </a:ext>
            </a:extLst>
          </p:cNvPr>
          <p:cNvPicPr>
            <a:picLocks noChangeAspect="1"/>
          </p:cNvPicPr>
          <p:nvPr/>
        </p:nvPicPr>
        <p:blipFill>
          <a:blip r:embed="rId3"/>
          <a:stretch>
            <a:fillRect/>
          </a:stretch>
        </p:blipFill>
        <p:spPr>
          <a:xfrm>
            <a:off x="4253158" y="4029783"/>
            <a:ext cx="545841" cy="886991"/>
          </a:xfrm>
          <a:prstGeom prst="rect">
            <a:avLst/>
          </a:prstGeom>
        </p:spPr>
      </p:pic>
      <p:sp>
        <p:nvSpPr>
          <p:cNvPr id="50" name="Rectangle 49">
            <a:extLst>
              <a:ext uri="{FF2B5EF4-FFF2-40B4-BE49-F238E27FC236}">
                <a16:creationId xmlns:a16="http://schemas.microsoft.com/office/drawing/2014/main" id="{5445A8BE-AD26-F514-6951-8CDBF645989A}"/>
              </a:ext>
            </a:extLst>
          </p:cNvPr>
          <p:cNvSpPr/>
          <p:nvPr/>
        </p:nvSpPr>
        <p:spPr>
          <a:xfrm>
            <a:off x="2282572" y="3208219"/>
            <a:ext cx="1580041" cy="1580041"/>
          </a:xfrm>
          <a:prstGeom prst="rect">
            <a:avLst/>
          </a:prstGeom>
          <a:solidFill>
            <a:srgbClr val="C00000">
              <a:alpha val="4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44A179CA-E400-64EB-1A68-101F0A267BFF}"/>
              </a:ext>
            </a:extLst>
          </p:cNvPr>
          <p:cNvSpPr/>
          <p:nvPr/>
        </p:nvSpPr>
        <p:spPr>
          <a:xfrm>
            <a:off x="3888539" y="4823837"/>
            <a:ext cx="1580041" cy="1580041"/>
          </a:xfrm>
          <a:prstGeom prst="rect">
            <a:avLst/>
          </a:prstGeom>
          <a:solidFill>
            <a:srgbClr val="C00000">
              <a:alpha val="4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Box 51">
            <a:extLst>
              <a:ext uri="{FF2B5EF4-FFF2-40B4-BE49-F238E27FC236}">
                <a16:creationId xmlns:a16="http://schemas.microsoft.com/office/drawing/2014/main" id="{A466F69D-4A31-7014-8934-C1765998C5D4}"/>
              </a:ext>
            </a:extLst>
          </p:cNvPr>
          <p:cNvSpPr txBox="1"/>
          <p:nvPr/>
        </p:nvSpPr>
        <p:spPr>
          <a:xfrm>
            <a:off x="2394450" y="2100227"/>
            <a:ext cx="1507144" cy="307777"/>
          </a:xfrm>
          <a:prstGeom prst="rect">
            <a:avLst/>
          </a:prstGeom>
          <a:noFill/>
        </p:spPr>
        <p:txBody>
          <a:bodyPr wrap="none" rtlCol="0">
            <a:spAutoFit/>
          </a:bodyPr>
          <a:lstStyle/>
          <a:p>
            <a:r>
              <a:rPr lang="en-US" dirty="0"/>
              <a:t>Shader’s Thread</a:t>
            </a:r>
          </a:p>
        </p:txBody>
      </p:sp>
      <p:sp>
        <p:nvSpPr>
          <p:cNvPr id="53" name="Google Shape;198;p21">
            <a:extLst>
              <a:ext uri="{FF2B5EF4-FFF2-40B4-BE49-F238E27FC236}">
                <a16:creationId xmlns:a16="http://schemas.microsoft.com/office/drawing/2014/main" id="{93434855-4CF2-1272-F13E-92C8961578E0}"/>
              </a:ext>
            </a:extLst>
          </p:cNvPr>
          <p:cNvSpPr txBox="1"/>
          <p:nvPr/>
        </p:nvSpPr>
        <p:spPr>
          <a:xfrm>
            <a:off x="6334125" y="1689050"/>
            <a:ext cx="5550693" cy="369332"/>
          </a:xfrm>
          <a:prstGeom prst="rect">
            <a:avLst/>
          </a:prstGeom>
          <a:noFill/>
          <a:ln>
            <a:noFill/>
          </a:ln>
        </p:spPr>
        <p:txBody>
          <a:bodyPr spcFirstLastPara="1" wrap="square" lIns="0" tIns="0" rIns="0" bIns="0" anchor="t" anchorCtr="0">
            <a:spAutoFit/>
          </a:bodyPr>
          <a:lstStyle/>
          <a:p>
            <a:pPr lvl="0"/>
            <a:r>
              <a:rPr lang="en-US" sz="2400" b="1" dirty="0">
                <a:solidFill>
                  <a:srgbClr val="2980B9"/>
                </a:solidFill>
                <a:latin typeface="Poppins"/>
                <a:cs typeface="Poppins"/>
                <a:sym typeface="Poppins"/>
              </a:rPr>
              <a:t>Imbalanced Load &amp; Limited Tools</a:t>
            </a:r>
            <a:endParaRPr lang="en-US" sz="2400" dirty="0">
              <a:solidFill>
                <a:srgbClr val="2980B9"/>
              </a:solidFill>
            </a:endParaRPr>
          </a:p>
        </p:txBody>
      </p:sp>
      <p:sp>
        <p:nvSpPr>
          <p:cNvPr id="54" name="Google Shape;231;p23">
            <a:extLst>
              <a:ext uri="{FF2B5EF4-FFF2-40B4-BE49-F238E27FC236}">
                <a16:creationId xmlns:a16="http://schemas.microsoft.com/office/drawing/2014/main" id="{C143FD90-90C6-75C4-BC68-BDDE3F6795BD}"/>
              </a:ext>
            </a:extLst>
          </p:cNvPr>
          <p:cNvSpPr txBox="1"/>
          <p:nvPr/>
        </p:nvSpPr>
        <p:spPr>
          <a:xfrm>
            <a:off x="6334125" y="2211563"/>
            <a:ext cx="5467350" cy="784830"/>
          </a:xfrm>
          <a:prstGeom prst="rect">
            <a:avLst/>
          </a:prstGeom>
          <a:noFill/>
          <a:ln>
            <a:noFill/>
          </a:ln>
        </p:spPr>
        <p:txBody>
          <a:bodyPr spcFirstLastPara="1" wrap="square" lIns="0" tIns="0" rIns="0" bIns="0" anchor="t" anchorCtr="0">
            <a:spAutoFit/>
          </a:bodyPr>
          <a:lstStyle/>
          <a:p>
            <a:pPr marL="285750" lvl="0" indent="-285750">
              <a:buFont typeface="Arial" panose="020B0604020202020204" pitchFamily="34" charset="0"/>
              <a:buChar char="•"/>
            </a:pPr>
            <a:r>
              <a:rPr lang="en-US" sz="1700" b="0" i="0" u="none" strike="noStrike" cap="none" dirty="0">
                <a:solidFill>
                  <a:srgbClr val="4B5563"/>
                </a:solidFill>
                <a:latin typeface="Arial" panose="020B0604020202020204" pitchFamily="34" charset="0"/>
                <a:ea typeface="Lato"/>
                <a:cs typeface="Arial" panose="020B0604020202020204" pitchFamily="34" charset="0"/>
                <a:sym typeface="Lato"/>
              </a:rPr>
              <a:t>Introducing a unifor</a:t>
            </a:r>
            <a:r>
              <a:rPr lang="en-US" sz="1700" dirty="0">
                <a:solidFill>
                  <a:srgbClr val="4B5563"/>
                </a:solidFill>
                <a:latin typeface="Arial" panose="020B0604020202020204" pitchFamily="34" charset="0"/>
                <a:ea typeface="Lato"/>
                <a:cs typeface="Arial" panose="020B0604020202020204" pitchFamily="34" charset="0"/>
                <a:sym typeface="Lato"/>
              </a:rPr>
              <a:t>m grid to partition points may result in a severely imbalanced grid, </a:t>
            </a:r>
            <a:r>
              <a:rPr lang="en-US" sz="1700" b="0" i="0" u="none" strike="noStrike" cap="none" dirty="0">
                <a:solidFill>
                  <a:srgbClr val="4B5563"/>
                </a:solidFill>
                <a:latin typeface="Arial" panose="020B0604020202020204" pitchFamily="34" charset="0"/>
                <a:ea typeface="Lato"/>
                <a:cs typeface="Arial" panose="020B0604020202020204" pitchFamily="34" charset="0"/>
                <a:sym typeface="Lato"/>
              </a:rPr>
              <a:t>due to the nature of spatial datasets</a:t>
            </a:r>
            <a:endParaRPr sz="1700" dirty="0">
              <a:latin typeface="Arial" panose="020B0604020202020204" pitchFamily="34" charset="0"/>
              <a:cs typeface="Arial" panose="020B0604020202020204" pitchFamily="34" charset="0"/>
            </a:endParaRPr>
          </a:p>
        </p:txBody>
      </p:sp>
      <p:sp>
        <p:nvSpPr>
          <p:cNvPr id="55" name="Google Shape;231;p23">
            <a:extLst>
              <a:ext uri="{FF2B5EF4-FFF2-40B4-BE49-F238E27FC236}">
                <a16:creationId xmlns:a16="http://schemas.microsoft.com/office/drawing/2014/main" id="{67468F42-4E85-D3BE-4F7E-5A95241F05D6}"/>
              </a:ext>
            </a:extLst>
          </p:cNvPr>
          <p:cNvSpPr txBox="1"/>
          <p:nvPr/>
        </p:nvSpPr>
        <p:spPr>
          <a:xfrm>
            <a:off x="6372225" y="4430286"/>
            <a:ext cx="5286375" cy="523220"/>
          </a:xfrm>
          <a:prstGeom prst="rect">
            <a:avLst/>
          </a:prstGeom>
          <a:noFill/>
          <a:ln>
            <a:noFill/>
          </a:ln>
        </p:spPr>
        <p:txBody>
          <a:bodyPr spcFirstLastPara="1" wrap="square" lIns="0" tIns="0" rIns="0" bIns="0" anchor="t" anchorCtr="0">
            <a:spAutoFit/>
          </a:bodyPr>
          <a:lstStyle/>
          <a:p>
            <a:pPr marL="285750" lvl="0" indent="-285750">
              <a:buFont typeface="Arial" panose="020B0604020202020204" pitchFamily="34" charset="0"/>
              <a:buChar char="•"/>
            </a:pPr>
            <a:r>
              <a:rPr lang="en-US" sz="1700" dirty="0">
                <a:solidFill>
                  <a:srgbClr val="4B5563"/>
                </a:solidFill>
                <a:latin typeface="Arial" panose="020B0604020202020204" pitchFamily="34" charset="0"/>
                <a:ea typeface="Lato"/>
                <a:cs typeface="Arial" panose="020B0604020202020204" pitchFamily="34" charset="0"/>
                <a:sym typeface="Lato"/>
              </a:rPr>
              <a:t>The points will be sequentially visited by the thread casting the ray to maintain local minimum distance</a:t>
            </a:r>
            <a:endParaRPr sz="1700" dirty="0">
              <a:solidFill>
                <a:srgbClr val="4B5563"/>
              </a:solidFill>
              <a:latin typeface="Arial" panose="020B0604020202020204" pitchFamily="34" charset="0"/>
              <a:ea typeface="Lato"/>
              <a:cs typeface="Arial" panose="020B0604020202020204" pitchFamily="34" charset="0"/>
            </a:endParaRPr>
          </a:p>
        </p:txBody>
      </p:sp>
      <p:sp>
        <p:nvSpPr>
          <p:cNvPr id="56" name="TextBox 55">
            <a:extLst>
              <a:ext uri="{FF2B5EF4-FFF2-40B4-BE49-F238E27FC236}">
                <a16:creationId xmlns:a16="http://schemas.microsoft.com/office/drawing/2014/main" id="{56FA834E-2892-6370-30BD-167FEE72AEC2}"/>
              </a:ext>
            </a:extLst>
          </p:cNvPr>
          <p:cNvSpPr txBox="1"/>
          <p:nvPr/>
        </p:nvSpPr>
        <p:spPr>
          <a:xfrm>
            <a:off x="3908561" y="3858206"/>
            <a:ext cx="1507144" cy="307777"/>
          </a:xfrm>
          <a:prstGeom prst="rect">
            <a:avLst/>
          </a:prstGeom>
          <a:noFill/>
        </p:spPr>
        <p:txBody>
          <a:bodyPr wrap="none" rtlCol="0">
            <a:spAutoFit/>
          </a:bodyPr>
          <a:lstStyle/>
          <a:p>
            <a:r>
              <a:rPr lang="en-US" dirty="0"/>
              <a:t>Shader’s Thread</a:t>
            </a:r>
          </a:p>
        </p:txBody>
      </p:sp>
      <p:sp>
        <p:nvSpPr>
          <p:cNvPr id="57" name="Google Shape;231;p23">
            <a:extLst>
              <a:ext uri="{FF2B5EF4-FFF2-40B4-BE49-F238E27FC236}">
                <a16:creationId xmlns:a16="http://schemas.microsoft.com/office/drawing/2014/main" id="{7558FC6C-1CE8-667B-2C84-EC451B62B09D}"/>
              </a:ext>
            </a:extLst>
          </p:cNvPr>
          <p:cNvSpPr txBox="1"/>
          <p:nvPr/>
        </p:nvSpPr>
        <p:spPr>
          <a:xfrm>
            <a:off x="6334124" y="5339863"/>
            <a:ext cx="5286375" cy="784830"/>
          </a:xfrm>
          <a:prstGeom prst="rect">
            <a:avLst/>
          </a:prstGeom>
          <a:noFill/>
          <a:ln>
            <a:noFill/>
          </a:ln>
        </p:spPr>
        <p:txBody>
          <a:bodyPr spcFirstLastPara="1" wrap="square" lIns="0" tIns="0" rIns="0" bIns="0" anchor="t" anchorCtr="0">
            <a:spAutoFit/>
          </a:bodyPr>
          <a:lstStyle/>
          <a:p>
            <a:pPr marL="285750" indent="-285750">
              <a:buFont typeface="Arial" panose="020B0604020202020204" pitchFamily="34" charset="0"/>
              <a:buChar char="•"/>
            </a:pPr>
            <a:r>
              <a:rPr lang="en-US" sz="1700" b="1" dirty="0">
                <a:solidFill>
                  <a:srgbClr val="4B5563"/>
                </a:solidFill>
                <a:latin typeface="Arial" panose="020B0604020202020204" pitchFamily="34" charset="0"/>
                <a:ea typeface="Lato"/>
                <a:cs typeface="Arial" panose="020B0604020202020204" pitchFamily="34" charset="0"/>
                <a:sym typeface="Lato"/>
              </a:rPr>
              <a:t>Synchronizations</a:t>
            </a:r>
            <a:r>
              <a:rPr lang="en-US" sz="1700" dirty="0">
                <a:solidFill>
                  <a:srgbClr val="4B5563"/>
                </a:solidFill>
                <a:latin typeface="Arial" panose="020B0604020202020204" pitchFamily="34" charset="0"/>
                <a:ea typeface="Lato"/>
                <a:cs typeface="Arial" panose="020B0604020202020204" pitchFamily="34" charset="0"/>
                <a:sym typeface="Lato"/>
              </a:rPr>
              <a:t> are not available for RT cores, so existing load-balancing methods cannot be used here to distribute workloads.</a:t>
            </a:r>
            <a:endParaRPr sz="1700" dirty="0">
              <a:solidFill>
                <a:srgbClr val="4B5563"/>
              </a:solidFill>
              <a:latin typeface="Arial" panose="020B0604020202020204" pitchFamily="34" charset="0"/>
              <a:ea typeface="Lato"/>
              <a:cs typeface="Arial" panose="020B0604020202020204" pitchFamily="34" charset="0"/>
            </a:endParaRPr>
          </a:p>
        </p:txBody>
      </p:sp>
      <p:sp>
        <p:nvSpPr>
          <p:cNvPr id="58" name="Google Shape;363;p33">
            <a:extLst>
              <a:ext uri="{FF2B5EF4-FFF2-40B4-BE49-F238E27FC236}">
                <a16:creationId xmlns:a16="http://schemas.microsoft.com/office/drawing/2014/main" id="{1CD63C04-7D7B-0C92-7D91-6B8A8D768E1A}"/>
              </a:ext>
            </a:extLst>
          </p:cNvPr>
          <p:cNvSpPr txBox="1"/>
          <p:nvPr/>
        </p:nvSpPr>
        <p:spPr>
          <a:xfrm>
            <a:off x="6334125" y="3221736"/>
            <a:ext cx="5286375" cy="1046440"/>
          </a:xfrm>
          <a:prstGeom prst="rect">
            <a:avLst/>
          </a:prstGeom>
          <a:noFill/>
          <a:ln>
            <a:noFill/>
          </a:ln>
        </p:spPr>
        <p:txBody>
          <a:bodyPr spcFirstLastPara="1" wrap="square" lIns="0" tIns="0" rIns="0" bIns="0" anchor="t" anchorCtr="0">
            <a:spAutoFit/>
          </a:bodyPr>
          <a:lstStyle/>
          <a:p>
            <a:pPr marL="285750" marR="0" indent="-285750">
              <a:spcBef>
                <a:spcPts val="0"/>
              </a:spcBef>
              <a:spcAft>
                <a:spcPts val="0"/>
              </a:spcAft>
              <a:buFont typeface="Arial" panose="020B0604020202020204" pitchFamily="34" charset="0"/>
              <a:buChar char="•"/>
            </a:pPr>
            <a:r>
              <a:rPr lang="en-US" sz="1700" dirty="0">
                <a:solidFill>
                  <a:srgbClr val="4B5563"/>
                </a:solidFill>
                <a:latin typeface="Arial" panose="020B0604020202020204" pitchFamily="34" charset="0"/>
                <a:ea typeface="Lato"/>
                <a:cs typeface="Arial" panose="020B0604020202020204" pitchFamily="34" charset="0"/>
                <a:sym typeface="Lato"/>
              </a:rPr>
              <a:t>RT shaders execute serially to process intersections. If a grid cell contains thousands of points (skewed data), the shader becomes a bottleneck.</a:t>
            </a:r>
            <a:endParaRPr sz="1700" dirty="0">
              <a:solidFill>
                <a:srgbClr val="4B5563"/>
              </a:solidFill>
              <a:latin typeface="Arial" panose="020B0604020202020204" pitchFamily="34" charset="0"/>
              <a:ea typeface="Lato"/>
              <a:cs typeface="Arial" panose="020B0604020202020204" pitchFamily="34" charset="0"/>
            </a:endParaRPr>
          </a:p>
        </p:txBody>
      </p:sp>
    </p:spTree>
    <p:extLst>
      <p:ext uri="{BB962C8B-B14F-4D97-AF65-F5344CB8AC3E}">
        <p14:creationId xmlns:p14="http://schemas.microsoft.com/office/powerpoint/2010/main" val="607823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dissolve">
                                      <p:cBhvr>
                                        <p:cTn id="7" dur="500"/>
                                        <p:tgtEl>
                                          <p:spTgt spid="48"/>
                                        </p:tgtEl>
                                      </p:cBhvr>
                                    </p:animEffect>
                                  </p:childTnLst>
                                </p:cTn>
                              </p:par>
                              <p:par>
                                <p:cTn id="8" presetID="9" presetClass="entr" presetSubtype="0" fill="hold" grpId="0" nodeType="withEffect">
                                  <p:stCondLst>
                                    <p:cond delay="0"/>
                                  </p:stCondLst>
                                  <p:childTnLst>
                                    <p:set>
                                      <p:cBhvr>
                                        <p:cTn id="9" dur="1" fill="hold">
                                          <p:stCondLst>
                                            <p:cond delay="0"/>
                                          </p:stCondLst>
                                        </p:cTn>
                                        <p:tgtEl>
                                          <p:spTgt spid="52"/>
                                        </p:tgtEl>
                                        <p:attrNameLst>
                                          <p:attrName>style.visibility</p:attrName>
                                        </p:attrNameLst>
                                      </p:cBhvr>
                                      <p:to>
                                        <p:strVal val="visible"/>
                                      </p:to>
                                    </p:set>
                                    <p:animEffect transition="in" filter="dissolve">
                                      <p:cBhvr>
                                        <p:cTn id="10" dur="500"/>
                                        <p:tgtEl>
                                          <p:spTgt spid="52"/>
                                        </p:tgtEl>
                                      </p:cBhvr>
                                    </p:animEffect>
                                  </p:childTnLst>
                                </p:cTn>
                              </p:par>
                              <p:par>
                                <p:cTn id="11" presetID="9" presetClass="entr" presetSubtype="0" fill="hold" nodeType="withEffect">
                                  <p:stCondLst>
                                    <p:cond delay="0"/>
                                  </p:stCondLst>
                                  <p:childTnLst>
                                    <p:set>
                                      <p:cBhvr>
                                        <p:cTn id="12" dur="1" fill="hold">
                                          <p:stCondLst>
                                            <p:cond delay="0"/>
                                          </p:stCondLst>
                                        </p:cTn>
                                        <p:tgtEl>
                                          <p:spTgt spid="49"/>
                                        </p:tgtEl>
                                        <p:attrNameLst>
                                          <p:attrName>style.visibility</p:attrName>
                                        </p:attrNameLst>
                                      </p:cBhvr>
                                      <p:to>
                                        <p:strVal val="visible"/>
                                      </p:to>
                                    </p:set>
                                    <p:animEffect transition="in" filter="dissolve">
                                      <p:cBhvr>
                                        <p:cTn id="13" dur="500"/>
                                        <p:tgtEl>
                                          <p:spTgt spid="49"/>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56"/>
                                        </p:tgtEl>
                                        <p:attrNameLst>
                                          <p:attrName>style.visibility</p:attrName>
                                        </p:attrNameLst>
                                      </p:cBhvr>
                                      <p:to>
                                        <p:strVal val="visible"/>
                                      </p:to>
                                    </p:set>
                                    <p:animEffect transition="in" filter="dissolve">
                                      <p:cBhvr>
                                        <p:cTn id="16" dur="500"/>
                                        <p:tgtEl>
                                          <p:spTgt spid="56"/>
                                        </p:tgtEl>
                                      </p:cBhvr>
                                    </p:animEffect>
                                  </p:childTnLst>
                                </p:cTn>
                              </p:par>
                              <p:par>
                                <p:cTn id="17" presetID="9" presetClass="entr" presetSubtype="0" fill="hold" grpId="0" nodeType="withEffect">
                                  <p:stCondLst>
                                    <p:cond delay="0"/>
                                  </p:stCondLst>
                                  <p:childTnLst>
                                    <p:set>
                                      <p:cBhvr>
                                        <p:cTn id="18" dur="1" fill="hold">
                                          <p:stCondLst>
                                            <p:cond delay="0"/>
                                          </p:stCondLst>
                                        </p:cTn>
                                        <p:tgtEl>
                                          <p:spTgt spid="50"/>
                                        </p:tgtEl>
                                        <p:attrNameLst>
                                          <p:attrName>style.visibility</p:attrName>
                                        </p:attrNameLst>
                                      </p:cBhvr>
                                      <p:to>
                                        <p:strVal val="visible"/>
                                      </p:to>
                                    </p:set>
                                    <p:animEffect transition="in" filter="dissolve">
                                      <p:cBhvr>
                                        <p:cTn id="19" dur="500"/>
                                        <p:tgtEl>
                                          <p:spTgt spid="50"/>
                                        </p:tgtEl>
                                      </p:cBhvr>
                                    </p:animEffect>
                                  </p:childTnLst>
                                </p:cTn>
                              </p:par>
                              <p:par>
                                <p:cTn id="20" presetID="9" presetClass="entr" presetSubtype="0" fill="hold" grpId="0" nodeType="withEffect">
                                  <p:stCondLst>
                                    <p:cond delay="0"/>
                                  </p:stCondLst>
                                  <p:childTnLst>
                                    <p:set>
                                      <p:cBhvr>
                                        <p:cTn id="21" dur="1" fill="hold">
                                          <p:stCondLst>
                                            <p:cond delay="0"/>
                                          </p:stCondLst>
                                        </p:cTn>
                                        <p:tgtEl>
                                          <p:spTgt spid="51"/>
                                        </p:tgtEl>
                                        <p:attrNameLst>
                                          <p:attrName>style.visibility</p:attrName>
                                        </p:attrNameLst>
                                      </p:cBhvr>
                                      <p:to>
                                        <p:strVal val="visible"/>
                                      </p:to>
                                    </p:set>
                                    <p:animEffect transition="in" filter="dissolve">
                                      <p:cBhvr>
                                        <p:cTn id="22" dur="500"/>
                                        <p:tgtEl>
                                          <p:spTgt spid="51"/>
                                        </p:tgtEl>
                                      </p:cBhvr>
                                    </p:animEffect>
                                  </p:childTnLst>
                                </p:cTn>
                              </p:par>
                              <p:par>
                                <p:cTn id="23" presetID="9" presetClass="entr" presetSubtype="0" fill="hold" grpId="0" nodeType="withEffect">
                                  <p:stCondLst>
                                    <p:cond delay="0"/>
                                  </p:stCondLst>
                                  <p:childTnLst>
                                    <p:set>
                                      <p:cBhvr>
                                        <p:cTn id="24" dur="1" fill="hold">
                                          <p:stCondLst>
                                            <p:cond delay="0"/>
                                          </p:stCondLst>
                                        </p:cTn>
                                        <p:tgtEl>
                                          <p:spTgt spid="58"/>
                                        </p:tgtEl>
                                        <p:attrNameLst>
                                          <p:attrName>style.visibility</p:attrName>
                                        </p:attrNameLst>
                                      </p:cBhvr>
                                      <p:to>
                                        <p:strVal val="visible"/>
                                      </p:to>
                                    </p:set>
                                    <p:animEffect transition="in" filter="dissolve">
                                      <p:cBhvr>
                                        <p:cTn id="25" dur="500"/>
                                        <p:tgtEl>
                                          <p:spTgt spid="58"/>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55"/>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26" presetClass="emph" presetSubtype="0" fill="hold" grpId="0" nodeType="clickEffect">
                                  <p:stCondLst>
                                    <p:cond delay="0"/>
                                  </p:stCondLst>
                                  <p:childTnLst>
                                    <p:animEffect transition="out" filter="fade">
                                      <p:cBhvr>
                                        <p:cTn id="33" dur="100" tmFilter="0, 0; .2, .5; .8, .5; 1, 0"/>
                                        <p:tgtEl>
                                          <p:spTgt spid="9"/>
                                        </p:tgtEl>
                                      </p:cBhvr>
                                    </p:animEffect>
                                    <p:animScale>
                                      <p:cBhvr>
                                        <p:cTn id="34" dur="50" autoRev="1" fill="hold"/>
                                        <p:tgtEl>
                                          <p:spTgt spid="9"/>
                                        </p:tgtEl>
                                      </p:cBhvr>
                                      <p:by x="105000" y="105000"/>
                                    </p:animScale>
                                  </p:childTnLst>
                                </p:cTn>
                              </p:par>
                            </p:childTnLst>
                          </p:cTn>
                        </p:par>
                        <p:par>
                          <p:cTn id="35" fill="hold">
                            <p:stCondLst>
                              <p:cond delay="100"/>
                            </p:stCondLst>
                            <p:childTnLst>
                              <p:par>
                                <p:cTn id="36" presetID="26" presetClass="emph" presetSubtype="0" fill="hold" grpId="0" nodeType="afterEffect">
                                  <p:stCondLst>
                                    <p:cond delay="0"/>
                                  </p:stCondLst>
                                  <p:childTnLst>
                                    <p:animEffect transition="out" filter="fade">
                                      <p:cBhvr>
                                        <p:cTn id="37" dur="100" tmFilter="0, 0; .2, .5; .8, .5; 1, 0"/>
                                        <p:tgtEl>
                                          <p:spTgt spid="13"/>
                                        </p:tgtEl>
                                      </p:cBhvr>
                                    </p:animEffect>
                                    <p:animScale>
                                      <p:cBhvr>
                                        <p:cTn id="38" dur="50" autoRev="1" fill="hold"/>
                                        <p:tgtEl>
                                          <p:spTgt spid="13"/>
                                        </p:tgtEl>
                                      </p:cBhvr>
                                      <p:by x="105000" y="105000"/>
                                    </p:animScale>
                                  </p:childTnLst>
                                </p:cTn>
                              </p:par>
                            </p:childTnLst>
                          </p:cTn>
                        </p:par>
                        <p:par>
                          <p:cTn id="39" fill="hold">
                            <p:stCondLst>
                              <p:cond delay="200"/>
                            </p:stCondLst>
                            <p:childTnLst>
                              <p:par>
                                <p:cTn id="40" presetID="26" presetClass="emph" presetSubtype="0" fill="hold" grpId="0" nodeType="afterEffect">
                                  <p:stCondLst>
                                    <p:cond delay="0"/>
                                  </p:stCondLst>
                                  <p:childTnLst>
                                    <p:animEffect transition="out" filter="fade">
                                      <p:cBhvr>
                                        <p:cTn id="41" dur="100" tmFilter="0, 0; .2, .5; .8, .5; 1, 0"/>
                                        <p:tgtEl>
                                          <p:spTgt spid="14"/>
                                        </p:tgtEl>
                                      </p:cBhvr>
                                    </p:animEffect>
                                    <p:animScale>
                                      <p:cBhvr>
                                        <p:cTn id="42" dur="50" autoRev="1" fill="hold"/>
                                        <p:tgtEl>
                                          <p:spTgt spid="14"/>
                                        </p:tgtEl>
                                      </p:cBhvr>
                                      <p:by x="105000" y="105000"/>
                                    </p:animScale>
                                  </p:childTnLst>
                                </p:cTn>
                              </p:par>
                            </p:childTnLst>
                          </p:cTn>
                        </p:par>
                        <p:par>
                          <p:cTn id="43" fill="hold">
                            <p:stCondLst>
                              <p:cond delay="300"/>
                            </p:stCondLst>
                            <p:childTnLst>
                              <p:par>
                                <p:cTn id="44" presetID="26" presetClass="emph" presetSubtype="0" fill="hold" grpId="0" nodeType="afterEffect">
                                  <p:stCondLst>
                                    <p:cond delay="0"/>
                                  </p:stCondLst>
                                  <p:childTnLst>
                                    <p:animEffect transition="out" filter="fade">
                                      <p:cBhvr>
                                        <p:cTn id="45" dur="100" tmFilter="0, 0; .2, .5; .8, .5; 1, 0"/>
                                        <p:tgtEl>
                                          <p:spTgt spid="15"/>
                                        </p:tgtEl>
                                      </p:cBhvr>
                                    </p:animEffect>
                                    <p:animScale>
                                      <p:cBhvr>
                                        <p:cTn id="46" dur="50" autoRev="1" fill="hold"/>
                                        <p:tgtEl>
                                          <p:spTgt spid="15"/>
                                        </p:tgtEl>
                                      </p:cBhvr>
                                      <p:by x="105000" y="105000"/>
                                    </p:animScale>
                                  </p:childTnLst>
                                </p:cTn>
                              </p:par>
                            </p:childTnLst>
                          </p:cTn>
                        </p:par>
                        <p:par>
                          <p:cTn id="47" fill="hold">
                            <p:stCondLst>
                              <p:cond delay="400"/>
                            </p:stCondLst>
                            <p:childTnLst>
                              <p:par>
                                <p:cTn id="48" presetID="26" presetClass="emph" presetSubtype="0" fill="hold" grpId="0" nodeType="afterEffect">
                                  <p:stCondLst>
                                    <p:cond delay="0"/>
                                  </p:stCondLst>
                                  <p:childTnLst>
                                    <p:animEffect transition="out" filter="fade">
                                      <p:cBhvr>
                                        <p:cTn id="49" dur="100" tmFilter="0, 0; .2, .5; .8, .5; 1, 0"/>
                                        <p:tgtEl>
                                          <p:spTgt spid="17"/>
                                        </p:tgtEl>
                                      </p:cBhvr>
                                    </p:animEffect>
                                    <p:animScale>
                                      <p:cBhvr>
                                        <p:cTn id="50" dur="50" autoRev="1" fill="hold"/>
                                        <p:tgtEl>
                                          <p:spTgt spid="17"/>
                                        </p:tgtEl>
                                      </p:cBhvr>
                                      <p:by x="105000" y="105000"/>
                                    </p:animScale>
                                  </p:childTnLst>
                                </p:cTn>
                              </p:par>
                            </p:childTnLst>
                          </p:cTn>
                        </p:par>
                        <p:par>
                          <p:cTn id="51" fill="hold">
                            <p:stCondLst>
                              <p:cond delay="500"/>
                            </p:stCondLst>
                            <p:childTnLst>
                              <p:par>
                                <p:cTn id="52" presetID="26" presetClass="emph" presetSubtype="0" fill="hold" grpId="0" nodeType="afterEffect">
                                  <p:stCondLst>
                                    <p:cond delay="0"/>
                                  </p:stCondLst>
                                  <p:childTnLst>
                                    <p:animEffect transition="out" filter="fade">
                                      <p:cBhvr>
                                        <p:cTn id="53" dur="100" tmFilter="0, 0; .2, .5; .8, .5; 1, 0"/>
                                        <p:tgtEl>
                                          <p:spTgt spid="18"/>
                                        </p:tgtEl>
                                      </p:cBhvr>
                                    </p:animEffect>
                                    <p:animScale>
                                      <p:cBhvr>
                                        <p:cTn id="54" dur="50" autoRev="1" fill="hold"/>
                                        <p:tgtEl>
                                          <p:spTgt spid="18"/>
                                        </p:tgtEl>
                                      </p:cBhvr>
                                      <p:by x="105000" y="105000"/>
                                    </p:animScale>
                                  </p:childTnLst>
                                </p:cTn>
                              </p:par>
                            </p:childTnLst>
                          </p:cTn>
                        </p:par>
                        <p:par>
                          <p:cTn id="55" fill="hold">
                            <p:stCondLst>
                              <p:cond delay="600"/>
                            </p:stCondLst>
                            <p:childTnLst>
                              <p:par>
                                <p:cTn id="56" presetID="26" presetClass="emph" presetSubtype="0" fill="hold" grpId="0" nodeType="afterEffect">
                                  <p:stCondLst>
                                    <p:cond delay="0"/>
                                  </p:stCondLst>
                                  <p:childTnLst>
                                    <p:animEffect transition="out" filter="fade">
                                      <p:cBhvr>
                                        <p:cTn id="57" dur="100" tmFilter="0, 0; .2, .5; .8, .5; 1, 0"/>
                                        <p:tgtEl>
                                          <p:spTgt spid="19"/>
                                        </p:tgtEl>
                                      </p:cBhvr>
                                    </p:animEffect>
                                    <p:animScale>
                                      <p:cBhvr>
                                        <p:cTn id="58" dur="50" autoRev="1" fill="hold"/>
                                        <p:tgtEl>
                                          <p:spTgt spid="19"/>
                                        </p:tgtEl>
                                      </p:cBhvr>
                                      <p:by x="105000" y="105000"/>
                                    </p:animScale>
                                  </p:childTnLst>
                                </p:cTn>
                              </p:par>
                            </p:childTnLst>
                          </p:cTn>
                        </p:par>
                        <p:par>
                          <p:cTn id="59" fill="hold">
                            <p:stCondLst>
                              <p:cond delay="700"/>
                            </p:stCondLst>
                            <p:childTnLst>
                              <p:par>
                                <p:cTn id="60" presetID="26" presetClass="emph" presetSubtype="0" fill="hold" grpId="0" nodeType="afterEffect">
                                  <p:stCondLst>
                                    <p:cond delay="0"/>
                                  </p:stCondLst>
                                  <p:childTnLst>
                                    <p:animEffect transition="out" filter="fade">
                                      <p:cBhvr>
                                        <p:cTn id="61" dur="100" tmFilter="0, 0; .2, .5; .8, .5; 1, 0"/>
                                        <p:tgtEl>
                                          <p:spTgt spid="20"/>
                                        </p:tgtEl>
                                      </p:cBhvr>
                                    </p:animEffect>
                                    <p:animScale>
                                      <p:cBhvr>
                                        <p:cTn id="62" dur="50" autoRev="1" fill="hold"/>
                                        <p:tgtEl>
                                          <p:spTgt spid="20"/>
                                        </p:tgtEl>
                                      </p:cBhvr>
                                      <p:by x="105000" y="105000"/>
                                    </p:animScale>
                                  </p:childTnLst>
                                </p:cTn>
                              </p:par>
                            </p:childTnLst>
                          </p:cTn>
                        </p:par>
                        <p:par>
                          <p:cTn id="63" fill="hold">
                            <p:stCondLst>
                              <p:cond delay="800"/>
                            </p:stCondLst>
                            <p:childTnLst>
                              <p:par>
                                <p:cTn id="64" presetID="26" presetClass="emph" presetSubtype="0" fill="hold" grpId="0" nodeType="afterEffect">
                                  <p:stCondLst>
                                    <p:cond delay="0"/>
                                  </p:stCondLst>
                                  <p:childTnLst>
                                    <p:animEffect transition="out" filter="fade">
                                      <p:cBhvr>
                                        <p:cTn id="65" dur="100" tmFilter="0, 0; .2, .5; .8, .5; 1, 0"/>
                                        <p:tgtEl>
                                          <p:spTgt spid="21"/>
                                        </p:tgtEl>
                                      </p:cBhvr>
                                    </p:animEffect>
                                    <p:animScale>
                                      <p:cBhvr>
                                        <p:cTn id="66" dur="50" autoRev="1" fill="hold"/>
                                        <p:tgtEl>
                                          <p:spTgt spid="21"/>
                                        </p:tgtEl>
                                      </p:cBhvr>
                                      <p:by x="105000" y="105000"/>
                                    </p:animScale>
                                  </p:childTnLst>
                                </p:cTn>
                              </p:par>
                            </p:childTnLst>
                          </p:cTn>
                        </p:par>
                        <p:par>
                          <p:cTn id="67" fill="hold">
                            <p:stCondLst>
                              <p:cond delay="900"/>
                            </p:stCondLst>
                            <p:childTnLst>
                              <p:par>
                                <p:cTn id="68" presetID="26" presetClass="emph" presetSubtype="0" fill="hold" grpId="0" nodeType="afterEffect">
                                  <p:stCondLst>
                                    <p:cond delay="0"/>
                                  </p:stCondLst>
                                  <p:childTnLst>
                                    <p:animEffect transition="out" filter="fade">
                                      <p:cBhvr>
                                        <p:cTn id="69" dur="100" tmFilter="0, 0; .2, .5; .8, .5; 1, 0"/>
                                        <p:tgtEl>
                                          <p:spTgt spid="22"/>
                                        </p:tgtEl>
                                      </p:cBhvr>
                                    </p:animEffect>
                                    <p:animScale>
                                      <p:cBhvr>
                                        <p:cTn id="70" dur="50" autoRev="1" fill="hold"/>
                                        <p:tgtEl>
                                          <p:spTgt spid="22"/>
                                        </p:tgtEl>
                                      </p:cBhvr>
                                      <p:by x="105000" y="105000"/>
                                    </p:animScale>
                                  </p:childTnLst>
                                </p:cTn>
                              </p:par>
                            </p:childTnLst>
                          </p:cTn>
                        </p:par>
                        <p:par>
                          <p:cTn id="71" fill="hold">
                            <p:stCondLst>
                              <p:cond delay="1000"/>
                            </p:stCondLst>
                            <p:childTnLst>
                              <p:par>
                                <p:cTn id="72" presetID="26" presetClass="emph" presetSubtype="0" fill="hold" grpId="0" nodeType="afterEffect">
                                  <p:stCondLst>
                                    <p:cond delay="0"/>
                                  </p:stCondLst>
                                  <p:childTnLst>
                                    <p:animEffect transition="out" filter="fade">
                                      <p:cBhvr>
                                        <p:cTn id="73" dur="100" tmFilter="0, 0; .2, .5; .8, .5; 1, 0"/>
                                        <p:tgtEl>
                                          <p:spTgt spid="23"/>
                                        </p:tgtEl>
                                      </p:cBhvr>
                                    </p:animEffect>
                                    <p:animScale>
                                      <p:cBhvr>
                                        <p:cTn id="74" dur="50" autoRev="1" fill="hold"/>
                                        <p:tgtEl>
                                          <p:spTgt spid="23"/>
                                        </p:tgtEl>
                                      </p:cBhvr>
                                      <p:by x="105000" y="105000"/>
                                    </p:animScale>
                                  </p:childTnLst>
                                </p:cTn>
                              </p:par>
                            </p:childTnLst>
                          </p:cTn>
                        </p:par>
                        <p:par>
                          <p:cTn id="75" fill="hold">
                            <p:stCondLst>
                              <p:cond delay="1100"/>
                            </p:stCondLst>
                            <p:childTnLst>
                              <p:par>
                                <p:cTn id="76" presetID="26" presetClass="emph" presetSubtype="0" fill="hold" grpId="0" nodeType="afterEffect">
                                  <p:stCondLst>
                                    <p:cond delay="0"/>
                                  </p:stCondLst>
                                  <p:childTnLst>
                                    <p:animEffect transition="out" filter="fade">
                                      <p:cBhvr>
                                        <p:cTn id="77" dur="100" tmFilter="0, 0; .2, .5; .8, .5; 1, 0"/>
                                        <p:tgtEl>
                                          <p:spTgt spid="24"/>
                                        </p:tgtEl>
                                      </p:cBhvr>
                                    </p:animEffect>
                                    <p:animScale>
                                      <p:cBhvr>
                                        <p:cTn id="78" dur="50" autoRev="1" fill="hold"/>
                                        <p:tgtEl>
                                          <p:spTgt spid="24"/>
                                        </p:tgtEl>
                                      </p:cBhvr>
                                      <p:by x="105000" y="105000"/>
                                    </p:animScale>
                                  </p:childTnLst>
                                </p:cTn>
                              </p:par>
                            </p:childTnLst>
                          </p:cTn>
                        </p:par>
                        <p:par>
                          <p:cTn id="79" fill="hold">
                            <p:stCondLst>
                              <p:cond delay="1200"/>
                            </p:stCondLst>
                            <p:childTnLst>
                              <p:par>
                                <p:cTn id="80" presetID="26" presetClass="emph" presetSubtype="0" fill="hold" grpId="0" nodeType="afterEffect">
                                  <p:stCondLst>
                                    <p:cond delay="0"/>
                                  </p:stCondLst>
                                  <p:childTnLst>
                                    <p:animEffect transition="out" filter="fade">
                                      <p:cBhvr>
                                        <p:cTn id="81" dur="100" tmFilter="0, 0; .2, .5; .8, .5; 1, 0"/>
                                        <p:tgtEl>
                                          <p:spTgt spid="25"/>
                                        </p:tgtEl>
                                      </p:cBhvr>
                                    </p:animEffect>
                                    <p:animScale>
                                      <p:cBhvr>
                                        <p:cTn id="82" dur="50" autoRev="1" fill="hold"/>
                                        <p:tgtEl>
                                          <p:spTgt spid="25"/>
                                        </p:tgtEl>
                                      </p:cBhvr>
                                      <p:by x="105000" y="105000"/>
                                    </p:animScale>
                                  </p:childTnLst>
                                </p:cTn>
                              </p:par>
                            </p:childTnLst>
                          </p:cTn>
                        </p:par>
                        <p:par>
                          <p:cTn id="83" fill="hold">
                            <p:stCondLst>
                              <p:cond delay="1300"/>
                            </p:stCondLst>
                            <p:childTnLst>
                              <p:par>
                                <p:cTn id="84" presetID="26" presetClass="emph" presetSubtype="0" fill="hold" grpId="0" nodeType="afterEffect">
                                  <p:stCondLst>
                                    <p:cond delay="0"/>
                                  </p:stCondLst>
                                  <p:childTnLst>
                                    <p:animEffect transition="out" filter="fade">
                                      <p:cBhvr>
                                        <p:cTn id="85" dur="100" tmFilter="0, 0; .2, .5; .8, .5; 1, 0"/>
                                        <p:tgtEl>
                                          <p:spTgt spid="39"/>
                                        </p:tgtEl>
                                      </p:cBhvr>
                                    </p:animEffect>
                                    <p:animScale>
                                      <p:cBhvr>
                                        <p:cTn id="86" dur="50" autoRev="1" fill="hold"/>
                                        <p:tgtEl>
                                          <p:spTgt spid="39"/>
                                        </p:tgtEl>
                                      </p:cBhvr>
                                      <p:by x="105000" y="105000"/>
                                    </p:animScale>
                                  </p:childTnLst>
                                </p:cTn>
                              </p:par>
                            </p:childTnLst>
                          </p:cTn>
                        </p:par>
                        <p:par>
                          <p:cTn id="87" fill="hold">
                            <p:stCondLst>
                              <p:cond delay="1400"/>
                            </p:stCondLst>
                            <p:childTnLst>
                              <p:par>
                                <p:cTn id="88" presetID="26" presetClass="emph" presetSubtype="0" fill="hold" grpId="0" nodeType="afterEffect">
                                  <p:stCondLst>
                                    <p:cond delay="0"/>
                                  </p:stCondLst>
                                  <p:childTnLst>
                                    <p:animEffect transition="out" filter="fade">
                                      <p:cBhvr>
                                        <p:cTn id="89" dur="100" tmFilter="0, 0; .2, .5; .8, .5; 1, 0"/>
                                        <p:tgtEl>
                                          <p:spTgt spid="30"/>
                                        </p:tgtEl>
                                      </p:cBhvr>
                                    </p:animEffect>
                                    <p:animScale>
                                      <p:cBhvr>
                                        <p:cTn id="90" dur="50" autoRev="1" fill="hold"/>
                                        <p:tgtEl>
                                          <p:spTgt spid="30"/>
                                        </p:tgtEl>
                                      </p:cBhvr>
                                      <p:by x="105000" y="105000"/>
                                    </p:animScale>
                                  </p:childTnLst>
                                </p:cTn>
                              </p:par>
                            </p:childTnLst>
                          </p:cTn>
                        </p:par>
                        <p:par>
                          <p:cTn id="91" fill="hold">
                            <p:stCondLst>
                              <p:cond delay="1500"/>
                            </p:stCondLst>
                            <p:childTnLst>
                              <p:par>
                                <p:cTn id="92" presetID="26" presetClass="emph" presetSubtype="0" fill="hold" grpId="0" nodeType="afterEffect">
                                  <p:stCondLst>
                                    <p:cond delay="0"/>
                                  </p:stCondLst>
                                  <p:childTnLst>
                                    <p:animEffect transition="out" filter="fade">
                                      <p:cBhvr>
                                        <p:cTn id="93" dur="100" tmFilter="0, 0; .2, .5; .8, .5; 1, 0"/>
                                        <p:tgtEl>
                                          <p:spTgt spid="31"/>
                                        </p:tgtEl>
                                      </p:cBhvr>
                                    </p:animEffect>
                                    <p:animScale>
                                      <p:cBhvr>
                                        <p:cTn id="94" dur="50" autoRev="1" fill="hold"/>
                                        <p:tgtEl>
                                          <p:spTgt spid="31"/>
                                        </p:tgtEl>
                                      </p:cBhvr>
                                      <p:by x="105000" y="105000"/>
                                    </p:animScale>
                                  </p:childTnLst>
                                </p:cTn>
                              </p:par>
                            </p:childTnLst>
                          </p:cTn>
                        </p:par>
                        <p:par>
                          <p:cTn id="95" fill="hold">
                            <p:stCondLst>
                              <p:cond delay="1600"/>
                            </p:stCondLst>
                            <p:childTnLst>
                              <p:par>
                                <p:cTn id="96" presetID="26" presetClass="emph" presetSubtype="0" fill="hold" grpId="0" nodeType="afterEffect">
                                  <p:stCondLst>
                                    <p:cond delay="0"/>
                                  </p:stCondLst>
                                  <p:childTnLst>
                                    <p:animEffect transition="out" filter="fade">
                                      <p:cBhvr>
                                        <p:cTn id="97" dur="100" tmFilter="0, 0; .2, .5; .8, .5; 1, 0"/>
                                        <p:tgtEl>
                                          <p:spTgt spid="32"/>
                                        </p:tgtEl>
                                      </p:cBhvr>
                                    </p:animEffect>
                                    <p:animScale>
                                      <p:cBhvr>
                                        <p:cTn id="98" dur="50" autoRev="1" fill="hold"/>
                                        <p:tgtEl>
                                          <p:spTgt spid="32"/>
                                        </p:tgtEl>
                                      </p:cBhvr>
                                      <p:by x="105000" y="105000"/>
                                    </p:animScale>
                                  </p:childTnLst>
                                </p:cTn>
                              </p:par>
                            </p:childTnLst>
                          </p:cTn>
                        </p:par>
                        <p:par>
                          <p:cTn id="99" fill="hold">
                            <p:stCondLst>
                              <p:cond delay="1700"/>
                            </p:stCondLst>
                            <p:childTnLst>
                              <p:par>
                                <p:cTn id="100" presetID="26" presetClass="emph" presetSubtype="0" fill="hold" grpId="0" nodeType="afterEffect">
                                  <p:stCondLst>
                                    <p:cond delay="0"/>
                                  </p:stCondLst>
                                  <p:childTnLst>
                                    <p:animEffect transition="out" filter="fade">
                                      <p:cBhvr>
                                        <p:cTn id="101" dur="100" tmFilter="0, 0; .2, .5; .8, .5; 1, 0"/>
                                        <p:tgtEl>
                                          <p:spTgt spid="33"/>
                                        </p:tgtEl>
                                      </p:cBhvr>
                                    </p:animEffect>
                                    <p:animScale>
                                      <p:cBhvr>
                                        <p:cTn id="102" dur="50" autoRev="1" fill="hold"/>
                                        <p:tgtEl>
                                          <p:spTgt spid="33"/>
                                        </p:tgtEl>
                                      </p:cBhvr>
                                      <p:by x="105000" y="105000"/>
                                    </p:animScale>
                                  </p:childTnLst>
                                </p:cTn>
                              </p:par>
                            </p:childTnLst>
                          </p:cTn>
                        </p:par>
                        <p:par>
                          <p:cTn id="103" fill="hold">
                            <p:stCondLst>
                              <p:cond delay="1800"/>
                            </p:stCondLst>
                            <p:childTnLst>
                              <p:par>
                                <p:cTn id="104" presetID="26" presetClass="emph" presetSubtype="0" fill="hold" grpId="0" nodeType="afterEffect">
                                  <p:stCondLst>
                                    <p:cond delay="0"/>
                                  </p:stCondLst>
                                  <p:childTnLst>
                                    <p:animEffect transition="out" filter="fade">
                                      <p:cBhvr>
                                        <p:cTn id="105" dur="100" tmFilter="0, 0; .2, .5; .8, .5; 1, 0"/>
                                        <p:tgtEl>
                                          <p:spTgt spid="34"/>
                                        </p:tgtEl>
                                      </p:cBhvr>
                                    </p:animEffect>
                                    <p:animScale>
                                      <p:cBhvr>
                                        <p:cTn id="106" dur="50" autoRev="1" fill="hold"/>
                                        <p:tgtEl>
                                          <p:spTgt spid="34"/>
                                        </p:tgtEl>
                                      </p:cBhvr>
                                      <p:by x="105000" y="105000"/>
                                    </p:animScale>
                                  </p:childTnLst>
                                </p:cTn>
                              </p:par>
                            </p:childTnLst>
                          </p:cTn>
                        </p:par>
                        <p:par>
                          <p:cTn id="107" fill="hold">
                            <p:stCondLst>
                              <p:cond delay="1900"/>
                            </p:stCondLst>
                            <p:childTnLst>
                              <p:par>
                                <p:cTn id="108" presetID="26" presetClass="emph" presetSubtype="0" fill="hold" grpId="0" nodeType="afterEffect">
                                  <p:stCondLst>
                                    <p:cond delay="0"/>
                                  </p:stCondLst>
                                  <p:childTnLst>
                                    <p:animEffect transition="out" filter="fade">
                                      <p:cBhvr>
                                        <p:cTn id="109" dur="100" tmFilter="0, 0; .2, .5; .8, .5; 1, 0"/>
                                        <p:tgtEl>
                                          <p:spTgt spid="35"/>
                                        </p:tgtEl>
                                      </p:cBhvr>
                                    </p:animEffect>
                                    <p:animScale>
                                      <p:cBhvr>
                                        <p:cTn id="110" dur="50" autoRev="1" fill="hold"/>
                                        <p:tgtEl>
                                          <p:spTgt spid="35"/>
                                        </p:tgtEl>
                                      </p:cBhvr>
                                      <p:by x="105000" y="105000"/>
                                    </p:animScale>
                                  </p:childTnLst>
                                </p:cTn>
                              </p:par>
                            </p:childTnLst>
                          </p:cTn>
                        </p:par>
                        <p:par>
                          <p:cTn id="111" fill="hold">
                            <p:stCondLst>
                              <p:cond delay="2000"/>
                            </p:stCondLst>
                            <p:childTnLst>
                              <p:par>
                                <p:cTn id="112" presetID="26" presetClass="emph" presetSubtype="0" fill="hold" grpId="0" nodeType="afterEffect">
                                  <p:stCondLst>
                                    <p:cond delay="0"/>
                                  </p:stCondLst>
                                  <p:childTnLst>
                                    <p:animEffect transition="out" filter="fade">
                                      <p:cBhvr>
                                        <p:cTn id="113" dur="100" tmFilter="0, 0; .2, .5; .8, .5; 1, 0"/>
                                        <p:tgtEl>
                                          <p:spTgt spid="36"/>
                                        </p:tgtEl>
                                      </p:cBhvr>
                                    </p:animEffect>
                                    <p:animScale>
                                      <p:cBhvr>
                                        <p:cTn id="114" dur="50" autoRev="1" fill="hold"/>
                                        <p:tgtEl>
                                          <p:spTgt spid="36"/>
                                        </p:tgtEl>
                                      </p:cBhvr>
                                      <p:by x="105000" y="105000"/>
                                    </p:animScale>
                                  </p:childTnLst>
                                </p:cTn>
                              </p:par>
                            </p:childTnLst>
                          </p:cTn>
                        </p:par>
                        <p:par>
                          <p:cTn id="115" fill="hold">
                            <p:stCondLst>
                              <p:cond delay="2100"/>
                            </p:stCondLst>
                            <p:childTnLst>
                              <p:par>
                                <p:cTn id="116" presetID="26" presetClass="emph" presetSubtype="0" fill="hold" grpId="0" nodeType="afterEffect">
                                  <p:stCondLst>
                                    <p:cond delay="0"/>
                                  </p:stCondLst>
                                  <p:childTnLst>
                                    <p:animEffect transition="out" filter="fade">
                                      <p:cBhvr>
                                        <p:cTn id="117" dur="100" tmFilter="0, 0; .2, .5; .8, .5; 1, 0"/>
                                        <p:tgtEl>
                                          <p:spTgt spid="37"/>
                                        </p:tgtEl>
                                      </p:cBhvr>
                                    </p:animEffect>
                                    <p:animScale>
                                      <p:cBhvr>
                                        <p:cTn id="118" dur="50" autoRev="1" fill="hold"/>
                                        <p:tgtEl>
                                          <p:spTgt spid="37"/>
                                        </p:tgtEl>
                                      </p:cBhvr>
                                      <p:by x="105000" y="105000"/>
                                    </p:animScale>
                                  </p:childTnLst>
                                </p:cTn>
                              </p:par>
                            </p:childTnLst>
                          </p:cTn>
                        </p:par>
                        <p:par>
                          <p:cTn id="119" fill="hold">
                            <p:stCondLst>
                              <p:cond delay="2200"/>
                            </p:stCondLst>
                            <p:childTnLst>
                              <p:par>
                                <p:cTn id="120" presetID="26" presetClass="emph" presetSubtype="0" fill="hold" grpId="0" nodeType="afterEffect">
                                  <p:stCondLst>
                                    <p:cond delay="0"/>
                                  </p:stCondLst>
                                  <p:childTnLst>
                                    <p:animEffect transition="out" filter="fade">
                                      <p:cBhvr>
                                        <p:cTn id="121" dur="100" tmFilter="0, 0; .2, .5; .8, .5; 1, 0"/>
                                        <p:tgtEl>
                                          <p:spTgt spid="38"/>
                                        </p:tgtEl>
                                      </p:cBhvr>
                                    </p:animEffect>
                                    <p:animScale>
                                      <p:cBhvr>
                                        <p:cTn id="122" dur="50" autoRev="1" fill="hold"/>
                                        <p:tgtEl>
                                          <p:spTgt spid="38"/>
                                        </p:tgtEl>
                                      </p:cBhvr>
                                      <p:by x="105000" y="105000"/>
                                    </p:animScale>
                                  </p:childTnLst>
                                </p:cTn>
                              </p:par>
                            </p:childTnLst>
                          </p:cTn>
                        </p:par>
                        <p:par>
                          <p:cTn id="123" fill="hold">
                            <p:stCondLst>
                              <p:cond delay="2300"/>
                            </p:stCondLst>
                            <p:childTnLst>
                              <p:par>
                                <p:cTn id="124" presetID="26" presetClass="emph" presetSubtype="0" fill="hold" grpId="0" nodeType="afterEffect">
                                  <p:stCondLst>
                                    <p:cond delay="0"/>
                                  </p:stCondLst>
                                  <p:childTnLst>
                                    <p:animEffect transition="out" filter="fade">
                                      <p:cBhvr>
                                        <p:cTn id="125" dur="100" tmFilter="0, 0; .2, .5; .8, .5; 1, 0"/>
                                        <p:tgtEl>
                                          <p:spTgt spid="40"/>
                                        </p:tgtEl>
                                      </p:cBhvr>
                                    </p:animEffect>
                                    <p:animScale>
                                      <p:cBhvr>
                                        <p:cTn id="126" dur="50" autoRev="1" fill="hold"/>
                                        <p:tgtEl>
                                          <p:spTgt spid="40"/>
                                        </p:tgtEl>
                                      </p:cBhvr>
                                      <p:by x="105000" y="105000"/>
                                    </p:animScale>
                                  </p:childTnLst>
                                </p:cTn>
                              </p:par>
                            </p:childTnLst>
                          </p:cTn>
                        </p:par>
                        <p:par>
                          <p:cTn id="127" fill="hold">
                            <p:stCondLst>
                              <p:cond delay="2400"/>
                            </p:stCondLst>
                            <p:childTnLst>
                              <p:par>
                                <p:cTn id="128" presetID="26" presetClass="emph" presetSubtype="0" fill="hold" grpId="0" nodeType="afterEffect">
                                  <p:stCondLst>
                                    <p:cond delay="0"/>
                                  </p:stCondLst>
                                  <p:childTnLst>
                                    <p:animEffect transition="out" filter="fade">
                                      <p:cBhvr>
                                        <p:cTn id="129" dur="100" tmFilter="0, 0; .2, .5; .8, .5; 1, 0"/>
                                        <p:tgtEl>
                                          <p:spTgt spid="41"/>
                                        </p:tgtEl>
                                      </p:cBhvr>
                                    </p:animEffect>
                                    <p:animScale>
                                      <p:cBhvr>
                                        <p:cTn id="130" dur="50" autoRev="1" fill="hold"/>
                                        <p:tgtEl>
                                          <p:spTgt spid="41"/>
                                        </p:tgtEl>
                                      </p:cBhvr>
                                      <p:by x="105000" y="105000"/>
                                    </p:animScale>
                                  </p:childTnLst>
                                </p:cTn>
                              </p:par>
                            </p:childTnLst>
                          </p:cTn>
                        </p:par>
                        <p:par>
                          <p:cTn id="131" fill="hold">
                            <p:stCondLst>
                              <p:cond delay="2500"/>
                            </p:stCondLst>
                            <p:childTnLst>
                              <p:par>
                                <p:cTn id="132" presetID="26" presetClass="emph" presetSubtype="0" fill="hold" grpId="0" nodeType="afterEffect">
                                  <p:stCondLst>
                                    <p:cond delay="0"/>
                                  </p:stCondLst>
                                  <p:childTnLst>
                                    <p:animEffect transition="out" filter="fade">
                                      <p:cBhvr>
                                        <p:cTn id="133" dur="100" tmFilter="0, 0; .2, .5; .8, .5; 1, 0"/>
                                        <p:tgtEl>
                                          <p:spTgt spid="42"/>
                                        </p:tgtEl>
                                      </p:cBhvr>
                                    </p:animEffect>
                                    <p:animScale>
                                      <p:cBhvr>
                                        <p:cTn id="134" dur="50" autoRev="1" fill="hold"/>
                                        <p:tgtEl>
                                          <p:spTgt spid="42"/>
                                        </p:tgtEl>
                                      </p:cBhvr>
                                      <p:by x="105000" y="105000"/>
                                    </p:animScale>
                                  </p:childTnLst>
                                </p:cTn>
                              </p:par>
                            </p:childTnLst>
                          </p:cTn>
                        </p:par>
                        <p:par>
                          <p:cTn id="135" fill="hold">
                            <p:stCondLst>
                              <p:cond delay="2600"/>
                            </p:stCondLst>
                            <p:childTnLst>
                              <p:par>
                                <p:cTn id="136" presetID="26" presetClass="emph" presetSubtype="0" fill="hold" grpId="0" nodeType="afterEffect">
                                  <p:stCondLst>
                                    <p:cond delay="0"/>
                                  </p:stCondLst>
                                  <p:childTnLst>
                                    <p:animEffect transition="out" filter="fade">
                                      <p:cBhvr>
                                        <p:cTn id="137" dur="100" tmFilter="0, 0; .2, .5; .8, .5; 1, 0"/>
                                        <p:tgtEl>
                                          <p:spTgt spid="43"/>
                                        </p:tgtEl>
                                      </p:cBhvr>
                                    </p:animEffect>
                                    <p:animScale>
                                      <p:cBhvr>
                                        <p:cTn id="138" dur="50" autoRev="1" fill="hold"/>
                                        <p:tgtEl>
                                          <p:spTgt spid="43"/>
                                        </p:tgtEl>
                                      </p:cBhvr>
                                      <p:by x="105000" y="105000"/>
                                    </p:animScale>
                                  </p:childTnLst>
                                </p:cTn>
                              </p:par>
                            </p:childTnLst>
                          </p:cTn>
                        </p:par>
                        <p:par>
                          <p:cTn id="139" fill="hold">
                            <p:stCondLst>
                              <p:cond delay="2700"/>
                            </p:stCondLst>
                            <p:childTnLst>
                              <p:par>
                                <p:cTn id="140" presetID="26" presetClass="emph" presetSubtype="0" fill="hold" grpId="0" nodeType="afterEffect">
                                  <p:stCondLst>
                                    <p:cond delay="0"/>
                                  </p:stCondLst>
                                  <p:childTnLst>
                                    <p:animEffect transition="out" filter="fade">
                                      <p:cBhvr>
                                        <p:cTn id="141" dur="100" tmFilter="0, 0; .2, .5; .8, .5; 1, 0"/>
                                        <p:tgtEl>
                                          <p:spTgt spid="44"/>
                                        </p:tgtEl>
                                      </p:cBhvr>
                                    </p:animEffect>
                                    <p:animScale>
                                      <p:cBhvr>
                                        <p:cTn id="142" dur="50" autoRev="1" fill="hold"/>
                                        <p:tgtEl>
                                          <p:spTgt spid="44"/>
                                        </p:tgtEl>
                                      </p:cBhvr>
                                      <p:by x="105000" y="105000"/>
                                    </p:animScale>
                                  </p:childTnLst>
                                </p:cTn>
                              </p:par>
                            </p:childTnLst>
                          </p:cTn>
                        </p:par>
                        <p:par>
                          <p:cTn id="143" fill="hold">
                            <p:stCondLst>
                              <p:cond delay="2800"/>
                            </p:stCondLst>
                            <p:childTnLst>
                              <p:par>
                                <p:cTn id="144" presetID="26" presetClass="emph" presetSubtype="0" fill="hold" grpId="0" nodeType="afterEffect">
                                  <p:stCondLst>
                                    <p:cond delay="0"/>
                                  </p:stCondLst>
                                  <p:childTnLst>
                                    <p:animEffect transition="out" filter="fade">
                                      <p:cBhvr>
                                        <p:cTn id="145" dur="100" tmFilter="0, 0; .2, .5; .8, .5; 1, 0"/>
                                        <p:tgtEl>
                                          <p:spTgt spid="45"/>
                                        </p:tgtEl>
                                      </p:cBhvr>
                                    </p:animEffect>
                                    <p:animScale>
                                      <p:cBhvr>
                                        <p:cTn id="146" dur="50" autoRev="1" fill="hold"/>
                                        <p:tgtEl>
                                          <p:spTgt spid="45"/>
                                        </p:tgtEl>
                                      </p:cBhvr>
                                      <p:by x="105000" y="105000"/>
                                    </p:animScale>
                                  </p:childTnLst>
                                </p:cTn>
                              </p:par>
                            </p:childTnLst>
                          </p:cTn>
                        </p:par>
                        <p:par>
                          <p:cTn id="147" fill="hold">
                            <p:stCondLst>
                              <p:cond delay="2900"/>
                            </p:stCondLst>
                            <p:childTnLst>
                              <p:par>
                                <p:cTn id="148" presetID="26" presetClass="emph" presetSubtype="0" fill="hold" grpId="0" nodeType="afterEffect">
                                  <p:stCondLst>
                                    <p:cond delay="0"/>
                                  </p:stCondLst>
                                  <p:childTnLst>
                                    <p:animEffect transition="out" filter="fade">
                                      <p:cBhvr>
                                        <p:cTn id="149" dur="100" tmFilter="0, 0; .2, .5; .8, .5; 1, 0"/>
                                        <p:tgtEl>
                                          <p:spTgt spid="46"/>
                                        </p:tgtEl>
                                      </p:cBhvr>
                                    </p:animEffect>
                                    <p:animScale>
                                      <p:cBhvr>
                                        <p:cTn id="150" dur="50" autoRev="1" fill="hold"/>
                                        <p:tgtEl>
                                          <p:spTgt spid="46"/>
                                        </p:tgtEl>
                                      </p:cBhvr>
                                      <p:by x="105000" y="105000"/>
                                    </p:animScale>
                                  </p:childTnLst>
                                </p:cTn>
                              </p:par>
                            </p:childTnLst>
                          </p:cTn>
                        </p:par>
                        <p:par>
                          <p:cTn id="151" fill="hold">
                            <p:stCondLst>
                              <p:cond delay="3000"/>
                            </p:stCondLst>
                            <p:childTnLst>
                              <p:par>
                                <p:cTn id="152" presetID="26" presetClass="emph" presetSubtype="0" fill="hold" grpId="0" nodeType="afterEffect">
                                  <p:stCondLst>
                                    <p:cond delay="0"/>
                                  </p:stCondLst>
                                  <p:childTnLst>
                                    <p:animEffect transition="out" filter="fade">
                                      <p:cBhvr>
                                        <p:cTn id="153" dur="100" tmFilter="0, 0; .2, .5; .8, .5; 1, 0"/>
                                        <p:tgtEl>
                                          <p:spTgt spid="47"/>
                                        </p:tgtEl>
                                      </p:cBhvr>
                                    </p:animEffect>
                                    <p:animScale>
                                      <p:cBhvr>
                                        <p:cTn id="154" dur="50" autoRev="1" fill="hold"/>
                                        <p:tgtEl>
                                          <p:spTgt spid="47"/>
                                        </p:tgtEl>
                                      </p:cBhvr>
                                      <p:by x="105000" y="105000"/>
                                    </p:animScale>
                                  </p:childTnLst>
                                </p:cTn>
                              </p:par>
                            </p:childTnLst>
                          </p:cTn>
                        </p:par>
                      </p:childTnLst>
                    </p:cTn>
                  </p:par>
                  <p:par>
                    <p:cTn id="155" fill="hold">
                      <p:stCondLst>
                        <p:cond delay="indefinite"/>
                      </p:stCondLst>
                      <p:childTnLst>
                        <p:par>
                          <p:cTn id="156" fill="hold">
                            <p:stCondLst>
                              <p:cond delay="0"/>
                            </p:stCondLst>
                            <p:childTnLst>
                              <p:par>
                                <p:cTn id="157" presetID="1" presetClass="entr" presetSubtype="0" fill="hold" grpId="0" nodeType="clickEffect">
                                  <p:stCondLst>
                                    <p:cond delay="0"/>
                                  </p:stCondLst>
                                  <p:childTnLst>
                                    <p:set>
                                      <p:cBhvr>
                                        <p:cTn id="158" dur="1" fill="hold">
                                          <p:stCondLst>
                                            <p:cond delay="0"/>
                                          </p:stCondLst>
                                        </p:cTn>
                                        <p:tgtEl>
                                          <p:spTgt spid="5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3" grpId="0" animBg="1"/>
      <p:bldP spid="14" grpId="0" animBg="1"/>
      <p:bldP spid="15" grpId="0" animBg="1"/>
      <p:bldP spid="17" grpId="0" animBg="1"/>
      <p:bldP spid="18" grpId="0" animBg="1"/>
      <p:bldP spid="19" grpId="0" animBg="1"/>
      <p:bldP spid="20" grpId="0" animBg="1"/>
      <p:bldP spid="21" grpId="0" animBg="1"/>
      <p:bldP spid="22" grpId="0" animBg="1"/>
      <p:bldP spid="23" grpId="0" animBg="1"/>
      <p:bldP spid="24" grpId="0" animBg="1"/>
      <p:bldP spid="25" grpId="0" animBg="1"/>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P spid="40" grpId="0" animBg="1"/>
      <p:bldP spid="41" grpId="0" animBg="1"/>
      <p:bldP spid="42" grpId="0" animBg="1"/>
      <p:bldP spid="43" grpId="0" animBg="1"/>
      <p:bldP spid="44" grpId="0" animBg="1"/>
      <p:bldP spid="45" grpId="0" animBg="1"/>
      <p:bldP spid="46" grpId="0" animBg="1"/>
      <p:bldP spid="47" grpId="0" animBg="1"/>
      <p:bldP spid="50" grpId="0" animBg="1"/>
      <p:bldP spid="51" grpId="0" animBg="1"/>
      <p:bldP spid="52" grpId="0"/>
      <p:bldP spid="55" grpId="0"/>
      <p:bldP spid="56" grpId="0"/>
      <p:bldP spid="57" grpId="0"/>
      <p:bldP spid="58"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936D251-04AD-0461-75A6-3C5363FA704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69</a:t>
            </a:fld>
            <a:endParaRPr lang="en-US"/>
          </a:p>
        </p:txBody>
      </p:sp>
      <p:sp>
        <p:nvSpPr>
          <p:cNvPr id="3" name="Google Shape;374;p34">
            <a:extLst>
              <a:ext uri="{FF2B5EF4-FFF2-40B4-BE49-F238E27FC236}">
                <a16:creationId xmlns:a16="http://schemas.microsoft.com/office/drawing/2014/main" id="{2AC6104F-D599-6A75-8111-21DDFCAD8341}"/>
              </a:ext>
            </a:extLst>
          </p:cNvPr>
          <p:cNvSpPr txBox="1"/>
          <p:nvPr/>
        </p:nvSpPr>
        <p:spPr>
          <a:xfrm>
            <a:off x="571500" y="666750"/>
            <a:ext cx="11601450" cy="507831"/>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3300" b="1" dirty="0">
                <a:solidFill>
                  <a:srgbClr val="991B1B"/>
                </a:solidFill>
                <a:latin typeface="Poppins"/>
                <a:cs typeface="Poppins"/>
                <a:sym typeface="Poppins"/>
              </a:rPr>
              <a:t>Solution to Imbalanced Workload</a:t>
            </a:r>
            <a:endParaRPr dirty="0"/>
          </a:p>
        </p:txBody>
      </p:sp>
      <p:sp>
        <p:nvSpPr>
          <p:cNvPr id="4" name="Rectangle 3">
            <a:extLst>
              <a:ext uri="{FF2B5EF4-FFF2-40B4-BE49-F238E27FC236}">
                <a16:creationId xmlns:a16="http://schemas.microsoft.com/office/drawing/2014/main" id="{C0AA8346-395E-B3A0-E3F8-37A0DB9FF422}"/>
              </a:ext>
            </a:extLst>
          </p:cNvPr>
          <p:cNvSpPr/>
          <p:nvPr/>
        </p:nvSpPr>
        <p:spPr>
          <a:xfrm>
            <a:off x="673417" y="1613891"/>
            <a:ext cx="4814887" cy="4814887"/>
          </a:xfrm>
          <a:custGeom>
            <a:avLst/>
            <a:gdLst>
              <a:gd name="csX0" fmla="*/ 0 w 4814887"/>
              <a:gd name="csY0" fmla="*/ 0 h 4814887"/>
              <a:gd name="csX1" fmla="*/ 486839 w 4814887"/>
              <a:gd name="csY1" fmla="*/ 0 h 4814887"/>
              <a:gd name="csX2" fmla="*/ 877379 w 4814887"/>
              <a:gd name="csY2" fmla="*/ 0 h 4814887"/>
              <a:gd name="csX3" fmla="*/ 1508665 w 4814887"/>
              <a:gd name="csY3" fmla="*/ 0 h 4814887"/>
              <a:gd name="csX4" fmla="*/ 1995503 w 4814887"/>
              <a:gd name="csY4" fmla="*/ 0 h 4814887"/>
              <a:gd name="csX5" fmla="*/ 2482342 w 4814887"/>
              <a:gd name="csY5" fmla="*/ 0 h 4814887"/>
              <a:gd name="csX6" fmla="*/ 3113627 w 4814887"/>
              <a:gd name="csY6" fmla="*/ 0 h 4814887"/>
              <a:gd name="csX7" fmla="*/ 3552317 w 4814887"/>
              <a:gd name="csY7" fmla="*/ 0 h 4814887"/>
              <a:gd name="csX8" fmla="*/ 4183602 w 4814887"/>
              <a:gd name="csY8" fmla="*/ 0 h 4814887"/>
              <a:gd name="csX9" fmla="*/ 4814887 w 4814887"/>
              <a:gd name="csY9" fmla="*/ 0 h 4814887"/>
              <a:gd name="csX10" fmla="*/ 4814887 w 4814887"/>
              <a:gd name="csY10" fmla="*/ 534987 h 4814887"/>
              <a:gd name="csX11" fmla="*/ 4814887 w 4814887"/>
              <a:gd name="csY11" fmla="*/ 1069975 h 4814887"/>
              <a:gd name="csX12" fmla="*/ 4814887 w 4814887"/>
              <a:gd name="csY12" fmla="*/ 1653111 h 4814887"/>
              <a:gd name="csX13" fmla="*/ 4814887 w 4814887"/>
              <a:gd name="csY13" fmla="*/ 2043652 h 4814887"/>
              <a:gd name="csX14" fmla="*/ 4814887 w 4814887"/>
              <a:gd name="csY14" fmla="*/ 2578639 h 4814887"/>
              <a:gd name="csX15" fmla="*/ 4814887 w 4814887"/>
              <a:gd name="csY15" fmla="*/ 3113627 h 4814887"/>
              <a:gd name="csX16" fmla="*/ 4814887 w 4814887"/>
              <a:gd name="csY16" fmla="*/ 3648614 h 4814887"/>
              <a:gd name="csX17" fmla="*/ 4814887 w 4814887"/>
              <a:gd name="csY17" fmla="*/ 4231751 h 4814887"/>
              <a:gd name="csX18" fmla="*/ 4814887 w 4814887"/>
              <a:gd name="csY18" fmla="*/ 4814887 h 4814887"/>
              <a:gd name="csX19" fmla="*/ 4231751 w 4814887"/>
              <a:gd name="csY19" fmla="*/ 4814887 h 4814887"/>
              <a:gd name="csX20" fmla="*/ 3793061 w 4814887"/>
              <a:gd name="csY20" fmla="*/ 4814887 h 4814887"/>
              <a:gd name="csX21" fmla="*/ 3161776 w 4814887"/>
              <a:gd name="csY21" fmla="*/ 4814887 h 4814887"/>
              <a:gd name="csX22" fmla="*/ 2626788 w 4814887"/>
              <a:gd name="csY22" fmla="*/ 4814887 h 4814887"/>
              <a:gd name="csX23" fmla="*/ 2188099 w 4814887"/>
              <a:gd name="csY23" fmla="*/ 4814887 h 4814887"/>
              <a:gd name="csX24" fmla="*/ 1653111 w 4814887"/>
              <a:gd name="csY24" fmla="*/ 4814887 h 4814887"/>
              <a:gd name="csX25" fmla="*/ 1262570 w 4814887"/>
              <a:gd name="csY25" fmla="*/ 4814887 h 4814887"/>
              <a:gd name="csX26" fmla="*/ 872030 w 4814887"/>
              <a:gd name="csY26" fmla="*/ 4814887 h 4814887"/>
              <a:gd name="csX27" fmla="*/ 0 w 4814887"/>
              <a:gd name="csY27" fmla="*/ 4814887 h 4814887"/>
              <a:gd name="csX28" fmla="*/ 0 w 4814887"/>
              <a:gd name="csY28" fmla="*/ 4376197 h 4814887"/>
              <a:gd name="csX29" fmla="*/ 0 w 4814887"/>
              <a:gd name="csY29" fmla="*/ 3744912 h 4814887"/>
              <a:gd name="csX30" fmla="*/ 0 w 4814887"/>
              <a:gd name="csY30" fmla="*/ 3258074 h 4814887"/>
              <a:gd name="csX31" fmla="*/ 0 w 4814887"/>
              <a:gd name="csY31" fmla="*/ 2867533 h 4814887"/>
              <a:gd name="csX32" fmla="*/ 0 w 4814887"/>
              <a:gd name="csY32" fmla="*/ 2284396 h 4814887"/>
              <a:gd name="csX33" fmla="*/ 0 w 4814887"/>
              <a:gd name="csY33" fmla="*/ 1845707 h 4814887"/>
              <a:gd name="csX34" fmla="*/ 0 w 4814887"/>
              <a:gd name="csY34" fmla="*/ 1262570 h 4814887"/>
              <a:gd name="csX35" fmla="*/ 0 w 4814887"/>
              <a:gd name="csY35" fmla="*/ 631285 h 4814887"/>
              <a:gd name="csX36" fmla="*/ 0 w 4814887"/>
              <a:gd name="csY36" fmla="*/ 0 h 481488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Lst>
            <a:rect l="l" t="t" r="r" b="b"/>
            <a:pathLst>
              <a:path w="4814887" h="4814887" extrusionOk="0">
                <a:moveTo>
                  <a:pt x="0" y="0"/>
                </a:moveTo>
                <a:cubicBezTo>
                  <a:pt x="117797" y="-50327"/>
                  <a:pt x="325515" y="27886"/>
                  <a:pt x="486839" y="0"/>
                </a:cubicBezTo>
                <a:cubicBezTo>
                  <a:pt x="648163" y="-27886"/>
                  <a:pt x="769655" y="25666"/>
                  <a:pt x="877379" y="0"/>
                </a:cubicBezTo>
                <a:cubicBezTo>
                  <a:pt x="985103" y="-25666"/>
                  <a:pt x="1284304" y="30570"/>
                  <a:pt x="1508665" y="0"/>
                </a:cubicBezTo>
                <a:cubicBezTo>
                  <a:pt x="1733026" y="-30570"/>
                  <a:pt x="1886045" y="57271"/>
                  <a:pt x="1995503" y="0"/>
                </a:cubicBezTo>
                <a:cubicBezTo>
                  <a:pt x="2104961" y="-57271"/>
                  <a:pt x="2269911" y="21265"/>
                  <a:pt x="2482342" y="0"/>
                </a:cubicBezTo>
                <a:cubicBezTo>
                  <a:pt x="2694773" y="-21265"/>
                  <a:pt x="2972666" y="34132"/>
                  <a:pt x="3113627" y="0"/>
                </a:cubicBezTo>
                <a:cubicBezTo>
                  <a:pt x="3254588" y="-34132"/>
                  <a:pt x="3408733" y="6118"/>
                  <a:pt x="3552317" y="0"/>
                </a:cubicBezTo>
                <a:cubicBezTo>
                  <a:pt x="3695901" y="-6118"/>
                  <a:pt x="3885170" y="7165"/>
                  <a:pt x="4183602" y="0"/>
                </a:cubicBezTo>
                <a:cubicBezTo>
                  <a:pt x="4482035" y="-7165"/>
                  <a:pt x="4566161" y="21567"/>
                  <a:pt x="4814887" y="0"/>
                </a:cubicBezTo>
                <a:cubicBezTo>
                  <a:pt x="4842228" y="131590"/>
                  <a:pt x="4769875" y="272440"/>
                  <a:pt x="4814887" y="534987"/>
                </a:cubicBezTo>
                <a:cubicBezTo>
                  <a:pt x="4859899" y="797534"/>
                  <a:pt x="4792961" y="829755"/>
                  <a:pt x="4814887" y="1069975"/>
                </a:cubicBezTo>
                <a:cubicBezTo>
                  <a:pt x="4836813" y="1310195"/>
                  <a:pt x="4813501" y="1524236"/>
                  <a:pt x="4814887" y="1653111"/>
                </a:cubicBezTo>
                <a:cubicBezTo>
                  <a:pt x="4816273" y="1781986"/>
                  <a:pt x="4771754" y="1867265"/>
                  <a:pt x="4814887" y="2043652"/>
                </a:cubicBezTo>
                <a:cubicBezTo>
                  <a:pt x="4858020" y="2220039"/>
                  <a:pt x="4772321" y="2425423"/>
                  <a:pt x="4814887" y="2578639"/>
                </a:cubicBezTo>
                <a:cubicBezTo>
                  <a:pt x="4857453" y="2731855"/>
                  <a:pt x="4770436" y="2913645"/>
                  <a:pt x="4814887" y="3113627"/>
                </a:cubicBezTo>
                <a:cubicBezTo>
                  <a:pt x="4859338" y="3313609"/>
                  <a:pt x="4763076" y="3406415"/>
                  <a:pt x="4814887" y="3648614"/>
                </a:cubicBezTo>
                <a:cubicBezTo>
                  <a:pt x="4866698" y="3890813"/>
                  <a:pt x="4753455" y="4084071"/>
                  <a:pt x="4814887" y="4231751"/>
                </a:cubicBezTo>
                <a:cubicBezTo>
                  <a:pt x="4876319" y="4379431"/>
                  <a:pt x="4789023" y="4564966"/>
                  <a:pt x="4814887" y="4814887"/>
                </a:cubicBezTo>
                <a:cubicBezTo>
                  <a:pt x="4619522" y="4853129"/>
                  <a:pt x="4443442" y="4808008"/>
                  <a:pt x="4231751" y="4814887"/>
                </a:cubicBezTo>
                <a:cubicBezTo>
                  <a:pt x="4020060" y="4821766"/>
                  <a:pt x="3977557" y="4796510"/>
                  <a:pt x="3793061" y="4814887"/>
                </a:cubicBezTo>
                <a:cubicBezTo>
                  <a:pt x="3608565" y="4833264"/>
                  <a:pt x="3350371" y="4809601"/>
                  <a:pt x="3161776" y="4814887"/>
                </a:cubicBezTo>
                <a:cubicBezTo>
                  <a:pt x="2973182" y="4820173"/>
                  <a:pt x="2765096" y="4766722"/>
                  <a:pt x="2626788" y="4814887"/>
                </a:cubicBezTo>
                <a:cubicBezTo>
                  <a:pt x="2488480" y="4863052"/>
                  <a:pt x="2359427" y="4795624"/>
                  <a:pt x="2188099" y="4814887"/>
                </a:cubicBezTo>
                <a:cubicBezTo>
                  <a:pt x="2016771" y="4834150"/>
                  <a:pt x="1890049" y="4800859"/>
                  <a:pt x="1653111" y="4814887"/>
                </a:cubicBezTo>
                <a:cubicBezTo>
                  <a:pt x="1416173" y="4828915"/>
                  <a:pt x="1436957" y="4807391"/>
                  <a:pt x="1262570" y="4814887"/>
                </a:cubicBezTo>
                <a:cubicBezTo>
                  <a:pt x="1088183" y="4822383"/>
                  <a:pt x="988897" y="4812311"/>
                  <a:pt x="872030" y="4814887"/>
                </a:cubicBezTo>
                <a:cubicBezTo>
                  <a:pt x="755163" y="4817463"/>
                  <a:pt x="404398" y="4798109"/>
                  <a:pt x="0" y="4814887"/>
                </a:cubicBezTo>
                <a:cubicBezTo>
                  <a:pt x="-14543" y="4606209"/>
                  <a:pt x="16733" y="4524428"/>
                  <a:pt x="0" y="4376197"/>
                </a:cubicBezTo>
                <a:cubicBezTo>
                  <a:pt x="-16733" y="4227966"/>
                  <a:pt x="70550" y="4037628"/>
                  <a:pt x="0" y="3744912"/>
                </a:cubicBezTo>
                <a:cubicBezTo>
                  <a:pt x="-70550" y="3452196"/>
                  <a:pt x="55903" y="3369249"/>
                  <a:pt x="0" y="3258074"/>
                </a:cubicBezTo>
                <a:cubicBezTo>
                  <a:pt x="-55903" y="3146899"/>
                  <a:pt x="24277" y="2997687"/>
                  <a:pt x="0" y="2867533"/>
                </a:cubicBezTo>
                <a:cubicBezTo>
                  <a:pt x="-24277" y="2737379"/>
                  <a:pt x="43707" y="2477132"/>
                  <a:pt x="0" y="2284396"/>
                </a:cubicBezTo>
                <a:cubicBezTo>
                  <a:pt x="-43707" y="2091660"/>
                  <a:pt x="43883" y="1988284"/>
                  <a:pt x="0" y="1845707"/>
                </a:cubicBezTo>
                <a:cubicBezTo>
                  <a:pt x="-43883" y="1703130"/>
                  <a:pt x="15340" y="1457440"/>
                  <a:pt x="0" y="1262570"/>
                </a:cubicBezTo>
                <a:cubicBezTo>
                  <a:pt x="-15340" y="1067700"/>
                  <a:pt x="55740" y="786791"/>
                  <a:pt x="0" y="631285"/>
                </a:cubicBezTo>
                <a:cubicBezTo>
                  <a:pt x="-55740" y="475780"/>
                  <a:pt x="22412" y="238689"/>
                  <a:pt x="0" y="0"/>
                </a:cubicBezTo>
                <a:close/>
              </a:path>
            </a:pathLst>
          </a:custGeom>
          <a:noFill/>
          <a:ln>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Connector 4">
            <a:extLst>
              <a:ext uri="{FF2B5EF4-FFF2-40B4-BE49-F238E27FC236}">
                <a16:creationId xmlns:a16="http://schemas.microsoft.com/office/drawing/2014/main" id="{14780755-9714-30BB-30D4-FE7C994A8AD9}"/>
              </a:ext>
            </a:extLst>
          </p:cNvPr>
          <p:cNvCxnSpPr/>
          <p:nvPr/>
        </p:nvCxnSpPr>
        <p:spPr>
          <a:xfrm>
            <a:off x="700067" y="3195165"/>
            <a:ext cx="4761586"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CDF7EF6C-AAE8-3E1B-BAB3-4F8914641D6C}"/>
              </a:ext>
            </a:extLst>
          </p:cNvPr>
          <p:cNvCxnSpPr/>
          <p:nvPr/>
        </p:nvCxnSpPr>
        <p:spPr>
          <a:xfrm>
            <a:off x="673417" y="4806048"/>
            <a:ext cx="4761586"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4ED1A128-85AB-69F1-8B06-3DE5B9575EE1}"/>
              </a:ext>
            </a:extLst>
          </p:cNvPr>
          <p:cNvCxnSpPr>
            <a:cxnSpLocks/>
          </p:cNvCxnSpPr>
          <p:nvPr/>
        </p:nvCxnSpPr>
        <p:spPr>
          <a:xfrm>
            <a:off x="2272456" y="1613891"/>
            <a:ext cx="0" cy="4814887"/>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C55D0DD1-0A57-0A70-B196-0DC984F6F22E}"/>
              </a:ext>
            </a:extLst>
          </p:cNvPr>
          <p:cNvCxnSpPr>
            <a:cxnSpLocks/>
          </p:cNvCxnSpPr>
          <p:nvPr/>
        </p:nvCxnSpPr>
        <p:spPr>
          <a:xfrm>
            <a:off x="3862613" y="1613891"/>
            <a:ext cx="0" cy="4814887"/>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Oval 8">
            <a:extLst>
              <a:ext uri="{FF2B5EF4-FFF2-40B4-BE49-F238E27FC236}">
                <a16:creationId xmlns:a16="http://schemas.microsoft.com/office/drawing/2014/main" id="{9E8271E9-9205-CD88-D5FC-7D46E96E50DA}"/>
              </a:ext>
            </a:extLst>
          </p:cNvPr>
          <p:cNvSpPr/>
          <p:nvPr/>
        </p:nvSpPr>
        <p:spPr>
          <a:xfrm>
            <a:off x="2498893" y="3875554"/>
            <a:ext cx="179331" cy="179331"/>
          </a:xfrm>
          <a:prstGeom prst="ellipse">
            <a:avLst/>
          </a:prstGeom>
          <a:solidFill>
            <a:srgbClr val="000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C71D1803-3F5F-DE88-C048-F7801BF255C5}"/>
              </a:ext>
            </a:extLst>
          </p:cNvPr>
          <p:cNvSpPr/>
          <p:nvPr/>
        </p:nvSpPr>
        <p:spPr>
          <a:xfrm>
            <a:off x="1203940" y="5733792"/>
            <a:ext cx="179331" cy="179331"/>
          </a:xfrm>
          <a:prstGeom prst="ellipse">
            <a:avLst/>
          </a:prstGeom>
          <a:solidFill>
            <a:srgbClr val="000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934C160E-5FD2-0CD5-B397-24F92B1292FC}"/>
              </a:ext>
            </a:extLst>
          </p:cNvPr>
          <p:cNvSpPr/>
          <p:nvPr/>
        </p:nvSpPr>
        <p:spPr>
          <a:xfrm>
            <a:off x="955088" y="4369596"/>
            <a:ext cx="179331" cy="179331"/>
          </a:xfrm>
          <a:prstGeom prst="ellipse">
            <a:avLst/>
          </a:prstGeom>
          <a:solidFill>
            <a:srgbClr val="000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BBCC64CC-3CC0-704E-B27A-73F537995FB4}"/>
              </a:ext>
            </a:extLst>
          </p:cNvPr>
          <p:cNvSpPr/>
          <p:nvPr/>
        </p:nvSpPr>
        <p:spPr>
          <a:xfrm>
            <a:off x="1670428" y="3829031"/>
            <a:ext cx="179331" cy="179331"/>
          </a:xfrm>
          <a:prstGeom prst="ellipse">
            <a:avLst/>
          </a:prstGeom>
          <a:solidFill>
            <a:srgbClr val="000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97CB3276-8BB7-BC1C-CA50-F4D389A67622}"/>
              </a:ext>
            </a:extLst>
          </p:cNvPr>
          <p:cNvSpPr/>
          <p:nvPr/>
        </p:nvSpPr>
        <p:spPr>
          <a:xfrm>
            <a:off x="2488128" y="4501567"/>
            <a:ext cx="179331" cy="179331"/>
          </a:xfrm>
          <a:prstGeom prst="ellipse">
            <a:avLst/>
          </a:prstGeom>
          <a:solidFill>
            <a:srgbClr val="000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AA21E7A0-2861-4199-D853-6526F1F2FBC8}"/>
              </a:ext>
            </a:extLst>
          </p:cNvPr>
          <p:cNvSpPr/>
          <p:nvPr/>
        </p:nvSpPr>
        <p:spPr>
          <a:xfrm>
            <a:off x="3062464" y="3438232"/>
            <a:ext cx="179331" cy="179331"/>
          </a:xfrm>
          <a:prstGeom prst="ellipse">
            <a:avLst/>
          </a:prstGeom>
          <a:solidFill>
            <a:srgbClr val="000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5EA32A47-B734-51DC-9BD4-6EE53DFE8246}"/>
              </a:ext>
            </a:extLst>
          </p:cNvPr>
          <p:cNvSpPr/>
          <p:nvPr/>
        </p:nvSpPr>
        <p:spPr>
          <a:xfrm>
            <a:off x="3552187" y="3931669"/>
            <a:ext cx="179331" cy="179331"/>
          </a:xfrm>
          <a:prstGeom prst="ellipse">
            <a:avLst/>
          </a:prstGeom>
          <a:solidFill>
            <a:srgbClr val="000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F3E04CB6-26BA-7236-7D0E-8D4423637ACE}"/>
              </a:ext>
            </a:extLst>
          </p:cNvPr>
          <p:cNvSpPr/>
          <p:nvPr/>
        </p:nvSpPr>
        <p:spPr>
          <a:xfrm>
            <a:off x="4886426" y="3499605"/>
            <a:ext cx="179331" cy="179331"/>
          </a:xfrm>
          <a:prstGeom prst="ellipse">
            <a:avLst/>
          </a:prstGeom>
          <a:solidFill>
            <a:srgbClr val="000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7C0FCD75-58FD-060D-B1BB-EB8AD6BF831D}"/>
              </a:ext>
            </a:extLst>
          </p:cNvPr>
          <p:cNvSpPr/>
          <p:nvPr/>
        </p:nvSpPr>
        <p:spPr>
          <a:xfrm>
            <a:off x="2826177" y="3472905"/>
            <a:ext cx="179331" cy="179331"/>
          </a:xfrm>
          <a:prstGeom prst="ellipse">
            <a:avLst/>
          </a:prstGeom>
          <a:solidFill>
            <a:srgbClr val="000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6267A50A-124B-BEA9-6CD0-4526313FB021}"/>
              </a:ext>
            </a:extLst>
          </p:cNvPr>
          <p:cNvSpPr/>
          <p:nvPr/>
        </p:nvSpPr>
        <p:spPr>
          <a:xfrm>
            <a:off x="3161642" y="3971896"/>
            <a:ext cx="179331" cy="179331"/>
          </a:xfrm>
          <a:prstGeom prst="ellipse">
            <a:avLst/>
          </a:prstGeom>
          <a:solidFill>
            <a:srgbClr val="000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39875176-149B-557A-6D04-66BC6F309223}"/>
              </a:ext>
            </a:extLst>
          </p:cNvPr>
          <p:cNvSpPr/>
          <p:nvPr/>
        </p:nvSpPr>
        <p:spPr>
          <a:xfrm>
            <a:off x="2497678" y="3562571"/>
            <a:ext cx="179331" cy="179331"/>
          </a:xfrm>
          <a:prstGeom prst="ellipse">
            <a:avLst/>
          </a:prstGeom>
          <a:solidFill>
            <a:srgbClr val="000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58D38DFE-3416-BF26-F87B-759F4836507B}"/>
              </a:ext>
            </a:extLst>
          </p:cNvPr>
          <p:cNvSpPr/>
          <p:nvPr/>
        </p:nvSpPr>
        <p:spPr>
          <a:xfrm>
            <a:off x="3015693" y="3662421"/>
            <a:ext cx="179331" cy="179331"/>
          </a:xfrm>
          <a:prstGeom prst="ellipse">
            <a:avLst/>
          </a:prstGeom>
          <a:solidFill>
            <a:srgbClr val="000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6DD931D4-F9C8-493C-3084-D11491D2D136}"/>
              </a:ext>
            </a:extLst>
          </p:cNvPr>
          <p:cNvSpPr/>
          <p:nvPr/>
        </p:nvSpPr>
        <p:spPr>
          <a:xfrm>
            <a:off x="2995636" y="4181709"/>
            <a:ext cx="179331" cy="179331"/>
          </a:xfrm>
          <a:prstGeom prst="ellipse">
            <a:avLst/>
          </a:prstGeom>
          <a:solidFill>
            <a:srgbClr val="000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2DE8D86C-AAB4-631D-4157-9AAAC11A2C06}"/>
              </a:ext>
            </a:extLst>
          </p:cNvPr>
          <p:cNvSpPr/>
          <p:nvPr/>
        </p:nvSpPr>
        <p:spPr>
          <a:xfrm>
            <a:off x="3099434" y="4396525"/>
            <a:ext cx="179331" cy="179331"/>
          </a:xfrm>
          <a:prstGeom prst="ellipse">
            <a:avLst/>
          </a:prstGeom>
          <a:solidFill>
            <a:srgbClr val="000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04AAD8B1-0EC3-0F67-14DF-0CE18E074CB7}"/>
              </a:ext>
            </a:extLst>
          </p:cNvPr>
          <p:cNvSpPr/>
          <p:nvPr/>
        </p:nvSpPr>
        <p:spPr>
          <a:xfrm>
            <a:off x="3522705" y="3438232"/>
            <a:ext cx="179331" cy="179331"/>
          </a:xfrm>
          <a:prstGeom prst="ellipse">
            <a:avLst/>
          </a:prstGeom>
          <a:solidFill>
            <a:srgbClr val="000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8E48CBCF-1166-AF70-229D-820E9708BBEC}"/>
              </a:ext>
            </a:extLst>
          </p:cNvPr>
          <p:cNvSpPr/>
          <p:nvPr/>
        </p:nvSpPr>
        <p:spPr>
          <a:xfrm>
            <a:off x="2450282" y="4264548"/>
            <a:ext cx="179331" cy="179331"/>
          </a:xfrm>
          <a:prstGeom prst="ellipse">
            <a:avLst/>
          </a:prstGeom>
          <a:solidFill>
            <a:srgbClr val="000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EE4856AC-5D6E-6F9A-27DF-B71BA6A028E7}"/>
              </a:ext>
            </a:extLst>
          </p:cNvPr>
          <p:cNvSpPr/>
          <p:nvPr/>
        </p:nvSpPr>
        <p:spPr>
          <a:xfrm>
            <a:off x="2719912" y="3931669"/>
            <a:ext cx="179331" cy="179331"/>
          </a:xfrm>
          <a:prstGeom prst="ellipse">
            <a:avLst/>
          </a:prstGeom>
          <a:solidFill>
            <a:srgbClr val="000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439F9461-55A8-C386-7FDC-EE8FC83ED049}"/>
              </a:ext>
            </a:extLst>
          </p:cNvPr>
          <p:cNvSpPr/>
          <p:nvPr/>
        </p:nvSpPr>
        <p:spPr>
          <a:xfrm>
            <a:off x="4674914" y="2222233"/>
            <a:ext cx="179331" cy="179331"/>
          </a:xfrm>
          <a:prstGeom prst="ellipse">
            <a:avLst/>
          </a:prstGeom>
          <a:solidFill>
            <a:srgbClr val="000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F4EE1EB6-CB61-CAC5-B834-FA82A9E63BCC}"/>
              </a:ext>
            </a:extLst>
          </p:cNvPr>
          <p:cNvSpPr/>
          <p:nvPr/>
        </p:nvSpPr>
        <p:spPr>
          <a:xfrm>
            <a:off x="4307744" y="2401564"/>
            <a:ext cx="179331" cy="179331"/>
          </a:xfrm>
          <a:prstGeom prst="ellipse">
            <a:avLst/>
          </a:prstGeom>
          <a:solidFill>
            <a:srgbClr val="000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940D2626-D7F9-202D-C58C-FDF63123B537}"/>
              </a:ext>
            </a:extLst>
          </p:cNvPr>
          <p:cNvSpPr/>
          <p:nvPr/>
        </p:nvSpPr>
        <p:spPr>
          <a:xfrm>
            <a:off x="1037697" y="2543704"/>
            <a:ext cx="179331" cy="179331"/>
          </a:xfrm>
          <a:prstGeom prst="ellipse">
            <a:avLst/>
          </a:prstGeom>
          <a:solidFill>
            <a:srgbClr val="000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a:extLst>
              <a:ext uri="{FF2B5EF4-FFF2-40B4-BE49-F238E27FC236}">
                <a16:creationId xmlns:a16="http://schemas.microsoft.com/office/drawing/2014/main" id="{6D5CD0B4-63E1-0532-A924-6D9EFC67BB83}"/>
              </a:ext>
            </a:extLst>
          </p:cNvPr>
          <p:cNvSpPr/>
          <p:nvPr/>
        </p:nvSpPr>
        <p:spPr>
          <a:xfrm>
            <a:off x="1655195" y="2573426"/>
            <a:ext cx="179331" cy="179331"/>
          </a:xfrm>
          <a:prstGeom prst="ellipse">
            <a:avLst/>
          </a:prstGeom>
          <a:solidFill>
            <a:srgbClr val="000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a:extLst>
              <a:ext uri="{FF2B5EF4-FFF2-40B4-BE49-F238E27FC236}">
                <a16:creationId xmlns:a16="http://schemas.microsoft.com/office/drawing/2014/main" id="{54B30E8F-699C-DFA5-40FE-7B6606756C4C}"/>
              </a:ext>
            </a:extLst>
          </p:cNvPr>
          <p:cNvSpPr/>
          <p:nvPr/>
        </p:nvSpPr>
        <p:spPr>
          <a:xfrm>
            <a:off x="4802842" y="5321767"/>
            <a:ext cx="179331" cy="179331"/>
          </a:xfrm>
          <a:prstGeom prst="ellipse">
            <a:avLst/>
          </a:prstGeom>
          <a:solidFill>
            <a:srgbClr val="000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6D418B57-D48D-134C-BBED-6461567399E4}"/>
              </a:ext>
            </a:extLst>
          </p:cNvPr>
          <p:cNvSpPr/>
          <p:nvPr/>
        </p:nvSpPr>
        <p:spPr>
          <a:xfrm>
            <a:off x="4819568" y="4960457"/>
            <a:ext cx="179331" cy="179331"/>
          </a:xfrm>
          <a:prstGeom prst="ellipse">
            <a:avLst/>
          </a:prstGeom>
          <a:solidFill>
            <a:srgbClr val="000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4A5D9EF7-D1B9-7992-DE5F-C0C520FD5CB7}"/>
              </a:ext>
            </a:extLst>
          </p:cNvPr>
          <p:cNvSpPr/>
          <p:nvPr/>
        </p:nvSpPr>
        <p:spPr>
          <a:xfrm>
            <a:off x="4429023" y="5000684"/>
            <a:ext cx="179331" cy="179331"/>
          </a:xfrm>
          <a:prstGeom prst="ellipse">
            <a:avLst/>
          </a:prstGeom>
          <a:solidFill>
            <a:srgbClr val="000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906BB3A5-D270-94AC-92BF-17B30ACAF8E7}"/>
              </a:ext>
            </a:extLst>
          </p:cNvPr>
          <p:cNvSpPr/>
          <p:nvPr/>
        </p:nvSpPr>
        <p:spPr>
          <a:xfrm>
            <a:off x="4263017" y="5210497"/>
            <a:ext cx="179331" cy="179331"/>
          </a:xfrm>
          <a:prstGeom prst="ellipse">
            <a:avLst/>
          </a:prstGeom>
          <a:solidFill>
            <a:srgbClr val="000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44764959-C18A-5570-81D0-F9B4EFE6B07E}"/>
              </a:ext>
            </a:extLst>
          </p:cNvPr>
          <p:cNvSpPr/>
          <p:nvPr/>
        </p:nvSpPr>
        <p:spPr>
          <a:xfrm>
            <a:off x="4366815" y="5425313"/>
            <a:ext cx="179331" cy="179331"/>
          </a:xfrm>
          <a:prstGeom prst="ellipse">
            <a:avLst/>
          </a:prstGeom>
          <a:solidFill>
            <a:srgbClr val="000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7130D073-F72C-03FB-91A5-4BC97AAE5F35}"/>
              </a:ext>
            </a:extLst>
          </p:cNvPr>
          <p:cNvSpPr/>
          <p:nvPr/>
        </p:nvSpPr>
        <p:spPr>
          <a:xfrm>
            <a:off x="3987294" y="4960457"/>
            <a:ext cx="179331" cy="179331"/>
          </a:xfrm>
          <a:prstGeom prst="ellipse">
            <a:avLst/>
          </a:prstGeom>
          <a:solidFill>
            <a:srgbClr val="000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917733E3-E4FB-0A85-30BC-CA632AD1602E}"/>
              </a:ext>
            </a:extLst>
          </p:cNvPr>
          <p:cNvSpPr/>
          <p:nvPr/>
        </p:nvSpPr>
        <p:spPr>
          <a:xfrm>
            <a:off x="5013032" y="5784591"/>
            <a:ext cx="179331" cy="179331"/>
          </a:xfrm>
          <a:prstGeom prst="ellipse">
            <a:avLst/>
          </a:prstGeom>
          <a:solidFill>
            <a:srgbClr val="000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D11859B9-2559-B24F-B468-4CF8879BA56C}"/>
              </a:ext>
            </a:extLst>
          </p:cNvPr>
          <p:cNvSpPr/>
          <p:nvPr/>
        </p:nvSpPr>
        <p:spPr>
          <a:xfrm>
            <a:off x="4622488" y="5824818"/>
            <a:ext cx="179331" cy="179331"/>
          </a:xfrm>
          <a:prstGeom prst="ellipse">
            <a:avLst/>
          </a:prstGeom>
          <a:solidFill>
            <a:srgbClr val="000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FD6B786C-25D4-74C3-BEFC-0ACDC7C4F7E5}"/>
              </a:ext>
            </a:extLst>
          </p:cNvPr>
          <p:cNvSpPr/>
          <p:nvPr/>
        </p:nvSpPr>
        <p:spPr>
          <a:xfrm>
            <a:off x="4456481" y="6034631"/>
            <a:ext cx="179331" cy="179331"/>
          </a:xfrm>
          <a:prstGeom prst="ellipse">
            <a:avLst/>
          </a:prstGeom>
          <a:solidFill>
            <a:srgbClr val="000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0E0B1C07-2DF1-DF28-AC82-C13F9AC0E693}"/>
              </a:ext>
            </a:extLst>
          </p:cNvPr>
          <p:cNvSpPr/>
          <p:nvPr/>
        </p:nvSpPr>
        <p:spPr>
          <a:xfrm>
            <a:off x="3544471" y="4460686"/>
            <a:ext cx="179331" cy="179331"/>
          </a:xfrm>
          <a:prstGeom prst="ellipse">
            <a:avLst/>
          </a:prstGeom>
          <a:solidFill>
            <a:srgbClr val="000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715DC146-BD5A-2C72-8B48-D9AF0FA40C62}"/>
              </a:ext>
            </a:extLst>
          </p:cNvPr>
          <p:cNvSpPr/>
          <p:nvPr/>
        </p:nvSpPr>
        <p:spPr>
          <a:xfrm>
            <a:off x="4180758" y="5784591"/>
            <a:ext cx="179331" cy="179331"/>
          </a:xfrm>
          <a:prstGeom prst="ellipse">
            <a:avLst/>
          </a:prstGeom>
          <a:solidFill>
            <a:srgbClr val="000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42EA4F59-4734-B496-FD8F-5811FA5867C1}"/>
              </a:ext>
            </a:extLst>
          </p:cNvPr>
          <p:cNvSpPr/>
          <p:nvPr/>
        </p:nvSpPr>
        <p:spPr>
          <a:xfrm>
            <a:off x="5020616" y="4993104"/>
            <a:ext cx="179331" cy="179331"/>
          </a:xfrm>
          <a:prstGeom prst="ellipse">
            <a:avLst/>
          </a:prstGeom>
          <a:solidFill>
            <a:srgbClr val="000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9602904D-C979-B1F2-9035-4E778AB1CF7D}"/>
              </a:ext>
            </a:extLst>
          </p:cNvPr>
          <p:cNvSpPr/>
          <p:nvPr/>
        </p:nvSpPr>
        <p:spPr>
          <a:xfrm>
            <a:off x="4685060" y="4825569"/>
            <a:ext cx="179331" cy="179331"/>
          </a:xfrm>
          <a:prstGeom prst="ellipse">
            <a:avLst/>
          </a:prstGeom>
          <a:solidFill>
            <a:srgbClr val="000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ED8B99AC-493F-3996-4E74-EA9EEA3761EF}"/>
              </a:ext>
            </a:extLst>
          </p:cNvPr>
          <p:cNvSpPr/>
          <p:nvPr/>
        </p:nvSpPr>
        <p:spPr>
          <a:xfrm>
            <a:off x="4622852" y="5250198"/>
            <a:ext cx="179331" cy="179331"/>
          </a:xfrm>
          <a:prstGeom prst="ellipse">
            <a:avLst/>
          </a:prstGeom>
          <a:solidFill>
            <a:srgbClr val="000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3F6B9FB4-FB6F-B76E-7244-D2EB5B89DBB3}"/>
              </a:ext>
            </a:extLst>
          </p:cNvPr>
          <p:cNvSpPr/>
          <p:nvPr/>
        </p:nvSpPr>
        <p:spPr>
          <a:xfrm>
            <a:off x="5269069" y="5609476"/>
            <a:ext cx="179331" cy="179331"/>
          </a:xfrm>
          <a:prstGeom prst="ellipse">
            <a:avLst/>
          </a:prstGeom>
          <a:solidFill>
            <a:srgbClr val="000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3C0BD814-F270-CEB1-D099-DAEAAEA3A983}"/>
              </a:ext>
            </a:extLst>
          </p:cNvPr>
          <p:cNvSpPr/>
          <p:nvPr/>
        </p:nvSpPr>
        <p:spPr>
          <a:xfrm>
            <a:off x="4878524" y="5649704"/>
            <a:ext cx="179331" cy="179331"/>
          </a:xfrm>
          <a:prstGeom prst="ellipse">
            <a:avLst/>
          </a:prstGeom>
          <a:solidFill>
            <a:srgbClr val="000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7EC1001E-A883-DC7A-3334-323EC4D92537}"/>
              </a:ext>
            </a:extLst>
          </p:cNvPr>
          <p:cNvSpPr/>
          <p:nvPr/>
        </p:nvSpPr>
        <p:spPr>
          <a:xfrm>
            <a:off x="5116231" y="5289737"/>
            <a:ext cx="179331" cy="179331"/>
          </a:xfrm>
          <a:prstGeom prst="ellipse">
            <a:avLst/>
          </a:prstGeom>
          <a:solidFill>
            <a:srgbClr val="000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97B0533E-3C1D-4DF1-8DB8-AA449E0CD596}"/>
              </a:ext>
            </a:extLst>
          </p:cNvPr>
          <p:cNvSpPr/>
          <p:nvPr/>
        </p:nvSpPr>
        <p:spPr>
          <a:xfrm>
            <a:off x="4816316" y="6074332"/>
            <a:ext cx="179331" cy="179331"/>
          </a:xfrm>
          <a:prstGeom prst="ellipse">
            <a:avLst/>
          </a:prstGeom>
          <a:solidFill>
            <a:srgbClr val="000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a:extLst>
              <a:ext uri="{FF2B5EF4-FFF2-40B4-BE49-F238E27FC236}">
                <a16:creationId xmlns:a16="http://schemas.microsoft.com/office/drawing/2014/main" id="{C1D6EA92-370E-FBEE-9581-4319018EA60C}"/>
              </a:ext>
            </a:extLst>
          </p:cNvPr>
          <p:cNvSpPr/>
          <p:nvPr/>
        </p:nvSpPr>
        <p:spPr>
          <a:xfrm>
            <a:off x="2272455" y="3202643"/>
            <a:ext cx="1580041" cy="1580041"/>
          </a:xfrm>
          <a:prstGeom prst="rect">
            <a:avLst/>
          </a:prstGeom>
          <a:solidFill>
            <a:srgbClr val="C00000">
              <a:alpha val="4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444BAD16-FEB2-AE04-7B3A-A427D6ABCE21}"/>
              </a:ext>
            </a:extLst>
          </p:cNvPr>
          <p:cNvSpPr/>
          <p:nvPr/>
        </p:nvSpPr>
        <p:spPr>
          <a:xfrm>
            <a:off x="3874606" y="4825569"/>
            <a:ext cx="1580041" cy="1580041"/>
          </a:xfrm>
          <a:prstGeom prst="rect">
            <a:avLst/>
          </a:prstGeom>
          <a:solidFill>
            <a:srgbClr val="C00000">
              <a:alpha val="4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Google Shape;198;p21">
            <a:extLst>
              <a:ext uri="{FF2B5EF4-FFF2-40B4-BE49-F238E27FC236}">
                <a16:creationId xmlns:a16="http://schemas.microsoft.com/office/drawing/2014/main" id="{016CE6FA-9044-162E-EEB0-4C1DC5E811CB}"/>
              </a:ext>
            </a:extLst>
          </p:cNvPr>
          <p:cNvSpPr txBox="1"/>
          <p:nvPr/>
        </p:nvSpPr>
        <p:spPr>
          <a:xfrm>
            <a:off x="6334125" y="1613520"/>
            <a:ext cx="5550693" cy="369332"/>
          </a:xfrm>
          <a:prstGeom prst="rect">
            <a:avLst/>
          </a:prstGeom>
          <a:noFill/>
          <a:ln>
            <a:noFill/>
          </a:ln>
        </p:spPr>
        <p:txBody>
          <a:bodyPr spcFirstLastPara="1" wrap="square" lIns="0" tIns="0" rIns="0" bIns="0" anchor="t" anchorCtr="0">
            <a:spAutoFit/>
          </a:bodyPr>
          <a:lstStyle/>
          <a:p>
            <a:r>
              <a:rPr lang="en-US" sz="2400" b="1" dirty="0">
                <a:solidFill>
                  <a:srgbClr val="2980B9"/>
                </a:solidFill>
                <a:latin typeface="Poppins"/>
                <a:cs typeface="Poppins"/>
                <a:sym typeface="Poppins"/>
              </a:rPr>
              <a:t>Two-tier Load Balance Strategy</a:t>
            </a:r>
            <a:endParaRPr lang="en-US" sz="2400" b="1" dirty="0">
              <a:solidFill>
                <a:srgbClr val="2980B9"/>
              </a:solidFill>
              <a:latin typeface="Poppins"/>
              <a:cs typeface="Poppins"/>
            </a:endParaRPr>
          </a:p>
        </p:txBody>
      </p:sp>
      <p:sp>
        <p:nvSpPr>
          <p:cNvPr id="51" name="Google Shape;231;p23">
            <a:extLst>
              <a:ext uri="{FF2B5EF4-FFF2-40B4-BE49-F238E27FC236}">
                <a16:creationId xmlns:a16="http://schemas.microsoft.com/office/drawing/2014/main" id="{546469BB-2F59-F700-19F2-D5EC109D5C78}"/>
              </a:ext>
            </a:extLst>
          </p:cNvPr>
          <p:cNvSpPr txBox="1"/>
          <p:nvPr/>
        </p:nvSpPr>
        <p:spPr>
          <a:xfrm>
            <a:off x="6334125" y="2138853"/>
            <a:ext cx="5286375" cy="738664"/>
          </a:xfrm>
          <a:prstGeom prst="rect">
            <a:avLst/>
          </a:prstGeom>
          <a:noFill/>
          <a:ln>
            <a:noFill/>
          </a:ln>
        </p:spPr>
        <p:txBody>
          <a:bodyPr spcFirstLastPara="1" wrap="square" lIns="0" tIns="0" rIns="0" bIns="0" anchor="t" anchorCtr="0">
            <a:spAutoFit/>
          </a:bodyPr>
          <a:lstStyle/>
          <a:p>
            <a:pPr lvl="0">
              <a:lnSpc>
                <a:spcPct val="160000"/>
              </a:lnSpc>
            </a:pPr>
            <a:r>
              <a:rPr lang="en-US" sz="1500" b="0" i="0" u="none" strike="noStrike" cap="none" dirty="0">
                <a:solidFill>
                  <a:srgbClr val="4B5563"/>
                </a:solidFill>
                <a:latin typeface="Arial" panose="020B0604020202020204" pitchFamily="34" charset="0"/>
                <a:ea typeface="Lato"/>
                <a:cs typeface="Arial" panose="020B0604020202020204" pitchFamily="34" charset="0"/>
                <a:sym typeface="Lato"/>
              </a:rPr>
              <a:t>The limitation of </a:t>
            </a:r>
            <a:r>
              <a:rPr lang="en-US" sz="1500" i="0" u="none" strike="noStrike" cap="none" dirty="0">
                <a:solidFill>
                  <a:srgbClr val="4B5563"/>
                </a:solidFill>
                <a:latin typeface="Arial" panose="020B0604020202020204" pitchFamily="34" charset="0"/>
                <a:ea typeface="Lato"/>
                <a:cs typeface="Arial" panose="020B0604020202020204" pitchFamily="34" charset="0"/>
                <a:sym typeface="Lato"/>
              </a:rPr>
              <a:t>s</a:t>
            </a:r>
            <a:r>
              <a:rPr lang="en-US" sz="1500" dirty="0">
                <a:solidFill>
                  <a:srgbClr val="4B5563"/>
                </a:solidFill>
                <a:latin typeface="Arial" panose="020B0604020202020204" pitchFamily="34" charset="0"/>
                <a:ea typeface="Lato"/>
                <a:cs typeface="Arial" panose="020B0604020202020204" pitchFamily="34" charset="0"/>
                <a:sym typeface="Lato"/>
              </a:rPr>
              <a:t>ynchronizations</a:t>
            </a:r>
            <a:r>
              <a:rPr lang="en-US" sz="1500" b="0" i="0" u="none" strike="noStrike" cap="none" dirty="0">
                <a:solidFill>
                  <a:srgbClr val="4B5563"/>
                </a:solidFill>
                <a:latin typeface="Arial" panose="020B0604020202020204" pitchFamily="34" charset="0"/>
                <a:ea typeface="Lato"/>
                <a:cs typeface="Arial" panose="020B0604020202020204" pitchFamily="34" charset="0"/>
                <a:sym typeface="Lato"/>
              </a:rPr>
              <a:t> suggests us that we can only </a:t>
            </a:r>
            <a:r>
              <a:rPr lang="en-US" sz="1500" i="0" u="none" strike="noStrike" cap="none" dirty="0">
                <a:solidFill>
                  <a:srgbClr val="4B5563"/>
                </a:solidFill>
                <a:latin typeface="Arial" panose="020B0604020202020204" pitchFamily="34" charset="0"/>
                <a:ea typeface="Lato"/>
                <a:cs typeface="Arial" panose="020B0604020202020204" pitchFamily="34" charset="0"/>
                <a:sym typeface="Lato"/>
              </a:rPr>
              <a:t>address the LB issue within the CUDA kernel</a:t>
            </a:r>
            <a:endParaRPr dirty="0">
              <a:latin typeface="Arial" panose="020B0604020202020204" pitchFamily="34" charset="0"/>
              <a:cs typeface="Arial" panose="020B0604020202020204" pitchFamily="34" charset="0"/>
            </a:endParaRPr>
          </a:p>
        </p:txBody>
      </p:sp>
      <p:sp>
        <p:nvSpPr>
          <p:cNvPr id="52" name="Google Shape;231;p23">
            <a:extLst>
              <a:ext uri="{FF2B5EF4-FFF2-40B4-BE49-F238E27FC236}">
                <a16:creationId xmlns:a16="http://schemas.microsoft.com/office/drawing/2014/main" id="{C90A7AA4-7468-2F8A-003F-05744DF991C7}"/>
              </a:ext>
            </a:extLst>
          </p:cNvPr>
          <p:cNvSpPr txBox="1"/>
          <p:nvPr/>
        </p:nvSpPr>
        <p:spPr>
          <a:xfrm>
            <a:off x="6372225" y="2940594"/>
            <a:ext cx="5286375" cy="738664"/>
          </a:xfrm>
          <a:prstGeom prst="rect">
            <a:avLst/>
          </a:prstGeom>
          <a:noFill/>
          <a:ln>
            <a:noFill/>
          </a:ln>
        </p:spPr>
        <p:txBody>
          <a:bodyPr spcFirstLastPara="1" wrap="square" lIns="0" tIns="0" rIns="0" bIns="0" anchor="t" anchorCtr="0">
            <a:spAutoFit/>
          </a:bodyPr>
          <a:lstStyle/>
          <a:p>
            <a:pPr lvl="0">
              <a:lnSpc>
                <a:spcPct val="160000"/>
              </a:lnSpc>
            </a:pPr>
            <a:r>
              <a:rPr lang="en-US" sz="1500" b="0" i="0" u="none" strike="noStrike" cap="none" dirty="0">
                <a:solidFill>
                  <a:srgbClr val="4B5563"/>
                </a:solidFill>
                <a:latin typeface="Arial" panose="020B0604020202020204" pitchFamily="34" charset="0"/>
                <a:ea typeface="Lato"/>
                <a:cs typeface="Arial" panose="020B0604020202020204" pitchFamily="34" charset="0"/>
                <a:sym typeface="Lato"/>
              </a:rPr>
              <a:t>Classified the cells into two tiers, </a:t>
            </a:r>
            <a:r>
              <a:rPr lang="en-US" sz="1500" b="1" i="0" u="none" strike="noStrike" cap="none" dirty="0">
                <a:solidFill>
                  <a:srgbClr val="C00000"/>
                </a:solidFill>
                <a:latin typeface="Arial" panose="020B0604020202020204" pitchFamily="34" charset="0"/>
                <a:ea typeface="Lato"/>
                <a:cs typeface="Arial" panose="020B0604020202020204" pitchFamily="34" charset="0"/>
                <a:sym typeface="Lato"/>
              </a:rPr>
              <a:t>heavy cells </a:t>
            </a:r>
            <a:r>
              <a:rPr lang="en-US" sz="1500" i="0" u="none" strike="noStrike" cap="none" dirty="0">
                <a:solidFill>
                  <a:srgbClr val="4B5563"/>
                </a:solidFill>
                <a:latin typeface="Arial" panose="020B0604020202020204" pitchFamily="34" charset="0"/>
                <a:ea typeface="Lato"/>
                <a:cs typeface="Arial" panose="020B0604020202020204" pitchFamily="34" charset="0"/>
                <a:sym typeface="Lato"/>
              </a:rPr>
              <a:t>and</a:t>
            </a:r>
            <a:r>
              <a:rPr lang="en-US" sz="1500" b="1" i="0" u="none" strike="noStrike" cap="none" dirty="0">
                <a:solidFill>
                  <a:srgbClr val="4B5563"/>
                </a:solidFill>
                <a:latin typeface="Arial" panose="020B0604020202020204" pitchFamily="34" charset="0"/>
                <a:ea typeface="Lato"/>
                <a:cs typeface="Arial" panose="020B0604020202020204" pitchFamily="34" charset="0"/>
                <a:sym typeface="Lato"/>
              </a:rPr>
              <a:t> </a:t>
            </a:r>
            <a:r>
              <a:rPr lang="en-US" sz="1500" b="1" i="0" u="none" strike="noStrike" cap="none" dirty="0">
                <a:solidFill>
                  <a:srgbClr val="008000"/>
                </a:solidFill>
                <a:latin typeface="Arial" panose="020B0604020202020204" pitchFamily="34" charset="0"/>
                <a:ea typeface="Lato"/>
                <a:cs typeface="Arial" panose="020B0604020202020204" pitchFamily="34" charset="0"/>
                <a:sym typeface="Lato"/>
              </a:rPr>
              <a:t>lightweight</a:t>
            </a:r>
            <a:r>
              <a:rPr lang="en-US" sz="1500" b="1" i="0" u="none" strike="noStrike" cap="none" dirty="0">
                <a:solidFill>
                  <a:srgbClr val="4B5563"/>
                </a:solidFill>
                <a:latin typeface="Arial" panose="020B0604020202020204" pitchFamily="34" charset="0"/>
                <a:ea typeface="Lato"/>
                <a:cs typeface="Arial" panose="020B0604020202020204" pitchFamily="34" charset="0"/>
                <a:sym typeface="Lato"/>
              </a:rPr>
              <a:t> </a:t>
            </a:r>
            <a:r>
              <a:rPr lang="en-US" sz="1500" b="0" i="0" u="none" strike="noStrike" cap="none" dirty="0">
                <a:solidFill>
                  <a:srgbClr val="4B5563"/>
                </a:solidFill>
                <a:latin typeface="Arial" panose="020B0604020202020204" pitchFamily="34" charset="0"/>
                <a:ea typeface="Lato"/>
                <a:cs typeface="Arial" panose="020B0604020202020204" pitchFamily="34" charset="0"/>
                <a:sym typeface="Lato"/>
              </a:rPr>
              <a:t>cells according to its the number of points</a:t>
            </a:r>
            <a:endParaRPr dirty="0">
              <a:latin typeface="Arial" panose="020B0604020202020204" pitchFamily="34" charset="0"/>
              <a:cs typeface="Arial" panose="020B0604020202020204" pitchFamily="34" charset="0"/>
            </a:endParaRPr>
          </a:p>
        </p:txBody>
      </p:sp>
      <p:sp>
        <p:nvSpPr>
          <p:cNvPr id="53" name="Google Shape;231;p23">
            <a:extLst>
              <a:ext uri="{FF2B5EF4-FFF2-40B4-BE49-F238E27FC236}">
                <a16:creationId xmlns:a16="http://schemas.microsoft.com/office/drawing/2014/main" id="{64478FDC-FD24-8DB7-DDC4-016517070D1C}"/>
              </a:ext>
            </a:extLst>
          </p:cNvPr>
          <p:cNvSpPr txBox="1"/>
          <p:nvPr/>
        </p:nvSpPr>
        <p:spPr>
          <a:xfrm>
            <a:off x="6372225" y="5622967"/>
            <a:ext cx="5286375" cy="369332"/>
          </a:xfrm>
          <a:prstGeom prst="rect">
            <a:avLst/>
          </a:prstGeom>
          <a:noFill/>
          <a:ln>
            <a:noFill/>
          </a:ln>
        </p:spPr>
        <p:txBody>
          <a:bodyPr spcFirstLastPara="1" wrap="square" lIns="0" tIns="0" rIns="0" bIns="0" anchor="t" anchorCtr="0">
            <a:spAutoFit/>
          </a:bodyPr>
          <a:lstStyle/>
          <a:p>
            <a:pPr lvl="0">
              <a:lnSpc>
                <a:spcPct val="160000"/>
              </a:lnSpc>
            </a:pPr>
            <a:r>
              <a:rPr lang="en-US" sz="1500" b="1" dirty="0">
                <a:solidFill>
                  <a:srgbClr val="C00000"/>
                </a:solidFill>
                <a:latin typeface="Arial" panose="020B0604020202020204" pitchFamily="34" charset="0"/>
                <a:ea typeface="Lato"/>
                <a:cs typeface="Arial" panose="020B0604020202020204" pitchFamily="34" charset="0"/>
                <a:sym typeface="Lato"/>
              </a:rPr>
              <a:t>Heavy Cell</a:t>
            </a:r>
            <a:r>
              <a:rPr lang="en-US" sz="1500" b="1" dirty="0">
                <a:solidFill>
                  <a:srgbClr val="4B5563"/>
                </a:solidFill>
                <a:latin typeface="Arial" panose="020B0604020202020204" pitchFamily="34" charset="0"/>
                <a:ea typeface="Lato"/>
                <a:cs typeface="Arial" panose="020B0604020202020204" pitchFamily="34" charset="0"/>
                <a:sym typeface="Lato"/>
              </a:rPr>
              <a:t>: Running </a:t>
            </a:r>
            <a:r>
              <a:rPr lang="en-US" sz="1500" b="1" dirty="0">
                <a:solidFill>
                  <a:srgbClr val="C00000"/>
                </a:solidFill>
                <a:latin typeface="Arial" panose="020B0604020202020204" pitchFamily="34" charset="0"/>
                <a:ea typeface="Lato"/>
                <a:cs typeface="Arial" panose="020B0604020202020204" pitchFamily="34" charset="0"/>
                <a:sym typeface="Lato"/>
              </a:rPr>
              <a:t>EB</a:t>
            </a:r>
            <a:r>
              <a:rPr lang="en-US" sz="1500" b="1" dirty="0">
                <a:solidFill>
                  <a:srgbClr val="4B5563"/>
                </a:solidFill>
                <a:latin typeface="Arial" panose="020B0604020202020204" pitchFamily="34" charset="0"/>
                <a:ea typeface="Lato"/>
                <a:cs typeface="Arial" panose="020B0604020202020204" pitchFamily="34" charset="0"/>
                <a:sym typeface="Lato"/>
              </a:rPr>
              <a:t> algorithm with a thread block</a:t>
            </a:r>
          </a:p>
        </p:txBody>
      </p:sp>
      <p:sp>
        <p:nvSpPr>
          <p:cNvPr id="54" name="Rectangle 53">
            <a:extLst>
              <a:ext uri="{FF2B5EF4-FFF2-40B4-BE49-F238E27FC236}">
                <a16:creationId xmlns:a16="http://schemas.microsoft.com/office/drawing/2014/main" id="{99FE4C39-5B66-F50F-D8E6-6364F46E8885}"/>
              </a:ext>
            </a:extLst>
          </p:cNvPr>
          <p:cNvSpPr/>
          <p:nvPr/>
        </p:nvSpPr>
        <p:spPr>
          <a:xfrm>
            <a:off x="687357" y="1618863"/>
            <a:ext cx="1580041" cy="1580041"/>
          </a:xfrm>
          <a:prstGeom prst="rect">
            <a:avLst/>
          </a:prstGeom>
          <a:solidFill>
            <a:srgbClr val="008000">
              <a:alpha val="4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a:extLst>
              <a:ext uri="{FF2B5EF4-FFF2-40B4-BE49-F238E27FC236}">
                <a16:creationId xmlns:a16="http://schemas.microsoft.com/office/drawing/2014/main" id="{6A7F3675-949F-CBA0-DE58-32132D11472D}"/>
              </a:ext>
            </a:extLst>
          </p:cNvPr>
          <p:cNvSpPr/>
          <p:nvPr/>
        </p:nvSpPr>
        <p:spPr>
          <a:xfrm>
            <a:off x="2285780" y="1621263"/>
            <a:ext cx="1580041" cy="1580041"/>
          </a:xfrm>
          <a:prstGeom prst="rect">
            <a:avLst/>
          </a:prstGeom>
          <a:solidFill>
            <a:srgbClr val="008000">
              <a:alpha val="4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8D5883AD-752D-7956-E075-D3C2A1AAAEEB}"/>
              </a:ext>
            </a:extLst>
          </p:cNvPr>
          <p:cNvSpPr/>
          <p:nvPr/>
        </p:nvSpPr>
        <p:spPr>
          <a:xfrm>
            <a:off x="3884203" y="1623663"/>
            <a:ext cx="1580041" cy="1580041"/>
          </a:xfrm>
          <a:prstGeom prst="rect">
            <a:avLst/>
          </a:prstGeom>
          <a:solidFill>
            <a:srgbClr val="008000">
              <a:alpha val="4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a:extLst>
              <a:ext uri="{FF2B5EF4-FFF2-40B4-BE49-F238E27FC236}">
                <a16:creationId xmlns:a16="http://schemas.microsoft.com/office/drawing/2014/main" id="{FC297F79-8BC2-AA19-7EE8-AB47F27D28ED}"/>
              </a:ext>
            </a:extLst>
          </p:cNvPr>
          <p:cNvSpPr/>
          <p:nvPr/>
        </p:nvSpPr>
        <p:spPr>
          <a:xfrm>
            <a:off x="704135" y="3210321"/>
            <a:ext cx="1580041" cy="1580041"/>
          </a:xfrm>
          <a:prstGeom prst="rect">
            <a:avLst/>
          </a:prstGeom>
          <a:solidFill>
            <a:srgbClr val="008000">
              <a:alpha val="4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a:extLst>
              <a:ext uri="{FF2B5EF4-FFF2-40B4-BE49-F238E27FC236}">
                <a16:creationId xmlns:a16="http://schemas.microsoft.com/office/drawing/2014/main" id="{DF2DB4D9-15F6-C94D-33C5-668EAB899496}"/>
              </a:ext>
            </a:extLst>
          </p:cNvPr>
          <p:cNvSpPr/>
          <p:nvPr/>
        </p:nvSpPr>
        <p:spPr>
          <a:xfrm>
            <a:off x="3877786" y="3210586"/>
            <a:ext cx="1580041" cy="1580041"/>
          </a:xfrm>
          <a:prstGeom prst="rect">
            <a:avLst/>
          </a:prstGeom>
          <a:solidFill>
            <a:srgbClr val="008000">
              <a:alpha val="4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a:extLst>
              <a:ext uri="{FF2B5EF4-FFF2-40B4-BE49-F238E27FC236}">
                <a16:creationId xmlns:a16="http://schemas.microsoft.com/office/drawing/2014/main" id="{E12A8D39-F8EC-740E-7411-4C734177C1F8}"/>
              </a:ext>
            </a:extLst>
          </p:cNvPr>
          <p:cNvSpPr/>
          <p:nvPr/>
        </p:nvSpPr>
        <p:spPr>
          <a:xfrm>
            <a:off x="686168" y="4819065"/>
            <a:ext cx="1580041" cy="1580041"/>
          </a:xfrm>
          <a:prstGeom prst="rect">
            <a:avLst/>
          </a:prstGeom>
          <a:solidFill>
            <a:srgbClr val="008000">
              <a:alpha val="4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a:extLst>
              <a:ext uri="{FF2B5EF4-FFF2-40B4-BE49-F238E27FC236}">
                <a16:creationId xmlns:a16="http://schemas.microsoft.com/office/drawing/2014/main" id="{66F81945-E183-9897-1659-0E4A12A47914}"/>
              </a:ext>
            </a:extLst>
          </p:cNvPr>
          <p:cNvSpPr/>
          <p:nvPr/>
        </p:nvSpPr>
        <p:spPr>
          <a:xfrm>
            <a:off x="2285779" y="4806048"/>
            <a:ext cx="1580041" cy="1580041"/>
          </a:xfrm>
          <a:prstGeom prst="rect">
            <a:avLst/>
          </a:prstGeom>
          <a:solidFill>
            <a:srgbClr val="008000">
              <a:alpha val="4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1" name="Group 60">
            <a:extLst>
              <a:ext uri="{FF2B5EF4-FFF2-40B4-BE49-F238E27FC236}">
                <a16:creationId xmlns:a16="http://schemas.microsoft.com/office/drawing/2014/main" id="{DA1F4D4D-06B5-9564-79B4-B258F74C2DB3}"/>
              </a:ext>
            </a:extLst>
          </p:cNvPr>
          <p:cNvGrpSpPr/>
          <p:nvPr/>
        </p:nvGrpSpPr>
        <p:grpSpPr>
          <a:xfrm>
            <a:off x="6372225" y="3961070"/>
            <a:ext cx="1912448" cy="1372265"/>
            <a:chOff x="6372225" y="3961070"/>
            <a:chExt cx="1912448" cy="1372265"/>
          </a:xfrm>
        </p:grpSpPr>
        <p:sp>
          <p:nvSpPr>
            <p:cNvPr id="62" name="Rectangle 61">
              <a:extLst>
                <a:ext uri="{FF2B5EF4-FFF2-40B4-BE49-F238E27FC236}">
                  <a16:creationId xmlns:a16="http://schemas.microsoft.com/office/drawing/2014/main" id="{07FE63F6-E17E-FDF7-C7AF-C83B4557F08F}"/>
                </a:ext>
              </a:extLst>
            </p:cNvPr>
            <p:cNvSpPr/>
            <p:nvPr/>
          </p:nvSpPr>
          <p:spPr>
            <a:xfrm>
              <a:off x="6372225" y="3961070"/>
              <a:ext cx="1912448" cy="1372265"/>
            </a:xfrm>
            <a:prstGeom prst="rect">
              <a:avLst/>
            </a:prstGeom>
            <a:solidFill>
              <a:schemeClr val="bg1">
                <a:lumMod val="95000"/>
              </a:schemeClr>
            </a:solidFill>
            <a:ln w="12700">
              <a:solidFill>
                <a:srgbClr val="C00000">
                  <a:alpha val="4200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3" name="Straight Arrow Connector 62">
              <a:extLst>
                <a:ext uri="{FF2B5EF4-FFF2-40B4-BE49-F238E27FC236}">
                  <a16:creationId xmlns:a16="http://schemas.microsoft.com/office/drawing/2014/main" id="{5452E2E2-F39D-0474-D25E-4C7E9FF67376}"/>
                </a:ext>
              </a:extLst>
            </p:cNvPr>
            <p:cNvCxnSpPr/>
            <p:nvPr/>
          </p:nvCxnSpPr>
          <p:spPr>
            <a:xfrm>
              <a:off x="6710482" y="4418647"/>
              <a:ext cx="0" cy="785575"/>
            </a:xfrm>
            <a:prstGeom prst="straightConnector1">
              <a:avLst/>
            </a:prstGeom>
            <a:ln w="38100">
              <a:solidFill>
                <a:srgbClr val="C00000">
                  <a:alpha val="50000"/>
                </a:srgbClr>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64" name="Straight Arrow Connector 63">
              <a:extLst>
                <a:ext uri="{FF2B5EF4-FFF2-40B4-BE49-F238E27FC236}">
                  <a16:creationId xmlns:a16="http://schemas.microsoft.com/office/drawing/2014/main" id="{04EF0368-AAB6-2BF2-1219-5C18D40DB81E}"/>
                </a:ext>
              </a:extLst>
            </p:cNvPr>
            <p:cNvCxnSpPr/>
            <p:nvPr/>
          </p:nvCxnSpPr>
          <p:spPr>
            <a:xfrm>
              <a:off x="6878468" y="4420279"/>
              <a:ext cx="0" cy="785575"/>
            </a:xfrm>
            <a:prstGeom prst="straightConnector1">
              <a:avLst/>
            </a:prstGeom>
            <a:ln w="38100">
              <a:solidFill>
                <a:srgbClr val="C00000">
                  <a:alpha val="50000"/>
                </a:srgbClr>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65" name="Straight Arrow Connector 64">
              <a:extLst>
                <a:ext uri="{FF2B5EF4-FFF2-40B4-BE49-F238E27FC236}">
                  <a16:creationId xmlns:a16="http://schemas.microsoft.com/office/drawing/2014/main" id="{72A01E01-F5C6-C8E8-81BF-A587C56E5CB7}"/>
                </a:ext>
              </a:extLst>
            </p:cNvPr>
            <p:cNvCxnSpPr/>
            <p:nvPr/>
          </p:nvCxnSpPr>
          <p:spPr>
            <a:xfrm>
              <a:off x="7055113" y="4422210"/>
              <a:ext cx="0" cy="785575"/>
            </a:xfrm>
            <a:prstGeom prst="straightConnector1">
              <a:avLst/>
            </a:prstGeom>
            <a:ln w="38100">
              <a:solidFill>
                <a:srgbClr val="C00000">
                  <a:alpha val="50000"/>
                </a:srgbClr>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66" name="Straight Arrow Connector 65">
              <a:extLst>
                <a:ext uri="{FF2B5EF4-FFF2-40B4-BE49-F238E27FC236}">
                  <a16:creationId xmlns:a16="http://schemas.microsoft.com/office/drawing/2014/main" id="{03E3E538-7E2B-F6BE-829C-9B540FCD3B26}"/>
                </a:ext>
              </a:extLst>
            </p:cNvPr>
            <p:cNvCxnSpPr/>
            <p:nvPr/>
          </p:nvCxnSpPr>
          <p:spPr>
            <a:xfrm>
              <a:off x="7223099" y="4423842"/>
              <a:ext cx="0" cy="785575"/>
            </a:xfrm>
            <a:prstGeom prst="straightConnector1">
              <a:avLst/>
            </a:prstGeom>
            <a:ln w="38100">
              <a:solidFill>
                <a:srgbClr val="C00000">
                  <a:alpha val="50000"/>
                </a:srgbClr>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67" name="Straight Arrow Connector 66">
              <a:extLst>
                <a:ext uri="{FF2B5EF4-FFF2-40B4-BE49-F238E27FC236}">
                  <a16:creationId xmlns:a16="http://schemas.microsoft.com/office/drawing/2014/main" id="{1EB7DC38-87DF-6AFC-8569-6973F428577D}"/>
                </a:ext>
              </a:extLst>
            </p:cNvPr>
            <p:cNvCxnSpPr/>
            <p:nvPr/>
          </p:nvCxnSpPr>
          <p:spPr>
            <a:xfrm>
              <a:off x="7402478" y="4423640"/>
              <a:ext cx="0" cy="785575"/>
            </a:xfrm>
            <a:prstGeom prst="straightConnector1">
              <a:avLst/>
            </a:prstGeom>
            <a:ln w="38100">
              <a:solidFill>
                <a:srgbClr val="C00000">
                  <a:alpha val="50000"/>
                </a:srgbClr>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68" name="Straight Arrow Connector 67">
              <a:extLst>
                <a:ext uri="{FF2B5EF4-FFF2-40B4-BE49-F238E27FC236}">
                  <a16:creationId xmlns:a16="http://schemas.microsoft.com/office/drawing/2014/main" id="{4C460B42-8B3D-3C17-E5F7-DA7D0AF48FE1}"/>
                </a:ext>
              </a:extLst>
            </p:cNvPr>
            <p:cNvCxnSpPr/>
            <p:nvPr/>
          </p:nvCxnSpPr>
          <p:spPr>
            <a:xfrm>
              <a:off x="7570464" y="4425272"/>
              <a:ext cx="0" cy="785575"/>
            </a:xfrm>
            <a:prstGeom prst="straightConnector1">
              <a:avLst/>
            </a:prstGeom>
            <a:ln w="38100">
              <a:solidFill>
                <a:srgbClr val="C00000">
                  <a:alpha val="50000"/>
                </a:srgbClr>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69" name="Straight Arrow Connector 68">
              <a:extLst>
                <a:ext uri="{FF2B5EF4-FFF2-40B4-BE49-F238E27FC236}">
                  <a16:creationId xmlns:a16="http://schemas.microsoft.com/office/drawing/2014/main" id="{3F6A38F8-22EC-3DDD-FBF8-FFF1200B622B}"/>
                </a:ext>
              </a:extLst>
            </p:cNvPr>
            <p:cNvCxnSpPr/>
            <p:nvPr/>
          </p:nvCxnSpPr>
          <p:spPr>
            <a:xfrm>
              <a:off x="7747109" y="4427203"/>
              <a:ext cx="0" cy="785575"/>
            </a:xfrm>
            <a:prstGeom prst="straightConnector1">
              <a:avLst/>
            </a:prstGeom>
            <a:ln w="38100">
              <a:solidFill>
                <a:srgbClr val="C00000">
                  <a:alpha val="50000"/>
                </a:srgbClr>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70" name="Straight Arrow Connector 69">
              <a:extLst>
                <a:ext uri="{FF2B5EF4-FFF2-40B4-BE49-F238E27FC236}">
                  <a16:creationId xmlns:a16="http://schemas.microsoft.com/office/drawing/2014/main" id="{F696A3EC-A0EE-DDA6-B198-4640442DDD03}"/>
                </a:ext>
              </a:extLst>
            </p:cNvPr>
            <p:cNvCxnSpPr/>
            <p:nvPr/>
          </p:nvCxnSpPr>
          <p:spPr>
            <a:xfrm>
              <a:off x="7915095" y="4428835"/>
              <a:ext cx="0" cy="785575"/>
            </a:xfrm>
            <a:prstGeom prst="straightConnector1">
              <a:avLst/>
            </a:prstGeom>
            <a:ln w="38100">
              <a:solidFill>
                <a:srgbClr val="C00000">
                  <a:alpha val="50000"/>
                </a:srgbClr>
              </a:solidFill>
              <a:tailEnd type="triangle" w="lg" len="med"/>
            </a:ln>
          </p:spPr>
          <p:style>
            <a:lnRef idx="1">
              <a:schemeClr val="accent1"/>
            </a:lnRef>
            <a:fillRef idx="0">
              <a:schemeClr val="accent1"/>
            </a:fillRef>
            <a:effectRef idx="0">
              <a:schemeClr val="accent1"/>
            </a:effectRef>
            <a:fontRef idx="minor">
              <a:schemeClr val="tx1"/>
            </a:fontRef>
          </p:style>
        </p:cxnSp>
        <p:sp>
          <p:nvSpPr>
            <p:cNvPr id="71" name="TextBox 70">
              <a:extLst>
                <a:ext uri="{FF2B5EF4-FFF2-40B4-BE49-F238E27FC236}">
                  <a16:creationId xmlns:a16="http://schemas.microsoft.com/office/drawing/2014/main" id="{D18AD6E6-C6B6-8DA2-13EB-ED833AFE7307}"/>
                </a:ext>
              </a:extLst>
            </p:cNvPr>
            <p:cNvSpPr txBox="1"/>
            <p:nvPr/>
          </p:nvSpPr>
          <p:spPr>
            <a:xfrm>
              <a:off x="6710482" y="4016687"/>
              <a:ext cx="1239442" cy="307777"/>
            </a:xfrm>
            <a:prstGeom prst="rect">
              <a:avLst/>
            </a:prstGeom>
            <a:noFill/>
          </p:spPr>
          <p:txBody>
            <a:bodyPr wrap="none" rtlCol="0">
              <a:spAutoFit/>
            </a:bodyPr>
            <a:lstStyle/>
            <a:p>
              <a:r>
                <a:rPr lang="en-US" dirty="0"/>
                <a:t>Thread Block</a:t>
              </a:r>
            </a:p>
          </p:txBody>
        </p:sp>
      </p:grpSp>
      <p:grpSp>
        <p:nvGrpSpPr>
          <p:cNvPr id="72" name="Group 71">
            <a:extLst>
              <a:ext uri="{FF2B5EF4-FFF2-40B4-BE49-F238E27FC236}">
                <a16:creationId xmlns:a16="http://schemas.microsoft.com/office/drawing/2014/main" id="{E26EC6FB-3D1E-DA2A-7D16-1A1AABE99BAF}"/>
              </a:ext>
            </a:extLst>
          </p:cNvPr>
          <p:cNvGrpSpPr/>
          <p:nvPr/>
        </p:nvGrpSpPr>
        <p:grpSpPr>
          <a:xfrm>
            <a:off x="8981601" y="3980987"/>
            <a:ext cx="1912448" cy="1372265"/>
            <a:chOff x="8981601" y="3980987"/>
            <a:chExt cx="1912448" cy="1372265"/>
          </a:xfrm>
        </p:grpSpPr>
        <p:sp>
          <p:nvSpPr>
            <p:cNvPr id="73" name="Rectangle 72">
              <a:extLst>
                <a:ext uri="{FF2B5EF4-FFF2-40B4-BE49-F238E27FC236}">
                  <a16:creationId xmlns:a16="http://schemas.microsoft.com/office/drawing/2014/main" id="{2DB3CE56-6035-2054-4434-A00DBE039BF2}"/>
                </a:ext>
              </a:extLst>
            </p:cNvPr>
            <p:cNvSpPr/>
            <p:nvPr/>
          </p:nvSpPr>
          <p:spPr>
            <a:xfrm>
              <a:off x="8981601" y="3980987"/>
              <a:ext cx="1912448" cy="1372265"/>
            </a:xfrm>
            <a:prstGeom prst="rect">
              <a:avLst/>
            </a:prstGeom>
            <a:solidFill>
              <a:schemeClr val="bg1">
                <a:lumMod val="95000"/>
              </a:schemeClr>
            </a:solidFill>
            <a:ln w="12700">
              <a:solidFill>
                <a:srgbClr val="008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4" name="Straight Arrow Connector 73">
              <a:extLst>
                <a:ext uri="{FF2B5EF4-FFF2-40B4-BE49-F238E27FC236}">
                  <a16:creationId xmlns:a16="http://schemas.microsoft.com/office/drawing/2014/main" id="{687C282C-81F2-1C6C-3557-E91DBB3D696F}"/>
                </a:ext>
              </a:extLst>
            </p:cNvPr>
            <p:cNvCxnSpPr/>
            <p:nvPr/>
          </p:nvCxnSpPr>
          <p:spPr>
            <a:xfrm>
              <a:off x="9978779" y="4443759"/>
              <a:ext cx="0" cy="785575"/>
            </a:xfrm>
            <a:prstGeom prst="straightConnector1">
              <a:avLst/>
            </a:prstGeom>
            <a:ln w="38100">
              <a:solidFill>
                <a:srgbClr val="82B366"/>
              </a:solidFill>
              <a:tailEnd type="triangle" w="lg" len="med"/>
            </a:ln>
          </p:spPr>
          <p:style>
            <a:lnRef idx="1">
              <a:schemeClr val="accent1"/>
            </a:lnRef>
            <a:fillRef idx="0">
              <a:schemeClr val="accent1"/>
            </a:fillRef>
            <a:effectRef idx="0">
              <a:schemeClr val="accent1"/>
            </a:effectRef>
            <a:fontRef idx="minor">
              <a:schemeClr val="tx1"/>
            </a:fontRef>
          </p:style>
        </p:cxnSp>
        <p:sp>
          <p:nvSpPr>
            <p:cNvPr id="75" name="TextBox 74">
              <a:extLst>
                <a:ext uri="{FF2B5EF4-FFF2-40B4-BE49-F238E27FC236}">
                  <a16:creationId xmlns:a16="http://schemas.microsoft.com/office/drawing/2014/main" id="{2F423E2E-CED1-85E6-9351-C0025C5BB402}"/>
                </a:ext>
              </a:extLst>
            </p:cNvPr>
            <p:cNvSpPr txBox="1"/>
            <p:nvPr/>
          </p:nvSpPr>
          <p:spPr>
            <a:xfrm>
              <a:off x="9432756" y="4036604"/>
              <a:ext cx="1050288" cy="307777"/>
            </a:xfrm>
            <a:prstGeom prst="rect">
              <a:avLst/>
            </a:prstGeom>
            <a:noFill/>
          </p:spPr>
          <p:txBody>
            <a:bodyPr wrap="none" rtlCol="0">
              <a:spAutoFit/>
            </a:bodyPr>
            <a:lstStyle/>
            <a:p>
              <a:r>
                <a:rPr lang="en-US" dirty="0"/>
                <a:t>RT Shader</a:t>
              </a:r>
            </a:p>
          </p:txBody>
        </p:sp>
      </p:grpSp>
      <p:sp>
        <p:nvSpPr>
          <p:cNvPr id="76" name="TextBox 75">
            <a:extLst>
              <a:ext uri="{FF2B5EF4-FFF2-40B4-BE49-F238E27FC236}">
                <a16:creationId xmlns:a16="http://schemas.microsoft.com/office/drawing/2014/main" id="{745CF2B5-E11F-FD70-64EA-CAFF63F3AB3B}"/>
              </a:ext>
            </a:extLst>
          </p:cNvPr>
          <p:cNvSpPr txBox="1"/>
          <p:nvPr/>
        </p:nvSpPr>
        <p:spPr>
          <a:xfrm>
            <a:off x="6274136" y="6074332"/>
            <a:ext cx="5917864" cy="413062"/>
          </a:xfrm>
          <a:prstGeom prst="rect">
            <a:avLst/>
          </a:prstGeom>
          <a:noFill/>
        </p:spPr>
        <p:txBody>
          <a:bodyPr wrap="square">
            <a:spAutoFit/>
          </a:bodyPr>
          <a:lstStyle/>
          <a:p>
            <a:pPr lvl="0">
              <a:lnSpc>
                <a:spcPct val="160000"/>
              </a:lnSpc>
            </a:pPr>
            <a:r>
              <a:rPr lang="en-US" sz="1500" b="1" dirty="0">
                <a:solidFill>
                  <a:srgbClr val="008000"/>
                </a:solidFill>
                <a:latin typeface="Arial" panose="020B0604020202020204" pitchFamily="34" charset="0"/>
                <a:ea typeface="Lato"/>
                <a:cs typeface="Arial" panose="020B0604020202020204" pitchFamily="34" charset="0"/>
                <a:sym typeface="Lato"/>
              </a:rPr>
              <a:t>Lightweight Cell</a:t>
            </a:r>
            <a:r>
              <a:rPr lang="en-US" sz="1500" b="1" dirty="0">
                <a:solidFill>
                  <a:srgbClr val="4B5563"/>
                </a:solidFill>
                <a:latin typeface="Arial" panose="020B0604020202020204" pitchFamily="34" charset="0"/>
                <a:ea typeface="Lato"/>
                <a:cs typeface="Arial" panose="020B0604020202020204" pitchFamily="34" charset="0"/>
                <a:sym typeface="Lato"/>
              </a:rPr>
              <a:t>: Follow the </a:t>
            </a:r>
            <a:r>
              <a:rPr lang="en-US" sz="1500" b="1" dirty="0">
                <a:solidFill>
                  <a:srgbClr val="008000"/>
                </a:solidFill>
                <a:latin typeface="Arial" panose="020B0604020202020204" pitchFamily="34" charset="0"/>
                <a:ea typeface="Lato"/>
                <a:cs typeface="Arial" panose="020B0604020202020204" pitchFamily="34" charset="0"/>
                <a:sym typeface="Lato"/>
              </a:rPr>
              <a:t>NN</a:t>
            </a:r>
            <a:r>
              <a:rPr lang="en-US" sz="1500" b="1" dirty="0">
                <a:solidFill>
                  <a:srgbClr val="4B5563"/>
                </a:solidFill>
                <a:latin typeface="Arial" panose="020B0604020202020204" pitchFamily="34" charset="0"/>
                <a:ea typeface="Lato"/>
                <a:cs typeface="Arial" panose="020B0604020202020204" pitchFamily="34" charset="0"/>
                <a:sym typeface="Lato"/>
              </a:rPr>
              <a:t> algorithm within the RT shader</a:t>
            </a:r>
            <a:endParaRPr lang="en-US" sz="1500" dirty="0">
              <a:latin typeface="Arial" panose="020B0604020202020204" pitchFamily="34" charset="0"/>
              <a:cs typeface="Arial" panose="020B0604020202020204" pitchFamily="34" charset="0"/>
            </a:endParaRPr>
          </a:p>
        </p:txBody>
      </p:sp>
      <p:cxnSp>
        <p:nvCxnSpPr>
          <p:cNvPr id="77" name="Straight Arrow Connector 76">
            <a:extLst>
              <a:ext uri="{FF2B5EF4-FFF2-40B4-BE49-F238E27FC236}">
                <a16:creationId xmlns:a16="http://schemas.microsoft.com/office/drawing/2014/main" id="{0F2BA88C-4CD5-4A8A-67D8-B4E59301D860}"/>
              </a:ext>
            </a:extLst>
          </p:cNvPr>
          <p:cNvCxnSpPr/>
          <p:nvPr/>
        </p:nvCxnSpPr>
        <p:spPr>
          <a:xfrm>
            <a:off x="3522705" y="3971896"/>
            <a:ext cx="3060975" cy="292652"/>
          </a:xfrm>
          <a:prstGeom prst="straightConnector1">
            <a:avLst/>
          </a:prstGeom>
          <a:ln w="25400">
            <a:solidFill>
              <a:srgbClr val="C00000">
                <a:alpha val="50000"/>
              </a:srgbClr>
            </a:solidFill>
            <a:tailEnd type="triangle"/>
          </a:ln>
        </p:spPr>
        <p:style>
          <a:lnRef idx="1">
            <a:schemeClr val="accent1"/>
          </a:lnRef>
          <a:fillRef idx="0">
            <a:schemeClr val="accent1"/>
          </a:fillRef>
          <a:effectRef idx="0">
            <a:schemeClr val="accent1"/>
          </a:effectRef>
          <a:fontRef idx="minor">
            <a:schemeClr val="tx1"/>
          </a:fontRef>
        </p:style>
      </p:cxnSp>
      <p:cxnSp>
        <p:nvCxnSpPr>
          <p:cNvPr id="78" name="Straight Arrow Connector 77">
            <a:extLst>
              <a:ext uri="{FF2B5EF4-FFF2-40B4-BE49-F238E27FC236}">
                <a16:creationId xmlns:a16="http://schemas.microsoft.com/office/drawing/2014/main" id="{A1F23587-3A9B-5299-EB89-F8EAD19269CD}"/>
              </a:ext>
            </a:extLst>
          </p:cNvPr>
          <p:cNvCxnSpPr>
            <a:cxnSpLocks/>
          </p:cNvCxnSpPr>
          <p:nvPr/>
        </p:nvCxnSpPr>
        <p:spPr>
          <a:xfrm flipV="1">
            <a:off x="4313547" y="4416948"/>
            <a:ext cx="2422533" cy="784390"/>
          </a:xfrm>
          <a:prstGeom prst="straightConnector1">
            <a:avLst/>
          </a:prstGeom>
          <a:ln w="25400">
            <a:solidFill>
              <a:srgbClr val="C00000">
                <a:alpha val="50000"/>
              </a:srgbClr>
            </a:solidFill>
            <a:tailEnd type="triangle"/>
          </a:ln>
        </p:spPr>
        <p:style>
          <a:lnRef idx="1">
            <a:schemeClr val="accent1"/>
          </a:lnRef>
          <a:fillRef idx="0">
            <a:schemeClr val="accent1"/>
          </a:fillRef>
          <a:effectRef idx="0">
            <a:schemeClr val="accent1"/>
          </a:effectRef>
          <a:fontRef idx="minor">
            <a:schemeClr val="tx1"/>
          </a:fontRef>
        </p:style>
      </p:cxnSp>
      <p:cxnSp>
        <p:nvCxnSpPr>
          <p:cNvPr id="79" name="Straight Arrow Connector 78">
            <a:extLst>
              <a:ext uri="{FF2B5EF4-FFF2-40B4-BE49-F238E27FC236}">
                <a16:creationId xmlns:a16="http://schemas.microsoft.com/office/drawing/2014/main" id="{864402A1-A916-225B-1F03-433D9D484E2E}"/>
              </a:ext>
            </a:extLst>
          </p:cNvPr>
          <p:cNvCxnSpPr>
            <a:cxnSpLocks/>
          </p:cNvCxnSpPr>
          <p:nvPr/>
        </p:nvCxnSpPr>
        <p:spPr>
          <a:xfrm>
            <a:off x="5110281" y="3373362"/>
            <a:ext cx="3953229" cy="1032004"/>
          </a:xfrm>
          <a:prstGeom prst="straightConnector1">
            <a:avLst/>
          </a:prstGeom>
          <a:ln w="25400">
            <a:solidFill>
              <a:srgbClr val="008000">
                <a:alpha val="54207"/>
              </a:srgb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04923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dissolve">
                                      <p:cBhvr>
                                        <p:cTn id="7" dur="500"/>
                                        <p:tgtEl>
                                          <p:spTgt spid="5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8"/>
                                        </p:tgtEl>
                                        <p:attrNameLst>
                                          <p:attrName>style.visibility</p:attrName>
                                        </p:attrNameLst>
                                      </p:cBhvr>
                                      <p:to>
                                        <p:strVal val="visible"/>
                                      </p:to>
                                    </p:set>
                                    <p:animEffect transition="in" filter="dissolve">
                                      <p:cBhvr>
                                        <p:cTn id="12" dur="500"/>
                                        <p:tgtEl>
                                          <p:spTgt spid="48"/>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49"/>
                                        </p:tgtEl>
                                        <p:attrNameLst>
                                          <p:attrName>style.visibility</p:attrName>
                                        </p:attrNameLst>
                                      </p:cBhvr>
                                      <p:to>
                                        <p:strVal val="visible"/>
                                      </p:to>
                                    </p:set>
                                    <p:animEffect transition="in" filter="dissolve">
                                      <p:cBhvr>
                                        <p:cTn id="15" dur="500"/>
                                        <p:tgtEl>
                                          <p:spTgt spid="49"/>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grpId="0" nodeType="clickEffect">
                                  <p:stCondLst>
                                    <p:cond delay="0"/>
                                  </p:stCondLst>
                                  <p:childTnLst>
                                    <p:set>
                                      <p:cBhvr>
                                        <p:cTn id="19" dur="1" fill="hold">
                                          <p:stCondLst>
                                            <p:cond delay="0"/>
                                          </p:stCondLst>
                                        </p:cTn>
                                        <p:tgtEl>
                                          <p:spTgt spid="60"/>
                                        </p:tgtEl>
                                        <p:attrNameLst>
                                          <p:attrName>style.visibility</p:attrName>
                                        </p:attrNameLst>
                                      </p:cBhvr>
                                      <p:to>
                                        <p:strVal val="visible"/>
                                      </p:to>
                                    </p:set>
                                    <p:animEffect transition="in" filter="dissolve">
                                      <p:cBhvr>
                                        <p:cTn id="20" dur="500"/>
                                        <p:tgtEl>
                                          <p:spTgt spid="60"/>
                                        </p:tgtEl>
                                      </p:cBhvr>
                                    </p:animEffect>
                                  </p:childTnLst>
                                </p:cTn>
                              </p:par>
                              <p:par>
                                <p:cTn id="21" presetID="9" presetClass="entr" presetSubtype="0" fill="hold" grpId="0" nodeType="withEffect">
                                  <p:stCondLst>
                                    <p:cond delay="0"/>
                                  </p:stCondLst>
                                  <p:childTnLst>
                                    <p:set>
                                      <p:cBhvr>
                                        <p:cTn id="22" dur="1" fill="hold">
                                          <p:stCondLst>
                                            <p:cond delay="0"/>
                                          </p:stCondLst>
                                        </p:cTn>
                                        <p:tgtEl>
                                          <p:spTgt spid="59"/>
                                        </p:tgtEl>
                                        <p:attrNameLst>
                                          <p:attrName>style.visibility</p:attrName>
                                        </p:attrNameLst>
                                      </p:cBhvr>
                                      <p:to>
                                        <p:strVal val="visible"/>
                                      </p:to>
                                    </p:set>
                                    <p:animEffect transition="in" filter="dissolve">
                                      <p:cBhvr>
                                        <p:cTn id="23" dur="500"/>
                                        <p:tgtEl>
                                          <p:spTgt spid="59"/>
                                        </p:tgtEl>
                                      </p:cBhvr>
                                    </p:animEffect>
                                  </p:childTnLst>
                                </p:cTn>
                              </p:par>
                              <p:par>
                                <p:cTn id="24" presetID="9" presetClass="entr" presetSubtype="0" fill="hold" grpId="0" nodeType="withEffect">
                                  <p:stCondLst>
                                    <p:cond delay="0"/>
                                  </p:stCondLst>
                                  <p:childTnLst>
                                    <p:set>
                                      <p:cBhvr>
                                        <p:cTn id="25" dur="1" fill="hold">
                                          <p:stCondLst>
                                            <p:cond delay="0"/>
                                          </p:stCondLst>
                                        </p:cTn>
                                        <p:tgtEl>
                                          <p:spTgt spid="57"/>
                                        </p:tgtEl>
                                        <p:attrNameLst>
                                          <p:attrName>style.visibility</p:attrName>
                                        </p:attrNameLst>
                                      </p:cBhvr>
                                      <p:to>
                                        <p:strVal val="visible"/>
                                      </p:to>
                                    </p:set>
                                    <p:animEffect transition="in" filter="dissolve">
                                      <p:cBhvr>
                                        <p:cTn id="26" dur="500"/>
                                        <p:tgtEl>
                                          <p:spTgt spid="57"/>
                                        </p:tgtEl>
                                      </p:cBhvr>
                                    </p:animEffect>
                                  </p:childTnLst>
                                </p:cTn>
                              </p:par>
                              <p:par>
                                <p:cTn id="27" presetID="9" presetClass="entr" presetSubtype="0" fill="hold" grpId="0" nodeType="withEffect">
                                  <p:stCondLst>
                                    <p:cond delay="0"/>
                                  </p:stCondLst>
                                  <p:childTnLst>
                                    <p:set>
                                      <p:cBhvr>
                                        <p:cTn id="28" dur="1" fill="hold">
                                          <p:stCondLst>
                                            <p:cond delay="0"/>
                                          </p:stCondLst>
                                        </p:cTn>
                                        <p:tgtEl>
                                          <p:spTgt spid="58"/>
                                        </p:tgtEl>
                                        <p:attrNameLst>
                                          <p:attrName>style.visibility</p:attrName>
                                        </p:attrNameLst>
                                      </p:cBhvr>
                                      <p:to>
                                        <p:strVal val="visible"/>
                                      </p:to>
                                    </p:set>
                                    <p:animEffect transition="in" filter="dissolve">
                                      <p:cBhvr>
                                        <p:cTn id="29" dur="500"/>
                                        <p:tgtEl>
                                          <p:spTgt spid="58"/>
                                        </p:tgtEl>
                                      </p:cBhvr>
                                    </p:animEffect>
                                  </p:childTnLst>
                                </p:cTn>
                              </p:par>
                              <p:par>
                                <p:cTn id="30" presetID="9" presetClass="entr" presetSubtype="0" fill="hold" grpId="0" nodeType="withEffect">
                                  <p:stCondLst>
                                    <p:cond delay="0"/>
                                  </p:stCondLst>
                                  <p:childTnLst>
                                    <p:set>
                                      <p:cBhvr>
                                        <p:cTn id="31" dur="1" fill="hold">
                                          <p:stCondLst>
                                            <p:cond delay="0"/>
                                          </p:stCondLst>
                                        </p:cTn>
                                        <p:tgtEl>
                                          <p:spTgt spid="56"/>
                                        </p:tgtEl>
                                        <p:attrNameLst>
                                          <p:attrName>style.visibility</p:attrName>
                                        </p:attrNameLst>
                                      </p:cBhvr>
                                      <p:to>
                                        <p:strVal val="visible"/>
                                      </p:to>
                                    </p:set>
                                    <p:animEffect transition="in" filter="dissolve">
                                      <p:cBhvr>
                                        <p:cTn id="32" dur="500"/>
                                        <p:tgtEl>
                                          <p:spTgt spid="56"/>
                                        </p:tgtEl>
                                      </p:cBhvr>
                                    </p:animEffect>
                                  </p:childTnLst>
                                </p:cTn>
                              </p:par>
                              <p:par>
                                <p:cTn id="33" presetID="9" presetClass="entr" presetSubtype="0" fill="hold" grpId="0" nodeType="withEffect">
                                  <p:stCondLst>
                                    <p:cond delay="0"/>
                                  </p:stCondLst>
                                  <p:childTnLst>
                                    <p:set>
                                      <p:cBhvr>
                                        <p:cTn id="34" dur="1" fill="hold">
                                          <p:stCondLst>
                                            <p:cond delay="0"/>
                                          </p:stCondLst>
                                        </p:cTn>
                                        <p:tgtEl>
                                          <p:spTgt spid="55"/>
                                        </p:tgtEl>
                                        <p:attrNameLst>
                                          <p:attrName>style.visibility</p:attrName>
                                        </p:attrNameLst>
                                      </p:cBhvr>
                                      <p:to>
                                        <p:strVal val="visible"/>
                                      </p:to>
                                    </p:set>
                                    <p:animEffect transition="in" filter="dissolve">
                                      <p:cBhvr>
                                        <p:cTn id="35" dur="500"/>
                                        <p:tgtEl>
                                          <p:spTgt spid="55"/>
                                        </p:tgtEl>
                                      </p:cBhvr>
                                    </p:animEffect>
                                  </p:childTnLst>
                                </p:cTn>
                              </p:par>
                              <p:par>
                                <p:cTn id="36" presetID="9" presetClass="entr" presetSubtype="0" fill="hold" grpId="0" nodeType="withEffect">
                                  <p:stCondLst>
                                    <p:cond delay="0"/>
                                  </p:stCondLst>
                                  <p:childTnLst>
                                    <p:set>
                                      <p:cBhvr>
                                        <p:cTn id="37" dur="1" fill="hold">
                                          <p:stCondLst>
                                            <p:cond delay="0"/>
                                          </p:stCondLst>
                                        </p:cTn>
                                        <p:tgtEl>
                                          <p:spTgt spid="54"/>
                                        </p:tgtEl>
                                        <p:attrNameLst>
                                          <p:attrName>style.visibility</p:attrName>
                                        </p:attrNameLst>
                                      </p:cBhvr>
                                      <p:to>
                                        <p:strVal val="visible"/>
                                      </p:to>
                                    </p:set>
                                    <p:animEffect transition="in" filter="dissolve">
                                      <p:cBhvr>
                                        <p:cTn id="38" dur="500"/>
                                        <p:tgtEl>
                                          <p:spTgt spid="54"/>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77"/>
                                        </p:tgtEl>
                                        <p:attrNameLst>
                                          <p:attrName>style.visibility</p:attrName>
                                        </p:attrNameLst>
                                      </p:cBhvr>
                                      <p:to>
                                        <p:strVal val="visible"/>
                                      </p:to>
                                    </p:set>
                                    <p:animEffect transition="in" filter="fade">
                                      <p:cBhvr>
                                        <p:cTn id="43" dur="500"/>
                                        <p:tgtEl>
                                          <p:spTgt spid="77"/>
                                        </p:tgtEl>
                                      </p:cBhvr>
                                    </p:animEffect>
                                  </p:childTnLst>
                                </p:cTn>
                              </p:par>
                              <p:par>
                                <p:cTn id="44" presetID="10" presetClass="entr" presetSubtype="0" fill="hold" nodeType="withEffect">
                                  <p:stCondLst>
                                    <p:cond delay="0"/>
                                  </p:stCondLst>
                                  <p:childTnLst>
                                    <p:set>
                                      <p:cBhvr>
                                        <p:cTn id="45" dur="1" fill="hold">
                                          <p:stCondLst>
                                            <p:cond delay="0"/>
                                          </p:stCondLst>
                                        </p:cTn>
                                        <p:tgtEl>
                                          <p:spTgt spid="78"/>
                                        </p:tgtEl>
                                        <p:attrNameLst>
                                          <p:attrName>style.visibility</p:attrName>
                                        </p:attrNameLst>
                                      </p:cBhvr>
                                      <p:to>
                                        <p:strVal val="visible"/>
                                      </p:to>
                                    </p:set>
                                    <p:animEffect transition="in" filter="fade">
                                      <p:cBhvr>
                                        <p:cTn id="46" dur="500"/>
                                        <p:tgtEl>
                                          <p:spTgt spid="78"/>
                                        </p:tgtEl>
                                      </p:cBhvr>
                                    </p:animEffect>
                                  </p:childTnLst>
                                </p:cTn>
                              </p:par>
                              <p:par>
                                <p:cTn id="47" presetID="10" presetClass="entr" presetSubtype="0" fill="hold" nodeType="withEffect">
                                  <p:stCondLst>
                                    <p:cond delay="0"/>
                                  </p:stCondLst>
                                  <p:childTnLst>
                                    <p:set>
                                      <p:cBhvr>
                                        <p:cTn id="48" dur="1" fill="hold">
                                          <p:stCondLst>
                                            <p:cond delay="0"/>
                                          </p:stCondLst>
                                        </p:cTn>
                                        <p:tgtEl>
                                          <p:spTgt spid="61"/>
                                        </p:tgtEl>
                                        <p:attrNameLst>
                                          <p:attrName>style.visibility</p:attrName>
                                        </p:attrNameLst>
                                      </p:cBhvr>
                                      <p:to>
                                        <p:strVal val="visible"/>
                                      </p:to>
                                    </p:set>
                                    <p:animEffect transition="in" filter="fade">
                                      <p:cBhvr>
                                        <p:cTn id="49" dur="500"/>
                                        <p:tgtEl>
                                          <p:spTgt spid="61"/>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53"/>
                                        </p:tgtEl>
                                        <p:attrNameLst>
                                          <p:attrName>style.visibility</p:attrName>
                                        </p:attrNameLst>
                                      </p:cBhvr>
                                      <p:to>
                                        <p:strVal val="visible"/>
                                      </p:to>
                                    </p:set>
                                    <p:animEffect transition="in" filter="fade">
                                      <p:cBhvr>
                                        <p:cTn id="52" dur="500"/>
                                        <p:tgtEl>
                                          <p:spTgt spid="53"/>
                                        </p:tgtEl>
                                      </p:cBhvr>
                                    </p:animEffect>
                                  </p:childTnLst>
                                </p:cTn>
                              </p:par>
                            </p:childTnLst>
                          </p:cTn>
                        </p:par>
                      </p:childTnLst>
                    </p:cTn>
                  </p:par>
                  <p:par>
                    <p:cTn id="53" fill="hold">
                      <p:stCondLst>
                        <p:cond delay="indefinite"/>
                      </p:stCondLst>
                      <p:childTnLst>
                        <p:par>
                          <p:cTn id="54" fill="hold">
                            <p:stCondLst>
                              <p:cond delay="0"/>
                            </p:stCondLst>
                            <p:childTnLst>
                              <p:par>
                                <p:cTn id="55" presetID="9" presetClass="entr" presetSubtype="0" fill="hold" nodeType="clickEffect">
                                  <p:stCondLst>
                                    <p:cond delay="0"/>
                                  </p:stCondLst>
                                  <p:childTnLst>
                                    <p:set>
                                      <p:cBhvr>
                                        <p:cTn id="56" dur="1" fill="hold">
                                          <p:stCondLst>
                                            <p:cond delay="0"/>
                                          </p:stCondLst>
                                        </p:cTn>
                                        <p:tgtEl>
                                          <p:spTgt spid="72"/>
                                        </p:tgtEl>
                                        <p:attrNameLst>
                                          <p:attrName>style.visibility</p:attrName>
                                        </p:attrNameLst>
                                      </p:cBhvr>
                                      <p:to>
                                        <p:strVal val="visible"/>
                                      </p:to>
                                    </p:set>
                                    <p:animEffect transition="in" filter="dissolve">
                                      <p:cBhvr>
                                        <p:cTn id="57" dur="500"/>
                                        <p:tgtEl>
                                          <p:spTgt spid="72"/>
                                        </p:tgtEl>
                                      </p:cBhvr>
                                    </p:animEffect>
                                  </p:childTnLst>
                                </p:cTn>
                              </p:par>
                              <p:par>
                                <p:cTn id="58" presetID="9" presetClass="entr" presetSubtype="0" fill="hold" nodeType="withEffect">
                                  <p:stCondLst>
                                    <p:cond delay="0"/>
                                  </p:stCondLst>
                                  <p:childTnLst>
                                    <p:set>
                                      <p:cBhvr>
                                        <p:cTn id="59" dur="1" fill="hold">
                                          <p:stCondLst>
                                            <p:cond delay="0"/>
                                          </p:stCondLst>
                                        </p:cTn>
                                        <p:tgtEl>
                                          <p:spTgt spid="79"/>
                                        </p:tgtEl>
                                        <p:attrNameLst>
                                          <p:attrName>style.visibility</p:attrName>
                                        </p:attrNameLst>
                                      </p:cBhvr>
                                      <p:to>
                                        <p:strVal val="visible"/>
                                      </p:to>
                                    </p:set>
                                    <p:animEffect transition="in" filter="dissolve">
                                      <p:cBhvr>
                                        <p:cTn id="60" dur="500"/>
                                        <p:tgtEl>
                                          <p:spTgt spid="79"/>
                                        </p:tgtEl>
                                      </p:cBhvr>
                                    </p:animEffect>
                                  </p:childTnLst>
                                </p:cTn>
                              </p:par>
                              <p:par>
                                <p:cTn id="61" presetID="9" presetClass="entr" presetSubtype="0" fill="hold" grpId="0" nodeType="withEffect">
                                  <p:stCondLst>
                                    <p:cond delay="0"/>
                                  </p:stCondLst>
                                  <p:childTnLst>
                                    <p:set>
                                      <p:cBhvr>
                                        <p:cTn id="62" dur="1" fill="hold">
                                          <p:stCondLst>
                                            <p:cond delay="0"/>
                                          </p:stCondLst>
                                        </p:cTn>
                                        <p:tgtEl>
                                          <p:spTgt spid="76"/>
                                        </p:tgtEl>
                                        <p:attrNameLst>
                                          <p:attrName>style.visibility</p:attrName>
                                        </p:attrNameLst>
                                      </p:cBhvr>
                                      <p:to>
                                        <p:strVal val="visible"/>
                                      </p:to>
                                    </p:set>
                                    <p:animEffect transition="in" filter="dissolve">
                                      <p:cBhvr>
                                        <p:cTn id="63" dur="500"/>
                                        <p:tgtEl>
                                          <p:spTgt spid="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p:bldP spid="49" grpId="0" animBg="1"/>
      <p:bldP spid="52" grpId="0"/>
      <p:bldP spid="53" grpId="0"/>
      <p:bldP spid="54" grpId="0" animBg="1"/>
      <p:bldP spid="55" grpId="0" animBg="1"/>
      <p:bldP spid="56" grpId="0" animBg="1"/>
      <p:bldP spid="57" grpId="0" animBg="1"/>
      <p:bldP spid="58" grpId="0" animBg="1"/>
      <p:bldP spid="59" grpId="0" animBg="1"/>
      <p:bldP spid="60" grpId="0" animBg="1"/>
      <p:bldP spid="7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1DD6D6-54DE-EE9A-3557-3DA684FE68B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1B5CFBE-2928-FDC1-4552-6BA6E657E41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7</a:t>
            </a:fld>
            <a:endParaRPr lang="en-US"/>
          </a:p>
        </p:txBody>
      </p:sp>
      <p:sp>
        <p:nvSpPr>
          <p:cNvPr id="3" name="Title 2">
            <a:extLst>
              <a:ext uri="{FF2B5EF4-FFF2-40B4-BE49-F238E27FC236}">
                <a16:creationId xmlns:a16="http://schemas.microsoft.com/office/drawing/2014/main" id="{3F773947-4B08-12D4-4E4B-EF01A149F921}"/>
              </a:ext>
            </a:extLst>
          </p:cNvPr>
          <p:cNvSpPr>
            <a:spLocks noGrp="1"/>
          </p:cNvSpPr>
          <p:nvPr>
            <p:ph type="title"/>
          </p:nvPr>
        </p:nvSpPr>
        <p:spPr/>
        <p:txBody>
          <a:bodyPr>
            <a:normAutofit fontScale="90000"/>
          </a:bodyPr>
          <a:lstStyle/>
          <a:p>
            <a:r>
              <a:rPr lang="en-US" dirty="0"/>
              <a:t>Continued HPC can only be Achieved by Hardware Acceleration </a:t>
            </a:r>
          </a:p>
        </p:txBody>
      </p:sp>
      <p:sp>
        <p:nvSpPr>
          <p:cNvPr id="4" name="Content Placeholder 3">
            <a:extLst>
              <a:ext uri="{FF2B5EF4-FFF2-40B4-BE49-F238E27FC236}">
                <a16:creationId xmlns:a16="http://schemas.microsoft.com/office/drawing/2014/main" id="{752F17A6-46B6-8814-2B96-F4E741FB951E}"/>
              </a:ext>
            </a:extLst>
          </p:cNvPr>
          <p:cNvSpPr>
            <a:spLocks noGrp="1"/>
          </p:cNvSpPr>
          <p:nvPr>
            <p:ph sz="half" idx="1"/>
          </p:nvPr>
        </p:nvSpPr>
        <p:spPr/>
        <p:txBody>
          <a:bodyPr/>
          <a:lstStyle/>
          <a:p>
            <a:r>
              <a:rPr lang="en-US" b="1" dirty="0">
                <a:solidFill>
                  <a:srgbClr val="0070C0"/>
                </a:solidFill>
                <a:latin typeface="Arial" panose="020B0604020202020204" pitchFamily="34" charset="0"/>
                <a:cs typeface="Arial" panose="020B0604020202020204" pitchFamily="34" charset="0"/>
              </a:rPr>
              <a:t>Hardware Acceleration </a:t>
            </a:r>
          </a:p>
          <a:p>
            <a:pPr marL="411480" lvl="1">
              <a:lnSpc>
                <a:spcPct val="120000"/>
              </a:lnSpc>
              <a:buFont typeface="Wingdings" pitchFamily="2" charset="2"/>
              <a:buChar char="§"/>
              <a:defRPr sz="1400" b="0" i="0">
                <a:solidFill>
                  <a:srgbClr val="34495E"/>
                </a:solidFill>
                <a:latin typeface="Arial"/>
              </a:defRPr>
            </a:pPr>
            <a:r>
              <a:rPr lang="en-US" sz="2000" dirty="0">
                <a:solidFill>
                  <a:srgbClr val="4B5563"/>
                </a:solidFill>
                <a:latin typeface="Arial"/>
              </a:rPr>
              <a:t>The computing device is a custom-designed chip for a targeted application, achieving superior performance and energy efficiency </a:t>
            </a:r>
          </a:p>
          <a:p>
            <a:pPr marL="411480" lvl="1">
              <a:lnSpc>
                <a:spcPct val="120000"/>
              </a:lnSpc>
              <a:buFont typeface="Wingdings" pitchFamily="2" charset="2"/>
              <a:buChar char="§"/>
              <a:defRPr sz="1400" b="0" i="0">
                <a:solidFill>
                  <a:srgbClr val="34495E"/>
                </a:solidFill>
                <a:latin typeface="Arial"/>
              </a:defRPr>
            </a:pPr>
            <a:r>
              <a:rPr lang="en-US" sz="2000" dirty="0">
                <a:solidFill>
                  <a:srgbClr val="4B5563"/>
                </a:solidFill>
                <a:latin typeface="Arial"/>
              </a:rPr>
              <a:t>Examples include AI accelerators, Cryptography devices, Networking processors,  many ASIC blocks in iPhone, and others  </a:t>
            </a:r>
          </a:p>
          <a:p>
            <a:pPr marL="457200" lvl="1" indent="0">
              <a:buNone/>
            </a:pPr>
            <a:endParaRPr lang="en-US" sz="2000" dirty="0">
              <a:solidFill>
                <a:srgbClr val="4B5563"/>
              </a:solidFill>
              <a:latin typeface="Arial"/>
            </a:endParaRPr>
          </a:p>
          <a:p>
            <a:pPr marL="457200" lvl="1" indent="0">
              <a:buNone/>
            </a:pPr>
            <a:endParaRPr lang="en-US" sz="2000" dirty="0">
              <a:solidFill>
                <a:srgbClr val="4B5563"/>
              </a:solidFill>
              <a:latin typeface="Arial"/>
            </a:endParaRPr>
          </a:p>
          <a:p>
            <a:r>
              <a:rPr lang="en-US" b="1" dirty="0">
                <a:solidFill>
                  <a:srgbClr val="0070C0"/>
                </a:solidFill>
                <a:latin typeface="Arial" panose="020B0604020202020204" pitchFamily="34" charset="0"/>
                <a:cs typeface="Arial" panose="020B0604020202020204" pitchFamily="34" charset="0"/>
              </a:rPr>
              <a:t>In this Tutorial  </a:t>
            </a:r>
          </a:p>
          <a:p>
            <a:pPr marL="411480" lvl="1">
              <a:lnSpc>
                <a:spcPct val="120000"/>
              </a:lnSpc>
              <a:buFont typeface="Wingdings" pitchFamily="2" charset="2"/>
              <a:buChar char="§"/>
              <a:defRPr sz="1400" b="0" i="0">
                <a:solidFill>
                  <a:srgbClr val="34495E"/>
                </a:solidFill>
                <a:latin typeface="Arial"/>
              </a:defRPr>
            </a:pPr>
            <a:r>
              <a:rPr lang="en-US" sz="2000" dirty="0">
                <a:solidFill>
                  <a:srgbClr val="4B5563"/>
                </a:solidFill>
                <a:latin typeface="Arial"/>
              </a:rPr>
              <a:t>We study how a spatial database is accelerated by Ray Tracing Cores </a:t>
            </a:r>
          </a:p>
          <a:p>
            <a:pPr marL="411480" lvl="1">
              <a:lnSpc>
                <a:spcPct val="120000"/>
              </a:lnSpc>
              <a:buFont typeface="Wingdings" pitchFamily="2" charset="2"/>
              <a:buChar char="§"/>
              <a:defRPr sz="1400" b="0" i="0">
                <a:solidFill>
                  <a:srgbClr val="34495E"/>
                </a:solidFill>
                <a:latin typeface="Arial"/>
              </a:defRPr>
            </a:pPr>
            <a:r>
              <a:rPr lang="en-US" sz="2000" dirty="0">
                <a:solidFill>
                  <a:srgbClr val="4B5563"/>
                </a:solidFill>
                <a:latin typeface="Arial"/>
              </a:rPr>
              <a:t>Ray Tracing Core is originally designed for ray-tracing rendering in graphics</a:t>
            </a:r>
          </a:p>
          <a:p>
            <a:pPr marL="411480" lvl="1">
              <a:lnSpc>
                <a:spcPct val="120000"/>
              </a:lnSpc>
              <a:buFont typeface="Wingdings" pitchFamily="2" charset="2"/>
              <a:buChar char="§"/>
              <a:defRPr sz="1400" b="0" i="0">
                <a:solidFill>
                  <a:srgbClr val="34495E"/>
                </a:solidFill>
                <a:latin typeface="Arial"/>
              </a:defRPr>
            </a:pPr>
            <a:r>
              <a:rPr lang="en-US" sz="2000" dirty="0">
                <a:solidFill>
                  <a:srgbClr val="4B5563"/>
                </a:solidFill>
                <a:latin typeface="Arial"/>
              </a:rPr>
              <a:t>You will learn how this device is effectively used in Spatial Databases</a:t>
            </a:r>
          </a:p>
          <a:p>
            <a:pPr lvl="1"/>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85678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4640879-5C65-D37B-D32C-60B121F91C7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70</a:t>
            </a:fld>
            <a:endParaRPr lang="en-US"/>
          </a:p>
        </p:txBody>
      </p:sp>
      <p:sp>
        <p:nvSpPr>
          <p:cNvPr id="3" name="Google Shape;228;p23">
            <a:extLst>
              <a:ext uri="{FF2B5EF4-FFF2-40B4-BE49-F238E27FC236}">
                <a16:creationId xmlns:a16="http://schemas.microsoft.com/office/drawing/2014/main" id="{FC7EAD00-C550-BA0C-ECA8-79884D38FA4D}"/>
              </a:ext>
            </a:extLst>
          </p:cNvPr>
          <p:cNvSpPr txBox="1"/>
          <p:nvPr/>
        </p:nvSpPr>
        <p:spPr>
          <a:xfrm>
            <a:off x="571500" y="666750"/>
            <a:ext cx="11601450" cy="507831"/>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3300" b="1" i="0" u="none" strike="noStrike" cap="none" dirty="0">
                <a:solidFill>
                  <a:srgbClr val="991B1B"/>
                </a:solidFill>
                <a:latin typeface="Poppins"/>
                <a:ea typeface="Poppins"/>
                <a:cs typeface="Poppins"/>
                <a:sym typeface="Poppins"/>
              </a:rPr>
              <a:t>Experimental Environment</a:t>
            </a:r>
            <a:endParaRPr dirty="0"/>
          </a:p>
        </p:txBody>
      </p:sp>
      <p:sp>
        <p:nvSpPr>
          <p:cNvPr id="4" name="Google Shape;230;p23">
            <a:extLst>
              <a:ext uri="{FF2B5EF4-FFF2-40B4-BE49-F238E27FC236}">
                <a16:creationId xmlns:a16="http://schemas.microsoft.com/office/drawing/2014/main" id="{7EC11488-E0BB-FC87-0084-70CFE7C612BA}"/>
              </a:ext>
            </a:extLst>
          </p:cNvPr>
          <p:cNvSpPr txBox="1"/>
          <p:nvPr/>
        </p:nvSpPr>
        <p:spPr>
          <a:xfrm>
            <a:off x="571499" y="1551766"/>
            <a:ext cx="4199283" cy="369332"/>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2400" b="1" dirty="0">
                <a:solidFill>
                  <a:srgbClr val="1F2937"/>
                </a:solidFill>
                <a:latin typeface="Poppins"/>
                <a:cs typeface="Poppins"/>
                <a:sym typeface="Poppins"/>
              </a:rPr>
              <a:t>Hardware Settings</a:t>
            </a:r>
            <a:endParaRPr dirty="0"/>
          </a:p>
        </p:txBody>
      </p:sp>
      <p:sp>
        <p:nvSpPr>
          <p:cNvPr id="5" name="Google Shape;231;p23">
            <a:extLst>
              <a:ext uri="{FF2B5EF4-FFF2-40B4-BE49-F238E27FC236}">
                <a16:creationId xmlns:a16="http://schemas.microsoft.com/office/drawing/2014/main" id="{02071C73-5960-44E6-C3BA-E3B22BE04FD7}"/>
              </a:ext>
            </a:extLst>
          </p:cNvPr>
          <p:cNvSpPr txBox="1"/>
          <p:nvPr/>
        </p:nvSpPr>
        <p:spPr>
          <a:xfrm>
            <a:off x="571500" y="1936385"/>
            <a:ext cx="2722372" cy="1107996"/>
          </a:xfrm>
          <a:prstGeom prst="rect">
            <a:avLst/>
          </a:prstGeom>
          <a:noFill/>
          <a:ln>
            <a:noFill/>
          </a:ln>
        </p:spPr>
        <p:txBody>
          <a:bodyPr spcFirstLastPara="1" wrap="square" lIns="0" tIns="0" rIns="0" bIns="0" anchor="t" anchorCtr="0">
            <a:spAutoFit/>
          </a:bodyPr>
          <a:lstStyle/>
          <a:p>
            <a:pPr>
              <a:lnSpc>
                <a:spcPct val="160000"/>
              </a:lnSpc>
            </a:pPr>
            <a:r>
              <a:rPr lang="en-US" sz="1500" b="1" dirty="0">
                <a:solidFill>
                  <a:srgbClr val="4B5563"/>
                </a:solidFill>
                <a:latin typeface="Lato"/>
                <a:ea typeface="Lato"/>
                <a:cs typeface="Lato"/>
                <a:sym typeface="Lato"/>
              </a:rPr>
              <a:t>CPU</a:t>
            </a:r>
            <a:r>
              <a:rPr lang="en-US" sz="1500" dirty="0">
                <a:solidFill>
                  <a:srgbClr val="4B5563"/>
                </a:solidFill>
                <a:latin typeface="Lato"/>
                <a:ea typeface="Lato"/>
                <a:cs typeface="Lato"/>
                <a:sym typeface="Lato"/>
              </a:rPr>
              <a:t>: </a:t>
            </a:r>
            <a:r>
              <a:rPr lang="en-US" sz="1500" dirty="0">
                <a:solidFill>
                  <a:srgbClr val="4B5563"/>
                </a:solidFill>
                <a:latin typeface="Lato"/>
                <a:ea typeface="Lato"/>
                <a:cs typeface="Lato"/>
              </a:rPr>
              <a:t>Intel i9-12900</a:t>
            </a:r>
            <a:endParaRPr lang="en-US" sz="1500" dirty="0">
              <a:solidFill>
                <a:srgbClr val="4B5563"/>
              </a:solidFill>
              <a:latin typeface="Lato"/>
              <a:ea typeface="Lato"/>
              <a:cs typeface="Lato"/>
              <a:sym typeface="Lato"/>
            </a:endParaRPr>
          </a:p>
          <a:p>
            <a:pPr>
              <a:lnSpc>
                <a:spcPct val="160000"/>
              </a:lnSpc>
            </a:pPr>
            <a:r>
              <a:rPr lang="en-US" sz="1500" b="1" dirty="0">
                <a:solidFill>
                  <a:srgbClr val="4B5563"/>
                </a:solidFill>
                <a:latin typeface="Lato"/>
                <a:ea typeface="Lato"/>
                <a:cs typeface="Lato"/>
                <a:sym typeface="Lato"/>
              </a:rPr>
              <a:t>GPU</a:t>
            </a:r>
            <a:r>
              <a:rPr lang="en-US" sz="1500" dirty="0">
                <a:solidFill>
                  <a:srgbClr val="4B5563"/>
                </a:solidFill>
                <a:latin typeface="Lato"/>
                <a:ea typeface="Lato"/>
                <a:cs typeface="Lato"/>
                <a:sym typeface="Lato"/>
              </a:rPr>
              <a:t>: </a:t>
            </a:r>
            <a:r>
              <a:rPr lang="en-US" sz="1500" dirty="0">
                <a:solidFill>
                  <a:srgbClr val="4B5563"/>
                </a:solidFill>
                <a:latin typeface="Lato"/>
                <a:ea typeface="Lato"/>
                <a:cs typeface="Lato"/>
              </a:rPr>
              <a:t>NVIDIA RTX 3090</a:t>
            </a:r>
            <a:endParaRPr lang="en-US" sz="1500" dirty="0">
              <a:solidFill>
                <a:srgbClr val="4B5563"/>
              </a:solidFill>
              <a:latin typeface="Lato"/>
              <a:ea typeface="Lato"/>
              <a:cs typeface="Lato"/>
              <a:sym typeface="Lato"/>
            </a:endParaRPr>
          </a:p>
          <a:p>
            <a:pPr marL="0" marR="0" lvl="0" indent="0" algn="l" rtl="0">
              <a:lnSpc>
                <a:spcPct val="160000"/>
              </a:lnSpc>
              <a:spcBef>
                <a:spcPts val="0"/>
              </a:spcBef>
              <a:spcAft>
                <a:spcPts val="0"/>
              </a:spcAft>
              <a:buNone/>
            </a:pPr>
            <a:r>
              <a:rPr lang="en-US" sz="1500" b="1" dirty="0">
                <a:solidFill>
                  <a:srgbClr val="4B5563"/>
                </a:solidFill>
                <a:latin typeface="Lato"/>
                <a:ea typeface="Lato"/>
                <a:cs typeface="Lato"/>
                <a:sym typeface="Lato"/>
              </a:rPr>
              <a:t>Software</a:t>
            </a:r>
            <a:r>
              <a:rPr lang="en-US" sz="1500" dirty="0">
                <a:solidFill>
                  <a:srgbClr val="4B5563"/>
                </a:solidFill>
                <a:latin typeface="Lato"/>
                <a:ea typeface="Lato"/>
                <a:cs typeface="Lato"/>
                <a:sym typeface="Lato"/>
              </a:rPr>
              <a:t>: Optix 9 and CUDA 13</a:t>
            </a:r>
          </a:p>
        </p:txBody>
      </p:sp>
      <p:graphicFrame>
        <p:nvGraphicFramePr>
          <p:cNvPr id="7" name="Table 6">
            <a:extLst>
              <a:ext uri="{FF2B5EF4-FFF2-40B4-BE49-F238E27FC236}">
                <a16:creationId xmlns:a16="http://schemas.microsoft.com/office/drawing/2014/main" id="{A0FE0B89-63ED-7697-0C78-396DEB9F4844}"/>
              </a:ext>
            </a:extLst>
          </p:cNvPr>
          <p:cNvGraphicFramePr>
            <a:graphicFrameLocks noGrp="1"/>
          </p:cNvGraphicFramePr>
          <p:nvPr>
            <p:extLst>
              <p:ext uri="{D42A27DB-BD31-4B8C-83A1-F6EECF244321}">
                <p14:modId xmlns:p14="http://schemas.microsoft.com/office/powerpoint/2010/main" val="352759532"/>
              </p:ext>
            </p:extLst>
          </p:nvPr>
        </p:nvGraphicFramePr>
        <p:xfrm>
          <a:off x="571499" y="3145155"/>
          <a:ext cx="8929116" cy="1010920"/>
        </p:xfrm>
        <a:graphic>
          <a:graphicData uri="http://schemas.openxmlformats.org/drawingml/2006/table">
            <a:tbl>
              <a:tblPr firstRow="1" bandRow="1">
                <a:tableStyleId>{073A0DAA-6AF3-43AB-8588-CEC1D06C72B9}</a:tableStyleId>
              </a:tblPr>
              <a:tblGrid>
                <a:gridCol w="2303497">
                  <a:extLst>
                    <a:ext uri="{9D8B030D-6E8A-4147-A177-3AD203B41FA5}">
                      <a16:colId xmlns:a16="http://schemas.microsoft.com/office/drawing/2014/main" val="3093223899"/>
                    </a:ext>
                  </a:extLst>
                </a:gridCol>
                <a:gridCol w="1337119">
                  <a:extLst>
                    <a:ext uri="{9D8B030D-6E8A-4147-A177-3AD203B41FA5}">
                      <a16:colId xmlns:a16="http://schemas.microsoft.com/office/drawing/2014/main" val="4248541105"/>
                    </a:ext>
                  </a:extLst>
                </a:gridCol>
                <a:gridCol w="5288500">
                  <a:extLst>
                    <a:ext uri="{9D8B030D-6E8A-4147-A177-3AD203B41FA5}">
                      <a16:colId xmlns:a16="http://schemas.microsoft.com/office/drawing/2014/main" val="2562170708"/>
                    </a:ext>
                  </a:extLst>
                </a:gridCol>
              </a:tblGrid>
              <a:tr h="370840">
                <a:tc>
                  <a:txBody>
                    <a:bodyPr/>
                    <a:lstStyle/>
                    <a:p>
                      <a:pPr algn="ctr"/>
                      <a:r>
                        <a:rPr lang="en-US" dirty="0"/>
                        <a:t>Implementations</a:t>
                      </a:r>
                    </a:p>
                  </a:txBody>
                  <a:tcPr>
                    <a:solidFill>
                      <a:srgbClr val="C00000"/>
                    </a:solidFill>
                  </a:tcPr>
                </a:tc>
                <a:tc>
                  <a:txBody>
                    <a:bodyPr/>
                    <a:lstStyle/>
                    <a:p>
                      <a:pPr algn="ctr"/>
                      <a:r>
                        <a:rPr lang="en-US" dirty="0"/>
                        <a:t>Device</a:t>
                      </a:r>
                    </a:p>
                  </a:txBody>
                  <a:tcPr>
                    <a:solidFill>
                      <a:srgbClr val="C00000"/>
                    </a:solidFill>
                  </a:tcPr>
                </a:tc>
                <a:tc>
                  <a:txBody>
                    <a:bodyPr/>
                    <a:lstStyle/>
                    <a:p>
                      <a:pPr algn="ctr"/>
                      <a:r>
                        <a:rPr lang="en-US" dirty="0"/>
                        <a:t>Notes</a:t>
                      </a:r>
                    </a:p>
                  </a:txBody>
                  <a:tcPr>
                    <a:solidFill>
                      <a:srgbClr val="C00000"/>
                    </a:solidFill>
                  </a:tcPr>
                </a:tc>
                <a:extLst>
                  <a:ext uri="{0D108BD9-81ED-4DB2-BD59-A6C34878D82A}">
                    <a16:rowId xmlns:a16="http://schemas.microsoft.com/office/drawing/2014/main" val="500374588"/>
                  </a:ext>
                </a:extLst>
              </a:tr>
              <a:tr h="370840">
                <a:tc>
                  <a:txBody>
                    <a:bodyPr/>
                    <a:lstStyle/>
                    <a:p>
                      <a:pPr algn="ctr"/>
                      <a:r>
                        <a:rPr lang="en-US" sz="1800" kern="1200" dirty="0">
                          <a:solidFill>
                            <a:schemeClr val="dk1"/>
                          </a:solidFill>
                          <a:latin typeface="+mn-lt"/>
                          <a:ea typeface="+mn-ea"/>
                          <a:cs typeface="+mn-cs"/>
                        </a:rPr>
                        <a:t>ITK</a:t>
                      </a:r>
                    </a:p>
                  </a:txBody>
                  <a:tcPr/>
                </a:tc>
                <a:tc>
                  <a:txBody>
                    <a:bodyPr/>
                    <a:lstStyle/>
                    <a:p>
                      <a:pPr algn="ctr"/>
                      <a:r>
                        <a:rPr lang="en-US" sz="1800" kern="1200" dirty="0">
                          <a:solidFill>
                            <a:schemeClr val="dk1"/>
                          </a:solidFill>
                          <a:latin typeface="+mn-lt"/>
                          <a:ea typeface="+mn-ea"/>
                          <a:cs typeface="+mn-cs"/>
                        </a:rPr>
                        <a:t>CPU</a:t>
                      </a: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800" kern="1200" dirty="0">
                          <a:solidFill>
                            <a:schemeClr val="dk1"/>
                          </a:solidFill>
                          <a:latin typeface="+mn-lt"/>
                          <a:ea typeface="+mn-ea"/>
                          <a:cs typeface="+mn-cs"/>
                          <a:sym typeface="Arial"/>
                        </a:rPr>
                        <a:t>Insight Toolkit, a popular industry </a:t>
                      </a:r>
                      <a:r>
                        <a:rPr lang="en-US" sz="1800" kern="1200" dirty="0">
                          <a:solidFill>
                            <a:schemeClr val="dk1"/>
                          </a:solidFill>
                          <a:latin typeface="+mn-lt"/>
                          <a:ea typeface="+mn-ea"/>
                          <a:cs typeface="+mn-cs"/>
                        </a:rPr>
                        <a:t>medical image processing tool</a:t>
                      </a:r>
                      <a:endParaRPr lang="en-US" sz="1800" kern="1200" dirty="0">
                        <a:solidFill>
                          <a:schemeClr val="dk1"/>
                        </a:solidFill>
                        <a:latin typeface="+mn-lt"/>
                        <a:ea typeface="+mn-ea"/>
                        <a:cs typeface="+mn-cs"/>
                        <a:sym typeface="Arial"/>
                      </a:endParaRPr>
                    </a:p>
                  </a:txBody>
                  <a:tcPr/>
                </a:tc>
                <a:extLst>
                  <a:ext uri="{0D108BD9-81ED-4DB2-BD59-A6C34878D82A}">
                    <a16:rowId xmlns:a16="http://schemas.microsoft.com/office/drawing/2014/main" val="1478941189"/>
                  </a:ext>
                </a:extLst>
              </a:tr>
            </a:tbl>
          </a:graphicData>
        </a:graphic>
      </p:graphicFrame>
      <p:graphicFrame>
        <p:nvGraphicFramePr>
          <p:cNvPr id="8" name="Table 7">
            <a:extLst>
              <a:ext uri="{FF2B5EF4-FFF2-40B4-BE49-F238E27FC236}">
                <a16:creationId xmlns:a16="http://schemas.microsoft.com/office/drawing/2014/main" id="{69CD1382-35F0-076B-04A2-5AED754471D2}"/>
              </a:ext>
            </a:extLst>
          </p:cNvPr>
          <p:cNvGraphicFramePr>
            <a:graphicFrameLocks noGrp="1"/>
          </p:cNvGraphicFramePr>
          <p:nvPr>
            <p:extLst>
              <p:ext uri="{D42A27DB-BD31-4B8C-83A1-F6EECF244321}">
                <p14:modId xmlns:p14="http://schemas.microsoft.com/office/powerpoint/2010/main" val="770574852"/>
              </p:ext>
            </p:extLst>
          </p:nvPr>
        </p:nvGraphicFramePr>
        <p:xfrm>
          <a:off x="571499" y="3145155"/>
          <a:ext cx="8929116" cy="1381760"/>
        </p:xfrm>
        <a:graphic>
          <a:graphicData uri="http://schemas.openxmlformats.org/drawingml/2006/table">
            <a:tbl>
              <a:tblPr firstRow="1" bandRow="1">
                <a:tableStyleId>{073A0DAA-6AF3-43AB-8588-CEC1D06C72B9}</a:tableStyleId>
              </a:tblPr>
              <a:tblGrid>
                <a:gridCol w="2303497">
                  <a:extLst>
                    <a:ext uri="{9D8B030D-6E8A-4147-A177-3AD203B41FA5}">
                      <a16:colId xmlns:a16="http://schemas.microsoft.com/office/drawing/2014/main" val="3093223899"/>
                    </a:ext>
                  </a:extLst>
                </a:gridCol>
                <a:gridCol w="1337119">
                  <a:extLst>
                    <a:ext uri="{9D8B030D-6E8A-4147-A177-3AD203B41FA5}">
                      <a16:colId xmlns:a16="http://schemas.microsoft.com/office/drawing/2014/main" val="4248541105"/>
                    </a:ext>
                  </a:extLst>
                </a:gridCol>
                <a:gridCol w="5288500">
                  <a:extLst>
                    <a:ext uri="{9D8B030D-6E8A-4147-A177-3AD203B41FA5}">
                      <a16:colId xmlns:a16="http://schemas.microsoft.com/office/drawing/2014/main" val="2562170708"/>
                    </a:ext>
                  </a:extLst>
                </a:gridCol>
              </a:tblGrid>
              <a:tr h="370840">
                <a:tc>
                  <a:txBody>
                    <a:bodyPr/>
                    <a:lstStyle/>
                    <a:p>
                      <a:pPr algn="ctr"/>
                      <a:r>
                        <a:rPr lang="en-US" dirty="0"/>
                        <a:t>Implementations</a:t>
                      </a:r>
                    </a:p>
                  </a:txBody>
                  <a:tcPr>
                    <a:solidFill>
                      <a:srgbClr val="C00000"/>
                    </a:solidFill>
                  </a:tcPr>
                </a:tc>
                <a:tc>
                  <a:txBody>
                    <a:bodyPr/>
                    <a:lstStyle/>
                    <a:p>
                      <a:pPr algn="ctr"/>
                      <a:r>
                        <a:rPr lang="en-US" dirty="0"/>
                        <a:t>Device</a:t>
                      </a:r>
                    </a:p>
                  </a:txBody>
                  <a:tcPr>
                    <a:solidFill>
                      <a:srgbClr val="C00000"/>
                    </a:solidFill>
                  </a:tcPr>
                </a:tc>
                <a:tc>
                  <a:txBody>
                    <a:bodyPr/>
                    <a:lstStyle/>
                    <a:p>
                      <a:pPr algn="ctr"/>
                      <a:r>
                        <a:rPr lang="en-US" dirty="0"/>
                        <a:t>Notes</a:t>
                      </a:r>
                    </a:p>
                  </a:txBody>
                  <a:tcPr>
                    <a:solidFill>
                      <a:srgbClr val="C00000"/>
                    </a:solidFill>
                  </a:tcPr>
                </a:tc>
                <a:extLst>
                  <a:ext uri="{0D108BD9-81ED-4DB2-BD59-A6C34878D82A}">
                    <a16:rowId xmlns:a16="http://schemas.microsoft.com/office/drawing/2014/main" val="500374588"/>
                  </a:ext>
                </a:extLst>
              </a:tr>
              <a:tr h="370840">
                <a:tc>
                  <a:txBody>
                    <a:bodyPr/>
                    <a:lstStyle/>
                    <a:p>
                      <a:pPr marL="0" algn="ctr" defTabSz="914400" rtl="0" eaLnBrk="1" latinLnBrk="0" hangingPunct="1"/>
                      <a:r>
                        <a:rPr lang="en-US" sz="1800" kern="1200" dirty="0">
                          <a:solidFill>
                            <a:schemeClr val="dk1"/>
                          </a:solidFill>
                        </a:rPr>
                        <a:t>ITK</a:t>
                      </a:r>
                      <a:endParaRPr lang="en-US" sz="1800" kern="1200" dirty="0">
                        <a:solidFill>
                          <a:schemeClr val="dk1"/>
                        </a:solidFill>
                        <a:latin typeface="+mn-lt"/>
                        <a:ea typeface="+mn-ea"/>
                        <a:cs typeface="+mn-cs"/>
                      </a:endParaRPr>
                    </a:p>
                  </a:txBody>
                  <a:tcPr/>
                </a:tc>
                <a:tc>
                  <a:txBody>
                    <a:bodyPr/>
                    <a:lstStyle/>
                    <a:p>
                      <a:pPr marL="0" algn="ctr" defTabSz="914400" rtl="0" eaLnBrk="1" latinLnBrk="0" hangingPunct="1"/>
                      <a:r>
                        <a:rPr lang="en-US" sz="1800" kern="1200" dirty="0">
                          <a:solidFill>
                            <a:schemeClr val="dk1"/>
                          </a:solidFill>
                        </a:rPr>
                        <a:t>CPU</a:t>
                      </a:r>
                      <a:endParaRPr lang="en-US" sz="1800" kern="1200" dirty="0">
                        <a:solidFill>
                          <a:schemeClr val="dk1"/>
                        </a:solidFill>
                        <a:latin typeface="+mn-lt"/>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800" kern="1200" dirty="0">
                          <a:solidFill>
                            <a:schemeClr val="dk1"/>
                          </a:solidFill>
                          <a:sym typeface="Arial"/>
                        </a:rPr>
                        <a:t>Insight Toolkit, a popular industry </a:t>
                      </a:r>
                      <a:r>
                        <a:rPr lang="en-US" sz="1800" kern="1200" dirty="0">
                          <a:solidFill>
                            <a:schemeClr val="dk1"/>
                          </a:solidFill>
                        </a:rPr>
                        <a:t>medical image processing tool</a:t>
                      </a:r>
                      <a:endParaRPr lang="en-US" sz="1800" kern="1200" dirty="0">
                        <a:solidFill>
                          <a:schemeClr val="dk1"/>
                        </a:solidFill>
                        <a:latin typeface="+mn-lt"/>
                        <a:ea typeface="+mn-ea"/>
                        <a:cs typeface="+mn-cs"/>
                        <a:sym typeface="Arial"/>
                      </a:endParaRPr>
                    </a:p>
                  </a:txBody>
                  <a:tcPr/>
                </a:tc>
                <a:extLst>
                  <a:ext uri="{0D108BD9-81ED-4DB2-BD59-A6C34878D82A}">
                    <a16:rowId xmlns:a16="http://schemas.microsoft.com/office/drawing/2014/main" val="1478941189"/>
                  </a:ext>
                </a:extLst>
              </a:tr>
              <a:tr h="370840">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800" kern="1200" dirty="0">
                          <a:solidFill>
                            <a:schemeClr val="dk1"/>
                          </a:solidFill>
                          <a:sym typeface="Arial"/>
                        </a:rPr>
                        <a:t>NN-KD</a:t>
                      </a:r>
                      <a:endParaRPr lang="en-US" sz="1800" kern="1200" dirty="0">
                        <a:solidFill>
                          <a:schemeClr val="dk1"/>
                        </a:solidFill>
                        <a:latin typeface="+mn-lt"/>
                        <a:ea typeface="+mn-ea"/>
                        <a:cs typeface="+mn-cs"/>
                        <a:sym typeface="Arial"/>
                      </a:endParaRP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800" kern="1200" dirty="0">
                          <a:solidFill>
                            <a:schemeClr val="dk1"/>
                          </a:solidFill>
                          <a:sym typeface="Arial"/>
                        </a:rPr>
                        <a:t>GPU</a:t>
                      </a:r>
                      <a:endParaRPr lang="en-US" sz="1800" kern="1200" dirty="0">
                        <a:solidFill>
                          <a:schemeClr val="dk1"/>
                        </a:solidFill>
                        <a:latin typeface="+mn-lt"/>
                        <a:ea typeface="+mn-ea"/>
                        <a:cs typeface="+mn-cs"/>
                        <a:sym typeface="Arial"/>
                      </a:endParaRP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800" kern="1200" dirty="0">
                          <a:solidFill>
                            <a:schemeClr val="dk1"/>
                          </a:solidFill>
                        </a:rPr>
                        <a:t>NN Search with KD-tree in CUDA</a:t>
                      </a:r>
                      <a:endParaRPr lang="en-US" sz="1800" kern="1200" dirty="0">
                        <a:solidFill>
                          <a:schemeClr val="dk1"/>
                        </a:solidFill>
                        <a:latin typeface="+mn-lt"/>
                        <a:ea typeface="+mn-ea"/>
                        <a:cs typeface="+mn-cs"/>
                      </a:endParaRPr>
                    </a:p>
                  </a:txBody>
                  <a:tcPr/>
                </a:tc>
                <a:extLst>
                  <a:ext uri="{0D108BD9-81ED-4DB2-BD59-A6C34878D82A}">
                    <a16:rowId xmlns:a16="http://schemas.microsoft.com/office/drawing/2014/main" val="735814269"/>
                  </a:ext>
                </a:extLst>
              </a:tr>
            </a:tbl>
          </a:graphicData>
        </a:graphic>
      </p:graphicFrame>
      <p:graphicFrame>
        <p:nvGraphicFramePr>
          <p:cNvPr id="9" name="Table 8">
            <a:extLst>
              <a:ext uri="{FF2B5EF4-FFF2-40B4-BE49-F238E27FC236}">
                <a16:creationId xmlns:a16="http://schemas.microsoft.com/office/drawing/2014/main" id="{D3AE24B7-12F6-A79A-EFFC-6A27A839150A}"/>
              </a:ext>
            </a:extLst>
          </p:cNvPr>
          <p:cNvGraphicFramePr>
            <a:graphicFrameLocks noGrp="1"/>
          </p:cNvGraphicFramePr>
          <p:nvPr>
            <p:extLst>
              <p:ext uri="{D42A27DB-BD31-4B8C-83A1-F6EECF244321}">
                <p14:modId xmlns:p14="http://schemas.microsoft.com/office/powerpoint/2010/main" val="3223731112"/>
              </p:ext>
            </p:extLst>
          </p:nvPr>
        </p:nvGraphicFramePr>
        <p:xfrm>
          <a:off x="571499" y="3145155"/>
          <a:ext cx="8929116" cy="2021840"/>
        </p:xfrm>
        <a:graphic>
          <a:graphicData uri="http://schemas.openxmlformats.org/drawingml/2006/table">
            <a:tbl>
              <a:tblPr firstRow="1" bandRow="1">
                <a:tableStyleId>{073A0DAA-6AF3-43AB-8588-CEC1D06C72B9}</a:tableStyleId>
              </a:tblPr>
              <a:tblGrid>
                <a:gridCol w="2303497">
                  <a:extLst>
                    <a:ext uri="{9D8B030D-6E8A-4147-A177-3AD203B41FA5}">
                      <a16:colId xmlns:a16="http://schemas.microsoft.com/office/drawing/2014/main" val="3093223899"/>
                    </a:ext>
                  </a:extLst>
                </a:gridCol>
                <a:gridCol w="1337119">
                  <a:extLst>
                    <a:ext uri="{9D8B030D-6E8A-4147-A177-3AD203B41FA5}">
                      <a16:colId xmlns:a16="http://schemas.microsoft.com/office/drawing/2014/main" val="4248541105"/>
                    </a:ext>
                  </a:extLst>
                </a:gridCol>
                <a:gridCol w="5288500">
                  <a:extLst>
                    <a:ext uri="{9D8B030D-6E8A-4147-A177-3AD203B41FA5}">
                      <a16:colId xmlns:a16="http://schemas.microsoft.com/office/drawing/2014/main" val="2562170708"/>
                    </a:ext>
                  </a:extLst>
                </a:gridCol>
              </a:tblGrid>
              <a:tr h="370840">
                <a:tc>
                  <a:txBody>
                    <a:bodyPr/>
                    <a:lstStyle/>
                    <a:p>
                      <a:pPr algn="ctr"/>
                      <a:r>
                        <a:rPr lang="en-US" dirty="0"/>
                        <a:t>Implementations</a:t>
                      </a:r>
                    </a:p>
                  </a:txBody>
                  <a:tcPr>
                    <a:solidFill>
                      <a:srgbClr val="C00000"/>
                    </a:solidFill>
                  </a:tcPr>
                </a:tc>
                <a:tc>
                  <a:txBody>
                    <a:bodyPr/>
                    <a:lstStyle/>
                    <a:p>
                      <a:pPr algn="ctr"/>
                      <a:r>
                        <a:rPr lang="en-US" dirty="0"/>
                        <a:t>Device</a:t>
                      </a:r>
                    </a:p>
                  </a:txBody>
                  <a:tcPr>
                    <a:solidFill>
                      <a:srgbClr val="C00000"/>
                    </a:solidFill>
                  </a:tcPr>
                </a:tc>
                <a:tc>
                  <a:txBody>
                    <a:bodyPr/>
                    <a:lstStyle/>
                    <a:p>
                      <a:pPr algn="ctr"/>
                      <a:r>
                        <a:rPr lang="en-US" dirty="0"/>
                        <a:t>Notes</a:t>
                      </a:r>
                    </a:p>
                  </a:txBody>
                  <a:tcPr>
                    <a:solidFill>
                      <a:srgbClr val="C00000"/>
                    </a:solidFill>
                  </a:tcPr>
                </a:tc>
                <a:extLst>
                  <a:ext uri="{0D108BD9-81ED-4DB2-BD59-A6C34878D82A}">
                    <a16:rowId xmlns:a16="http://schemas.microsoft.com/office/drawing/2014/main" val="500374588"/>
                  </a:ext>
                </a:extLst>
              </a:tr>
              <a:tr h="370840">
                <a:tc>
                  <a:txBody>
                    <a:bodyPr/>
                    <a:lstStyle/>
                    <a:p>
                      <a:pPr marL="0" algn="ctr" defTabSz="914400" rtl="0" eaLnBrk="1" latinLnBrk="0" hangingPunct="1"/>
                      <a:r>
                        <a:rPr lang="en-US" sz="1800" kern="1200" dirty="0">
                          <a:solidFill>
                            <a:schemeClr val="dk1"/>
                          </a:solidFill>
                          <a:latin typeface="+mn-lt"/>
                          <a:ea typeface="+mn-ea"/>
                          <a:cs typeface="+mn-cs"/>
                        </a:rPr>
                        <a:t>ITK</a:t>
                      </a:r>
                    </a:p>
                  </a:txBody>
                  <a:tcPr/>
                </a:tc>
                <a:tc>
                  <a:txBody>
                    <a:bodyPr/>
                    <a:lstStyle/>
                    <a:p>
                      <a:pPr marL="0" algn="ctr" defTabSz="914400" rtl="0" eaLnBrk="1" latinLnBrk="0" hangingPunct="1"/>
                      <a:r>
                        <a:rPr lang="en-US" sz="1800" kern="1200" dirty="0">
                          <a:solidFill>
                            <a:schemeClr val="dk1"/>
                          </a:solidFill>
                          <a:latin typeface="+mn-lt"/>
                          <a:ea typeface="+mn-ea"/>
                          <a:cs typeface="+mn-cs"/>
                        </a:rPr>
                        <a:t>CPU</a:t>
                      </a: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800" kern="1200" dirty="0">
                          <a:solidFill>
                            <a:schemeClr val="dk1"/>
                          </a:solidFill>
                          <a:latin typeface="+mn-lt"/>
                          <a:ea typeface="+mn-ea"/>
                          <a:cs typeface="+mn-cs"/>
                          <a:sym typeface="Arial"/>
                        </a:rPr>
                        <a:t>Insight Toolkit, a popular industry </a:t>
                      </a:r>
                      <a:r>
                        <a:rPr lang="en-US" sz="1800" kern="1200" dirty="0">
                          <a:solidFill>
                            <a:schemeClr val="dk1"/>
                          </a:solidFill>
                          <a:latin typeface="+mn-lt"/>
                          <a:ea typeface="+mn-ea"/>
                          <a:cs typeface="+mn-cs"/>
                        </a:rPr>
                        <a:t>medical image processing tool</a:t>
                      </a:r>
                      <a:endParaRPr lang="en-US" sz="1800" kern="1200" dirty="0">
                        <a:solidFill>
                          <a:schemeClr val="dk1"/>
                        </a:solidFill>
                        <a:latin typeface="+mn-lt"/>
                        <a:ea typeface="+mn-ea"/>
                        <a:cs typeface="+mn-cs"/>
                        <a:sym typeface="Arial"/>
                      </a:endParaRPr>
                    </a:p>
                  </a:txBody>
                  <a:tcPr/>
                </a:tc>
                <a:extLst>
                  <a:ext uri="{0D108BD9-81ED-4DB2-BD59-A6C34878D82A}">
                    <a16:rowId xmlns:a16="http://schemas.microsoft.com/office/drawing/2014/main" val="1478941189"/>
                  </a:ext>
                </a:extLst>
              </a:tr>
              <a:tr h="370840">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800" kern="1200" dirty="0">
                          <a:solidFill>
                            <a:schemeClr val="dk1"/>
                          </a:solidFill>
                          <a:latin typeface="+mn-lt"/>
                          <a:ea typeface="+mn-ea"/>
                          <a:cs typeface="+mn-cs"/>
                          <a:sym typeface="Arial"/>
                        </a:rPr>
                        <a:t>NN-KD</a:t>
                      </a: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800" kern="1200" dirty="0">
                          <a:solidFill>
                            <a:schemeClr val="dk1"/>
                          </a:solidFill>
                          <a:latin typeface="+mn-lt"/>
                          <a:ea typeface="+mn-ea"/>
                          <a:cs typeface="+mn-cs"/>
                          <a:sym typeface="Arial"/>
                        </a:rPr>
                        <a:t>GPU</a:t>
                      </a: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800" kern="1200" dirty="0">
                          <a:solidFill>
                            <a:schemeClr val="dk1"/>
                          </a:solidFill>
                          <a:latin typeface="+mn-lt"/>
                          <a:ea typeface="+mn-ea"/>
                          <a:cs typeface="+mn-cs"/>
                        </a:rPr>
                        <a:t>NN Search with KD-tree in CUDA</a:t>
                      </a:r>
                    </a:p>
                  </a:txBody>
                  <a:tcPr/>
                </a:tc>
                <a:extLst>
                  <a:ext uri="{0D108BD9-81ED-4DB2-BD59-A6C34878D82A}">
                    <a16:rowId xmlns:a16="http://schemas.microsoft.com/office/drawing/2014/main" val="735814269"/>
                  </a:ext>
                </a:extLst>
              </a:tr>
              <a:tr h="370840">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800" kern="1200" dirty="0">
                          <a:solidFill>
                            <a:schemeClr val="dk1"/>
                          </a:solidFill>
                          <a:latin typeface="+mn-lt"/>
                          <a:ea typeface="+mn-ea"/>
                          <a:cs typeface="+mn-cs"/>
                          <a:sym typeface="Arial"/>
                        </a:rPr>
                        <a:t>NN-Clover</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800" kern="1200" dirty="0">
                          <a:solidFill>
                            <a:schemeClr val="dk1"/>
                          </a:solidFill>
                          <a:latin typeface="+mn-lt"/>
                          <a:ea typeface="+mn-ea"/>
                          <a:cs typeface="+mn-cs"/>
                        </a:rPr>
                        <a:t>(ICS’25)</a:t>
                      </a:r>
                      <a:endParaRPr lang="en-US" sz="1800" kern="1200" dirty="0">
                        <a:solidFill>
                          <a:schemeClr val="dk1"/>
                        </a:solidFill>
                        <a:latin typeface="+mn-lt"/>
                        <a:ea typeface="+mn-ea"/>
                        <a:cs typeface="+mn-cs"/>
                        <a:sym typeface="Arial"/>
                      </a:endParaRP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800" kern="1200" dirty="0">
                          <a:solidFill>
                            <a:schemeClr val="dk1"/>
                          </a:solidFill>
                          <a:latin typeface="+mn-lt"/>
                          <a:ea typeface="+mn-ea"/>
                          <a:cs typeface="+mn-cs"/>
                          <a:sym typeface="Arial"/>
                        </a:rPr>
                        <a:t>GPU</a:t>
                      </a:r>
                    </a:p>
                  </a:txBody>
                  <a:tcPr/>
                </a:tc>
                <a:tc>
                  <a:txBody>
                    <a:bodyPr/>
                    <a:lstStyle/>
                    <a:p>
                      <a:pPr marL="0" algn="ctr" defTabSz="914400" rtl="0" eaLnBrk="1" latinLnBrk="0" hangingPunct="1"/>
                      <a:r>
                        <a:rPr lang="en-US" sz="1800" kern="1200" dirty="0">
                          <a:solidFill>
                            <a:schemeClr val="dk1"/>
                          </a:solidFill>
                          <a:latin typeface="+mn-lt"/>
                          <a:ea typeface="+mn-ea"/>
                          <a:cs typeface="+mn-cs"/>
                        </a:rPr>
                        <a:t>NN Search with Clover, a SOTA graph-based NN search library</a:t>
                      </a:r>
                    </a:p>
                  </a:txBody>
                  <a:tcPr/>
                </a:tc>
                <a:extLst>
                  <a:ext uri="{0D108BD9-81ED-4DB2-BD59-A6C34878D82A}">
                    <a16:rowId xmlns:a16="http://schemas.microsoft.com/office/drawing/2014/main" val="3792595739"/>
                  </a:ext>
                </a:extLst>
              </a:tr>
            </a:tbl>
          </a:graphicData>
        </a:graphic>
      </p:graphicFrame>
      <p:graphicFrame>
        <p:nvGraphicFramePr>
          <p:cNvPr id="10" name="Table 9">
            <a:extLst>
              <a:ext uri="{FF2B5EF4-FFF2-40B4-BE49-F238E27FC236}">
                <a16:creationId xmlns:a16="http://schemas.microsoft.com/office/drawing/2014/main" id="{0477796F-C5D2-E3B0-0F4B-742B746AB16F}"/>
              </a:ext>
            </a:extLst>
          </p:cNvPr>
          <p:cNvGraphicFramePr>
            <a:graphicFrameLocks noGrp="1"/>
          </p:cNvGraphicFramePr>
          <p:nvPr>
            <p:extLst>
              <p:ext uri="{D42A27DB-BD31-4B8C-83A1-F6EECF244321}">
                <p14:modId xmlns:p14="http://schemas.microsoft.com/office/powerpoint/2010/main" val="343771131"/>
              </p:ext>
            </p:extLst>
          </p:nvPr>
        </p:nvGraphicFramePr>
        <p:xfrm>
          <a:off x="571499" y="3145155"/>
          <a:ext cx="8929116" cy="2392680"/>
        </p:xfrm>
        <a:graphic>
          <a:graphicData uri="http://schemas.openxmlformats.org/drawingml/2006/table">
            <a:tbl>
              <a:tblPr firstRow="1" bandRow="1">
                <a:tableStyleId>{073A0DAA-6AF3-43AB-8588-CEC1D06C72B9}</a:tableStyleId>
              </a:tblPr>
              <a:tblGrid>
                <a:gridCol w="2303497">
                  <a:extLst>
                    <a:ext uri="{9D8B030D-6E8A-4147-A177-3AD203B41FA5}">
                      <a16:colId xmlns:a16="http://schemas.microsoft.com/office/drawing/2014/main" val="3093223899"/>
                    </a:ext>
                  </a:extLst>
                </a:gridCol>
                <a:gridCol w="1337119">
                  <a:extLst>
                    <a:ext uri="{9D8B030D-6E8A-4147-A177-3AD203B41FA5}">
                      <a16:colId xmlns:a16="http://schemas.microsoft.com/office/drawing/2014/main" val="4248541105"/>
                    </a:ext>
                  </a:extLst>
                </a:gridCol>
                <a:gridCol w="5288500">
                  <a:extLst>
                    <a:ext uri="{9D8B030D-6E8A-4147-A177-3AD203B41FA5}">
                      <a16:colId xmlns:a16="http://schemas.microsoft.com/office/drawing/2014/main" val="2562170708"/>
                    </a:ext>
                  </a:extLst>
                </a:gridCol>
              </a:tblGrid>
              <a:tr h="370840">
                <a:tc>
                  <a:txBody>
                    <a:bodyPr/>
                    <a:lstStyle/>
                    <a:p>
                      <a:pPr algn="ctr"/>
                      <a:r>
                        <a:rPr lang="en-US" dirty="0"/>
                        <a:t>Implementations</a:t>
                      </a:r>
                    </a:p>
                  </a:txBody>
                  <a:tcPr>
                    <a:solidFill>
                      <a:srgbClr val="C00000"/>
                    </a:solidFill>
                  </a:tcPr>
                </a:tc>
                <a:tc>
                  <a:txBody>
                    <a:bodyPr/>
                    <a:lstStyle/>
                    <a:p>
                      <a:pPr algn="ctr"/>
                      <a:r>
                        <a:rPr lang="en-US" dirty="0"/>
                        <a:t>Device</a:t>
                      </a:r>
                    </a:p>
                  </a:txBody>
                  <a:tcPr>
                    <a:solidFill>
                      <a:srgbClr val="C00000"/>
                    </a:solidFill>
                  </a:tcPr>
                </a:tc>
                <a:tc>
                  <a:txBody>
                    <a:bodyPr/>
                    <a:lstStyle/>
                    <a:p>
                      <a:pPr algn="ctr"/>
                      <a:r>
                        <a:rPr lang="en-US" dirty="0"/>
                        <a:t>Notes</a:t>
                      </a:r>
                    </a:p>
                  </a:txBody>
                  <a:tcPr>
                    <a:solidFill>
                      <a:srgbClr val="C00000"/>
                    </a:solidFill>
                  </a:tcPr>
                </a:tc>
                <a:extLst>
                  <a:ext uri="{0D108BD9-81ED-4DB2-BD59-A6C34878D82A}">
                    <a16:rowId xmlns:a16="http://schemas.microsoft.com/office/drawing/2014/main" val="500374588"/>
                  </a:ext>
                </a:extLst>
              </a:tr>
              <a:tr h="370840">
                <a:tc>
                  <a:txBody>
                    <a:bodyPr/>
                    <a:lstStyle/>
                    <a:p>
                      <a:pPr marL="0" algn="ctr" defTabSz="914400" rtl="0" eaLnBrk="1" latinLnBrk="0" hangingPunct="1"/>
                      <a:r>
                        <a:rPr lang="en-US" sz="1800" kern="1200" dirty="0">
                          <a:solidFill>
                            <a:schemeClr val="dk1"/>
                          </a:solidFill>
                          <a:latin typeface="+mn-lt"/>
                          <a:ea typeface="+mn-ea"/>
                          <a:cs typeface="+mn-cs"/>
                        </a:rPr>
                        <a:t>ITK</a:t>
                      </a:r>
                    </a:p>
                  </a:txBody>
                  <a:tcPr/>
                </a:tc>
                <a:tc>
                  <a:txBody>
                    <a:bodyPr/>
                    <a:lstStyle/>
                    <a:p>
                      <a:pPr marL="0" algn="ctr" defTabSz="914400" rtl="0" eaLnBrk="1" latinLnBrk="0" hangingPunct="1"/>
                      <a:r>
                        <a:rPr lang="en-US" sz="1800" kern="1200" dirty="0">
                          <a:solidFill>
                            <a:schemeClr val="dk1"/>
                          </a:solidFill>
                          <a:latin typeface="+mn-lt"/>
                          <a:ea typeface="+mn-ea"/>
                          <a:cs typeface="+mn-cs"/>
                        </a:rPr>
                        <a:t>CPU</a:t>
                      </a: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800" kern="1200" dirty="0">
                          <a:solidFill>
                            <a:schemeClr val="dk1"/>
                          </a:solidFill>
                          <a:latin typeface="+mn-lt"/>
                          <a:ea typeface="+mn-ea"/>
                          <a:cs typeface="+mn-cs"/>
                          <a:sym typeface="Arial"/>
                        </a:rPr>
                        <a:t>Insight Toolkit, a popular industry </a:t>
                      </a:r>
                      <a:r>
                        <a:rPr lang="en-US" sz="1800" kern="1200" dirty="0">
                          <a:solidFill>
                            <a:schemeClr val="dk1"/>
                          </a:solidFill>
                          <a:latin typeface="+mn-lt"/>
                          <a:ea typeface="+mn-ea"/>
                          <a:cs typeface="+mn-cs"/>
                        </a:rPr>
                        <a:t>medical image processing tool</a:t>
                      </a:r>
                      <a:endParaRPr lang="en-US" sz="1800" kern="1200" dirty="0">
                        <a:solidFill>
                          <a:schemeClr val="dk1"/>
                        </a:solidFill>
                        <a:latin typeface="+mn-lt"/>
                        <a:ea typeface="+mn-ea"/>
                        <a:cs typeface="+mn-cs"/>
                        <a:sym typeface="Arial"/>
                      </a:endParaRPr>
                    </a:p>
                  </a:txBody>
                  <a:tcPr/>
                </a:tc>
                <a:extLst>
                  <a:ext uri="{0D108BD9-81ED-4DB2-BD59-A6C34878D82A}">
                    <a16:rowId xmlns:a16="http://schemas.microsoft.com/office/drawing/2014/main" val="1478941189"/>
                  </a:ext>
                </a:extLst>
              </a:tr>
              <a:tr h="370840">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800" kern="1200" dirty="0">
                          <a:solidFill>
                            <a:schemeClr val="dk1"/>
                          </a:solidFill>
                          <a:latin typeface="+mn-lt"/>
                          <a:ea typeface="+mn-ea"/>
                          <a:cs typeface="+mn-cs"/>
                          <a:sym typeface="Arial"/>
                        </a:rPr>
                        <a:t>NN-KD</a:t>
                      </a: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800" kern="1200" dirty="0">
                          <a:solidFill>
                            <a:schemeClr val="dk1"/>
                          </a:solidFill>
                          <a:latin typeface="+mn-lt"/>
                          <a:ea typeface="+mn-ea"/>
                          <a:cs typeface="+mn-cs"/>
                          <a:sym typeface="Arial"/>
                        </a:rPr>
                        <a:t>GPU</a:t>
                      </a: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800" kern="1200" dirty="0">
                          <a:solidFill>
                            <a:schemeClr val="dk1"/>
                          </a:solidFill>
                          <a:latin typeface="+mn-lt"/>
                          <a:ea typeface="+mn-ea"/>
                          <a:cs typeface="+mn-cs"/>
                        </a:rPr>
                        <a:t>NN Search with KD-tree in CUDA</a:t>
                      </a:r>
                    </a:p>
                  </a:txBody>
                  <a:tcPr/>
                </a:tc>
                <a:extLst>
                  <a:ext uri="{0D108BD9-81ED-4DB2-BD59-A6C34878D82A}">
                    <a16:rowId xmlns:a16="http://schemas.microsoft.com/office/drawing/2014/main" val="735814269"/>
                  </a:ext>
                </a:extLst>
              </a:tr>
              <a:tr h="370840">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800" kern="1200" dirty="0">
                          <a:solidFill>
                            <a:schemeClr val="dk1"/>
                          </a:solidFill>
                          <a:latin typeface="+mn-lt"/>
                          <a:ea typeface="+mn-ea"/>
                          <a:cs typeface="+mn-cs"/>
                          <a:sym typeface="Arial"/>
                        </a:rPr>
                        <a:t>NN-Clover</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800" kern="1200" dirty="0">
                          <a:solidFill>
                            <a:schemeClr val="dk1"/>
                          </a:solidFill>
                          <a:latin typeface="+mn-lt"/>
                          <a:ea typeface="+mn-ea"/>
                          <a:cs typeface="+mn-cs"/>
                        </a:rPr>
                        <a:t>(ICS’25)</a:t>
                      </a:r>
                      <a:endParaRPr lang="en-US" sz="1800" kern="1200" dirty="0">
                        <a:solidFill>
                          <a:schemeClr val="dk1"/>
                        </a:solidFill>
                        <a:latin typeface="+mn-lt"/>
                        <a:ea typeface="+mn-ea"/>
                        <a:cs typeface="+mn-cs"/>
                        <a:sym typeface="Arial"/>
                      </a:endParaRP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800" kern="1200" dirty="0">
                          <a:solidFill>
                            <a:schemeClr val="dk1"/>
                          </a:solidFill>
                          <a:latin typeface="+mn-lt"/>
                          <a:ea typeface="+mn-ea"/>
                          <a:cs typeface="+mn-cs"/>
                          <a:sym typeface="Arial"/>
                        </a:rPr>
                        <a:t>GPU</a:t>
                      </a:r>
                    </a:p>
                  </a:txBody>
                  <a:tcPr/>
                </a:tc>
                <a:tc>
                  <a:txBody>
                    <a:bodyPr/>
                    <a:lstStyle/>
                    <a:p>
                      <a:pPr marL="0" algn="ctr" defTabSz="914400" rtl="0" eaLnBrk="1" latinLnBrk="0" hangingPunct="1"/>
                      <a:r>
                        <a:rPr lang="en-US" sz="1800" kern="1200" dirty="0">
                          <a:solidFill>
                            <a:schemeClr val="dk1"/>
                          </a:solidFill>
                          <a:latin typeface="+mn-lt"/>
                          <a:ea typeface="+mn-ea"/>
                          <a:cs typeface="+mn-cs"/>
                        </a:rPr>
                        <a:t>NN Search with Clover, a SOTA graph-based NN search library</a:t>
                      </a:r>
                    </a:p>
                  </a:txBody>
                  <a:tcPr/>
                </a:tc>
                <a:extLst>
                  <a:ext uri="{0D108BD9-81ED-4DB2-BD59-A6C34878D82A}">
                    <a16:rowId xmlns:a16="http://schemas.microsoft.com/office/drawing/2014/main" val="3792595739"/>
                  </a:ext>
                </a:extLst>
              </a:tr>
              <a:tr h="370840">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800" kern="1200" dirty="0">
                          <a:solidFill>
                            <a:schemeClr val="dk1"/>
                          </a:solidFill>
                          <a:latin typeface="+mn-lt"/>
                          <a:ea typeface="+mn-ea"/>
                          <a:cs typeface="+mn-cs"/>
                          <a:sym typeface="Arial"/>
                        </a:rPr>
                        <a:t>EB</a:t>
                      </a: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800" kern="1200" dirty="0">
                          <a:solidFill>
                            <a:schemeClr val="dk1"/>
                          </a:solidFill>
                          <a:latin typeface="+mn-lt"/>
                          <a:ea typeface="+mn-ea"/>
                          <a:cs typeface="+mn-cs"/>
                          <a:sym typeface="Arial"/>
                        </a:rPr>
                        <a:t>GPU</a:t>
                      </a:r>
                    </a:p>
                  </a:txBody>
                  <a:tcPr/>
                </a:tc>
                <a:tc>
                  <a:txBody>
                    <a:bodyPr/>
                    <a:lstStyle/>
                    <a:p>
                      <a:pPr marL="0" algn="ctr" defTabSz="914400" rtl="0" eaLnBrk="1" fontAlgn="t" latinLnBrk="0" hangingPunct="1">
                        <a:buNone/>
                      </a:pPr>
                      <a:r>
                        <a:rPr lang="en-US" sz="1800" kern="1200" dirty="0">
                          <a:solidFill>
                            <a:schemeClr val="dk1"/>
                          </a:solidFill>
                          <a:latin typeface="+mn-lt"/>
                          <a:ea typeface="+mn-ea"/>
                          <a:cs typeface="+mn-cs"/>
                        </a:rPr>
                        <a:t>Early Break implementation in CUDA</a:t>
                      </a:r>
                    </a:p>
                  </a:txBody>
                  <a:tcPr marL="47625" marR="47625" marT="47625" marB="47625"/>
                </a:tc>
                <a:extLst>
                  <a:ext uri="{0D108BD9-81ED-4DB2-BD59-A6C34878D82A}">
                    <a16:rowId xmlns:a16="http://schemas.microsoft.com/office/drawing/2014/main" val="3454662280"/>
                  </a:ext>
                </a:extLst>
              </a:tr>
            </a:tbl>
          </a:graphicData>
        </a:graphic>
      </p:graphicFrame>
      <p:graphicFrame>
        <p:nvGraphicFramePr>
          <p:cNvPr id="11" name="Table 10">
            <a:extLst>
              <a:ext uri="{FF2B5EF4-FFF2-40B4-BE49-F238E27FC236}">
                <a16:creationId xmlns:a16="http://schemas.microsoft.com/office/drawing/2014/main" id="{8B8C6471-50EC-A4C8-A284-0BD93323203E}"/>
              </a:ext>
            </a:extLst>
          </p:cNvPr>
          <p:cNvGraphicFramePr>
            <a:graphicFrameLocks noGrp="1"/>
          </p:cNvGraphicFramePr>
          <p:nvPr>
            <p:extLst>
              <p:ext uri="{D42A27DB-BD31-4B8C-83A1-F6EECF244321}">
                <p14:modId xmlns:p14="http://schemas.microsoft.com/office/powerpoint/2010/main" val="3425992607"/>
              </p:ext>
            </p:extLst>
          </p:nvPr>
        </p:nvGraphicFramePr>
        <p:xfrm>
          <a:off x="571499" y="3145155"/>
          <a:ext cx="8929116" cy="3576320"/>
        </p:xfrm>
        <a:graphic>
          <a:graphicData uri="http://schemas.openxmlformats.org/drawingml/2006/table">
            <a:tbl>
              <a:tblPr firstRow="1" bandRow="1">
                <a:tableStyleId>{073A0DAA-6AF3-43AB-8588-CEC1D06C72B9}</a:tableStyleId>
              </a:tblPr>
              <a:tblGrid>
                <a:gridCol w="2303497">
                  <a:extLst>
                    <a:ext uri="{9D8B030D-6E8A-4147-A177-3AD203B41FA5}">
                      <a16:colId xmlns:a16="http://schemas.microsoft.com/office/drawing/2014/main" val="3093223899"/>
                    </a:ext>
                  </a:extLst>
                </a:gridCol>
                <a:gridCol w="1337119">
                  <a:extLst>
                    <a:ext uri="{9D8B030D-6E8A-4147-A177-3AD203B41FA5}">
                      <a16:colId xmlns:a16="http://schemas.microsoft.com/office/drawing/2014/main" val="4248541105"/>
                    </a:ext>
                  </a:extLst>
                </a:gridCol>
                <a:gridCol w="5288500">
                  <a:extLst>
                    <a:ext uri="{9D8B030D-6E8A-4147-A177-3AD203B41FA5}">
                      <a16:colId xmlns:a16="http://schemas.microsoft.com/office/drawing/2014/main" val="2562170708"/>
                    </a:ext>
                  </a:extLst>
                </a:gridCol>
              </a:tblGrid>
              <a:tr h="370840">
                <a:tc>
                  <a:txBody>
                    <a:bodyPr/>
                    <a:lstStyle/>
                    <a:p>
                      <a:pPr marL="0" algn="ctr" defTabSz="914400" rtl="0" eaLnBrk="1" latinLnBrk="0" hangingPunct="1"/>
                      <a:r>
                        <a:rPr lang="en-US" sz="1800" b="1" kern="1200" dirty="0">
                          <a:solidFill>
                            <a:schemeClr val="lt1"/>
                          </a:solidFill>
                          <a:latin typeface="+mn-lt"/>
                          <a:ea typeface="+mn-ea"/>
                          <a:cs typeface="+mn-cs"/>
                        </a:rPr>
                        <a:t>Implementations</a:t>
                      </a:r>
                    </a:p>
                  </a:txBody>
                  <a:tcPr>
                    <a:solidFill>
                      <a:srgbClr val="C00000"/>
                    </a:solidFill>
                  </a:tcPr>
                </a:tc>
                <a:tc>
                  <a:txBody>
                    <a:bodyPr/>
                    <a:lstStyle/>
                    <a:p>
                      <a:pPr marL="0" algn="ctr" defTabSz="914400" rtl="0" eaLnBrk="1" latinLnBrk="0" hangingPunct="1"/>
                      <a:r>
                        <a:rPr lang="en-US" sz="1800" b="1" kern="1200" dirty="0">
                          <a:solidFill>
                            <a:schemeClr val="lt1"/>
                          </a:solidFill>
                          <a:latin typeface="+mn-lt"/>
                          <a:ea typeface="+mn-ea"/>
                          <a:cs typeface="+mn-cs"/>
                        </a:rPr>
                        <a:t>Device</a:t>
                      </a:r>
                    </a:p>
                  </a:txBody>
                  <a:tcPr>
                    <a:solidFill>
                      <a:srgbClr val="C00000"/>
                    </a:solidFill>
                  </a:tcPr>
                </a:tc>
                <a:tc>
                  <a:txBody>
                    <a:bodyPr/>
                    <a:lstStyle/>
                    <a:p>
                      <a:pPr marL="0" algn="ctr" defTabSz="914400" rtl="0" eaLnBrk="1" latinLnBrk="0" hangingPunct="1"/>
                      <a:r>
                        <a:rPr lang="en-US" sz="1800" b="1" kern="1200" dirty="0">
                          <a:solidFill>
                            <a:schemeClr val="lt1"/>
                          </a:solidFill>
                          <a:latin typeface="+mn-lt"/>
                          <a:ea typeface="+mn-ea"/>
                          <a:cs typeface="+mn-cs"/>
                        </a:rPr>
                        <a:t>Notes</a:t>
                      </a:r>
                    </a:p>
                  </a:txBody>
                  <a:tcPr>
                    <a:solidFill>
                      <a:srgbClr val="C00000"/>
                    </a:solidFill>
                  </a:tcPr>
                </a:tc>
                <a:extLst>
                  <a:ext uri="{0D108BD9-81ED-4DB2-BD59-A6C34878D82A}">
                    <a16:rowId xmlns:a16="http://schemas.microsoft.com/office/drawing/2014/main" val="500374588"/>
                  </a:ext>
                </a:extLst>
              </a:tr>
              <a:tr h="370840">
                <a:tc>
                  <a:txBody>
                    <a:bodyPr/>
                    <a:lstStyle/>
                    <a:p>
                      <a:pPr algn="ctr"/>
                      <a:r>
                        <a:rPr lang="en-US" sz="1800" kern="1200" dirty="0">
                          <a:solidFill>
                            <a:schemeClr val="dk1"/>
                          </a:solidFill>
                          <a:latin typeface="+mn-lt"/>
                          <a:ea typeface="+mn-ea"/>
                          <a:cs typeface="+mn-cs"/>
                        </a:rPr>
                        <a:t>ITK</a:t>
                      </a:r>
                    </a:p>
                  </a:txBody>
                  <a:tcPr/>
                </a:tc>
                <a:tc>
                  <a:txBody>
                    <a:bodyPr/>
                    <a:lstStyle/>
                    <a:p>
                      <a:pPr algn="ctr"/>
                      <a:r>
                        <a:rPr lang="en-US" sz="1800" kern="1200" dirty="0">
                          <a:solidFill>
                            <a:schemeClr val="dk1"/>
                          </a:solidFill>
                          <a:latin typeface="+mn-lt"/>
                          <a:ea typeface="+mn-ea"/>
                          <a:cs typeface="+mn-cs"/>
                        </a:rPr>
                        <a:t>CPU</a:t>
                      </a: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800" kern="1200" dirty="0">
                          <a:solidFill>
                            <a:schemeClr val="dk1"/>
                          </a:solidFill>
                          <a:latin typeface="+mn-lt"/>
                          <a:ea typeface="+mn-ea"/>
                          <a:cs typeface="+mn-cs"/>
                          <a:sym typeface="Arial"/>
                        </a:rPr>
                        <a:t>Insight Toolkit, a popular industry </a:t>
                      </a:r>
                      <a:r>
                        <a:rPr lang="en-US" sz="1800" kern="1200" dirty="0">
                          <a:solidFill>
                            <a:schemeClr val="dk1"/>
                          </a:solidFill>
                          <a:latin typeface="+mn-lt"/>
                          <a:ea typeface="+mn-ea"/>
                          <a:cs typeface="+mn-cs"/>
                        </a:rPr>
                        <a:t>medical image processing tool</a:t>
                      </a:r>
                      <a:endParaRPr lang="en-US" sz="1800" kern="1200" dirty="0">
                        <a:solidFill>
                          <a:schemeClr val="dk1"/>
                        </a:solidFill>
                        <a:latin typeface="+mn-lt"/>
                        <a:ea typeface="+mn-ea"/>
                        <a:cs typeface="+mn-cs"/>
                        <a:sym typeface="Arial"/>
                      </a:endParaRPr>
                    </a:p>
                  </a:txBody>
                  <a:tcPr/>
                </a:tc>
                <a:extLst>
                  <a:ext uri="{0D108BD9-81ED-4DB2-BD59-A6C34878D82A}">
                    <a16:rowId xmlns:a16="http://schemas.microsoft.com/office/drawing/2014/main" val="1478941189"/>
                  </a:ext>
                </a:extLst>
              </a:tr>
              <a:tr h="370840">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800" kern="1200" dirty="0">
                          <a:solidFill>
                            <a:schemeClr val="dk1"/>
                          </a:solidFill>
                          <a:latin typeface="+mn-lt"/>
                          <a:ea typeface="+mn-ea"/>
                          <a:cs typeface="+mn-cs"/>
                          <a:sym typeface="Arial"/>
                        </a:rPr>
                        <a:t>NN-KD</a:t>
                      </a: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800" kern="1200" dirty="0">
                          <a:solidFill>
                            <a:schemeClr val="dk1"/>
                          </a:solidFill>
                          <a:latin typeface="+mn-lt"/>
                          <a:ea typeface="+mn-ea"/>
                          <a:cs typeface="+mn-cs"/>
                          <a:sym typeface="Arial"/>
                        </a:rPr>
                        <a:t>GPU</a:t>
                      </a: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800" kern="1200" dirty="0">
                          <a:solidFill>
                            <a:schemeClr val="dk1"/>
                          </a:solidFill>
                          <a:latin typeface="+mn-lt"/>
                          <a:ea typeface="+mn-ea"/>
                          <a:cs typeface="+mn-cs"/>
                        </a:rPr>
                        <a:t>NN Search with KD-tree in CUDA</a:t>
                      </a:r>
                    </a:p>
                  </a:txBody>
                  <a:tcPr/>
                </a:tc>
                <a:extLst>
                  <a:ext uri="{0D108BD9-81ED-4DB2-BD59-A6C34878D82A}">
                    <a16:rowId xmlns:a16="http://schemas.microsoft.com/office/drawing/2014/main" val="735814269"/>
                  </a:ext>
                </a:extLst>
              </a:tr>
              <a:tr h="370840">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800" kern="1200" dirty="0">
                          <a:solidFill>
                            <a:schemeClr val="dk1"/>
                          </a:solidFill>
                          <a:latin typeface="+mn-lt"/>
                          <a:ea typeface="+mn-ea"/>
                          <a:cs typeface="+mn-cs"/>
                          <a:sym typeface="Arial"/>
                        </a:rPr>
                        <a:t>NN-Clover</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800" kern="1200" dirty="0">
                          <a:solidFill>
                            <a:schemeClr val="dk1"/>
                          </a:solidFill>
                          <a:latin typeface="+mn-lt"/>
                          <a:ea typeface="+mn-ea"/>
                          <a:cs typeface="+mn-cs"/>
                        </a:rPr>
                        <a:t>(ICS’25)</a:t>
                      </a:r>
                      <a:endParaRPr lang="en-US" sz="1800" kern="1200" dirty="0">
                        <a:solidFill>
                          <a:schemeClr val="dk1"/>
                        </a:solidFill>
                        <a:latin typeface="+mn-lt"/>
                        <a:ea typeface="+mn-ea"/>
                        <a:cs typeface="+mn-cs"/>
                        <a:sym typeface="Arial"/>
                      </a:endParaRP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800" kern="1200" dirty="0">
                          <a:solidFill>
                            <a:schemeClr val="dk1"/>
                          </a:solidFill>
                          <a:latin typeface="+mn-lt"/>
                          <a:ea typeface="+mn-ea"/>
                          <a:cs typeface="+mn-cs"/>
                          <a:sym typeface="Arial"/>
                        </a:rPr>
                        <a:t>GPU</a:t>
                      </a:r>
                    </a:p>
                  </a:txBody>
                  <a:tcPr/>
                </a:tc>
                <a:tc>
                  <a:txBody>
                    <a:bodyPr/>
                    <a:lstStyle/>
                    <a:p>
                      <a:pPr algn="ctr"/>
                      <a:r>
                        <a:rPr lang="en-US" sz="1800" kern="1200" dirty="0">
                          <a:solidFill>
                            <a:schemeClr val="dk1"/>
                          </a:solidFill>
                          <a:latin typeface="+mn-lt"/>
                          <a:ea typeface="+mn-ea"/>
                          <a:cs typeface="+mn-cs"/>
                        </a:rPr>
                        <a:t>NN Search with Clover, a SOTA graph-based NN search library</a:t>
                      </a:r>
                    </a:p>
                  </a:txBody>
                  <a:tcPr/>
                </a:tc>
                <a:extLst>
                  <a:ext uri="{0D108BD9-81ED-4DB2-BD59-A6C34878D82A}">
                    <a16:rowId xmlns:a16="http://schemas.microsoft.com/office/drawing/2014/main" val="3792595739"/>
                  </a:ext>
                </a:extLst>
              </a:tr>
              <a:tr h="370840">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800" kern="1200" dirty="0">
                          <a:solidFill>
                            <a:schemeClr val="dk1"/>
                          </a:solidFill>
                          <a:latin typeface="+mn-lt"/>
                          <a:ea typeface="+mn-ea"/>
                          <a:cs typeface="+mn-cs"/>
                          <a:sym typeface="Arial"/>
                        </a:rPr>
                        <a:t>EB</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800" kern="1200" dirty="0">
                          <a:solidFill>
                            <a:schemeClr val="dk1"/>
                          </a:solidFill>
                          <a:latin typeface="+mn-lt"/>
                          <a:ea typeface="+mn-ea"/>
                          <a:cs typeface="+mn-cs"/>
                          <a:sym typeface="Arial"/>
                        </a:rPr>
                        <a:t>(TPAMI’2015)</a:t>
                      </a: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800" kern="1200" dirty="0">
                          <a:solidFill>
                            <a:schemeClr val="dk1"/>
                          </a:solidFill>
                          <a:latin typeface="+mn-lt"/>
                          <a:ea typeface="+mn-ea"/>
                          <a:cs typeface="+mn-cs"/>
                          <a:sym typeface="Arial"/>
                        </a:rPr>
                        <a:t>GPU</a:t>
                      </a:r>
                    </a:p>
                  </a:txBody>
                  <a:tcPr/>
                </a:tc>
                <a:tc>
                  <a:txBody>
                    <a:bodyPr/>
                    <a:lstStyle/>
                    <a:p>
                      <a:pPr algn="ctr" fontAlgn="t">
                        <a:buNone/>
                      </a:pPr>
                      <a:r>
                        <a:rPr lang="en-US" sz="1800" kern="1200" dirty="0">
                          <a:solidFill>
                            <a:schemeClr val="dk1"/>
                          </a:solidFill>
                          <a:latin typeface="+mn-lt"/>
                          <a:ea typeface="+mn-ea"/>
                          <a:cs typeface="+mn-cs"/>
                        </a:rPr>
                        <a:t>Early Break implementation in CUDA</a:t>
                      </a:r>
                    </a:p>
                  </a:txBody>
                  <a:tcPr marL="47625" marR="47625" marT="47625" marB="47625"/>
                </a:tc>
                <a:extLst>
                  <a:ext uri="{0D108BD9-81ED-4DB2-BD59-A6C34878D82A}">
                    <a16:rowId xmlns:a16="http://schemas.microsoft.com/office/drawing/2014/main" val="3454662280"/>
                  </a:ext>
                </a:extLst>
              </a:tr>
              <a:tr h="370840">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800" kern="1200" dirty="0">
                          <a:solidFill>
                            <a:schemeClr val="dk1"/>
                          </a:solidFill>
                          <a:latin typeface="+mn-lt"/>
                          <a:ea typeface="+mn-ea"/>
                          <a:cs typeface="+mn-cs"/>
                          <a:sym typeface="Arial"/>
                        </a:rPr>
                        <a:t>RT-HDIST</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800" kern="1200" dirty="0">
                          <a:solidFill>
                            <a:schemeClr val="dk1"/>
                          </a:solidFill>
                          <a:latin typeface="+mn-lt"/>
                          <a:ea typeface="+mn-ea"/>
                          <a:cs typeface="+mn-cs"/>
                          <a:sym typeface="Arial"/>
                        </a:rPr>
                        <a:t>(Computer Graphics Forum’25)</a:t>
                      </a: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800" kern="1200" dirty="0">
                          <a:solidFill>
                            <a:schemeClr val="dk1"/>
                          </a:solidFill>
                          <a:latin typeface="+mn-lt"/>
                          <a:ea typeface="+mn-ea"/>
                          <a:cs typeface="+mn-cs"/>
                          <a:sym typeface="Arial"/>
                        </a:rPr>
                        <a:t>GPU</a:t>
                      </a:r>
                    </a:p>
                  </a:txBody>
                  <a:tcPr/>
                </a:tc>
                <a:tc>
                  <a:txBody>
                    <a:bodyPr/>
                    <a:lstStyle/>
                    <a:p>
                      <a:pPr algn="ctr"/>
                      <a:r>
                        <a:rPr lang="en-US" sz="1800" kern="1200" dirty="0">
                          <a:solidFill>
                            <a:schemeClr val="dk1"/>
                          </a:solidFill>
                          <a:latin typeface="+mn-lt"/>
                          <a:ea typeface="+mn-ea"/>
                          <a:cs typeface="+mn-cs"/>
                        </a:rPr>
                        <a:t>The only HD work with </a:t>
                      </a:r>
                      <a:r>
                        <a:rPr lang="en-US" sz="1800" b="1" kern="1200" dirty="0">
                          <a:solidFill>
                            <a:srgbClr val="FF0000"/>
                          </a:solidFill>
                          <a:latin typeface="+mn-lt"/>
                          <a:ea typeface="+mn-ea"/>
                          <a:cs typeface="+mn-cs"/>
                        </a:rPr>
                        <a:t>RT cores </a:t>
                      </a:r>
                      <a:r>
                        <a:rPr lang="en-US" sz="1800" kern="1200" dirty="0">
                          <a:solidFill>
                            <a:schemeClr val="dk1"/>
                          </a:solidFill>
                          <a:latin typeface="+mn-lt"/>
                          <a:ea typeface="+mn-ea"/>
                          <a:cs typeface="+mn-cs"/>
                        </a:rPr>
                        <a:t>(no pruning, no load balancing)</a:t>
                      </a:r>
                    </a:p>
                  </a:txBody>
                  <a:tcPr/>
                </a:tc>
                <a:extLst>
                  <a:ext uri="{0D108BD9-81ED-4DB2-BD59-A6C34878D82A}">
                    <a16:rowId xmlns:a16="http://schemas.microsoft.com/office/drawing/2014/main" val="3195838233"/>
                  </a:ext>
                </a:extLst>
              </a:tr>
            </a:tbl>
          </a:graphicData>
        </a:graphic>
      </p:graphicFrame>
    </p:spTree>
    <p:extLst>
      <p:ext uri="{BB962C8B-B14F-4D97-AF65-F5344CB8AC3E}">
        <p14:creationId xmlns:p14="http://schemas.microsoft.com/office/powerpoint/2010/main" val="3935273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up)">
                                      <p:cBhvr>
                                        <p:cTn id="10" dur="500"/>
                                        <p:tgtEl>
                                          <p:spTgt spid="5"/>
                                        </p:tgtEl>
                                      </p:cBhvr>
                                    </p:animEffect>
                                  </p:childTnLst>
                                </p:cTn>
                              </p:par>
                              <p:par>
                                <p:cTn id="11" presetID="22" presetClass="entr" presetSubtype="1"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up)">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up)">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ipe(up)">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1" fill="hold"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wipe(up)">
                                      <p:cBhvr>
                                        <p:cTn id="28" dur="500"/>
                                        <p:tgtEl>
                                          <p:spTgt spid="10"/>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1" fill="hold" nodeType="click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wipe(up)">
                                      <p:cBhvr>
                                        <p:cTn id="3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10F3DD8-A532-0B19-F1DB-250D244E331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71</a:t>
            </a:fld>
            <a:endParaRPr lang="en-US"/>
          </a:p>
        </p:txBody>
      </p:sp>
      <p:sp>
        <p:nvSpPr>
          <p:cNvPr id="3" name="Google Shape;228;p23">
            <a:extLst>
              <a:ext uri="{FF2B5EF4-FFF2-40B4-BE49-F238E27FC236}">
                <a16:creationId xmlns:a16="http://schemas.microsoft.com/office/drawing/2014/main" id="{DEB5DADE-B9FC-4131-8EF5-E4D238076DEB}"/>
              </a:ext>
            </a:extLst>
          </p:cNvPr>
          <p:cNvSpPr txBox="1"/>
          <p:nvPr/>
        </p:nvSpPr>
        <p:spPr>
          <a:xfrm>
            <a:off x="571500" y="666750"/>
            <a:ext cx="11601450" cy="507831"/>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3300" b="1" i="0" u="none" strike="noStrike" cap="none" dirty="0">
                <a:solidFill>
                  <a:srgbClr val="991B1B"/>
                </a:solidFill>
                <a:latin typeface="Poppins"/>
                <a:ea typeface="Poppins"/>
                <a:cs typeface="Poppins"/>
                <a:sym typeface="Poppins"/>
              </a:rPr>
              <a:t>Datasets</a:t>
            </a:r>
            <a:endParaRPr dirty="0"/>
          </a:p>
        </p:txBody>
      </p:sp>
      <p:graphicFrame>
        <p:nvGraphicFramePr>
          <p:cNvPr id="4" name="Table 3">
            <a:extLst>
              <a:ext uri="{FF2B5EF4-FFF2-40B4-BE49-F238E27FC236}">
                <a16:creationId xmlns:a16="http://schemas.microsoft.com/office/drawing/2014/main" id="{2F739F39-3D26-05ED-E878-BFDED6988ED9}"/>
              </a:ext>
            </a:extLst>
          </p:cNvPr>
          <p:cNvGraphicFramePr>
            <a:graphicFrameLocks noGrp="1"/>
          </p:cNvGraphicFramePr>
          <p:nvPr>
            <p:extLst>
              <p:ext uri="{D42A27DB-BD31-4B8C-83A1-F6EECF244321}">
                <p14:modId xmlns:p14="http://schemas.microsoft.com/office/powerpoint/2010/main" val="3082573675"/>
              </p:ext>
            </p:extLst>
          </p:nvPr>
        </p:nvGraphicFramePr>
        <p:xfrm>
          <a:off x="548640" y="1737360"/>
          <a:ext cx="10437394" cy="949960"/>
        </p:xfrm>
        <a:graphic>
          <a:graphicData uri="http://schemas.openxmlformats.org/drawingml/2006/table">
            <a:tbl>
              <a:tblPr firstRow="1" bandRow="1">
                <a:tableStyleId>{073A0DAA-6AF3-43AB-8588-CEC1D06C72B9}</a:tableStyleId>
              </a:tblPr>
              <a:tblGrid>
                <a:gridCol w="1702468">
                  <a:extLst>
                    <a:ext uri="{9D8B030D-6E8A-4147-A177-3AD203B41FA5}">
                      <a16:colId xmlns:a16="http://schemas.microsoft.com/office/drawing/2014/main" val="3093223899"/>
                    </a:ext>
                  </a:extLst>
                </a:gridCol>
                <a:gridCol w="1259867">
                  <a:extLst>
                    <a:ext uri="{9D8B030D-6E8A-4147-A177-3AD203B41FA5}">
                      <a16:colId xmlns:a16="http://schemas.microsoft.com/office/drawing/2014/main" val="3028521786"/>
                    </a:ext>
                  </a:extLst>
                </a:gridCol>
                <a:gridCol w="1485897">
                  <a:extLst>
                    <a:ext uri="{9D8B030D-6E8A-4147-A177-3AD203B41FA5}">
                      <a16:colId xmlns:a16="http://schemas.microsoft.com/office/drawing/2014/main" val="4248541105"/>
                    </a:ext>
                  </a:extLst>
                </a:gridCol>
                <a:gridCol w="1485897">
                  <a:extLst>
                    <a:ext uri="{9D8B030D-6E8A-4147-A177-3AD203B41FA5}">
                      <a16:colId xmlns:a16="http://schemas.microsoft.com/office/drawing/2014/main" val="1497471343"/>
                    </a:ext>
                  </a:extLst>
                </a:gridCol>
                <a:gridCol w="4503265">
                  <a:extLst>
                    <a:ext uri="{9D8B030D-6E8A-4147-A177-3AD203B41FA5}">
                      <a16:colId xmlns:a16="http://schemas.microsoft.com/office/drawing/2014/main" val="2562170708"/>
                    </a:ext>
                  </a:extLst>
                </a:gridCol>
              </a:tblGrid>
              <a:tr h="370840">
                <a:tc>
                  <a:txBody>
                    <a:bodyPr/>
                    <a:lstStyle/>
                    <a:p>
                      <a:pPr algn="ctr"/>
                      <a:r>
                        <a:rPr lang="en-US" sz="1600" dirty="0"/>
                        <a:t>Name</a:t>
                      </a:r>
                      <a:endParaRPr lang="en-US" sz="1600" dirty="0">
                        <a:latin typeface="Lato" panose="020F0502020204030203" pitchFamily="34" charset="0"/>
                        <a:ea typeface="Lato" panose="020F0502020204030203" pitchFamily="34" charset="0"/>
                        <a:cs typeface="Lato" panose="020F0502020204030203" pitchFamily="34" charset="0"/>
                      </a:endParaRPr>
                    </a:p>
                  </a:txBody>
                  <a:tcPr anchor="ctr">
                    <a:solidFill>
                      <a:srgbClr val="C00000"/>
                    </a:solidFill>
                  </a:tcPr>
                </a:tc>
                <a:tc>
                  <a:txBody>
                    <a:bodyPr/>
                    <a:lstStyle/>
                    <a:p>
                      <a:pPr algn="ctr"/>
                      <a:r>
                        <a:rPr lang="en-US" sz="1600"/>
                        <a:t>Type</a:t>
                      </a:r>
                      <a:endParaRPr lang="en-US" sz="1600" dirty="0">
                        <a:latin typeface="Lato" panose="020F0502020204030203" pitchFamily="34" charset="0"/>
                        <a:ea typeface="Lato" panose="020F0502020204030203" pitchFamily="34" charset="0"/>
                        <a:cs typeface="Lato" panose="020F0502020204030203" pitchFamily="34" charset="0"/>
                      </a:endParaRPr>
                    </a:p>
                  </a:txBody>
                  <a:tcPr anchor="ctr">
                    <a:solidFill>
                      <a:srgbClr val="C00000"/>
                    </a:solidFill>
                  </a:tcPr>
                </a:tc>
                <a:tc>
                  <a:txBody>
                    <a:bodyPr/>
                    <a:lstStyle/>
                    <a:p>
                      <a:pPr algn="ctr"/>
                      <a:r>
                        <a:rPr lang="en-US" sz="1600" dirty="0"/>
                        <a:t># of Points</a:t>
                      </a:r>
                      <a:endParaRPr lang="en-US" sz="1600" dirty="0">
                        <a:latin typeface="Lato" panose="020F0502020204030203" pitchFamily="34" charset="0"/>
                        <a:ea typeface="Lato" panose="020F0502020204030203" pitchFamily="34" charset="0"/>
                        <a:cs typeface="Lato" panose="020F0502020204030203" pitchFamily="34" charset="0"/>
                      </a:endParaRPr>
                    </a:p>
                  </a:txBody>
                  <a:tcPr anchor="ctr">
                    <a:solidFill>
                      <a:srgbClr val="C00000"/>
                    </a:solidFill>
                  </a:tcPr>
                </a:tc>
                <a:tc>
                  <a:txBody>
                    <a:bodyPr/>
                    <a:lstStyle/>
                    <a:p>
                      <a:pPr algn="ctr"/>
                      <a:r>
                        <a:rPr lang="en-US" sz="1600"/>
                        <a:t>Skewness</a:t>
                      </a:r>
                      <a:endParaRPr lang="en-US" sz="1600" dirty="0">
                        <a:latin typeface="Lato" panose="020F0502020204030203" pitchFamily="34" charset="0"/>
                        <a:ea typeface="Lato" panose="020F0502020204030203" pitchFamily="34" charset="0"/>
                        <a:cs typeface="Lato" panose="020F0502020204030203" pitchFamily="34" charset="0"/>
                      </a:endParaRPr>
                    </a:p>
                  </a:txBody>
                  <a:tcPr anchor="ctr">
                    <a:solidFill>
                      <a:srgbClr val="C00000"/>
                    </a:solidFill>
                  </a:tcPr>
                </a:tc>
                <a:tc>
                  <a:txBody>
                    <a:bodyPr/>
                    <a:lstStyle/>
                    <a:p>
                      <a:pPr algn="ctr"/>
                      <a:r>
                        <a:rPr lang="en-US" sz="1600" dirty="0"/>
                        <a:t>Notes</a:t>
                      </a:r>
                      <a:endParaRPr lang="en-US" sz="1600" dirty="0">
                        <a:latin typeface="Lato" panose="020F0502020204030203" pitchFamily="34" charset="0"/>
                        <a:ea typeface="Lato" panose="020F0502020204030203" pitchFamily="34" charset="0"/>
                        <a:cs typeface="Lato" panose="020F0502020204030203" pitchFamily="34" charset="0"/>
                      </a:endParaRPr>
                    </a:p>
                  </a:txBody>
                  <a:tcPr anchor="ctr">
                    <a:solidFill>
                      <a:srgbClr val="C00000"/>
                    </a:solidFill>
                  </a:tcPr>
                </a:tc>
                <a:extLst>
                  <a:ext uri="{0D108BD9-81ED-4DB2-BD59-A6C34878D82A}">
                    <a16:rowId xmlns:a16="http://schemas.microsoft.com/office/drawing/2014/main" val="500374588"/>
                  </a:ext>
                </a:extLst>
              </a:tr>
              <a:tr h="370840">
                <a:tc>
                  <a:txBody>
                    <a:bodyPr/>
                    <a:lstStyle/>
                    <a:p>
                      <a:pPr algn="ctr"/>
                      <a:r>
                        <a:rPr lang="en-US" sz="1600"/>
                        <a:t>BraTS</a:t>
                      </a:r>
                      <a:endParaRPr lang="en-US" sz="1600" dirty="0">
                        <a:latin typeface="Lato" panose="020F0502020204030203" pitchFamily="34" charset="0"/>
                        <a:ea typeface="Lato" panose="020F0502020204030203" pitchFamily="34" charset="0"/>
                        <a:cs typeface="Lato" panose="020F0502020204030203" pitchFamily="34" charset="0"/>
                      </a:endParaRPr>
                    </a:p>
                  </a:txBody>
                  <a:tcPr anchor="ctr"/>
                </a:tc>
                <a:tc>
                  <a:txBody>
                    <a:bodyPr/>
                    <a:lstStyle/>
                    <a:p>
                      <a:pPr algn="ctr"/>
                      <a:r>
                        <a:rPr lang="en-US" sz="1600" b="0" u="none" strike="noStrike" cap="none" dirty="0">
                          <a:solidFill>
                            <a:schemeClr val="dk1"/>
                          </a:solidFill>
                          <a:effectLst/>
                          <a:sym typeface="Arial"/>
                        </a:rPr>
                        <a:t>400+ MRI Images</a:t>
                      </a:r>
                      <a:endParaRPr lang="en-US" sz="1600" dirty="0">
                        <a:latin typeface="Lato" panose="020F0502020204030203" pitchFamily="34" charset="0"/>
                        <a:ea typeface="Lato" panose="020F0502020204030203" pitchFamily="34" charset="0"/>
                        <a:cs typeface="Lato" panose="020F0502020204030203" pitchFamily="34" charset="0"/>
                      </a:endParaRPr>
                    </a:p>
                  </a:txBody>
                  <a:tcPr anchor="ctr"/>
                </a:tc>
                <a:tc>
                  <a:txBody>
                    <a:bodyPr/>
                    <a:lstStyle/>
                    <a:p>
                      <a:pPr algn="ctr"/>
                      <a:r>
                        <a:rPr lang="en-US" altLang="zh-CN" sz="1600"/>
                        <a:t>Avg 1.5M</a:t>
                      </a:r>
                      <a:endParaRPr lang="en-US" sz="1600" dirty="0">
                        <a:latin typeface="Lato" panose="020F0502020204030203" pitchFamily="34" charset="0"/>
                        <a:ea typeface="Lato" panose="020F0502020204030203" pitchFamily="34" charset="0"/>
                        <a:cs typeface="Lato" panose="020F0502020204030203" pitchFamily="34" charset="0"/>
                      </a:endParaRPr>
                    </a:p>
                  </a:txBody>
                  <a:tcPr anchor="ctr"/>
                </a:tc>
                <a:tc>
                  <a:txBody>
                    <a:bodyPr/>
                    <a:lstStyle/>
                    <a:p>
                      <a:pPr algn="ctr"/>
                      <a:r>
                        <a:rPr lang="en-US" sz="1600" dirty="0">
                          <a:solidFill>
                            <a:srgbClr val="008000"/>
                          </a:solidFill>
                        </a:rPr>
                        <a:t>Low</a:t>
                      </a:r>
                      <a:endParaRPr lang="en-US" sz="1600" dirty="0">
                        <a:latin typeface="Lato" panose="020F0502020204030203" pitchFamily="34" charset="0"/>
                        <a:ea typeface="Lato" panose="020F0502020204030203" pitchFamily="34" charset="0"/>
                        <a:cs typeface="Lato" panose="020F0502020204030203" pitchFamily="34"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600" b="0" u="none" strike="noStrike" cap="none" dirty="0">
                          <a:solidFill>
                            <a:schemeClr val="dk1"/>
                          </a:solidFill>
                          <a:effectLst/>
                          <a:sym typeface="Arial"/>
                        </a:rPr>
                        <a:t>Multimodal Brain Tumor Segmentation Challenge</a:t>
                      </a:r>
                      <a:endParaRPr lang="en-US" sz="1600" b="0" i="0" u="none" strike="noStrike" cap="none" dirty="0">
                        <a:solidFill>
                          <a:schemeClr val="dk1"/>
                        </a:solidFill>
                        <a:effectLst/>
                        <a:latin typeface="Lato" panose="020F0502020204030203" pitchFamily="34" charset="0"/>
                        <a:ea typeface="Lato" panose="020F0502020204030203" pitchFamily="34" charset="0"/>
                        <a:cs typeface="Lato" panose="020F0502020204030203" pitchFamily="34" charset="0"/>
                        <a:sym typeface="Arial"/>
                      </a:endParaRPr>
                    </a:p>
                  </a:txBody>
                  <a:tcPr anchor="ctr"/>
                </a:tc>
                <a:extLst>
                  <a:ext uri="{0D108BD9-81ED-4DB2-BD59-A6C34878D82A}">
                    <a16:rowId xmlns:a16="http://schemas.microsoft.com/office/drawing/2014/main" val="1478941189"/>
                  </a:ext>
                </a:extLst>
              </a:tr>
            </a:tbl>
          </a:graphicData>
        </a:graphic>
      </p:graphicFrame>
      <p:graphicFrame>
        <p:nvGraphicFramePr>
          <p:cNvPr id="6" name="Table 5">
            <a:extLst>
              <a:ext uri="{FF2B5EF4-FFF2-40B4-BE49-F238E27FC236}">
                <a16:creationId xmlns:a16="http://schemas.microsoft.com/office/drawing/2014/main" id="{EEC5B045-FC87-83C9-245F-C57BF4D8DD5A}"/>
              </a:ext>
            </a:extLst>
          </p:cNvPr>
          <p:cNvGraphicFramePr>
            <a:graphicFrameLocks noGrp="1"/>
          </p:cNvGraphicFramePr>
          <p:nvPr>
            <p:extLst>
              <p:ext uri="{D42A27DB-BD31-4B8C-83A1-F6EECF244321}">
                <p14:modId xmlns:p14="http://schemas.microsoft.com/office/powerpoint/2010/main" val="2776240281"/>
              </p:ext>
            </p:extLst>
          </p:nvPr>
        </p:nvGraphicFramePr>
        <p:xfrm>
          <a:off x="548640" y="1737360"/>
          <a:ext cx="10437394" cy="2433320"/>
        </p:xfrm>
        <a:graphic>
          <a:graphicData uri="http://schemas.openxmlformats.org/drawingml/2006/table">
            <a:tbl>
              <a:tblPr firstRow="1" bandRow="1">
                <a:tableStyleId>{073A0DAA-6AF3-43AB-8588-CEC1D06C72B9}</a:tableStyleId>
              </a:tblPr>
              <a:tblGrid>
                <a:gridCol w="1702468">
                  <a:extLst>
                    <a:ext uri="{9D8B030D-6E8A-4147-A177-3AD203B41FA5}">
                      <a16:colId xmlns:a16="http://schemas.microsoft.com/office/drawing/2014/main" val="3093223899"/>
                    </a:ext>
                  </a:extLst>
                </a:gridCol>
                <a:gridCol w="1259867">
                  <a:extLst>
                    <a:ext uri="{9D8B030D-6E8A-4147-A177-3AD203B41FA5}">
                      <a16:colId xmlns:a16="http://schemas.microsoft.com/office/drawing/2014/main" val="3028521786"/>
                    </a:ext>
                  </a:extLst>
                </a:gridCol>
                <a:gridCol w="1485897">
                  <a:extLst>
                    <a:ext uri="{9D8B030D-6E8A-4147-A177-3AD203B41FA5}">
                      <a16:colId xmlns:a16="http://schemas.microsoft.com/office/drawing/2014/main" val="4248541105"/>
                    </a:ext>
                  </a:extLst>
                </a:gridCol>
                <a:gridCol w="1485897">
                  <a:extLst>
                    <a:ext uri="{9D8B030D-6E8A-4147-A177-3AD203B41FA5}">
                      <a16:colId xmlns:a16="http://schemas.microsoft.com/office/drawing/2014/main" val="1497471343"/>
                    </a:ext>
                  </a:extLst>
                </a:gridCol>
                <a:gridCol w="4503265">
                  <a:extLst>
                    <a:ext uri="{9D8B030D-6E8A-4147-A177-3AD203B41FA5}">
                      <a16:colId xmlns:a16="http://schemas.microsoft.com/office/drawing/2014/main" val="2562170708"/>
                    </a:ext>
                  </a:extLst>
                </a:gridCol>
              </a:tblGrid>
              <a:tr h="370840">
                <a:tc>
                  <a:txBody>
                    <a:bodyPr/>
                    <a:lstStyle/>
                    <a:p>
                      <a:pPr algn="ctr"/>
                      <a:r>
                        <a:rPr lang="en-US" sz="1600" dirty="0"/>
                        <a:t>Name</a:t>
                      </a:r>
                      <a:endParaRPr lang="en-US" sz="1600" dirty="0">
                        <a:latin typeface="Lato" panose="020F0502020204030203" pitchFamily="34" charset="0"/>
                        <a:ea typeface="Lato" panose="020F0502020204030203" pitchFamily="34" charset="0"/>
                        <a:cs typeface="Lato" panose="020F0502020204030203" pitchFamily="34" charset="0"/>
                      </a:endParaRPr>
                    </a:p>
                  </a:txBody>
                  <a:tcPr anchor="ctr">
                    <a:solidFill>
                      <a:srgbClr val="C00000"/>
                    </a:solidFill>
                  </a:tcPr>
                </a:tc>
                <a:tc>
                  <a:txBody>
                    <a:bodyPr/>
                    <a:lstStyle/>
                    <a:p>
                      <a:pPr algn="ctr"/>
                      <a:r>
                        <a:rPr lang="en-US" sz="1600" dirty="0"/>
                        <a:t>Type</a:t>
                      </a:r>
                      <a:endParaRPr lang="en-US" sz="1600" dirty="0">
                        <a:latin typeface="Lato" panose="020F0502020204030203" pitchFamily="34" charset="0"/>
                        <a:ea typeface="Lato" panose="020F0502020204030203" pitchFamily="34" charset="0"/>
                        <a:cs typeface="Lato" panose="020F0502020204030203" pitchFamily="34" charset="0"/>
                      </a:endParaRPr>
                    </a:p>
                  </a:txBody>
                  <a:tcPr anchor="ctr">
                    <a:solidFill>
                      <a:srgbClr val="C00000"/>
                    </a:solidFill>
                  </a:tcPr>
                </a:tc>
                <a:tc>
                  <a:txBody>
                    <a:bodyPr/>
                    <a:lstStyle/>
                    <a:p>
                      <a:pPr algn="ctr"/>
                      <a:r>
                        <a:rPr lang="en-US" sz="1600" dirty="0"/>
                        <a:t># of Points</a:t>
                      </a:r>
                      <a:endParaRPr lang="en-US" sz="1600" dirty="0">
                        <a:latin typeface="Lato" panose="020F0502020204030203" pitchFamily="34" charset="0"/>
                        <a:ea typeface="Lato" panose="020F0502020204030203" pitchFamily="34" charset="0"/>
                        <a:cs typeface="Lato" panose="020F0502020204030203" pitchFamily="34" charset="0"/>
                      </a:endParaRPr>
                    </a:p>
                  </a:txBody>
                  <a:tcPr anchor="ctr">
                    <a:solidFill>
                      <a:srgbClr val="C00000"/>
                    </a:solidFill>
                  </a:tcPr>
                </a:tc>
                <a:tc>
                  <a:txBody>
                    <a:bodyPr/>
                    <a:lstStyle/>
                    <a:p>
                      <a:pPr algn="ctr"/>
                      <a:r>
                        <a:rPr lang="en-US" sz="1600" dirty="0"/>
                        <a:t>Skewness</a:t>
                      </a:r>
                      <a:endParaRPr lang="en-US" sz="1600" dirty="0">
                        <a:latin typeface="Lato" panose="020F0502020204030203" pitchFamily="34" charset="0"/>
                        <a:ea typeface="Lato" panose="020F0502020204030203" pitchFamily="34" charset="0"/>
                        <a:cs typeface="Lato" panose="020F0502020204030203" pitchFamily="34" charset="0"/>
                      </a:endParaRPr>
                    </a:p>
                  </a:txBody>
                  <a:tcPr anchor="ctr">
                    <a:solidFill>
                      <a:srgbClr val="C00000"/>
                    </a:solidFill>
                  </a:tcPr>
                </a:tc>
                <a:tc>
                  <a:txBody>
                    <a:bodyPr/>
                    <a:lstStyle/>
                    <a:p>
                      <a:pPr algn="ctr"/>
                      <a:r>
                        <a:rPr lang="en-US" sz="1600" dirty="0"/>
                        <a:t>Notes</a:t>
                      </a:r>
                      <a:endParaRPr lang="en-US" sz="1600" dirty="0">
                        <a:latin typeface="Lato" panose="020F0502020204030203" pitchFamily="34" charset="0"/>
                        <a:ea typeface="Lato" panose="020F0502020204030203" pitchFamily="34" charset="0"/>
                        <a:cs typeface="Lato" panose="020F0502020204030203" pitchFamily="34" charset="0"/>
                      </a:endParaRPr>
                    </a:p>
                  </a:txBody>
                  <a:tcPr anchor="ctr">
                    <a:solidFill>
                      <a:srgbClr val="C00000"/>
                    </a:solidFill>
                  </a:tcPr>
                </a:tc>
                <a:extLst>
                  <a:ext uri="{0D108BD9-81ED-4DB2-BD59-A6C34878D82A}">
                    <a16:rowId xmlns:a16="http://schemas.microsoft.com/office/drawing/2014/main" val="500374588"/>
                  </a:ext>
                </a:extLst>
              </a:tr>
              <a:tr h="370840">
                <a:tc>
                  <a:txBody>
                    <a:bodyPr/>
                    <a:lstStyle/>
                    <a:p>
                      <a:pPr algn="ctr"/>
                      <a:r>
                        <a:rPr lang="en-US" sz="1600" dirty="0" err="1"/>
                        <a:t>BraTS</a:t>
                      </a:r>
                      <a:endParaRPr lang="en-US" sz="1600" dirty="0">
                        <a:latin typeface="Lato" panose="020F0502020204030203" pitchFamily="34" charset="0"/>
                        <a:ea typeface="Lato" panose="020F0502020204030203" pitchFamily="34" charset="0"/>
                        <a:cs typeface="Lato" panose="020F0502020204030203" pitchFamily="34" charset="0"/>
                      </a:endParaRPr>
                    </a:p>
                  </a:txBody>
                  <a:tcPr anchor="ctr"/>
                </a:tc>
                <a:tc>
                  <a:txBody>
                    <a:bodyPr/>
                    <a:lstStyle/>
                    <a:p>
                      <a:pPr algn="ctr"/>
                      <a:r>
                        <a:rPr lang="en-US" sz="1600" b="0" u="none" strike="noStrike" cap="none" dirty="0">
                          <a:solidFill>
                            <a:schemeClr val="dk1"/>
                          </a:solidFill>
                          <a:effectLst/>
                          <a:sym typeface="Arial"/>
                        </a:rPr>
                        <a:t>400+ MRI Images</a:t>
                      </a:r>
                      <a:endParaRPr lang="en-US" sz="1600" dirty="0">
                        <a:latin typeface="Lato" panose="020F0502020204030203" pitchFamily="34" charset="0"/>
                        <a:ea typeface="Lato" panose="020F0502020204030203" pitchFamily="34" charset="0"/>
                        <a:cs typeface="Lato" panose="020F0502020204030203" pitchFamily="34" charset="0"/>
                      </a:endParaRPr>
                    </a:p>
                  </a:txBody>
                  <a:tcPr anchor="ctr"/>
                </a:tc>
                <a:tc>
                  <a:txBody>
                    <a:bodyPr/>
                    <a:lstStyle/>
                    <a:p>
                      <a:pPr algn="ctr"/>
                      <a:r>
                        <a:rPr lang="en-US" altLang="zh-CN" sz="1600" dirty="0"/>
                        <a:t>Avg 1.5M</a:t>
                      </a:r>
                      <a:endParaRPr lang="en-US" sz="1600" dirty="0">
                        <a:latin typeface="Lato" panose="020F0502020204030203" pitchFamily="34" charset="0"/>
                        <a:ea typeface="Lato" panose="020F0502020204030203" pitchFamily="34" charset="0"/>
                        <a:cs typeface="Lato" panose="020F0502020204030203" pitchFamily="34" charset="0"/>
                      </a:endParaRPr>
                    </a:p>
                  </a:txBody>
                  <a:tcPr anchor="ctr"/>
                </a:tc>
                <a:tc>
                  <a:txBody>
                    <a:bodyPr/>
                    <a:lstStyle/>
                    <a:p>
                      <a:pPr algn="ctr"/>
                      <a:r>
                        <a:rPr lang="en-US" sz="1600" dirty="0">
                          <a:solidFill>
                            <a:srgbClr val="008000"/>
                          </a:solidFill>
                        </a:rPr>
                        <a:t>Low</a:t>
                      </a:r>
                      <a:endParaRPr lang="en-US" sz="1600" dirty="0">
                        <a:solidFill>
                          <a:srgbClr val="008000"/>
                        </a:solidFill>
                        <a:latin typeface="Lato" panose="020F0502020204030203" pitchFamily="34" charset="0"/>
                        <a:ea typeface="Lato" panose="020F0502020204030203" pitchFamily="34" charset="0"/>
                        <a:cs typeface="Lato" panose="020F0502020204030203" pitchFamily="34"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600" b="0" u="none" strike="noStrike" cap="none" dirty="0">
                          <a:solidFill>
                            <a:schemeClr val="dk1"/>
                          </a:solidFill>
                          <a:effectLst/>
                          <a:sym typeface="Arial"/>
                        </a:rPr>
                        <a:t>Multimodal Brain Tumor Segmentation Challenge</a:t>
                      </a:r>
                      <a:endParaRPr lang="en-US" sz="1600" b="0" i="0" u="none" strike="noStrike" cap="none" dirty="0">
                        <a:solidFill>
                          <a:schemeClr val="dk1"/>
                        </a:solidFill>
                        <a:effectLst/>
                        <a:latin typeface="Lato" panose="020F0502020204030203" pitchFamily="34" charset="0"/>
                        <a:ea typeface="Lato" panose="020F0502020204030203" pitchFamily="34" charset="0"/>
                        <a:cs typeface="Lato" panose="020F0502020204030203" pitchFamily="34" charset="0"/>
                        <a:sym typeface="Arial"/>
                      </a:endParaRPr>
                    </a:p>
                  </a:txBody>
                  <a:tcPr anchor="ctr"/>
                </a:tc>
                <a:extLst>
                  <a:ext uri="{0D108BD9-81ED-4DB2-BD59-A6C34878D82A}">
                    <a16:rowId xmlns:a16="http://schemas.microsoft.com/office/drawing/2014/main" val="1478941189"/>
                  </a:ext>
                </a:extLst>
              </a:tr>
              <a:tr h="370840">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600" b="0" u="none" strike="noStrike" cap="none" dirty="0">
                          <a:solidFill>
                            <a:schemeClr val="dk1"/>
                          </a:solidFill>
                          <a:effectLst/>
                          <a:sym typeface="Arial"/>
                        </a:rPr>
                        <a:t>Dragon</a:t>
                      </a:r>
                      <a:endParaRPr lang="en-US" sz="1600" b="0" i="0" u="none" strike="noStrike" cap="none" dirty="0">
                        <a:solidFill>
                          <a:schemeClr val="dk1"/>
                        </a:solidFill>
                        <a:effectLst/>
                        <a:latin typeface="Lato" panose="020F0502020204030203" pitchFamily="34" charset="0"/>
                        <a:ea typeface="Lato" panose="020F0502020204030203" pitchFamily="34" charset="0"/>
                        <a:cs typeface="Lato" panose="020F0502020204030203" pitchFamily="34" charset="0"/>
                        <a:sym typeface="Aria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600" b="0" u="none" strike="noStrike" cap="none" dirty="0">
                          <a:solidFill>
                            <a:schemeClr val="dk1"/>
                          </a:solidFill>
                          <a:effectLst/>
                          <a:sym typeface="Arial"/>
                        </a:rPr>
                        <a:t>Graphics</a:t>
                      </a:r>
                      <a:endParaRPr lang="en-US" sz="1600" b="0" i="0" u="none" strike="noStrike" cap="none" dirty="0">
                        <a:solidFill>
                          <a:schemeClr val="dk1"/>
                        </a:solidFill>
                        <a:effectLst/>
                        <a:latin typeface="Lato" panose="020F0502020204030203" pitchFamily="34" charset="0"/>
                        <a:ea typeface="Lato" panose="020F0502020204030203" pitchFamily="34" charset="0"/>
                        <a:cs typeface="Lato" panose="020F0502020204030203" pitchFamily="34" charset="0"/>
                        <a:sym typeface="Aria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600" b="0" u="none" strike="noStrike" cap="none" dirty="0">
                          <a:solidFill>
                            <a:schemeClr val="dk1"/>
                          </a:solidFill>
                          <a:effectLst/>
                          <a:sym typeface="Arial"/>
                        </a:rPr>
                        <a:t>0.4M</a:t>
                      </a:r>
                      <a:endParaRPr lang="en-US" sz="1600" b="0" i="0" u="none" strike="noStrike" cap="none" dirty="0">
                        <a:solidFill>
                          <a:schemeClr val="dk1"/>
                        </a:solidFill>
                        <a:effectLst/>
                        <a:latin typeface="Lato" panose="020F0502020204030203" pitchFamily="34" charset="0"/>
                        <a:ea typeface="Lato" panose="020F0502020204030203" pitchFamily="34" charset="0"/>
                        <a:cs typeface="Lato" panose="020F0502020204030203" pitchFamily="34" charset="0"/>
                        <a:sym typeface="Aria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600" b="0" u="none" strike="noStrike" cap="none" dirty="0">
                          <a:solidFill>
                            <a:schemeClr val="accent6"/>
                          </a:solidFill>
                          <a:effectLst/>
                          <a:sym typeface="Arial"/>
                        </a:rPr>
                        <a:t>Mid</a:t>
                      </a:r>
                      <a:endParaRPr lang="en-US" sz="1600" b="0" i="0" u="none" strike="noStrike" cap="none" dirty="0">
                        <a:solidFill>
                          <a:schemeClr val="accent6"/>
                        </a:solidFill>
                        <a:effectLst/>
                        <a:latin typeface="Lato" panose="020F0502020204030203" pitchFamily="34" charset="0"/>
                        <a:ea typeface="Lato" panose="020F0502020204030203" pitchFamily="34" charset="0"/>
                        <a:cs typeface="Lato" panose="020F0502020204030203" pitchFamily="34" charset="0"/>
                        <a:sym typeface="Arial"/>
                      </a:endParaRPr>
                    </a:p>
                  </a:txBody>
                  <a:tcPr anchor="ctr"/>
                </a:tc>
                <a:tc>
                  <a:txBody>
                    <a:bodyPr/>
                    <a:lstStyle/>
                    <a:p>
                      <a:pPr algn="ctr"/>
                      <a:r>
                        <a:rPr lang="en-US" sz="1600" b="0" u="none" strike="noStrike" cap="none" dirty="0">
                          <a:solidFill>
                            <a:schemeClr val="dk1"/>
                          </a:solidFill>
                          <a:effectLst/>
                          <a:sym typeface="Arial"/>
                        </a:rPr>
                        <a:t>The Stanford 3D Scanning Repository</a:t>
                      </a:r>
                      <a:endParaRPr lang="en-US" sz="1600" dirty="0">
                        <a:latin typeface="Lato" panose="020F0502020204030203" pitchFamily="34" charset="0"/>
                        <a:ea typeface="Lato" panose="020F0502020204030203" pitchFamily="34" charset="0"/>
                        <a:cs typeface="Lato" panose="020F0502020204030203" pitchFamily="34" charset="0"/>
                      </a:endParaRPr>
                    </a:p>
                  </a:txBody>
                  <a:tcPr anchor="ctr"/>
                </a:tc>
                <a:extLst>
                  <a:ext uri="{0D108BD9-81ED-4DB2-BD59-A6C34878D82A}">
                    <a16:rowId xmlns:a16="http://schemas.microsoft.com/office/drawing/2014/main" val="1252058427"/>
                  </a:ext>
                </a:extLst>
              </a:tr>
              <a:tr h="370840">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600" b="0" u="none" strike="noStrike" cap="none" dirty="0" err="1">
                          <a:solidFill>
                            <a:schemeClr val="dk1"/>
                          </a:solidFill>
                          <a:effectLst/>
                          <a:sym typeface="Arial"/>
                        </a:rPr>
                        <a:t>AsianDragon</a:t>
                      </a:r>
                      <a:endParaRPr lang="en-US" sz="1600" b="0" i="0" u="none" strike="noStrike" cap="none" dirty="0">
                        <a:solidFill>
                          <a:schemeClr val="dk1"/>
                        </a:solidFill>
                        <a:effectLst/>
                        <a:latin typeface="Lato" panose="020F0502020204030203" pitchFamily="34" charset="0"/>
                        <a:ea typeface="Lato" panose="020F0502020204030203" pitchFamily="34" charset="0"/>
                        <a:cs typeface="Lato" panose="020F0502020204030203" pitchFamily="34" charset="0"/>
                        <a:sym typeface="Aria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600" b="0" u="none" strike="noStrike" cap="none" dirty="0">
                          <a:solidFill>
                            <a:schemeClr val="dk1"/>
                          </a:solidFill>
                          <a:effectLst/>
                          <a:sym typeface="Arial"/>
                        </a:rPr>
                        <a:t>Graphics</a:t>
                      </a:r>
                      <a:endParaRPr lang="en-US" sz="1600" b="0" i="0" u="none" strike="noStrike" cap="none" dirty="0">
                        <a:solidFill>
                          <a:schemeClr val="dk1"/>
                        </a:solidFill>
                        <a:effectLst/>
                        <a:latin typeface="Lato" panose="020F0502020204030203" pitchFamily="34" charset="0"/>
                        <a:ea typeface="Lato" panose="020F0502020204030203" pitchFamily="34" charset="0"/>
                        <a:cs typeface="Lato" panose="020F0502020204030203" pitchFamily="34" charset="0"/>
                        <a:sym typeface="Aria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600" b="0" u="none" strike="noStrike" cap="none" dirty="0">
                          <a:solidFill>
                            <a:schemeClr val="dk1"/>
                          </a:solidFill>
                          <a:effectLst/>
                          <a:sym typeface="Arial"/>
                        </a:rPr>
                        <a:t>3.6M</a:t>
                      </a:r>
                      <a:endParaRPr lang="en-US" sz="1600" b="0" i="0" u="none" strike="noStrike" cap="none" dirty="0">
                        <a:solidFill>
                          <a:schemeClr val="dk1"/>
                        </a:solidFill>
                        <a:effectLst/>
                        <a:latin typeface="Lato" panose="020F0502020204030203" pitchFamily="34" charset="0"/>
                        <a:ea typeface="Lato" panose="020F0502020204030203" pitchFamily="34" charset="0"/>
                        <a:cs typeface="Lato" panose="020F0502020204030203" pitchFamily="34" charset="0"/>
                        <a:sym typeface="Aria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600" b="0" u="none" strike="noStrike" cap="none" dirty="0">
                          <a:solidFill>
                            <a:schemeClr val="accent6"/>
                          </a:solidFill>
                          <a:effectLst/>
                          <a:sym typeface="Arial"/>
                        </a:rPr>
                        <a:t>Mid</a:t>
                      </a:r>
                      <a:endParaRPr lang="en-US" sz="1600" b="0" i="0" u="none" strike="noStrike" cap="none" dirty="0">
                        <a:solidFill>
                          <a:schemeClr val="accent6"/>
                        </a:solidFill>
                        <a:effectLst/>
                        <a:latin typeface="Lato" panose="020F0502020204030203" pitchFamily="34" charset="0"/>
                        <a:ea typeface="Lato" panose="020F0502020204030203" pitchFamily="34" charset="0"/>
                        <a:cs typeface="Lato" panose="020F0502020204030203" pitchFamily="34" charset="0"/>
                        <a:sym typeface="Aria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600" b="0" u="none" strike="noStrike" cap="none" dirty="0">
                          <a:solidFill>
                            <a:schemeClr val="dk1"/>
                          </a:solidFill>
                          <a:effectLst/>
                          <a:sym typeface="Arial"/>
                        </a:rPr>
                        <a:t>The Stanford 3D Scanning Repository</a:t>
                      </a:r>
                      <a:endParaRPr lang="en-US" sz="1600" dirty="0">
                        <a:latin typeface="Lato" panose="020F0502020204030203" pitchFamily="34" charset="0"/>
                        <a:ea typeface="Lato" panose="020F0502020204030203" pitchFamily="34" charset="0"/>
                        <a:cs typeface="Lato" panose="020F0502020204030203" pitchFamily="34" charset="0"/>
                      </a:endParaRPr>
                    </a:p>
                  </a:txBody>
                  <a:tcPr anchor="ctr"/>
                </a:tc>
                <a:extLst>
                  <a:ext uri="{0D108BD9-81ED-4DB2-BD59-A6C34878D82A}">
                    <a16:rowId xmlns:a16="http://schemas.microsoft.com/office/drawing/2014/main" val="527610419"/>
                  </a:ext>
                </a:extLst>
              </a:tr>
              <a:tr h="370840">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600" b="0" u="none" strike="noStrike" cap="none" dirty="0" err="1">
                          <a:solidFill>
                            <a:schemeClr val="dk1"/>
                          </a:solidFill>
                          <a:effectLst/>
                          <a:sym typeface="Arial"/>
                        </a:rPr>
                        <a:t>HappyBuddha</a:t>
                      </a:r>
                      <a:endParaRPr lang="en-US" sz="1600" b="0" i="0" u="none" strike="noStrike" cap="none" dirty="0">
                        <a:solidFill>
                          <a:schemeClr val="dk1"/>
                        </a:solidFill>
                        <a:effectLst/>
                        <a:latin typeface="Lato" panose="020F0502020204030203" pitchFamily="34" charset="0"/>
                        <a:ea typeface="Lato" panose="020F0502020204030203" pitchFamily="34" charset="0"/>
                        <a:cs typeface="Lato" panose="020F0502020204030203" pitchFamily="34" charset="0"/>
                        <a:sym typeface="Aria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600" b="0" u="none" strike="noStrike" cap="none" dirty="0">
                          <a:solidFill>
                            <a:schemeClr val="dk1"/>
                          </a:solidFill>
                          <a:effectLst/>
                          <a:sym typeface="Arial"/>
                        </a:rPr>
                        <a:t>Graphics</a:t>
                      </a:r>
                      <a:endParaRPr lang="en-US" sz="1600" b="0" i="0" u="none" strike="noStrike" cap="none" dirty="0">
                        <a:solidFill>
                          <a:schemeClr val="dk1"/>
                        </a:solidFill>
                        <a:effectLst/>
                        <a:latin typeface="Lato" panose="020F0502020204030203" pitchFamily="34" charset="0"/>
                        <a:ea typeface="Lato" panose="020F0502020204030203" pitchFamily="34" charset="0"/>
                        <a:cs typeface="Lato" panose="020F0502020204030203" pitchFamily="34" charset="0"/>
                        <a:sym typeface="Aria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600" b="0" u="none" strike="noStrike" cap="none" dirty="0">
                          <a:solidFill>
                            <a:schemeClr val="dk1"/>
                          </a:solidFill>
                          <a:effectLst/>
                          <a:sym typeface="Arial"/>
                        </a:rPr>
                        <a:t>0.5M</a:t>
                      </a:r>
                      <a:endParaRPr lang="en-US" sz="1600" b="0" i="0" u="none" strike="noStrike" cap="none" dirty="0">
                        <a:solidFill>
                          <a:schemeClr val="dk1"/>
                        </a:solidFill>
                        <a:effectLst/>
                        <a:latin typeface="Lato" panose="020F0502020204030203" pitchFamily="34" charset="0"/>
                        <a:ea typeface="Lato" panose="020F0502020204030203" pitchFamily="34" charset="0"/>
                        <a:cs typeface="Lato" panose="020F0502020204030203" pitchFamily="34" charset="0"/>
                        <a:sym typeface="Aria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600" b="0" u="none" strike="noStrike" cap="none" dirty="0">
                          <a:solidFill>
                            <a:schemeClr val="accent6"/>
                          </a:solidFill>
                          <a:effectLst/>
                          <a:sym typeface="Arial"/>
                        </a:rPr>
                        <a:t>Mid</a:t>
                      </a:r>
                      <a:endParaRPr lang="en-US" sz="1600" b="0" i="0" u="none" strike="noStrike" cap="none" dirty="0">
                        <a:solidFill>
                          <a:schemeClr val="accent6"/>
                        </a:solidFill>
                        <a:effectLst/>
                        <a:latin typeface="Lato" panose="020F0502020204030203" pitchFamily="34" charset="0"/>
                        <a:ea typeface="Lato" panose="020F0502020204030203" pitchFamily="34" charset="0"/>
                        <a:cs typeface="Lato" panose="020F0502020204030203" pitchFamily="34" charset="0"/>
                        <a:sym typeface="Arial"/>
                      </a:endParaRPr>
                    </a:p>
                  </a:txBody>
                  <a:tcPr anchor="ctr"/>
                </a:tc>
                <a:tc>
                  <a:txBody>
                    <a:bodyPr/>
                    <a:lstStyle/>
                    <a:p>
                      <a:pPr algn="ctr"/>
                      <a:r>
                        <a:rPr lang="en-US" sz="1600" dirty="0"/>
                        <a:t>The Stanford 3D Scanning Repository</a:t>
                      </a:r>
                      <a:endParaRPr lang="en-US" sz="1600" dirty="0">
                        <a:latin typeface="Lato" panose="020F0502020204030203" pitchFamily="34" charset="0"/>
                        <a:ea typeface="Lato" panose="020F0502020204030203" pitchFamily="34" charset="0"/>
                        <a:cs typeface="Lato" panose="020F0502020204030203" pitchFamily="34" charset="0"/>
                      </a:endParaRPr>
                    </a:p>
                  </a:txBody>
                  <a:tcPr anchor="ctr"/>
                </a:tc>
                <a:extLst>
                  <a:ext uri="{0D108BD9-81ED-4DB2-BD59-A6C34878D82A}">
                    <a16:rowId xmlns:a16="http://schemas.microsoft.com/office/drawing/2014/main" val="138051383"/>
                  </a:ext>
                </a:extLst>
              </a:tr>
              <a:tr h="370840">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600" b="0" u="none" strike="noStrike" cap="none" dirty="0" err="1">
                          <a:solidFill>
                            <a:schemeClr val="dk1"/>
                          </a:solidFill>
                          <a:effectLst/>
                          <a:sym typeface="Arial"/>
                        </a:rPr>
                        <a:t>ThaiStatuette</a:t>
                      </a:r>
                      <a:endParaRPr lang="en-US" sz="1600" b="0" i="0" u="none" strike="noStrike" cap="none" dirty="0">
                        <a:solidFill>
                          <a:schemeClr val="dk1"/>
                        </a:solidFill>
                        <a:effectLst/>
                        <a:latin typeface="Lato" panose="020F0502020204030203" pitchFamily="34" charset="0"/>
                        <a:ea typeface="Lato" panose="020F0502020204030203" pitchFamily="34" charset="0"/>
                        <a:cs typeface="Lato" panose="020F0502020204030203" pitchFamily="34" charset="0"/>
                        <a:sym typeface="Aria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600" b="0" u="none" strike="noStrike" cap="none" dirty="0">
                          <a:solidFill>
                            <a:schemeClr val="dk1"/>
                          </a:solidFill>
                          <a:effectLst/>
                          <a:sym typeface="Arial"/>
                        </a:rPr>
                        <a:t>Graphics</a:t>
                      </a:r>
                      <a:endParaRPr lang="en-US" sz="1600" b="0" i="0" u="none" strike="noStrike" cap="none" dirty="0">
                        <a:solidFill>
                          <a:schemeClr val="dk1"/>
                        </a:solidFill>
                        <a:effectLst/>
                        <a:latin typeface="Lato" panose="020F0502020204030203" pitchFamily="34" charset="0"/>
                        <a:ea typeface="Lato" panose="020F0502020204030203" pitchFamily="34" charset="0"/>
                        <a:cs typeface="Lato" panose="020F0502020204030203" pitchFamily="34" charset="0"/>
                        <a:sym typeface="Aria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600" b="0" u="none" strike="noStrike" cap="none" dirty="0">
                          <a:solidFill>
                            <a:schemeClr val="dk1"/>
                          </a:solidFill>
                          <a:effectLst/>
                          <a:sym typeface="Arial"/>
                        </a:rPr>
                        <a:t>4.9M</a:t>
                      </a:r>
                      <a:endParaRPr lang="en-US" sz="1600" b="0" i="0" u="none" strike="noStrike" cap="none" dirty="0">
                        <a:solidFill>
                          <a:schemeClr val="dk1"/>
                        </a:solidFill>
                        <a:effectLst/>
                        <a:latin typeface="Lato" panose="020F0502020204030203" pitchFamily="34" charset="0"/>
                        <a:ea typeface="Lato" panose="020F0502020204030203" pitchFamily="34" charset="0"/>
                        <a:cs typeface="Lato" panose="020F0502020204030203" pitchFamily="34" charset="0"/>
                        <a:sym typeface="Aria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600" b="0" u="none" strike="noStrike" cap="none" dirty="0">
                          <a:solidFill>
                            <a:schemeClr val="accent6"/>
                          </a:solidFill>
                          <a:effectLst/>
                          <a:sym typeface="Arial"/>
                        </a:rPr>
                        <a:t>Mid</a:t>
                      </a:r>
                      <a:endParaRPr lang="en-US" sz="1600" b="0" i="0" u="none" strike="noStrike" cap="none" dirty="0">
                        <a:solidFill>
                          <a:schemeClr val="accent6"/>
                        </a:solidFill>
                        <a:effectLst/>
                        <a:latin typeface="Lato" panose="020F0502020204030203" pitchFamily="34" charset="0"/>
                        <a:ea typeface="Lato" panose="020F0502020204030203" pitchFamily="34" charset="0"/>
                        <a:cs typeface="Lato" panose="020F0502020204030203" pitchFamily="34" charset="0"/>
                        <a:sym typeface="Arial"/>
                      </a:endParaRPr>
                    </a:p>
                  </a:txBody>
                  <a:tcPr anchor="ctr"/>
                </a:tc>
                <a:tc>
                  <a:txBody>
                    <a:bodyPr/>
                    <a:lstStyle/>
                    <a:p>
                      <a:pPr algn="ctr"/>
                      <a:r>
                        <a:rPr lang="en-US" sz="1600" dirty="0"/>
                        <a:t>The Stanford 3D Scanning Repository</a:t>
                      </a:r>
                      <a:endParaRPr lang="en-US" sz="1600" dirty="0">
                        <a:latin typeface="Lato" panose="020F0502020204030203" pitchFamily="34" charset="0"/>
                        <a:ea typeface="Lato" panose="020F0502020204030203" pitchFamily="34" charset="0"/>
                        <a:cs typeface="Lato" panose="020F0502020204030203" pitchFamily="34" charset="0"/>
                      </a:endParaRPr>
                    </a:p>
                  </a:txBody>
                  <a:tcPr anchor="ctr"/>
                </a:tc>
                <a:extLst>
                  <a:ext uri="{0D108BD9-81ED-4DB2-BD59-A6C34878D82A}">
                    <a16:rowId xmlns:a16="http://schemas.microsoft.com/office/drawing/2014/main" val="1889081440"/>
                  </a:ext>
                </a:extLst>
              </a:tr>
            </a:tbl>
          </a:graphicData>
        </a:graphic>
      </p:graphicFrame>
      <p:sp>
        <p:nvSpPr>
          <p:cNvPr id="7" name="TextBox 6">
            <a:extLst>
              <a:ext uri="{FF2B5EF4-FFF2-40B4-BE49-F238E27FC236}">
                <a16:creationId xmlns:a16="http://schemas.microsoft.com/office/drawing/2014/main" id="{DB30073B-7067-EE2A-BE71-42D4E865ECB1}"/>
              </a:ext>
            </a:extLst>
          </p:cNvPr>
          <p:cNvSpPr txBox="1"/>
          <p:nvPr/>
        </p:nvSpPr>
        <p:spPr>
          <a:xfrm>
            <a:off x="15411" y="6538912"/>
            <a:ext cx="7669696" cy="307777"/>
          </a:xfrm>
          <a:prstGeom prst="rect">
            <a:avLst/>
          </a:prstGeom>
          <a:noFill/>
        </p:spPr>
        <p:txBody>
          <a:bodyPr wrap="square" rtlCol="0">
            <a:spAutoFit/>
          </a:bodyPr>
          <a:lstStyle/>
          <a:p>
            <a:r>
              <a:rPr lang="en-US" dirty="0">
                <a:solidFill>
                  <a:schemeClr val="bg1">
                    <a:lumMod val="50000"/>
                  </a:schemeClr>
                </a:solidFill>
              </a:rPr>
              <a:t>These are the frequently used datasets in their domains, all available online</a:t>
            </a:r>
          </a:p>
        </p:txBody>
      </p:sp>
      <p:graphicFrame>
        <p:nvGraphicFramePr>
          <p:cNvPr id="5" name="Table 4">
            <a:extLst>
              <a:ext uri="{FF2B5EF4-FFF2-40B4-BE49-F238E27FC236}">
                <a16:creationId xmlns:a16="http://schemas.microsoft.com/office/drawing/2014/main" id="{229AEE1A-C11E-8227-8543-45B3E5409197}"/>
              </a:ext>
            </a:extLst>
          </p:cNvPr>
          <p:cNvGraphicFramePr>
            <a:graphicFrameLocks noGrp="1"/>
          </p:cNvGraphicFramePr>
          <p:nvPr>
            <p:extLst>
              <p:ext uri="{D42A27DB-BD31-4B8C-83A1-F6EECF244321}">
                <p14:modId xmlns:p14="http://schemas.microsoft.com/office/powerpoint/2010/main" val="1363569984"/>
              </p:ext>
            </p:extLst>
          </p:nvPr>
        </p:nvGraphicFramePr>
        <p:xfrm>
          <a:off x="548640" y="1737360"/>
          <a:ext cx="10437394" cy="4658360"/>
        </p:xfrm>
        <a:graphic>
          <a:graphicData uri="http://schemas.openxmlformats.org/drawingml/2006/table">
            <a:tbl>
              <a:tblPr firstRow="1" bandRow="1">
                <a:tableStyleId>{073A0DAA-6AF3-43AB-8588-CEC1D06C72B9}</a:tableStyleId>
              </a:tblPr>
              <a:tblGrid>
                <a:gridCol w="1702468">
                  <a:extLst>
                    <a:ext uri="{9D8B030D-6E8A-4147-A177-3AD203B41FA5}">
                      <a16:colId xmlns:a16="http://schemas.microsoft.com/office/drawing/2014/main" val="3093223899"/>
                    </a:ext>
                  </a:extLst>
                </a:gridCol>
                <a:gridCol w="1259867">
                  <a:extLst>
                    <a:ext uri="{9D8B030D-6E8A-4147-A177-3AD203B41FA5}">
                      <a16:colId xmlns:a16="http://schemas.microsoft.com/office/drawing/2014/main" val="3028521786"/>
                    </a:ext>
                  </a:extLst>
                </a:gridCol>
                <a:gridCol w="1485897">
                  <a:extLst>
                    <a:ext uri="{9D8B030D-6E8A-4147-A177-3AD203B41FA5}">
                      <a16:colId xmlns:a16="http://schemas.microsoft.com/office/drawing/2014/main" val="4248541105"/>
                    </a:ext>
                  </a:extLst>
                </a:gridCol>
                <a:gridCol w="1485897">
                  <a:extLst>
                    <a:ext uri="{9D8B030D-6E8A-4147-A177-3AD203B41FA5}">
                      <a16:colId xmlns:a16="http://schemas.microsoft.com/office/drawing/2014/main" val="1497471343"/>
                    </a:ext>
                  </a:extLst>
                </a:gridCol>
                <a:gridCol w="4503265">
                  <a:extLst>
                    <a:ext uri="{9D8B030D-6E8A-4147-A177-3AD203B41FA5}">
                      <a16:colId xmlns:a16="http://schemas.microsoft.com/office/drawing/2014/main" val="2562170708"/>
                    </a:ext>
                  </a:extLst>
                </a:gridCol>
              </a:tblGrid>
              <a:tr h="370840">
                <a:tc>
                  <a:txBody>
                    <a:bodyPr/>
                    <a:lstStyle/>
                    <a:p>
                      <a:pPr algn="ctr"/>
                      <a:r>
                        <a:rPr lang="en-US" sz="1600" dirty="0"/>
                        <a:t>Name</a:t>
                      </a:r>
                      <a:endParaRPr lang="en-US" sz="1600" dirty="0">
                        <a:latin typeface="Lato" panose="020F0502020204030203" pitchFamily="34" charset="0"/>
                        <a:ea typeface="Lato" panose="020F0502020204030203" pitchFamily="34" charset="0"/>
                        <a:cs typeface="Lato" panose="020F0502020204030203" pitchFamily="34" charset="0"/>
                      </a:endParaRPr>
                    </a:p>
                  </a:txBody>
                  <a:tcPr anchor="ctr">
                    <a:solidFill>
                      <a:srgbClr val="C00000"/>
                    </a:solidFill>
                  </a:tcPr>
                </a:tc>
                <a:tc>
                  <a:txBody>
                    <a:bodyPr/>
                    <a:lstStyle/>
                    <a:p>
                      <a:pPr algn="ctr"/>
                      <a:r>
                        <a:rPr lang="en-US" sz="1600" dirty="0"/>
                        <a:t>Type</a:t>
                      </a:r>
                      <a:endParaRPr lang="en-US" sz="1600" dirty="0">
                        <a:latin typeface="Lato" panose="020F0502020204030203" pitchFamily="34" charset="0"/>
                        <a:ea typeface="Lato" panose="020F0502020204030203" pitchFamily="34" charset="0"/>
                        <a:cs typeface="Lato" panose="020F0502020204030203" pitchFamily="34" charset="0"/>
                      </a:endParaRPr>
                    </a:p>
                  </a:txBody>
                  <a:tcPr anchor="ctr">
                    <a:solidFill>
                      <a:srgbClr val="C00000"/>
                    </a:solidFill>
                  </a:tcPr>
                </a:tc>
                <a:tc>
                  <a:txBody>
                    <a:bodyPr/>
                    <a:lstStyle/>
                    <a:p>
                      <a:pPr algn="ctr"/>
                      <a:r>
                        <a:rPr lang="en-US" sz="1600" dirty="0"/>
                        <a:t># of Points</a:t>
                      </a:r>
                      <a:endParaRPr lang="en-US" sz="1600" dirty="0">
                        <a:latin typeface="Lato" panose="020F0502020204030203" pitchFamily="34" charset="0"/>
                        <a:ea typeface="Lato" panose="020F0502020204030203" pitchFamily="34" charset="0"/>
                        <a:cs typeface="Lato" panose="020F0502020204030203" pitchFamily="34" charset="0"/>
                      </a:endParaRPr>
                    </a:p>
                  </a:txBody>
                  <a:tcPr anchor="ctr">
                    <a:solidFill>
                      <a:srgbClr val="C00000"/>
                    </a:solidFill>
                  </a:tcPr>
                </a:tc>
                <a:tc>
                  <a:txBody>
                    <a:bodyPr/>
                    <a:lstStyle/>
                    <a:p>
                      <a:pPr algn="ctr"/>
                      <a:r>
                        <a:rPr lang="en-US" sz="1600" dirty="0"/>
                        <a:t>Skewness</a:t>
                      </a:r>
                      <a:endParaRPr lang="en-US" sz="1600" dirty="0">
                        <a:latin typeface="Lato" panose="020F0502020204030203" pitchFamily="34" charset="0"/>
                        <a:ea typeface="Lato" panose="020F0502020204030203" pitchFamily="34" charset="0"/>
                        <a:cs typeface="Lato" panose="020F0502020204030203" pitchFamily="34" charset="0"/>
                      </a:endParaRPr>
                    </a:p>
                  </a:txBody>
                  <a:tcPr anchor="ctr">
                    <a:solidFill>
                      <a:srgbClr val="C00000"/>
                    </a:solidFill>
                  </a:tcPr>
                </a:tc>
                <a:tc>
                  <a:txBody>
                    <a:bodyPr/>
                    <a:lstStyle/>
                    <a:p>
                      <a:pPr algn="ctr"/>
                      <a:r>
                        <a:rPr lang="en-US" sz="1600" dirty="0"/>
                        <a:t>Notes</a:t>
                      </a:r>
                      <a:endParaRPr lang="en-US" sz="1600" dirty="0">
                        <a:latin typeface="Lato" panose="020F0502020204030203" pitchFamily="34" charset="0"/>
                        <a:ea typeface="Lato" panose="020F0502020204030203" pitchFamily="34" charset="0"/>
                        <a:cs typeface="Lato" panose="020F0502020204030203" pitchFamily="34" charset="0"/>
                      </a:endParaRPr>
                    </a:p>
                  </a:txBody>
                  <a:tcPr anchor="ctr">
                    <a:solidFill>
                      <a:srgbClr val="C00000"/>
                    </a:solidFill>
                  </a:tcPr>
                </a:tc>
                <a:extLst>
                  <a:ext uri="{0D108BD9-81ED-4DB2-BD59-A6C34878D82A}">
                    <a16:rowId xmlns:a16="http://schemas.microsoft.com/office/drawing/2014/main" val="500374588"/>
                  </a:ext>
                </a:extLst>
              </a:tr>
              <a:tr h="370840">
                <a:tc>
                  <a:txBody>
                    <a:bodyPr/>
                    <a:lstStyle/>
                    <a:p>
                      <a:pPr algn="ctr"/>
                      <a:r>
                        <a:rPr lang="en-US" sz="1600" dirty="0" err="1"/>
                        <a:t>BraTS</a:t>
                      </a:r>
                      <a:endParaRPr lang="en-US" sz="1600" dirty="0">
                        <a:latin typeface="Lato" panose="020F0502020204030203" pitchFamily="34" charset="0"/>
                        <a:ea typeface="Lato" panose="020F0502020204030203" pitchFamily="34" charset="0"/>
                        <a:cs typeface="Lato" panose="020F0502020204030203" pitchFamily="34" charset="0"/>
                      </a:endParaRPr>
                    </a:p>
                  </a:txBody>
                  <a:tcPr anchor="ctr"/>
                </a:tc>
                <a:tc>
                  <a:txBody>
                    <a:bodyPr/>
                    <a:lstStyle/>
                    <a:p>
                      <a:pPr algn="ctr"/>
                      <a:r>
                        <a:rPr lang="en-US" sz="1600" b="0" u="none" strike="noStrike" cap="none" dirty="0">
                          <a:solidFill>
                            <a:schemeClr val="dk1"/>
                          </a:solidFill>
                          <a:effectLst/>
                          <a:sym typeface="Arial"/>
                        </a:rPr>
                        <a:t>400+ MRI Images</a:t>
                      </a:r>
                      <a:endParaRPr lang="en-US" sz="1600" dirty="0">
                        <a:latin typeface="Lato" panose="020F0502020204030203" pitchFamily="34" charset="0"/>
                        <a:ea typeface="Lato" panose="020F0502020204030203" pitchFamily="34" charset="0"/>
                        <a:cs typeface="Lato" panose="020F0502020204030203" pitchFamily="34" charset="0"/>
                      </a:endParaRPr>
                    </a:p>
                  </a:txBody>
                  <a:tcPr anchor="ctr"/>
                </a:tc>
                <a:tc>
                  <a:txBody>
                    <a:bodyPr/>
                    <a:lstStyle/>
                    <a:p>
                      <a:pPr algn="ctr"/>
                      <a:r>
                        <a:rPr lang="en-US" altLang="zh-CN" sz="1600" dirty="0"/>
                        <a:t>Avg 1.5M</a:t>
                      </a:r>
                      <a:endParaRPr lang="en-US" sz="1600" dirty="0">
                        <a:latin typeface="Lato" panose="020F0502020204030203" pitchFamily="34" charset="0"/>
                        <a:ea typeface="Lato" panose="020F0502020204030203" pitchFamily="34" charset="0"/>
                        <a:cs typeface="Lato" panose="020F0502020204030203" pitchFamily="34" charset="0"/>
                      </a:endParaRPr>
                    </a:p>
                  </a:txBody>
                  <a:tcPr anchor="ctr"/>
                </a:tc>
                <a:tc>
                  <a:txBody>
                    <a:bodyPr/>
                    <a:lstStyle/>
                    <a:p>
                      <a:pPr algn="ctr"/>
                      <a:r>
                        <a:rPr lang="en-US" sz="1600" dirty="0">
                          <a:solidFill>
                            <a:srgbClr val="008000"/>
                          </a:solidFill>
                        </a:rPr>
                        <a:t>Low</a:t>
                      </a:r>
                      <a:endParaRPr lang="en-US" sz="1600" dirty="0">
                        <a:latin typeface="Lato" panose="020F0502020204030203" pitchFamily="34" charset="0"/>
                        <a:ea typeface="Lato" panose="020F0502020204030203" pitchFamily="34" charset="0"/>
                        <a:cs typeface="Lato" panose="020F0502020204030203" pitchFamily="34"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600" b="0" u="none" strike="noStrike" cap="none" dirty="0">
                          <a:solidFill>
                            <a:schemeClr val="dk1"/>
                          </a:solidFill>
                          <a:effectLst/>
                          <a:sym typeface="Arial"/>
                        </a:rPr>
                        <a:t>Multimodal Brain Tumor Segmentation Challenge</a:t>
                      </a:r>
                      <a:endParaRPr lang="en-US" sz="1600" b="0" i="0" u="none" strike="noStrike" cap="none" dirty="0">
                        <a:solidFill>
                          <a:schemeClr val="dk1"/>
                        </a:solidFill>
                        <a:effectLst/>
                        <a:latin typeface="Lato" panose="020F0502020204030203" pitchFamily="34" charset="0"/>
                        <a:ea typeface="Lato" panose="020F0502020204030203" pitchFamily="34" charset="0"/>
                        <a:cs typeface="Lato" panose="020F0502020204030203" pitchFamily="34" charset="0"/>
                        <a:sym typeface="Arial"/>
                      </a:endParaRPr>
                    </a:p>
                  </a:txBody>
                  <a:tcPr anchor="ctr"/>
                </a:tc>
                <a:extLst>
                  <a:ext uri="{0D108BD9-81ED-4DB2-BD59-A6C34878D82A}">
                    <a16:rowId xmlns:a16="http://schemas.microsoft.com/office/drawing/2014/main" val="1478941189"/>
                  </a:ext>
                </a:extLst>
              </a:tr>
              <a:tr h="370840">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600" b="0" u="none" strike="noStrike" cap="none" dirty="0">
                          <a:solidFill>
                            <a:schemeClr val="dk1"/>
                          </a:solidFill>
                          <a:effectLst/>
                          <a:sym typeface="Arial"/>
                        </a:rPr>
                        <a:t>Dragon</a:t>
                      </a:r>
                      <a:endParaRPr lang="en-US" sz="1600" b="0" i="0" u="none" strike="noStrike" cap="none" dirty="0">
                        <a:solidFill>
                          <a:schemeClr val="dk1"/>
                        </a:solidFill>
                        <a:effectLst/>
                        <a:latin typeface="Lato" panose="020F0502020204030203" pitchFamily="34" charset="0"/>
                        <a:ea typeface="Lato" panose="020F0502020204030203" pitchFamily="34" charset="0"/>
                        <a:cs typeface="Lato" panose="020F0502020204030203" pitchFamily="34" charset="0"/>
                        <a:sym typeface="Aria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600" b="0" u="none" strike="noStrike" cap="none" dirty="0">
                          <a:solidFill>
                            <a:schemeClr val="dk1"/>
                          </a:solidFill>
                          <a:effectLst/>
                          <a:sym typeface="Arial"/>
                        </a:rPr>
                        <a:t>Graphics</a:t>
                      </a:r>
                      <a:endParaRPr lang="en-US" sz="1600" b="0" i="0" u="none" strike="noStrike" cap="none" dirty="0">
                        <a:solidFill>
                          <a:schemeClr val="dk1"/>
                        </a:solidFill>
                        <a:effectLst/>
                        <a:latin typeface="Lato" panose="020F0502020204030203" pitchFamily="34" charset="0"/>
                        <a:ea typeface="Lato" panose="020F0502020204030203" pitchFamily="34" charset="0"/>
                        <a:cs typeface="Lato" panose="020F0502020204030203" pitchFamily="34" charset="0"/>
                        <a:sym typeface="Aria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600" b="0" u="none" strike="noStrike" cap="none" dirty="0">
                          <a:solidFill>
                            <a:schemeClr val="dk1"/>
                          </a:solidFill>
                          <a:effectLst/>
                          <a:sym typeface="Arial"/>
                        </a:rPr>
                        <a:t>0.4M</a:t>
                      </a:r>
                      <a:endParaRPr lang="en-US" sz="1600" b="0" i="0" u="none" strike="noStrike" cap="none" dirty="0">
                        <a:solidFill>
                          <a:schemeClr val="dk1"/>
                        </a:solidFill>
                        <a:effectLst/>
                        <a:latin typeface="Lato" panose="020F0502020204030203" pitchFamily="34" charset="0"/>
                        <a:ea typeface="Lato" panose="020F0502020204030203" pitchFamily="34" charset="0"/>
                        <a:cs typeface="Lato" panose="020F0502020204030203" pitchFamily="34" charset="0"/>
                        <a:sym typeface="Aria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600" b="0" u="none" strike="noStrike" cap="none" dirty="0">
                          <a:solidFill>
                            <a:schemeClr val="accent6"/>
                          </a:solidFill>
                          <a:effectLst/>
                          <a:sym typeface="Arial"/>
                        </a:rPr>
                        <a:t>Mid</a:t>
                      </a:r>
                      <a:endParaRPr lang="en-US" sz="1600" b="0" i="0" u="none" strike="noStrike" cap="none" dirty="0">
                        <a:solidFill>
                          <a:schemeClr val="accent6"/>
                        </a:solidFill>
                        <a:effectLst/>
                        <a:latin typeface="Lato" panose="020F0502020204030203" pitchFamily="34" charset="0"/>
                        <a:ea typeface="Lato" panose="020F0502020204030203" pitchFamily="34" charset="0"/>
                        <a:cs typeface="Lato" panose="020F0502020204030203" pitchFamily="34" charset="0"/>
                        <a:sym typeface="Arial"/>
                      </a:endParaRPr>
                    </a:p>
                  </a:txBody>
                  <a:tcPr anchor="ctr"/>
                </a:tc>
                <a:tc>
                  <a:txBody>
                    <a:bodyPr/>
                    <a:lstStyle/>
                    <a:p>
                      <a:pPr algn="ctr"/>
                      <a:r>
                        <a:rPr lang="en-US" sz="1600" b="0" u="none" strike="noStrike" cap="none" dirty="0">
                          <a:solidFill>
                            <a:schemeClr val="dk1"/>
                          </a:solidFill>
                          <a:effectLst/>
                          <a:sym typeface="Arial"/>
                        </a:rPr>
                        <a:t>The Stanford 3D Scanning Repository</a:t>
                      </a:r>
                      <a:endParaRPr lang="en-US" sz="1600" dirty="0">
                        <a:latin typeface="Lato" panose="020F0502020204030203" pitchFamily="34" charset="0"/>
                        <a:ea typeface="Lato" panose="020F0502020204030203" pitchFamily="34" charset="0"/>
                        <a:cs typeface="Lato" panose="020F0502020204030203" pitchFamily="34" charset="0"/>
                      </a:endParaRPr>
                    </a:p>
                  </a:txBody>
                  <a:tcPr anchor="ctr"/>
                </a:tc>
                <a:extLst>
                  <a:ext uri="{0D108BD9-81ED-4DB2-BD59-A6C34878D82A}">
                    <a16:rowId xmlns:a16="http://schemas.microsoft.com/office/drawing/2014/main" val="1252058427"/>
                  </a:ext>
                </a:extLst>
              </a:tr>
              <a:tr h="370840">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600" b="0" u="none" strike="noStrike" cap="none" dirty="0" err="1">
                          <a:solidFill>
                            <a:schemeClr val="dk1"/>
                          </a:solidFill>
                          <a:effectLst/>
                          <a:sym typeface="Arial"/>
                        </a:rPr>
                        <a:t>AsianDragon</a:t>
                      </a:r>
                      <a:endParaRPr lang="en-US" sz="1600" b="0" i="0" u="none" strike="noStrike" cap="none" dirty="0">
                        <a:solidFill>
                          <a:schemeClr val="dk1"/>
                        </a:solidFill>
                        <a:effectLst/>
                        <a:latin typeface="Lato" panose="020F0502020204030203" pitchFamily="34" charset="0"/>
                        <a:ea typeface="Lato" panose="020F0502020204030203" pitchFamily="34" charset="0"/>
                        <a:cs typeface="Lato" panose="020F0502020204030203" pitchFamily="34" charset="0"/>
                        <a:sym typeface="Aria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600" b="0" u="none" strike="noStrike" cap="none" dirty="0">
                          <a:solidFill>
                            <a:schemeClr val="dk1"/>
                          </a:solidFill>
                          <a:effectLst/>
                          <a:sym typeface="Arial"/>
                        </a:rPr>
                        <a:t>Graphics</a:t>
                      </a:r>
                      <a:endParaRPr lang="en-US" sz="1600" b="0" i="0" u="none" strike="noStrike" cap="none" dirty="0">
                        <a:solidFill>
                          <a:schemeClr val="dk1"/>
                        </a:solidFill>
                        <a:effectLst/>
                        <a:latin typeface="Lato" panose="020F0502020204030203" pitchFamily="34" charset="0"/>
                        <a:ea typeface="Lato" panose="020F0502020204030203" pitchFamily="34" charset="0"/>
                        <a:cs typeface="Lato" panose="020F0502020204030203" pitchFamily="34" charset="0"/>
                        <a:sym typeface="Aria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600" b="0" u="none" strike="noStrike" cap="none" dirty="0">
                          <a:solidFill>
                            <a:schemeClr val="dk1"/>
                          </a:solidFill>
                          <a:effectLst/>
                          <a:sym typeface="Arial"/>
                        </a:rPr>
                        <a:t>3.6M</a:t>
                      </a:r>
                      <a:endParaRPr lang="en-US" sz="1600" b="0" i="0" u="none" strike="noStrike" cap="none" dirty="0">
                        <a:solidFill>
                          <a:schemeClr val="dk1"/>
                        </a:solidFill>
                        <a:effectLst/>
                        <a:latin typeface="Lato" panose="020F0502020204030203" pitchFamily="34" charset="0"/>
                        <a:ea typeface="Lato" panose="020F0502020204030203" pitchFamily="34" charset="0"/>
                        <a:cs typeface="Lato" panose="020F0502020204030203" pitchFamily="34" charset="0"/>
                        <a:sym typeface="Aria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600" b="0" u="none" strike="noStrike" cap="none" dirty="0">
                          <a:solidFill>
                            <a:schemeClr val="accent6"/>
                          </a:solidFill>
                          <a:effectLst/>
                          <a:sym typeface="Arial"/>
                        </a:rPr>
                        <a:t>Mid</a:t>
                      </a:r>
                      <a:endParaRPr lang="en-US" sz="1600" b="0" i="0" u="none" strike="noStrike" cap="none" dirty="0">
                        <a:solidFill>
                          <a:schemeClr val="accent6"/>
                        </a:solidFill>
                        <a:effectLst/>
                        <a:latin typeface="Lato" panose="020F0502020204030203" pitchFamily="34" charset="0"/>
                        <a:ea typeface="Lato" panose="020F0502020204030203" pitchFamily="34" charset="0"/>
                        <a:cs typeface="Lato" panose="020F0502020204030203" pitchFamily="34" charset="0"/>
                        <a:sym typeface="Aria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600" b="0" u="none" strike="noStrike" cap="none" dirty="0">
                          <a:solidFill>
                            <a:schemeClr val="dk1"/>
                          </a:solidFill>
                          <a:effectLst/>
                          <a:sym typeface="Arial"/>
                        </a:rPr>
                        <a:t>The Stanford 3D Scanning Repository</a:t>
                      </a:r>
                      <a:endParaRPr lang="en-US" sz="1600" dirty="0">
                        <a:latin typeface="Lato" panose="020F0502020204030203" pitchFamily="34" charset="0"/>
                        <a:ea typeface="Lato" panose="020F0502020204030203" pitchFamily="34" charset="0"/>
                        <a:cs typeface="Lato" panose="020F0502020204030203" pitchFamily="34" charset="0"/>
                      </a:endParaRPr>
                    </a:p>
                  </a:txBody>
                  <a:tcPr anchor="ctr"/>
                </a:tc>
                <a:extLst>
                  <a:ext uri="{0D108BD9-81ED-4DB2-BD59-A6C34878D82A}">
                    <a16:rowId xmlns:a16="http://schemas.microsoft.com/office/drawing/2014/main" val="527610419"/>
                  </a:ext>
                </a:extLst>
              </a:tr>
              <a:tr h="370840">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600" b="0" u="none" strike="noStrike" cap="none" dirty="0" err="1">
                          <a:solidFill>
                            <a:schemeClr val="dk1"/>
                          </a:solidFill>
                          <a:effectLst/>
                          <a:sym typeface="Arial"/>
                        </a:rPr>
                        <a:t>HappyBuddha</a:t>
                      </a:r>
                      <a:endParaRPr lang="en-US" sz="1600" b="0" i="0" u="none" strike="noStrike" cap="none" dirty="0">
                        <a:solidFill>
                          <a:schemeClr val="dk1"/>
                        </a:solidFill>
                        <a:effectLst/>
                        <a:latin typeface="Lato" panose="020F0502020204030203" pitchFamily="34" charset="0"/>
                        <a:ea typeface="Lato" panose="020F0502020204030203" pitchFamily="34" charset="0"/>
                        <a:cs typeface="Lato" panose="020F0502020204030203" pitchFamily="34" charset="0"/>
                        <a:sym typeface="Aria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600" b="0" u="none" strike="noStrike" cap="none" dirty="0">
                          <a:solidFill>
                            <a:schemeClr val="dk1"/>
                          </a:solidFill>
                          <a:effectLst/>
                          <a:sym typeface="Arial"/>
                        </a:rPr>
                        <a:t>Graphics</a:t>
                      </a:r>
                      <a:endParaRPr lang="en-US" sz="1600" b="0" i="0" u="none" strike="noStrike" cap="none" dirty="0">
                        <a:solidFill>
                          <a:schemeClr val="dk1"/>
                        </a:solidFill>
                        <a:effectLst/>
                        <a:latin typeface="Lato" panose="020F0502020204030203" pitchFamily="34" charset="0"/>
                        <a:ea typeface="Lato" panose="020F0502020204030203" pitchFamily="34" charset="0"/>
                        <a:cs typeface="Lato" panose="020F0502020204030203" pitchFamily="34" charset="0"/>
                        <a:sym typeface="Aria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600" b="0" u="none" strike="noStrike" cap="none" dirty="0">
                          <a:solidFill>
                            <a:schemeClr val="dk1"/>
                          </a:solidFill>
                          <a:effectLst/>
                          <a:sym typeface="Arial"/>
                        </a:rPr>
                        <a:t>0.5M</a:t>
                      </a:r>
                      <a:endParaRPr lang="en-US" sz="1600" b="0" i="0" u="none" strike="noStrike" cap="none" dirty="0">
                        <a:solidFill>
                          <a:schemeClr val="dk1"/>
                        </a:solidFill>
                        <a:effectLst/>
                        <a:latin typeface="Lato" panose="020F0502020204030203" pitchFamily="34" charset="0"/>
                        <a:ea typeface="Lato" panose="020F0502020204030203" pitchFamily="34" charset="0"/>
                        <a:cs typeface="Lato" panose="020F0502020204030203" pitchFamily="34" charset="0"/>
                        <a:sym typeface="Aria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600" b="0" u="none" strike="noStrike" cap="none" dirty="0">
                          <a:solidFill>
                            <a:schemeClr val="accent6"/>
                          </a:solidFill>
                          <a:effectLst/>
                          <a:sym typeface="Arial"/>
                        </a:rPr>
                        <a:t>Mid</a:t>
                      </a:r>
                      <a:endParaRPr lang="en-US" sz="1600" b="0" i="0" u="none" strike="noStrike" cap="none" dirty="0">
                        <a:solidFill>
                          <a:schemeClr val="accent6"/>
                        </a:solidFill>
                        <a:effectLst/>
                        <a:latin typeface="Lato" panose="020F0502020204030203" pitchFamily="34" charset="0"/>
                        <a:ea typeface="Lato" panose="020F0502020204030203" pitchFamily="34" charset="0"/>
                        <a:cs typeface="Lato" panose="020F0502020204030203" pitchFamily="34" charset="0"/>
                        <a:sym typeface="Arial"/>
                      </a:endParaRPr>
                    </a:p>
                  </a:txBody>
                  <a:tcPr anchor="ctr"/>
                </a:tc>
                <a:tc>
                  <a:txBody>
                    <a:bodyPr/>
                    <a:lstStyle/>
                    <a:p>
                      <a:pPr algn="ctr"/>
                      <a:r>
                        <a:rPr lang="en-US" sz="1600" dirty="0"/>
                        <a:t>The Stanford 3D Scanning Repository</a:t>
                      </a:r>
                      <a:endParaRPr lang="en-US" sz="1600" dirty="0">
                        <a:latin typeface="Lato" panose="020F0502020204030203" pitchFamily="34" charset="0"/>
                        <a:ea typeface="Lato" panose="020F0502020204030203" pitchFamily="34" charset="0"/>
                        <a:cs typeface="Lato" panose="020F0502020204030203" pitchFamily="34" charset="0"/>
                      </a:endParaRPr>
                    </a:p>
                  </a:txBody>
                  <a:tcPr anchor="ctr"/>
                </a:tc>
                <a:extLst>
                  <a:ext uri="{0D108BD9-81ED-4DB2-BD59-A6C34878D82A}">
                    <a16:rowId xmlns:a16="http://schemas.microsoft.com/office/drawing/2014/main" val="138051383"/>
                  </a:ext>
                </a:extLst>
              </a:tr>
              <a:tr h="370840">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600" b="0" u="none" strike="noStrike" cap="none" dirty="0" err="1">
                          <a:solidFill>
                            <a:schemeClr val="dk1"/>
                          </a:solidFill>
                          <a:effectLst/>
                          <a:sym typeface="Arial"/>
                        </a:rPr>
                        <a:t>ThaiStatuette</a:t>
                      </a:r>
                      <a:endParaRPr lang="en-US" sz="1600" b="0" i="0" u="none" strike="noStrike" cap="none" dirty="0">
                        <a:solidFill>
                          <a:schemeClr val="dk1"/>
                        </a:solidFill>
                        <a:effectLst/>
                        <a:latin typeface="Lato" panose="020F0502020204030203" pitchFamily="34" charset="0"/>
                        <a:ea typeface="Lato" panose="020F0502020204030203" pitchFamily="34" charset="0"/>
                        <a:cs typeface="Lato" panose="020F0502020204030203" pitchFamily="34" charset="0"/>
                        <a:sym typeface="Aria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600" b="0" u="none" strike="noStrike" cap="none" dirty="0">
                          <a:solidFill>
                            <a:schemeClr val="dk1"/>
                          </a:solidFill>
                          <a:effectLst/>
                          <a:sym typeface="Arial"/>
                        </a:rPr>
                        <a:t>Graphics</a:t>
                      </a:r>
                      <a:endParaRPr lang="en-US" sz="1600" b="0" i="0" u="none" strike="noStrike" cap="none" dirty="0">
                        <a:solidFill>
                          <a:schemeClr val="dk1"/>
                        </a:solidFill>
                        <a:effectLst/>
                        <a:latin typeface="Lato" panose="020F0502020204030203" pitchFamily="34" charset="0"/>
                        <a:ea typeface="Lato" panose="020F0502020204030203" pitchFamily="34" charset="0"/>
                        <a:cs typeface="Lato" panose="020F0502020204030203" pitchFamily="34" charset="0"/>
                        <a:sym typeface="Aria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600" b="0" u="none" strike="noStrike" cap="none" dirty="0">
                          <a:solidFill>
                            <a:schemeClr val="dk1"/>
                          </a:solidFill>
                          <a:effectLst/>
                          <a:sym typeface="Arial"/>
                        </a:rPr>
                        <a:t>4.9M</a:t>
                      </a:r>
                      <a:endParaRPr lang="en-US" sz="1600" b="0" i="0" u="none" strike="noStrike" cap="none" dirty="0">
                        <a:solidFill>
                          <a:schemeClr val="dk1"/>
                        </a:solidFill>
                        <a:effectLst/>
                        <a:latin typeface="Lato" panose="020F0502020204030203" pitchFamily="34" charset="0"/>
                        <a:ea typeface="Lato" panose="020F0502020204030203" pitchFamily="34" charset="0"/>
                        <a:cs typeface="Lato" panose="020F0502020204030203" pitchFamily="34" charset="0"/>
                        <a:sym typeface="Aria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600" b="0" u="none" strike="noStrike" cap="none" dirty="0">
                          <a:solidFill>
                            <a:schemeClr val="accent6"/>
                          </a:solidFill>
                          <a:effectLst/>
                          <a:sym typeface="Arial"/>
                        </a:rPr>
                        <a:t>Mid</a:t>
                      </a:r>
                      <a:endParaRPr lang="en-US" sz="1600" b="0" i="0" u="none" strike="noStrike" cap="none" dirty="0">
                        <a:solidFill>
                          <a:schemeClr val="accent6"/>
                        </a:solidFill>
                        <a:effectLst/>
                        <a:latin typeface="Lato" panose="020F0502020204030203" pitchFamily="34" charset="0"/>
                        <a:ea typeface="Lato" panose="020F0502020204030203" pitchFamily="34" charset="0"/>
                        <a:cs typeface="Lato" panose="020F0502020204030203" pitchFamily="34" charset="0"/>
                        <a:sym typeface="Arial"/>
                      </a:endParaRPr>
                    </a:p>
                  </a:txBody>
                  <a:tcPr anchor="ctr"/>
                </a:tc>
                <a:tc>
                  <a:txBody>
                    <a:bodyPr/>
                    <a:lstStyle/>
                    <a:p>
                      <a:pPr algn="ctr"/>
                      <a:r>
                        <a:rPr lang="en-US" sz="1600" dirty="0"/>
                        <a:t>The Stanford 3D Scanning Repository</a:t>
                      </a:r>
                      <a:endParaRPr lang="en-US" sz="1600" dirty="0">
                        <a:latin typeface="Lato" panose="020F0502020204030203" pitchFamily="34" charset="0"/>
                        <a:ea typeface="Lato" panose="020F0502020204030203" pitchFamily="34" charset="0"/>
                        <a:cs typeface="Lato" panose="020F0502020204030203" pitchFamily="34" charset="0"/>
                      </a:endParaRPr>
                    </a:p>
                  </a:txBody>
                  <a:tcPr anchor="ctr"/>
                </a:tc>
                <a:extLst>
                  <a:ext uri="{0D108BD9-81ED-4DB2-BD59-A6C34878D82A}">
                    <a16:rowId xmlns:a16="http://schemas.microsoft.com/office/drawing/2014/main" val="1889081440"/>
                  </a:ext>
                </a:extLst>
              </a:tr>
              <a:tr h="370840">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600" b="0" u="none" strike="noStrike" cap="none" dirty="0" err="1">
                          <a:solidFill>
                            <a:schemeClr val="dk1"/>
                          </a:solidFill>
                          <a:effectLst/>
                          <a:sym typeface="Arial"/>
                        </a:rPr>
                        <a:t>USCounty</a:t>
                      </a:r>
                      <a:endParaRPr lang="en-US" sz="1600" b="0" i="0" u="none" strike="noStrike" cap="none" dirty="0">
                        <a:solidFill>
                          <a:schemeClr val="dk1"/>
                        </a:solidFill>
                        <a:effectLst/>
                        <a:latin typeface="Lato" panose="020F0502020204030203" pitchFamily="34" charset="0"/>
                        <a:ea typeface="Lato" panose="020F0502020204030203" pitchFamily="34" charset="0"/>
                        <a:cs typeface="Lato" panose="020F0502020204030203" pitchFamily="34" charset="0"/>
                        <a:sym typeface="Arial"/>
                      </a:endParaRPr>
                    </a:p>
                  </a:txBody>
                  <a:tcPr anchor="ctr"/>
                </a:tc>
                <a:tc>
                  <a:txBody>
                    <a:bodyPr/>
                    <a:lstStyle/>
                    <a:p>
                      <a:pPr algn="ctr"/>
                      <a:r>
                        <a:rPr lang="en-US" sz="1600" dirty="0"/>
                        <a:t>Geospatial</a:t>
                      </a:r>
                      <a:endParaRPr lang="en-US" sz="1600" dirty="0">
                        <a:latin typeface="Lato" panose="020F0502020204030203" pitchFamily="34" charset="0"/>
                        <a:ea typeface="Lato" panose="020F0502020204030203" pitchFamily="34" charset="0"/>
                        <a:cs typeface="Lato" panose="020F0502020204030203" pitchFamily="34"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600" b="0" u="none" strike="noStrike" cap="none" dirty="0">
                          <a:solidFill>
                            <a:schemeClr val="dk1"/>
                          </a:solidFill>
                          <a:effectLst/>
                          <a:sym typeface="Arial"/>
                        </a:rPr>
                        <a:t>9.4M</a:t>
                      </a:r>
                      <a:endParaRPr lang="en-US" sz="1600" b="0" i="0" u="none" strike="noStrike" cap="none" dirty="0">
                        <a:solidFill>
                          <a:schemeClr val="dk1"/>
                        </a:solidFill>
                        <a:effectLst/>
                        <a:latin typeface="Lato" panose="020F0502020204030203" pitchFamily="34" charset="0"/>
                        <a:ea typeface="Lato" panose="020F0502020204030203" pitchFamily="34" charset="0"/>
                        <a:cs typeface="Lato" panose="020F0502020204030203" pitchFamily="34" charset="0"/>
                        <a:sym typeface="Aria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600" b="0" u="none" strike="noStrike" cap="none" dirty="0">
                          <a:solidFill>
                            <a:srgbClr val="FF0000"/>
                          </a:solidFill>
                          <a:effectLst/>
                          <a:sym typeface="Arial"/>
                        </a:rPr>
                        <a:t>High</a:t>
                      </a:r>
                      <a:endParaRPr lang="en-US" sz="1600" b="0" i="0" u="none" strike="noStrike" cap="none" dirty="0">
                        <a:solidFill>
                          <a:srgbClr val="FF0000"/>
                        </a:solidFill>
                        <a:effectLst/>
                        <a:latin typeface="Lato" panose="020F0502020204030203" pitchFamily="34" charset="0"/>
                        <a:ea typeface="Lato" panose="020F0502020204030203" pitchFamily="34" charset="0"/>
                        <a:cs typeface="Lato" panose="020F0502020204030203" pitchFamily="34" charset="0"/>
                        <a:sym typeface="Aria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600" dirty="0"/>
                        <a:t>US County Boundaries</a:t>
                      </a:r>
                      <a:endParaRPr lang="en-US" sz="1600" dirty="0">
                        <a:latin typeface="Lato" panose="020F0502020204030203" pitchFamily="34" charset="0"/>
                        <a:ea typeface="Lato" panose="020F0502020204030203" pitchFamily="34" charset="0"/>
                        <a:cs typeface="Lato" panose="020F0502020204030203" pitchFamily="34" charset="0"/>
                      </a:endParaRPr>
                    </a:p>
                  </a:txBody>
                  <a:tcPr anchor="ctr"/>
                </a:tc>
                <a:extLst>
                  <a:ext uri="{0D108BD9-81ED-4DB2-BD59-A6C34878D82A}">
                    <a16:rowId xmlns:a16="http://schemas.microsoft.com/office/drawing/2014/main" val="2719615314"/>
                  </a:ext>
                </a:extLst>
              </a:tr>
              <a:tr h="370840">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600" b="0" u="none" strike="noStrike" cap="none" dirty="0" err="1">
                          <a:solidFill>
                            <a:schemeClr val="dk1"/>
                          </a:solidFill>
                          <a:effectLst/>
                          <a:sym typeface="Arial"/>
                        </a:rPr>
                        <a:t>USZipcode</a:t>
                      </a:r>
                      <a:endParaRPr lang="en-US" sz="1600" b="0" i="0" u="none" strike="noStrike" cap="none" dirty="0">
                        <a:solidFill>
                          <a:schemeClr val="dk1"/>
                        </a:solidFill>
                        <a:effectLst/>
                        <a:latin typeface="Lato" panose="020F0502020204030203" pitchFamily="34" charset="0"/>
                        <a:ea typeface="Lato" panose="020F0502020204030203" pitchFamily="34" charset="0"/>
                        <a:cs typeface="Lato" panose="020F0502020204030203" pitchFamily="34" charset="0"/>
                        <a:sym typeface="Arial"/>
                      </a:endParaRPr>
                    </a:p>
                  </a:txBody>
                  <a:tcPr anchor="ctr"/>
                </a:tc>
                <a:tc>
                  <a:txBody>
                    <a:bodyPr/>
                    <a:lstStyle/>
                    <a:p>
                      <a:pPr algn="ctr"/>
                      <a:r>
                        <a:rPr lang="en-US" sz="1600" dirty="0"/>
                        <a:t>Geospatial</a:t>
                      </a:r>
                      <a:endParaRPr lang="en-US" sz="1600" dirty="0">
                        <a:latin typeface="Lato" panose="020F0502020204030203" pitchFamily="34" charset="0"/>
                        <a:ea typeface="Lato" panose="020F0502020204030203" pitchFamily="34" charset="0"/>
                        <a:cs typeface="Lato" panose="020F0502020204030203" pitchFamily="34"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600" b="0" u="none" strike="noStrike" cap="none" dirty="0">
                          <a:solidFill>
                            <a:schemeClr val="dk1"/>
                          </a:solidFill>
                          <a:effectLst/>
                          <a:sym typeface="Arial"/>
                        </a:rPr>
                        <a:t>43.9M</a:t>
                      </a:r>
                      <a:endParaRPr lang="en-US" sz="1600" b="0" i="0" u="none" strike="noStrike" cap="none" dirty="0">
                        <a:solidFill>
                          <a:schemeClr val="dk1"/>
                        </a:solidFill>
                        <a:effectLst/>
                        <a:latin typeface="Lato" panose="020F0502020204030203" pitchFamily="34" charset="0"/>
                        <a:ea typeface="Lato" panose="020F0502020204030203" pitchFamily="34" charset="0"/>
                        <a:cs typeface="Lato" panose="020F0502020204030203" pitchFamily="34" charset="0"/>
                        <a:sym typeface="Aria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600" b="0" u="none" strike="noStrike" cap="none" dirty="0">
                          <a:solidFill>
                            <a:srgbClr val="FF0000"/>
                          </a:solidFill>
                          <a:effectLst/>
                          <a:sym typeface="Arial"/>
                        </a:rPr>
                        <a:t>High</a:t>
                      </a:r>
                      <a:endParaRPr lang="en-US" sz="1600" b="0" i="0" u="none" strike="noStrike" cap="none" dirty="0">
                        <a:solidFill>
                          <a:srgbClr val="FF0000"/>
                        </a:solidFill>
                        <a:effectLst/>
                        <a:latin typeface="Lato" panose="020F0502020204030203" pitchFamily="34" charset="0"/>
                        <a:ea typeface="Lato" panose="020F0502020204030203" pitchFamily="34" charset="0"/>
                        <a:cs typeface="Lato" panose="020F0502020204030203" pitchFamily="34" charset="0"/>
                        <a:sym typeface="Arial"/>
                      </a:endParaRPr>
                    </a:p>
                  </a:txBody>
                  <a:tcPr anchor="ctr"/>
                </a:tc>
                <a:tc>
                  <a:txBody>
                    <a:bodyPr/>
                    <a:lstStyle/>
                    <a:p>
                      <a:pPr algn="ctr"/>
                      <a:r>
                        <a:rPr lang="en-US" sz="1600" b="0" u="none" strike="noStrike" cap="none" dirty="0">
                          <a:solidFill>
                            <a:schemeClr val="dk1"/>
                          </a:solidFill>
                          <a:effectLst/>
                          <a:sym typeface="Arial"/>
                        </a:rPr>
                        <a:t>U.S. ZIP Code Areas </a:t>
                      </a:r>
                      <a:endParaRPr lang="en-US" sz="1600" dirty="0">
                        <a:latin typeface="Lato" panose="020F0502020204030203" pitchFamily="34" charset="0"/>
                        <a:ea typeface="Lato" panose="020F0502020204030203" pitchFamily="34" charset="0"/>
                        <a:cs typeface="Lato" panose="020F0502020204030203" pitchFamily="34" charset="0"/>
                      </a:endParaRPr>
                    </a:p>
                  </a:txBody>
                  <a:tcPr anchor="ctr"/>
                </a:tc>
                <a:extLst>
                  <a:ext uri="{0D108BD9-81ED-4DB2-BD59-A6C34878D82A}">
                    <a16:rowId xmlns:a16="http://schemas.microsoft.com/office/drawing/2014/main" val="2284417748"/>
                  </a:ext>
                </a:extLst>
              </a:tr>
              <a:tr h="370840">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600" b="0" u="none" strike="noStrike" cap="none" dirty="0">
                          <a:solidFill>
                            <a:schemeClr val="dk1"/>
                          </a:solidFill>
                          <a:effectLst/>
                          <a:sym typeface="Arial"/>
                        </a:rPr>
                        <a:t>Lakes</a:t>
                      </a:r>
                      <a:endParaRPr lang="en-US" sz="1600" b="0" i="0" u="none" strike="noStrike" cap="none" dirty="0">
                        <a:solidFill>
                          <a:schemeClr val="dk1"/>
                        </a:solidFill>
                        <a:effectLst/>
                        <a:latin typeface="Lato" panose="020F0502020204030203" pitchFamily="34" charset="0"/>
                        <a:ea typeface="Lato" panose="020F0502020204030203" pitchFamily="34" charset="0"/>
                        <a:cs typeface="Lato" panose="020F0502020204030203" pitchFamily="34" charset="0"/>
                        <a:sym typeface="Arial"/>
                      </a:endParaRPr>
                    </a:p>
                  </a:txBody>
                  <a:tcPr anchor="ctr"/>
                </a:tc>
                <a:tc>
                  <a:txBody>
                    <a:bodyPr/>
                    <a:lstStyle/>
                    <a:p>
                      <a:pPr algn="ctr"/>
                      <a:r>
                        <a:rPr lang="en-US" sz="1600" dirty="0"/>
                        <a:t>Geospatial</a:t>
                      </a:r>
                      <a:endParaRPr lang="en-US" sz="1600" dirty="0">
                        <a:latin typeface="Lato" panose="020F0502020204030203" pitchFamily="34" charset="0"/>
                        <a:ea typeface="Lato" panose="020F0502020204030203" pitchFamily="34" charset="0"/>
                        <a:cs typeface="Lato" panose="020F0502020204030203" pitchFamily="34"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600" b="0" u="none" strike="noStrike" cap="none" dirty="0">
                          <a:solidFill>
                            <a:schemeClr val="dk1"/>
                          </a:solidFill>
                          <a:effectLst/>
                          <a:sym typeface="Arial"/>
                        </a:rPr>
                        <a:t>301.7M</a:t>
                      </a:r>
                      <a:endParaRPr lang="en-US" sz="1600" b="0" i="0" u="none" strike="noStrike" cap="none" dirty="0">
                        <a:solidFill>
                          <a:schemeClr val="dk1"/>
                        </a:solidFill>
                        <a:effectLst/>
                        <a:latin typeface="Lato" panose="020F0502020204030203" pitchFamily="34" charset="0"/>
                        <a:ea typeface="Lato" panose="020F0502020204030203" pitchFamily="34" charset="0"/>
                        <a:cs typeface="Lato" panose="020F0502020204030203" pitchFamily="34" charset="0"/>
                        <a:sym typeface="Aria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600" b="0" u="none" strike="noStrike" cap="none" dirty="0">
                          <a:solidFill>
                            <a:srgbClr val="FF0000"/>
                          </a:solidFill>
                          <a:effectLst/>
                          <a:sym typeface="Arial"/>
                        </a:rPr>
                        <a:t>High</a:t>
                      </a:r>
                      <a:endParaRPr lang="en-US" sz="1600" b="0" i="0" u="none" strike="noStrike" cap="none" dirty="0">
                        <a:solidFill>
                          <a:srgbClr val="FF0000"/>
                        </a:solidFill>
                        <a:effectLst/>
                        <a:latin typeface="Lato" panose="020F0502020204030203" pitchFamily="34" charset="0"/>
                        <a:ea typeface="Lato" panose="020F0502020204030203" pitchFamily="34" charset="0"/>
                        <a:cs typeface="Lato" panose="020F0502020204030203" pitchFamily="34" charset="0"/>
                        <a:sym typeface="Arial"/>
                      </a:endParaRPr>
                    </a:p>
                  </a:txBody>
                  <a:tcPr anchor="ctr"/>
                </a:tc>
                <a:tc>
                  <a:txBody>
                    <a:bodyPr/>
                    <a:lstStyle/>
                    <a:p>
                      <a:pPr algn="ctr" fontAlgn="t">
                        <a:buNone/>
                      </a:pPr>
                      <a:r>
                        <a:rPr lang="en-US" sz="1600" dirty="0">
                          <a:effectLst/>
                        </a:rPr>
                        <a:t>Boundaries of water areas, worldwide</a:t>
                      </a:r>
                      <a:endParaRPr lang="en-US" sz="1600" dirty="0">
                        <a:effectLst/>
                        <a:latin typeface="Lato" panose="020F0502020204030203" pitchFamily="34" charset="0"/>
                        <a:ea typeface="Lato" panose="020F0502020204030203" pitchFamily="34" charset="0"/>
                        <a:cs typeface="Lato" panose="020F0502020204030203" pitchFamily="34" charset="0"/>
                      </a:endParaRPr>
                    </a:p>
                  </a:txBody>
                  <a:tcPr marL="47625" marR="47625" marT="47625" marB="47625" anchor="ctr"/>
                </a:tc>
                <a:extLst>
                  <a:ext uri="{0D108BD9-81ED-4DB2-BD59-A6C34878D82A}">
                    <a16:rowId xmlns:a16="http://schemas.microsoft.com/office/drawing/2014/main" val="607655005"/>
                  </a:ext>
                </a:extLst>
              </a:tr>
              <a:tr h="370840">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600" b="0" u="none" strike="noStrike" cap="none" dirty="0">
                          <a:solidFill>
                            <a:schemeClr val="dk1"/>
                          </a:solidFill>
                          <a:effectLst/>
                          <a:sym typeface="Arial"/>
                        </a:rPr>
                        <a:t>Parks</a:t>
                      </a:r>
                      <a:endParaRPr lang="en-US" sz="1600" b="0" i="0" u="none" strike="noStrike" cap="none" dirty="0">
                        <a:solidFill>
                          <a:schemeClr val="dk1"/>
                        </a:solidFill>
                        <a:effectLst/>
                        <a:latin typeface="Lato" panose="020F0502020204030203" pitchFamily="34" charset="0"/>
                        <a:ea typeface="Lato" panose="020F0502020204030203" pitchFamily="34" charset="0"/>
                        <a:cs typeface="Lato" panose="020F0502020204030203" pitchFamily="34" charset="0"/>
                        <a:sym typeface="Arial"/>
                      </a:endParaRPr>
                    </a:p>
                  </a:txBody>
                  <a:tcPr anchor="ctr"/>
                </a:tc>
                <a:tc>
                  <a:txBody>
                    <a:bodyPr/>
                    <a:lstStyle/>
                    <a:p>
                      <a:pPr algn="ctr"/>
                      <a:r>
                        <a:rPr lang="en-US" sz="1600" dirty="0"/>
                        <a:t>Geospatial</a:t>
                      </a:r>
                      <a:endParaRPr lang="en-US" sz="1600" dirty="0">
                        <a:latin typeface="Lato" panose="020F0502020204030203" pitchFamily="34" charset="0"/>
                        <a:ea typeface="Lato" panose="020F0502020204030203" pitchFamily="34" charset="0"/>
                        <a:cs typeface="Lato" panose="020F0502020204030203" pitchFamily="34"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600" b="0" u="none" strike="noStrike" cap="none" dirty="0">
                          <a:solidFill>
                            <a:schemeClr val="dk1"/>
                          </a:solidFill>
                          <a:effectLst/>
                          <a:sym typeface="Arial"/>
                        </a:rPr>
                        <a:t>403.7M</a:t>
                      </a:r>
                      <a:endParaRPr lang="en-US" sz="1600" b="0" i="0" u="none" strike="noStrike" cap="none" dirty="0">
                        <a:solidFill>
                          <a:schemeClr val="dk1"/>
                        </a:solidFill>
                        <a:effectLst/>
                        <a:latin typeface="Lato" panose="020F0502020204030203" pitchFamily="34" charset="0"/>
                        <a:ea typeface="Lato" panose="020F0502020204030203" pitchFamily="34" charset="0"/>
                        <a:cs typeface="Lato" panose="020F0502020204030203" pitchFamily="34" charset="0"/>
                        <a:sym typeface="Aria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600" b="0" u="none" strike="noStrike" cap="none" dirty="0">
                          <a:solidFill>
                            <a:srgbClr val="FF0000"/>
                          </a:solidFill>
                          <a:effectLst/>
                          <a:sym typeface="Arial"/>
                        </a:rPr>
                        <a:t>High</a:t>
                      </a:r>
                      <a:endParaRPr lang="en-US" sz="1600" b="0" i="0" u="none" strike="noStrike" cap="none" dirty="0">
                        <a:solidFill>
                          <a:srgbClr val="FF0000"/>
                        </a:solidFill>
                        <a:effectLst/>
                        <a:latin typeface="Lato" panose="020F0502020204030203" pitchFamily="34" charset="0"/>
                        <a:ea typeface="Lato" panose="020F0502020204030203" pitchFamily="34" charset="0"/>
                        <a:cs typeface="Lato" panose="020F0502020204030203" pitchFamily="34" charset="0"/>
                        <a:sym typeface="Arial"/>
                      </a:endParaRPr>
                    </a:p>
                  </a:txBody>
                  <a:tcPr anchor="ctr"/>
                </a:tc>
                <a:tc>
                  <a:txBody>
                    <a:bodyPr/>
                    <a:lstStyle/>
                    <a:p>
                      <a:pPr algn="ctr"/>
                      <a:r>
                        <a:rPr lang="en-US" sz="1600" b="0" u="none" strike="noStrike" cap="none" dirty="0">
                          <a:solidFill>
                            <a:schemeClr val="dk1"/>
                          </a:solidFill>
                          <a:effectLst/>
                          <a:sym typeface="Arial"/>
                        </a:rPr>
                        <a:t>Boundaries of parks or green areas</a:t>
                      </a:r>
                      <a:r>
                        <a:rPr lang="en-US" sz="1600" dirty="0">
                          <a:effectLst/>
                        </a:rPr>
                        <a:t>, worldwide</a:t>
                      </a:r>
                      <a:endParaRPr lang="en-US" sz="1600" dirty="0">
                        <a:latin typeface="Lato" panose="020F0502020204030203" pitchFamily="34" charset="0"/>
                        <a:ea typeface="Lato" panose="020F0502020204030203" pitchFamily="34" charset="0"/>
                        <a:cs typeface="Lato" panose="020F0502020204030203" pitchFamily="34" charset="0"/>
                      </a:endParaRPr>
                    </a:p>
                  </a:txBody>
                  <a:tcPr anchor="ctr"/>
                </a:tc>
                <a:extLst>
                  <a:ext uri="{0D108BD9-81ED-4DB2-BD59-A6C34878D82A}">
                    <a16:rowId xmlns:a16="http://schemas.microsoft.com/office/drawing/2014/main" val="1537411341"/>
                  </a:ext>
                </a:extLst>
              </a:tr>
              <a:tr h="370840">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600" b="0" u="none" strike="noStrike" cap="none" dirty="0" err="1">
                          <a:solidFill>
                            <a:schemeClr val="dk1"/>
                          </a:solidFill>
                          <a:effectLst/>
                          <a:sym typeface="Arial"/>
                        </a:rPr>
                        <a:t>USWater</a:t>
                      </a:r>
                      <a:endParaRPr lang="en-US" sz="1600" b="0" i="0" u="none" strike="noStrike" cap="none" dirty="0">
                        <a:solidFill>
                          <a:schemeClr val="dk1"/>
                        </a:solidFill>
                        <a:effectLst/>
                        <a:latin typeface="Lato" panose="020F0502020204030203" pitchFamily="34" charset="0"/>
                        <a:ea typeface="Lato" panose="020F0502020204030203" pitchFamily="34" charset="0"/>
                        <a:cs typeface="Lato" panose="020F0502020204030203" pitchFamily="34" charset="0"/>
                        <a:sym typeface="Arial"/>
                      </a:endParaRPr>
                    </a:p>
                  </a:txBody>
                  <a:tcPr anchor="ctr"/>
                </a:tc>
                <a:tc>
                  <a:txBody>
                    <a:bodyPr/>
                    <a:lstStyle/>
                    <a:p>
                      <a:pPr algn="ctr"/>
                      <a:r>
                        <a:rPr lang="en-US" sz="1600" dirty="0"/>
                        <a:t>Geospatial</a:t>
                      </a:r>
                      <a:endParaRPr lang="en-US" sz="1600" dirty="0">
                        <a:latin typeface="Lato" panose="020F0502020204030203" pitchFamily="34" charset="0"/>
                        <a:ea typeface="Lato" panose="020F0502020204030203" pitchFamily="34" charset="0"/>
                        <a:cs typeface="Lato" panose="020F0502020204030203" pitchFamily="34"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600" b="0" u="none" strike="noStrike" cap="none" dirty="0">
                          <a:solidFill>
                            <a:schemeClr val="dk1"/>
                          </a:solidFill>
                          <a:effectLst/>
                          <a:sym typeface="Arial"/>
                        </a:rPr>
                        <a:t>22.8M</a:t>
                      </a:r>
                      <a:endParaRPr lang="en-US" sz="1600" b="0" i="0" u="none" strike="noStrike" cap="none" dirty="0">
                        <a:solidFill>
                          <a:schemeClr val="dk1"/>
                        </a:solidFill>
                        <a:effectLst/>
                        <a:latin typeface="Lato" panose="020F0502020204030203" pitchFamily="34" charset="0"/>
                        <a:ea typeface="Lato" panose="020F0502020204030203" pitchFamily="34" charset="0"/>
                        <a:cs typeface="Lato" panose="020F0502020204030203" pitchFamily="34" charset="0"/>
                        <a:sym typeface="Aria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600" b="0" u="none" strike="noStrike" cap="none" dirty="0">
                          <a:solidFill>
                            <a:srgbClr val="FF0000"/>
                          </a:solidFill>
                          <a:effectLst/>
                          <a:sym typeface="Arial"/>
                        </a:rPr>
                        <a:t>High</a:t>
                      </a:r>
                      <a:endParaRPr lang="en-US" sz="1600" b="0" i="0" u="none" strike="noStrike" cap="none" dirty="0">
                        <a:solidFill>
                          <a:srgbClr val="FF0000"/>
                        </a:solidFill>
                        <a:effectLst/>
                        <a:latin typeface="Lato" panose="020F0502020204030203" pitchFamily="34" charset="0"/>
                        <a:ea typeface="Lato" panose="020F0502020204030203" pitchFamily="34" charset="0"/>
                        <a:cs typeface="Lato" panose="020F0502020204030203" pitchFamily="34" charset="0"/>
                        <a:sym typeface="Arial"/>
                      </a:endParaRPr>
                    </a:p>
                  </a:txBody>
                  <a:tcPr anchor="ctr"/>
                </a:tc>
                <a:tc>
                  <a:txBody>
                    <a:bodyPr/>
                    <a:lstStyle/>
                    <a:p>
                      <a:pPr algn="ctr"/>
                      <a:r>
                        <a:rPr lang="en-US" sz="1600" b="0" u="none" strike="noStrike" cap="none" dirty="0">
                          <a:solidFill>
                            <a:schemeClr val="dk1"/>
                          </a:solidFill>
                          <a:effectLst/>
                          <a:sym typeface="Arial"/>
                        </a:rPr>
                        <a:t>Detailed Water Bodies in the United States</a:t>
                      </a:r>
                      <a:endParaRPr lang="en-US" sz="1600" dirty="0">
                        <a:latin typeface="Lato" panose="020F0502020204030203" pitchFamily="34" charset="0"/>
                        <a:ea typeface="Lato" panose="020F0502020204030203" pitchFamily="34" charset="0"/>
                        <a:cs typeface="Lato" panose="020F0502020204030203" pitchFamily="34" charset="0"/>
                      </a:endParaRPr>
                    </a:p>
                  </a:txBody>
                  <a:tcPr anchor="ctr"/>
                </a:tc>
                <a:extLst>
                  <a:ext uri="{0D108BD9-81ED-4DB2-BD59-A6C34878D82A}">
                    <a16:rowId xmlns:a16="http://schemas.microsoft.com/office/drawing/2014/main" val="4208249167"/>
                  </a:ext>
                </a:extLst>
              </a:tr>
              <a:tr h="370840">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600" b="0" u="none" strike="noStrike" cap="none" dirty="0" err="1">
                          <a:solidFill>
                            <a:schemeClr val="dk1"/>
                          </a:solidFill>
                          <a:effectLst/>
                          <a:sym typeface="Arial"/>
                        </a:rPr>
                        <a:t>USCensus</a:t>
                      </a:r>
                      <a:endParaRPr lang="en-US" sz="1600" b="0" i="0" u="none" strike="noStrike" cap="none" dirty="0">
                        <a:solidFill>
                          <a:schemeClr val="dk1"/>
                        </a:solidFill>
                        <a:effectLst/>
                        <a:latin typeface="Lato" panose="020F0502020204030203" pitchFamily="34" charset="0"/>
                        <a:ea typeface="Lato" panose="020F0502020204030203" pitchFamily="34" charset="0"/>
                        <a:cs typeface="Lato" panose="020F0502020204030203" pitchFamily="34" charset="0"/>
                        <a:sym typeface="Arial"/>
                      </a:endParaRPr>
                    </a:p>
                  </a:txBody>
                  <a:tcPr anchor="ctr"/>
                </a:tc>
                <a:tc>
                  <a:txBody>
                    <a:bodyPr/>
                    <a:lstStyle/>
                    <a:p>
                      <a:pPr algn="ctr"/>
                      <a:r>
                        <a:rPr lang="en-US" sz="1600" dirty="0"/>
                        <a:t>Geospatial</a:t>
                      </a:r>
                      <a:endParaRPr lang="en-US" sz="1600" dirty="0">
                        <a:latin typeface="Lato" panose="020F0502020204030203" pitchFamily="34" charset="0"/>
                        <a:ea typeface="Lato" panose="020F0502020204030203" pitchFamily="34" charset="0"/>
                        <a:cs typeface="Lato" panose="020F0502020204030203" pitchFamily="34"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600" b="0" u="none" strike="noStrike" cap="none" dirty="0">
                          <a:solidFill>
                            <a:schemeClr val="dk1"/>
                          </a:solidFill>
                          <a:effectLst/>
                          <a:sym typeface="Arial"/>
                        </a:rPr>
                        <a:t>52.3M</a:t>
                      </a:r>
                      <a:endParaRPr lang="en-US" sz="1600" b="0" i="0" u="none" strike="noStrike" cap="none" dirty="0">
                        <a:solidFill>
                          <a:schemeClr val="dk1"/>
                        </a:solidFill>
                        <a:effectLst/>
                        <a:latin typeface="Lato" panose="020F0502020204030203" pitchFamily="34" charset="0"/>
                        <a:ea typeface="Lato" panose="020F0502020204030203" pitchFamily="34" charset="0"/>
                        <a:cs typeface="Lato" panose="020F0502020204030203" pitchFamily="34" charset="0"/>
                        <a:sym typeface="Aria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600" b="0" u="none" strike="noStrike" cap="none" dirty="0">
                          <a:solidFill>
                            <a:srgbClr val="FF0000"/>
                          </a:solidFill>
                          <a:effectLst/>
                          <a:sym typeface="Arial"/>
                        </a:rPr>
                        <a:t>High</a:t>
                      </a:r>
                      <a:endParaRPr lang="en-US" sz="1600" b="0" i="0" u="none" strike="noStrike" cap="none" dirty="0">
                        <a:solidFill>
                          <a:srgbClr val="FF0000"/>
                        </a:solidFill>
                        <a:effectLst/>
                        <a:latin typeface="Lato" panose="020F0502020204030203" pitchFamily="34" charset="0"/>
                        <a:ea typeface="Lato" panose="020F0502020204030203" pitchFamily="34" charset="0"/>
                        <a:cs typeface="Lato" panose="020F0502020204030203" pitchFamily="34" charset="0"/>
                        <a:sym typeface="Arial"/>
                      </a:endParaRPr>
                    </a:p>
                  </a:txBody>
                  <a:tcPr anchor="ctr"/>
                </a:tc>
                <a:tc>
                  <a:txBody>
                    <a:bodyPr/>
                    <a:lstStyle/>
                    <a:p>
                      <a:pPr marR="0" algn="ctr" rtl="0">
                        <a:lnSpc>
                          <a:spcPct val="100000"/>
                        </a:lnSpc>
                        <a:spcBef>
                          <a:spcPts val="0"/>
                        </a:spcBef>
                        <a:spcAft>
                          <a:spcPts val="0"/>
                        </a:spcAft>
                        <a:buClr>
                          <a:srgbClr val="000000"/>
                        </a:buClr>
                        <a:buFont typeface="Arial"/>
                      </a:pPr>
                      <a:r>
                        <a:rPr lang="en-US" sz="1600" b="0" u="none" strike="noStrike" cap="none" dirty="0">
                          <a:solidFill>
                            <a:schemeClr val="dk1"/>
                          </a:solidFill>
                          <a:effectLst/>
                          <a:sym typeface="Arial"/>
                        </a:rPr>
                        <a:t>US Census Populated Place Areas</a:t>
                      </a:r>
                      <a:endParaRPr lang="en-US" sz="1600" b="0" i="0" u="none" strike="noStrike" cap="none" dirty="0">
                        <a:solidFill>
                          <a:schemeClr val="dk1"/>
                        </a:solidFill>
                        <a:effectLst/>
                        <a:latin typeface="Lato" panose="020F0502020204030203" pitchFamily="34" charset="0"/>
                        <a:ea typeface="Lato" panose="020F0502020204030203" pitchFamily="34" charset="0"/>
                        <a:cs typeface="Lato" panose="020F0502020204030203" pitchFamily="34" charset="0"/>
                        <a:sym typeface="Arial"/>
                      </a:endParaRPr>
                    </a:p>
                  </a:txBody>
                  <a:tcPr anchor="ctr"/>
                </a:tc>
                <a:extLst>
                  <a:ext uri="{0D108BD9-81ED-4DB2-BD59-A6C34878D82A}">
                    <a16:rowId xmlns:a16="http://schemas.microsoft.com/office/drawing/2014/main" val="2836349883"/>
                  </a:ext>
                </a:extLst>
              </a:tr>
            </a:tbl>
          </a:graphicData>
        </a:graphic>
      </p:graphicFrame>
    </p:spTree>
    <p:extLst>
      <p:ext uri="{BB962C8B-B14F-4D97-AF65-F5344CB8AC3E}">
        <p14:creationId xmlns:p14="http://schemas.microsoft.com/office/powerpoint/2010/main" val="2196894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228;p23">
            <a:extLst>
              <a:ext uri="{FF2B5EF4-FFF2-40B4-BE49-F238E27FC236}">
                <a16:creationId xmlns:a16="http://schemas.microsoft.com/office/drawing/2014/main" id="{BFDF881C-DF0F-D006-A060-326EE17980CF}"/>
              </a:ext>
            </a:extLst>
          </p:cNvPr>
          <p:cNvSpPr txBox="1"/>
          <p:nvPr/>
        </p:nvSpPr>
        <p:spPr>
          <a:xfrm>
            <a:off x="571500" y="666750"/>
            <a:ext cx="11601450" cy="507831"/>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3300" b="1" dirty="0">
                <a:solidFill>
                  <a:srgbClr val="991B1B"/>
                </a:solidFill>
                <a:latin typeface="Poppins"/>
                <a:ea typeface="Poppins"/>
                <a:cs typeface="Poppins"/>
                <a:sym typeface="Poppins"/>
              </a:rPr>
              <a:t>Main Results - </a:t>
            </a:r>
            <a:r>
              <a:rPr lang="en-US" sz="3300" b="1" i="0" u="none" strike="noStrike" cap="none" dirty="0">
                <a:solidFill>
                  <a:srgbClr val="991B1B"/>
                </a:solidFill>
                <a:latin typeface="Poppins"/>
                <a:ea typeface="Poppins"/>
                <a:cs typeface="Poppins"/>
                <a:sym typeface="Poppins"/>
              </a:rPr>
              <a:t>MRI Images Dataset</a:t>
            </a:r>
            <a:endParaRPr dirty="0"/>
          </a:p>
        </p:txBody>
      </p:sp>
      <p:pic>
        <p:nvPicPr>
          <p:cNvPr id="4" name="Picture 3">
            <a:extLst>
              <a:ext uri="{FF2B5EF4-FFF2-40B4-BE49-F238E27FC236}">
                <a16:creationId xmlns:a16="http://schemas.microsoft.com/office/drawing/2014/main" id="{73BC7061-8B59-1238-7410-9806723C106F}"/>
              </a:ext>
            </a:extLst>
          </p:cNvPr>
          <p:cNvPicPr>
            <a:picLocks noChangeAspect="1"/>
          </p:cNvPicPr>
          <p:nvPr/>
        </p:nvPicPr>
        <p:blipFill>
          <a:blip r:embed="rId3"/>
          <a:stretch>
            <a:fillRect/>
          </a:stretch>
        </p:blipFill>
        <p:spPr>
          <a:xfrm>
            <a:off x="6761860" y="2822656"/>
            <a:ext cx="5295900" cy="3911600"/>
          </a:xfrm>
          <a:prstGeom prst="rect">
            <a:avLst/>
          </a:prstGeom>
        </p:spPr>
      </p:pic>
      <p:pic>
        <p:nvPicPr>
          <p:cNvPr id="5" name="Picture 4">
            <a:extLst>
              <a:ext uri="{FF2B5EF4-FFF2-40B4-BE49-F238E27FC236}">
                <a16:creationId xmlns:a16="http://schemas.microsoft.com/office/drawing/2014/main" id="{832EFF8D-DE36-69D7-C147-124A17BF4C5A}"/>
              </a:ext>
            </a:extLst>
          </p:cNvPr>
          <p:cNvPicPr>
            <a:picLocks noChangeAspect="1"/>
          </p:cNvPicPr>
          <p:nvPr/>
        </p:nvPicPr>
        <p:blipFill>
          <a:blip r:embed="rId4"/>
          <a:stretch>
            <a:fillRect/>
          </a:stretch>
        </p:blipFill>
        <p:spPr>
          <a:xfrm>
            <a:off x="6761860" y="2822656"/>
            <a:ext cx="5295900" cy="3911600"/>
          </a:xfrm>
          <a:prstGeom prst="rect">
            <a:avLst/>
          </a:prstGeom>
        </p:spPr>
      </p:pic>
      <p:pic>
        <p:nvPicPr>
          <p:cNvPr id="6" name="Picture 5">
            <a:extLst>
              <a:ext uri="{FF2B5EF4-FFF2-40B4-BE49-F238E27FC236}">
                <a16:creationId xmlns:a16="http://schemas.microsoft.com/office/drawing/2014/main" id="{7D9D6F24-7E9F-6DDB-60F4-D96493431D5A}"/>
              </a:ext>
            </a:extLst>
          </p:cNvPr>
          <p:cNvPicPr>
            <a:picLocks noChangeAspect="1"/>
          </p:cNvPicPr>
          <p:nvPr/>
        </p:nvPicPr>
        <p:blipFill>
          <a:blip r:embed="rId5"/>
          <a:stretch>
            <a:fillRect/>
          </a:stretch>
        </p:blipFill>
        <p:spPr>
          <a:xfrm>
            <a:off x="6761860" y="2822656"/>
            <a:ext cx="5295900" cy="3911600"/>
          </a:xfrm>
          <a:prstGeom prst="rect">
            <a:avLst/>
          </a:prstGeom>
        </p:spPr>
      </p:pic>
      <p:sp>
        <p:nvSpPr>
          <p:cNvPr id="7" name="Google Shape;231;p23">
            <a:extLst>
              <a:ext uri="{FF2B5EF4-FFF2-40B4-BE49-F238E27FC236}">
                <a16:creationId xmlns:a16="http://schemas.microsoft.com/office/drawing/2014/main" id="{9B689D8C-1B92-F17C-BB04-3DC6812E8C87}"/>
              </a:ext>
            </a:extLst>
          </p:cNvPr>
          <p:cNvSpPr txBox="1"/>
          <p:nvPr/>
        </p:nvSpPr>
        <p:spPr>
          <a:xfrm>
            <a:off x="571499" y="1806239"/>
            <a:ext cx="10910348" cy="4766946"/>
          </a:xfrm>
          <a:prstGeom prst="rect">
            <a:avLst/>
          </a:prstGeom>
          <a:noFill/>
          <a:ln>
            <a:noFill/>
          </a:ln>
        </p:spPr>
        <p:txBody>
          <a:bodyPr spcFirstLastPara="1" wrap="square" lIns="0" tIns="0" rIns="0" bIns="0" anchor="t" anchorCtr="0">
            <a:spAutoFit/>
          </a:bodyPr>
          <a:lstStyle/>
          <a:p>
            <a:pPr marL="194310" lvl="1" indent="-182880">
              <a:lnSpc>
                <a:spcPct val="120000"/>
              </a:lnSpc>
              <a:spcBef>
                <a:spcPts val="800"/>
              </a:spcBef>
              <a:buFont typeface="Arial" panose="020B0604020202020204" pitchFamily="34" charset="0"/>
              <a:buChar char="•"/>
              <a:defRPr sz="1600" b="1" i="0">
                <a:solidFill>
                  <a:srgbClr val="2980B9"/>
                </a:solidFill>
                <a:latin typeface="Arial"/>
              </a:defRPr>
            </a:pPr>
            <a:r>
              <a:rPr lang="en-US" sz="2200" b="1" dirty="0">
                <a:solidFill>
                  <a:srgbClr val="FF0000"/>
                </a:solidFill>
                <a:latin typeface="Arial"/>
                <a:sym typeface="Lato"/>
              </a:rPr>
              <a:t>X-HD</a:t>
            </a:r>
            <a:r>
              <a:rPr lang="en-US" sz="2200" b="1" dirty="0">
                <a:solidFill>
                  <a:srgbClr val="2980B9"/>
                </a:solidFill>
                <a:latin typeface="Arial"/>
                <a:sym typeface="Lato"/>
              </a:rPr>
              <a:t> is our work that incorporates the above optimization techniques, including grid, pruning, and load balancing.</a:t>
            </a:r>
            <a:endParaRPr lang="en-US" sz="1600" dirty="0">
              <a:solidFill>
                <a:srgbClr val="4B5563"/>
              </a:solidFill>
              <a:latin typeface="Arial"/>
              <a:sym typeface="Lato"/>
            </a:endParaRPr>
          </a:p>
          <a:p>
            <a:pPr marL="411480" lvl="1" indent="-228600">
              <a:lnSpc>
                <a:spcPct val="140000"/>
              </a:lnSpc>
              <a:spcBef>
                <a:spcPts val="500"/>
              </a:spcBef>
              <a:buFont typeface="Wingdings" pitchFamily="2" charset="2"/>
              <a:buChar char="§"/>
              <a:defRPr sz="1400" b="0" i="0">
                <a:solidFill>
                  <a:srgbClr val="34495E"/>
                </a:solidFill>
                <a:latin typeface="Arial"/>
              </a:defRPr>
            </a:pPr>
            <a:endParaRPr lang="en-US" sz="1600" dirty="0">
              <a:solidFill>
                <a:srgbClr val="4B5563"/>
              </a:solidFill>
              <a:latin typeface="Arial"/>
              <a:sym typeface="Lato"/>
            </a:endParaRPr>
          </a:p>
          <a:p>
            <a:pPr marL="411480" lvl="1" indent="-228600">
              <a:lnSpc>
                <a:spcPct val="140000"/>
              </a:lnSpc>
              <a:spcBef>
                <a:spcPts val="500"/>
              </a:spcBef>
              <a:buFont typeface="Wingdings" pitchFamily="2" charset="2"/>
              <a:buChar char="§"/>
              <a:defRPr sz="1400" b="0" i="0">
                <a:solidFill>
                  <a:srgbClr val="34495E"/>
                </a:solidFill>
                <a:latin typeface="Arial"/>
              </a:defRPr>
            </a:pPr>
            <a:r>
              <a:rPr lang="en-US" sz="1600" dirty="0">
                <a:solidFill>
                  <a:srgbClr val="4B5563"/>
                </a:solidFill>
                <a:latin typeface="Arial"/>
                <a:sym typeface="Lato"/>
              </a:rPr>
              <a:t>The datasets have low skewness &amp; medium number of points</a:t>
            </a:r>
          </a:p>
          <a:p>
            <a:pPr marL="411480" lvl="1" indent="-228600">
              <a:lnSpc>
                <a:spcPct val="140000"/>
              </a:lnSpc>
              <a:spcBef>
                <a:spcPts val="500"/>
              </a:spcBef>
              <a:buFont typeface="Wingdings" pitchFamily="2" charset="2"/>
              <a:buChar char="§"/>
              <a:defRPr sz="1400" b="0" i="0">
                <a:solidFill>
                  <a:srgbClr val="34495E"/>
                </a:solidFill>
                <a:latin typeface="Arial"/>
              </a:defRPr>
            </a:pPr>
            <a:r>
              <a:rPr lang="en-US" sz="1600" dirty="0">
                <a:solidFill>
                  <a:srgbClr val="4B5563"/>
                </a:solidFill>
                <a:latin typeface="Arial"/>
                <a:sym typeface="Lato"/>
              </a:rPr>
              <a:t>We plot the running time distribution</a:t>
            </a:r>
          </a:p>
          <a:p>
            <a:pPr marL="411480" lvl="1" indent="-228600">
              <a:lnSpc>
                <a:spcPct val="140000"/>
              </a:lnSpc>
              <a:spcBef>
                <a:spcPts val="500"/>
              </a:spcBef>
              <a:buFont typeface="Wingdings" pitchFamily="2" charset="2"/>
              <a:buChar char="§"/>
              <a:defRPr sz="1400" b="0" i="0">
                <a:solidFill>
                  <a:srgbClr val="34495E"/>
                </a:solidFill>
                <a:latin typeface="Arial"/>
              </a:defRPr>
            </a:pPr>
            <a:r>
              <a:rPr lang="en-US" sz="1600" b="1" dirty="0">
                <a:solidFill>
                  <a:srgbClr val="FF0000"/>
                </a:solidFill>
                <a:latin typeface="Arial"/>
                <a:sym typeface="Lato"/>
              </a:rPr>
              <a:t>4.80X</a:t>
            </a:r>
            <a:r>
              <a:rPr lang="en-US" sz="1600" dirty="0">
                <a:solidFill>
                  <a:srgbClr val="4B5563"/>
                </a:solidFill>
                <a:latin typeface="Arial"/>
                <a:sym typeface="Lato"/>
              </a:rPr>
              <a:t> average speedup over ITK</a:t>
            </a:r>
          </a:p>
          <a:p>
            <a:pPr marL="411480" lvl="1" indent="-228600">
              <a:lnSpc>
                <a:spcPct val="140000"/>
              </a:lnSpc>
              <a:spcBef>
                <a:spcPts val="500"/>
              </a:spcBef>
              <a:buFont typeface="Wingdings" pitchFamily="2" charset="2"/>
              <a:buChar char="§"/>
              <a:defRPr sz="1400" b="0" i="0">
                <a:solidFill>
                  <a:srgbClr val="34495E"/>
                </a:solidFill>
                <a:latin typeface="Arial"/>
              </a:defRPr>
            </a:pPr>
            <a:r>
              <a:rPr lang="en-US" sz="1600" b="1" dirty="0">
                <a:solidFill>
                  <a:srgbClr val="FF0000"/>
                </a:solidFill>
                <a:latin typeface="Arial"/>
                <a:sym typeface="Lato"/>
              </a:rPr>
              <a:t>16.10X</a:t>
            </a:r>
            <a:r>
              <a:rPr lang="en-US" sz="1600" dirty="0">
                <a:solidFill>
                  <a:srgbClr val="4B5563"/>
                </a:solidFill>
                <a:latin typeface="Arial"/>
                <a:sym typeface="Lato"/>
              </a:rPr>
              <a:t> average speedup over RT-HDIST</a:t>
            </a:r>
          </a:p>
          <a:p>
            <a:pPr marL="411480" lvl="1" indent="-228600">
              <a:lnSpc>
                <a:spcPct val="140000"/>
              </a:lnSpc>
              <a:spcBef>
                <a:spcPts val="500"/>
              </a:spcBef>
              <a:buFont typeface="Wingdings" pitchFamily="2" charset="2"/>
              <a:buChar char="§"/>
              <a:defRPr sz="1400" b="0" i="0">
                <a:solidFill>
                  <a:srgbClr val="34495E"/>
                </a:solidFill>
                <a:latin typeface="Arial"/>
              </a:defRPr>
            </a:pPr>
            <a:r>
              <a:rPr lang="en-US" sz="1600" b="1" dirty="0">
                <a:solidFill>
                  <a:srgbClr val="FF0000"/>
                </a:solidFill>
                <a:latin typeface="Arial"/>
                <a:sym typeface="Lato"/>
              </a:rPr>
              <a:t>4.99X</a:t>
            </a:r>
            <a:r>
              <a:rPr lang="en-US" sz="1600" dirty="0">
                <a:solidFill>
                  <a:srgbClr val="4B5563"/>
                </a:solidFill>
                <a:latin typeface="Arial"/>
                <a:sym typeface="Lato"/>
              </a:rPr>
              <a:t> average speedup over NN-KD</a:t>
            </a:r>
          </a:p>
          <a:p>
            <a:pPr marL="411480" lvl="1" indent="-228600">
              <a:lnSpc>
                <a:spcPct val="140000"/>
              </a:lnSpc>
              <a:spcBef>
                <a:spcPts val="500"/>
              </a:spcBef>
              <a:buFont typeface="Wingdings" pitchFamily="2" charset="2"/>
              <a:buChar char="§"/>
              <a:defRPr sz="1400" b="0" i="0">
                <a:solidFill>
                  <a:srgbClr val="34495E"/>
                </a:solidFill>
                <a:latin typeface="Arial"/>
              </a:defRPr>
            </a:pPr>
            <a:r>
              <a:rPr lang="en-US" sz="1600" b="1" dirty="0">
                <a:solidFill>
                  <a:srgbClr val="FF0000"/>
                </a:solidFill>
                <a:latin typeface="Arial"/>
                <a:sym typeface="Lato"/>
              </a:rPr>
              <a:t>8.55X</a:t>
            </a:r>
            <a:r>
              <a:rPr lang="en-US" sz="1600" dirty="0">
                <a:solidFill>
                  <a:srgbClr val="4B5563"/>
                </a:solidFill>
                <a:latin typeface="Arial"/>
                <a:sym typeface="Lato"/>
              </a:rPr>
              <a:t> average speedup over NN-Clover</a:t>
            </a:r>
          </a:p>
          <a:p>
            <a:pPr marL="411480" lvl="1" indent="-228600">
              <a:lnSpc>
                <a:spcPct val="140000"/>
              </a:lnSpc>
              <a:spcBef>
                <a:spcPts val="500"/>
              </a:spcBef>
              <a:buFont typeface="Wingdings" pitchFamily="2" charset="2"/>
              <a:buChar char="§"/>
              <a:defRPr sz="1400" b="0" i="0">
                <a:solidFill>
                  <a:srgbClr val="34495E"/>
                </a:solidFill>
                <a:latin typeface="Arial"/>
              </a:defRPr>
            </a:pPr>
            <a:r>
              <a:rPr lang="en-US" sz="1600" b="1" dirty="0">
                <a:solidFill>
                  <a:srgbClr val="FF0000"/>
                </a:solidFill>
                <a:latin typeface="Arial"/>
                <a:sym typeface="Lato"/>
              </a:rPr>
              <a:t>5.35X</a:t>
            </a:r>
            <a:r>
              <a:rPr lang="en-US" sz="1600" dirty="0">
                <a:solidFill>
                  <a:srgbClr val="4B5563"/>
                </a:solidFill>
                <a:latin typeface="Arial"/>
                <a:sym typeface="Lato"/>
              </a:rPr>
              <a:t> average speedup over EB</a:t>
            </a:r>
          </a:p>
          <a:p>
            <a:pPr marL="411480" lvl="1" indent="-228600">
              <a:lnSpc>
                <a:spcPct val="140000"/>
              </a:lnSpc>
              <a:spcBef>
                <a:spcPts val="500"/>
              </a:spcBef>
              <a:buFont typeface="Wingdings" pitchFamily="2" charset="2"/>
              <a:buChar char="§"/>
              <a:defRPr sz="1400" b="0" i="0">
                <a:solidFill>
                  <a:srgbClr val="34495E"/>
                </a:solidFill>
                <a:latin typeface="Arial"/>
              </a:defRPr>
            </a:pPr>
            <a:r>
              <a:rPr lang="en-US" sz="1600" b="1" dirty="0">
                <a:solidFill>
                  <a:srgbClr val="FF0000"/>
                </a:solidFill>
                <a:latin typeface="Arial"/>
                <a:sym typeface="Lato"/>
              </a:rPr>
              <a:t>X-HD is consistently faster than all baselines</a:t>
            </a:r>
          </a:p>
        </p:txBody>
      </p:sp>
      <p:pic>
        <p:nvPicPr>
          <p:cNvPr id="15" name="Picture 14">
            <a:extLst>
              <a:ext uri="{FF2B5EF4-FFF2-40B4-BE49-F238E27FC236}">
                <a16:creationId xmlns:a16="http://schemas.microsoft.com/office/drawing/2014/main" id="{A8F736C4-E4D2-0BF4-D82A-ACCF553C85C8}"/>
              </a:ext>
            </a:extLst>
          </p:cNvPr>
          <p:cNvPicPr>
            <a:picLocks noChangeAspect="1"/>
          </p:cNvPicPr>
          <p:nvPr/>
        </p:nvPicPr>
        <p:blipFill>
          <a:blip r:embed="rId6"/>
          <a:stretch>
            <a:fillRect/>
          </a:stretch>
        </p:blipFill>
        <p:spPr>
          <a:xfrm>
            <a:off x="6761860" y="2822656"/>
            <a:ext cx="5295900" cy="3911600"/>
          </a:xfrm>
          <a:prstGeom prst="rect">
            <a:avLst/>
          </a:prstGeom>
        </p:spPr>
      </p:pic>
      <p:pic>
        <p:nvPicPr>
          <p:cNvPr id="16" name="Picture 15">
            <a:extLst>
              <a:ext uri="{FF2B5EF4-FFF2-40B4-BE49-F238E27FC236}">
                <a16:creationId xmlns:a16="http://schemas.microsoft.com/office/drawing/2014/main" id="{57107137-A27C-2C9F-5100-0D8D2225D80B}"/>
              </a:ext>
            </a:extLst>
          </p:cNvPr>
          <p:cNvPicPr>
            <a:picLocks noChangeAspect="1"/>
          </p:cNvPicPr>
          <p:nvPr/>
        </p:nvPicPr>
        <p:blipFill>
          <a:blip r:embed="rId7"/>
          <a:stretch>
            <a:fillRect/>
          </a:stretch>
        </p:blipFill>
        <p:spPr>
          <a:xfrm>
            <a:off x="6761860" y="2822656"/>
            <a:ext cx="5295900" cy="3911600"/>
          </a:xfrm>
          <a:prstGeom prst="rect">
            <a:avLst/>
          </a:prstGeom>
        </p:spPr>
      </p:pic>
      <p:pic>
        <p:nvPicPr>
          <p:cNvPr id="17" name="Picture 16">
            <a:extLst>
              <a:ext uri="{FF2B5EF4-FFF2-40B4-BE49-F238E27FC236}">
                <a16:creationId xmlns:a16="http://schemas.microsoft.com/office/drawing/2014/main" id="{F3772036-FC20-F0E3-6B84-168478FB8D09}"/>
              </a:ext>
            </a:extLst>
          </p:cNvPr>
          <p:cNvPicPr>
            <a:picLocks noChangeAspect="1"/>
          </p:cNvPicPr>
          <p:nvPr/>
        </p:nvPicPr>
        <p:blipFill>
          <a:blip r:embed="rId8"/>
          <a:stretch>
            <a:fillRect/>
          </a:stretch>
        </p:blipFill>
        <p:spPr>
          <a:xfrm>
            <a:off x="6761860" y="2822656"/>
            <a:ext cx="5295900" cy="3911600"/>
          </a:xfrm>
          <a:prstGeom prst="rect">
            <a:avLst/>
          </a:prstGeom>
        </p:spPr>
      </p:pic>
      <p:sp>
        <p:nvSpPr>
          <p:cNvPr id="2" name="Slide Number Placeholder 1">
            <a:extLst>
              <a:ext uri="{FF2B5EF4-FFF2-40B4-BE49-F238E27FC236}">
                <a16:creationId xmlns:a16="http://schemas.microsoft.com/office/drawing/2014/main" id="{2AC705B2-CB16-961D-F1C9-07261B36E97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72</a:t>
            </a:fld>
            <a:endParaRPr lang="en-US"/>
          </a:p>
        </p:txBody>
      </p:sp>
    </p:spTree>
    <p:extLst>
      <p:ext uri="{BB962C8B-B14F-4D97-AF65-F5344CB8AC3E}">
        <p14:creationId xmlns:p14="http://schemas.microsoft.com/office/powerpoint/2010/main" val="1779299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6"/>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6"/>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7">
                                            <p:txEl>
                                              <p:pRg st="8" end="8"/>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7"/>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7">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228;p23">
            <a:extLst>
              <a:ext uri="{FF2B5EF4-FFF2-40B4-BE49-F238E27FC236}">
                <a16:creationId xmlns:a16="http://schemas.microsoft.com/office/drawing/2014/main" id="{54FC17E1-AB66-92A4-69B2-97974769DC04}"/>
              </a:ext>
            </a:extLst>
          </p:cNvPr>
          <p:cNvSpPr txBox="1"/>
          <p:nvPr/>
        </p:nvSpPr>
        <p:spPr>
          <a:xfrm>
            <a:off x="571500" y="666750"/>
            <a:ext cx="11601450" cy="507831"/>
          </a:xfrm>
          <a:prstGeom prst="rect">
            <a:avLst/>
          </a:prstGeom>
          <a:noFill/>
          <a:ln>
            <a:noFill/>
          </a:ln>
        </p:spPr>
        <p:txBody>
          <a:bodyPr spcFirstLastPara="1" wrap="square" lIns="0" tIns="0" rIns="0" bIns="0" anchor="t" anchorCtr="0">
            <a:spAutoFit/>
          </a:bodyPr>
          <a:lstStyle/>
          <a:p>
            <a:pPr lvl="0"/>
            <a:r>
              <a:rPr lang="en-US" sz="3300" b="1" dirty="0">
                <a:solidFill>
                  <a:srgbClr val="991B1B"/>
                </a:solidFill>
                <a:latin typeface="Poppins"/>
                <a:ea typeface="Poppins"/>
                <a:cs typeface="Poppins"/>
                <a:sym typeface="Poppins"/>
              </a:rPr>
              <a:t>Main Results </a:t>
            </a:r>
            <a:r>
              <a:rPr lang="en-US" sz="3300" b="1" i="0" u="none" strike="noStrike" cap="none" dirty="0">
                <a:solidFill>
                  <a:srgbClr val="991B1B"/>
                </a:solidFill>
                <a:latin typeface="Poppins"/>
                <a:ea typeface="Poppins"/>
                <a:cs typeface="Poppins"/>
                <a:sym typeface="Poppins"/>
              </a:rPr>
              <a:t>- Graphics</a:t>
            </a:r>
            <a:endParaRPr dirty="0"/>
          </a:p>
        </p:txBody>
      </p:sp>
      <p:pic>
        <p:nvPicPr>
          <p:cNvPr id="4" name="Picture 3">
            <a:extLst>
              <a:ext uri="{FF2B5EF4-FFF2-40B4-BE49-F238E27FC236}">
                <a16:creationId xmlns:a16="http://schemas.microsoft.com/office/drawing/2014/main" id="{FDF7DCCF-0391-8618-BC19-2DCA6D221395}"/>
              </a:ext>
            </a:extLst>
          </p:cNvPr>
          <p:cNvPicPr>
            <a:picLocks noChangeAspect="1"/>
          </p:cNvPicPr>
          <p:nvPr/>
        </p:nvPicPr>
        <p:blipFill>
          <a:blip r:embed="rId2"/>
          <a:stretch>
            <a:fillRect/>
          </a:stretch>
        </p:blipFill>
        <p:spPr>
          <a:xfrm>
            <a:off x="6675120" y="2743200"/>
            <a:ext cx="5295900" cy="3911600"/>
          </a:xfrm>
          <a:prstGeom prst="rect">
            <a:avLst/>
          </a:prstGeom>
        </p:spPr>
      </p:pic>
      <p:pic>
        <p:nvPicPr>
          <p:cNvPr id="5" name="Picture 4">
            <a:extLst>
              <a:ext uri="{FF2B5EF4-FFF2-40B4-BE49-F238E27FC236}">
                <a16:creationId xmlns:a16="http://schemas.microsoft.com/office/drawing/2014/main" id="{1E067B8B-0E45-6AFB-855F-2D50B9B3D911}"/>
              </a:ext>
            </a:extLst>
          </p:cNvPr>
          <p:cNvPicPr>
            <a:picLocks noChangeAspect="1"/>
          </p:cNvPicPr>
          <p:nvPr/>
        </p:nvPicPr>
        <p:blipFill>
          <a:blip r:embed="rId3"/>
          <a:stretch>
            <a:fillRect/>
          </a:stretch>
        </p:blipFill>
        <p:spPr>
          <a:xfrm>
            <a:off x="6675120" y="2743200"/>
            <a:ext cx="5295900" cy="3911600"/>
          </a:xfrm>
          <a:prstGeom prst="rect">
            <a:avLst/>
          </a:prstGeom>
        </p:spPr>
      </p:pic>
      <p:pic>
        <p:nvPicPr>
          <p:cNvPr id="6" name="Picture 5">
            <a:extLst>
              <a:ext uri="{FF2B5EF4-FFF2-40B4-BE49-F238E27FC236}">
                <a16:creationId xmlns:a16="http://schemas.microsoft.com/office/drawing/2014/main" id="{F158618F-2170-6361-334B-3ED7D6182BCE}"/>
              </a:ext>
            </a:extLst>
          </p:cNvPr>
          <p:cNvPicPr>
            <a:picLocks noChangeAspect="1"/>
          </p:cNvPicPr>
          <p:nvPr/>
        </p:nvPicPr>
        <p:blipFill>
          <a:blip r:embed="rId4"/>
          <a:stretch>
            <a:fillRect/>
          </a:stretch>
        </p:blipFill>
        <p:spPr>
          <a:xfrm>
            <a:off x="6675120" y="2743200"/>
            <a:ext cx="5295900" cy="3911600"/>
          </a:xfrm>
          <a:prstGeom prst="rect">
            <a:avLst/>
          </a:prstGeom>
        </p:spPr>
      </p:pic>
      <p:pic>
        <p:nvPicPr>
          <p:cNvPr id="7" name="Picture 6">
            <a:extLst>
              <a:ext uri="{FF2B5EF4-FFF2-40B4-BE49-F238E27FC236}">
                <a16:creationId xmlns:a16="http://schemas.microsoft.com/office/drawing/2014/main" id="{3E65E1C4-9418-446E-07E6-6CF2482296CD}"/>
              </a:ext>
            </a:extLst>
          </p:cNvPr>
          <p:cNvPicPr>
            <a:picLocks noChangeAspect="1"/>
          </p:cNvPicPr>
          <p:nvPr/>
        </p:nvPicPr>
        <p:blipFill>
          <a:blip r:embed="rId5"/>
          <a:stretch>
            <a:fillRect/>
          </a:stretch>
        </p:blipFill>
        <p:spPr>
          <a:xfrm>
            <a:off x="6675120" y="2743200"/>
            <a:ext cx="5295900" cy="3911600"/>
          </a:xfrm>
          <a:prstGeom prst="rect">
            <a:avLst/>
          </a:prstGeom>
        </p:spPr>
      </p:pic>
      <p:pic>
        <p:nvPicPr>
          <p:cNvPr id="8" name="Picture 7">
            <a:extLst>
              <a:ext uri="{FF2B5EF4-FFF2-40B4-BE49-F238E27FC236}">
                <a16:creationId xmlns:a16="http://schemas.microsoft.com/office/drawing/2014/main" id="{39D8C829-C954-43CE-5BDE-7E15A2B2099F}"/>
              </a:ext>
            </a:extLst>
          </p:cNvPr>
          <p:cNvPicPr>
            <a:picLocks noChangeAspect="1"/>
          </p:cNvPicPr>
          <p:nvPr/>
        </p:nvPicPr>
        <p:blipFill>
          <a:blip r:embed="rId6"/>
          <a:stretch>
            <a:fillRect/>
          </a:stretch>
        </p:blipFill>
        <p:spPr>
          <a:xfrm>
            <a:off x="6675120" y="2743200"/>
            <a:ext cx="5295900" cy="3911600"/>
          </a:xfrm>
          <a:prstGeom prst="rect">
            <a:avLst/>
          </a:prstGeom>
        </p:spPr>
      </p:pic>
      <p:sp>
        <p:nvSpPr>
          <p:cNvPr id="9" name="Google Shape;231;p23">
            <a:extLst>
              <a:ext uri="{FF2B5EF4-FFF2-40B4-BE49-F238E27FC236}">
                <a16:creationId xmlns:a16="http://schemas.microsoft.com/office/drawing/2014/main" id="{0C1A689C-2757-EA1F-0363-55A4F41791FA}"/>
              </a:ext>
            </a:extLst>
          </p:cNvPr>
          <p:cNvSpPr txBox="1"/>
          <p:nvPr/>
        </p:nvSpPr>
        <p:spPr>
          <a:xfrm>
            <a:off x="571501" y="1806239"/>
            <a:ext cx="8299122" cy="915122"/>
          </a:xfrm>
          <a:prstGeom prst="rect">
            <a:avLst/>
          </a:prstGeom>
          <a:noFill/>
          <a:ln>
            <a:noFill/>
          </a:ln>
        </p:spPr>
        <p:txBody>
          <a:bodyPr spcFirstLastPara="1" wrap="square" lIns="0" tIns="0" rIns="0" bIns="0" anchor="t" anchorCtr="0">
            <a:spAutoFit/>
          </a:bodyPr>
          <a:lstStyle/>
          <a:p>
            <a:pPr marL="194310" lvl="1" indent="-182880">
              <a:lnSpc>
                <a:spcPct val="120000"/>
              </a:lnSpc>
              <a:spcBef>
                <a:spcPts val="800"/>
              </a:spcBef>
              <a:buFont typeface="Arial" panose="020B0604020202020204" pitchFamily="34" charset="0"/>
              <a:buChar char="•"/>
              <a:defRPr sz="1600" b="1" i="0">
                <a:solidFill>
                  <a:srgbClr val="2980B9"/>
                </a:solidFill>
                <a:latin typeface="Arial"/>
              </a:defRPr>
            </a:pPr>
            <a:r>
              <a:rPr lang="en-US" sz="2200" b="1" dirty="0">
                <a:solidFill>
                  <a:srgbClr val="2980B9"/>
                </a:solidFill>
                <a:latin typeface="Arial"/>
                <a:sym typeface="Lato"/>
              </a:rPr>
              <a:t>Graphics datasets have medium skewness and large volume of points (0.4M~4.9M)</a:t>
            </a:r>
          </a:p>
        </p:txBody>
      </p:sp>
      <p:sp>
        <p:nvSpPr>
          <p:cNvPr id="10" name="TextBox 9">
            <a:extLst>
              <a:ext uri="{FF2B5EF4-FFF2-40B4-BE49-F238E27FC236}">
                <a16:creationId xmlns:a16="http://schemas.microsoft.com/office/drawing/2014/main" id="{6F78BD3B-A6B8-2961-1022-C6B23B8ECE6E}"/>
              </a:ext>
            </a:extLst>
          </p:cNvPr>
          <p:cNvSpPr txBox="1"/>
          <p:nvPr/>
        </p:nvSpPr>
        <p:spPr>
          <a:xfrm>
            <a:off x="416521" y="3000211"/>
            <a:ext cx="6093994" cy="431528"/>
          </a:xfrm>
          <a:prstGeom prst="rect">
            <a:avLst/>
          </a:prstGeom>
          <a:noFill/>
        </p:spPr>
        <p:txBody>
          <a:bodyPr wrap="square">
            <a:spAutoFit/>
          </a:bodyPr>
          <a:lstStyle/>
          <a:p>
            <a:pPr marL="285750" indent="-285750">
              <a:lnSpc>
                <a:spcPct val="160000"/>
              </a:lnSpc>
              <a:buFont typeface="Arial" panose="020B0604020202020204" pitchFamily="34" charset="0"/>
              <a:buChar char="•"/>
            </a:pPr>
            <a:r>
              <a:rPr lang="en-US" sz="1600" b="1" dirty="0">
                <a:solidFill>
                  <a:srgbClr val="4B5563"/>
                </a:solidFill>
                <a:latin typeface="Lato"/>
                <a:ea typeface="Lato"/>
                <a:cs typeface="Lato"/>
                <a:sym typeface="Lato"/>
              </a:rPr>
              <a:t>36.72X </a:t>
            </a:r>
            <a:r>
              <a:rPr lang="en-US" sz="1600" dirty="0">
                <a:solidFill>
                  <a:srgbClr val="4B5563"/>
                </a:solidFill>
                <a:latin typeface="Lato"/>
                <a:ea typeface="Lato"/>
                <a:cs typeface="Lato"/>
                <a:sym typeface="Lato"/>
              </a:rPr>
              <a:t>average speedup over RT-HDIST</a:t>
            </a:r>
          </a:p>
        </p:txBody>
      </p:sp>
      <p:sp>
        <p:nvSpPr>
          <p:cNvPr id="11" name="TextBox 10">
            <a:extLst>
              <a:ext uri="{FF2B5EF4-FFF2-40B4-BE49-F238E27FC236}">
                <a16:creationId xmlns:a16="http://schemas.microsoft.com/office/drawing/2014/main" id="{F4FCD8DD-B914-7C0E-A5F2-E92CE0E23AE9}"/>
              </a:ext>
            </a:extLst>
          </p:cNvPr>
          <p:cNvSpPr txBox="1"/>
          <p:nvPr/>
        </p:nvSpPr>
        <p:spPr>
          <a:xfrm>
            <a:off x="416521" y="3429000"/>
            <a:ext cx="6093994" cy="431528"/>
          </a:xfrm>
          <a:prstGeom prst="rect">
            <a:avLst/>
          </a:prstGeom>
          <a:noFill/>
        </p:spPr>
        <p:txBody>
          <a:bodyPr wrap="square">
            <a:spAutoFit/>
          </a:bodyPr>
          <a:lstStyle/>
          <a:p>
            <a:pPr marL="285750" indent="-285750">
              <a:lnSpc>
                <a:spcPct val="160000"/>
              </a:lnSpc>
              <a:buFont typeface="Arial" panose="020B0604020202020204" pitchFamily="34" charset="0"/>
              <a:buChar char="•"/>
            </a:pPr>
            <a:r>
              <a:rPr lang="en-US" sz="1600" b="1" dirty="0">
                <a:solidFill>
                  <a:srgbClr val="4B5563"/>
                </a:solidFill>
                <a:latin typeface="Lato"/>
                <a:ea typeface="Lato"/>
                <a:cs typeface="Lato"/>
                <a:sym typeface="Lato"/>
              </a:rPr>
              <a:t>172.40X </a:t>
            </a:r>
            <a:r>
              <a:rPr lang="en-US" sz="1600" dirty="0">
                <a:solidFill>
                  <a:srgbClr val="4B5563"/>
                </a:solidFill>
                <a:latin typeface="Lato"/>
                <a:ea typeface="Lato"/>
                <a:cs typeface="Lato"/>
                <a:sym typeface="Lato"/>
              </a:rPr>
              <a:t>average speedup over NN-KD</a:t>
            </a:r>
          </a:p>
        </p:txBody>
      </p:sp>
      <p:sp>
        <p:nvSpPr>
          <p:cNvPr id="12" name="TextBox 11">
            <a:extLst>
              <a:ext uri="{FF2B5EF4-FFF2-40B4-BE49-F238E27FC236}">
                <a16:creationId xmlns:a16="http://schemas.microsoft.com/office/drawing/2014/main" id="{319689E6-CACA-6BD5-C904-7CAD1661B8F9}"/>
              </a:ext>
            </a:extLst>
          </p:cNvPr>
          <p:cNvSpPr txBox="1"/>
          <p:nvPr/>
        </p:nvSpPr>
        <p:spPr>
          <a:xfrm>
            <a:off x="416521" y="3901020"/>
            <a:ext cx="6093994" cy="431528"/>
          </a:xfrm>
          <a:prstGeom prst="rect">
            <a:avLst/>
          </a:prstGeom>
          <a:noFill/>
        </p:spPr>
        <p:txBody>
          <a:bodyPr wrap="square">
            <a:spAutoFit/>
          </a:bodyPr>
          <a:lstStyle/>
          <a:p>
            <a:pPr marL="285750" indent="-285750">
              <a:lnSpc>
                <a:spcPct val="160000"/>
              </a:lnSpc>
              <a:buFont typeface="Arial" panose="020B0604020202020204" pitchFamily="34" charset="0"/>
              <a:buChar char="•"/>
            </a:pPr>
            <a:r>
              <a:rPr lang="en-US" sz="1600" b="1" dirty="0">
                <a:solidFill>
                  <a:srgbClr val="4B5563"/>
                </a:solidFill>
                <a:latin typeface="Lato"/>
                <a:ea typeface="Lato"/>
                <a:cs typeface="Lato"/>
                <a:sym typeface="Lato"/>
              </a:rPr>
              <a:t>12.43X </a:t>
            </a:r>
            <a:r>
              <a:rPr lang="en-US" sz="1600" dirty="0">
                <a:solidFill>
                  <a:srgbClr val="4B5563"/>
                </a:solidFill>
                <a:latin typeface="Lato"/>
                <a:ea typeface="Lato"/>
                <a:cs typeface="Lato"/>
                <a:sym typeface="Lato"/>
              </a:rPr>
              <a:t>average speedup over NN-Clover</a:t>
            </a:r>
          </a:p>
        </p:txBody>
      </p:sp>
      <p:sp>
        <p:nvSpPr>
          <p:cNvPr id="13" name="TextBox 12">
            <a:extLst>
              <a:ext uri="{FF2B5EF4-FFF2-40B4-BE49-F238E27FC236}">
                <a16:creationId xmlns:a16="http://schemas.microsoft.com/office/drawing/2014/main" id="{4799AED9-8560-CA63-6173-02C35D1E8D52}"/>
              </a:ext>
            </a:extLst>
          </p:cNvPr>
          <p:cNvSpPr txBox="1"/>
          <p:nvPr/>
        </p:nvSpPr>
        <p:spPr>
          <a:xfrm>
            <a:off x="416521" y="4269510"/>
            <a:ext cx="6093994" cy="431528"/>
          </a:xfrm>
          <a:prstGeom prst="rect">
            <a:avLst/>
          </a:prstGeom>
          <a:noFill/>
        </p:spPr>
        <p:txBody>
          <a:bodyPr wrap="square">
            <a:spAutoFit/>
          </a:bodyPr>
          <a:lstStyle/>
          <a:p>
            <a:pPr marL="285750" indent="-285750">
              <a:lnSpc>
                <a:spcPct val="160000"/>
              </a:lnSpc>
              <a:buFont typeface="Arial" panose="020B0604020202020204" pitchFamily="34" charset="0"/>
              <a:buChar char="•"/>
            </a:pPr>
            <a:r>
              <a:rPr lang="en-US" sz="1600" b="1" dirty="0">
                <a:solidFill>
                  <a:srgbClr val="4B5563"/>
                </a:solidFill>
                <a:latin typeface="Lato"/>
                <a:ea typeface="Lato"/>
                <a:cs typeface="Lato"/>
                <a:sym typeface="Lato"/>
              </a:rPr>
              <a:t>1.73X </a:t>
            </a:r>
            <a:r>
              <a:rPr lang="en-US" sz="1600" dirty="0">
                <a:solidFill>
                  <a:srgbClr val="4B5563"/>
                </a:solidFill>
                <a:latin typeface="Lato"/>
                <a:ea typeface="Lato"/>
                <a:cs typeface="Lato"/>
                <a:sym typeface="Lato"/>
              </a:rPr>
              <a:t>average speedup over EB</a:t>
            </a:r>
          </a:p>
        </p:txBody>
      </p:sp>
      <p:sp>
        <p:nvSpPr>
          <p:cNvPr id="2" name="Slide Number Placeholder 1">
            <a:extLst>
              <a:ext uri="{FF2B5EF4-FFF2-40B4-BE49-F238E27FC236}">
                <a16:creationId xmlns:a16="http://schemas.microsoft.com/office/drawing/2014/main" id="{3E7977C6-FF9C-2417-1600-CA3BA7C90E4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73</a:t>
            </a:fld>
            <a:endParaRPr lang="en-US"/>
          </a:p>
        </p:txBody>
      </p:sp>
    </p:spTree>
    <p:extLst>
      <p:ext uri="{BB962C8B-B14F-4D97-AF65-F5344CB8AC3E}">
        <p14:creationId xmlns:p14="http://schemas.microsoft.com/office/powerpoint/2010/main" val="285558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228;p23">
            <a:extLst>
              <a:ext uri="{FF2B5EF4-FFF2-40B4-BE49-F238E27FC236}">
                <a16:creationId xmlns:a16="http://schemas.microsoft.com/office/drawing/2014/main" id="{99359738-C0B4-AE4B-86FF-E66D2A72030D}"/>
              </a:ext>
            </a:extLst>
          </p:cNvPr>
          <p:cNvSpPr txBox="1"/>
          <p:nvPr/>
        </p:nvSpPr>
        <p:spPr>
          <a:xfrm>
            <a:off x="571500" y="666750"/>
            <a:ext cx="11601450" cy="507831"/>
          </a:xfrm>
          <a:prstGeom prst="rect">
            <a:avLst/>
          </a:prstGeom>
          <a:noFill/>
          <a:ln>
            <a:noFill/>
          </a:ln>
        </p:spPr>
        <p:txBody>
          <a:bodyPr spcFirstLastPara="1" wrap="square" lIns="0" tIns="0" rIns="0" bIns="0" anchor="t" anchorCtr="0">
            <a:spAutoFit/>
          </a:bodyPr>
          <a:lstStyle/>
          <a:p>
            <a:pPr lvl="0"/>
            <a:r>
              <a:rPr lang="en-US" sz="3300" b="1" dirty="0">
                <a:solidFill>
                  <a:srgbClr val="991B1B"/>
                </a:solidFill>
                <a:latin typeface="Poppins"/>
                <a:ea typeface="Poppins"/>
                <a:cs typeface="Poppins"/>
                <a:sym typeface="Poppins"/>
              </a:rPr>
              <a:t>Main Results </a:t>
            </a:r>
            <a:r>
              <a:rPr lang="en-US" sz="3300" b="1" i="0" u="none" strike="noStrike" cap="none" dirty="0">
                <a:solidFill>
                  <a:srgbClr val="991B1B"/>
                </a:solidFill>
                <a:latin typeface="Poppins"/>
                <a:ea typeface="Poppins"/>
                <a:cs typeface="Poppins"/>
                <a:sym typeface="Poppins"/>
              </a:rPr>
              <a:t>- Geospatial</a:t>
            </a:r>
            <a:endParaRPr dirty="0"/>
          </a:p>
        </p:txBody>
      </p:sp>
      <p:pic>
        <p:nvPicPr>
          <p:cNvPr id="4" name="Picture 3">
            <a:extLst>
              <a:ext uri="{FF2B5EF4-FFF2-40B4-BE49-F238E27FC236}">
                <a16:creationId xmlns:a16="http://schemas.microsoft.com/office/drawing/2014/main" id="{FDE2D857-4BBB-32D7-35A0-67216C9E7292}"/>
              </a:ext>
            </a:extLst>
          </p:cNvPr>
          <p:cNvPicPr>
            <a:picLocks noChangeAspect="1"/>
          </p:cNvPicPr>
          <p:nvPr/>
        </p:nvPicPr>
        <p:blipFill>
          <a:blip r:embed="rId2"/>
          <a:stretch>
            <a:fillRect/>
          </a:stretch>
        </p:blipFill>
        <p:spPr>
          <a:xfrm>
            <a:off x="6583680" y="2651760"/>
            <a:ext cx="5295900" cy="3911600"/>
          </a:xfrm>
          <a:prstGeom prst="rect">
            <a:avLst/>
          </a:prstGeom>
        </p:spPr>
      </p:pic>
      <p:pic>
        <p:nvPicPr>
          <p:cNvPr id="5" name="Picture 4">
            <a:extLst>
              <a:ext uri="{FF2B5EF4-FFF2-40B4-BE49-F238E27FC236}">
                <a16:creationId xmlns:a16="http://schemas.microsoft.com/office/drawing/2014/main" id="{B650CFB7-5EFE-B73A-D082-787D51EDB5FE}"/>
              </a:ext>
            </a:extLst>
          </p:cNvPr>
          <p:cNvPicPr>
            <a:picLocks noChangeAspect="1"/>
          </p:cNvPicPr>
          <p:nvPr/>
        </p:nvPicPr>
        <p:blipFill>
          <a:blip r:embed="rId3"/>
          <a:stretch>
            <a:fillRect/>
          </a:stretch>
        </p:blipFill>
        <p:spPr>
          <a:xfrm>
            <a:off x="6583680" y="2651760"/>
            <a:ext cx="5295900" cy="3911600"/>
          </a:xfrm>
          <a:prstGeom prst="rect">
            <a:avLst/>
          </a:prstGeom>
        </p:spPr>
      </p:pic>
      <p:pic>
        <p:nvPicPr>
          <p:cNvPr id="6" name="Picture 5">
            <a:extLst>
              <a:ext uri="{FF2B5EF4-FFF2-40B4-BE49-F238E27FC236}">
                <a16:creationId xmlns:a16="http://schemas.microsoft.com/office/drawing/2014/main" id="{7173B0CF-E30B-A629-705E-82CD17FC8F06}"/>
              </a:ext>
            </a:extLst>
          </p:cNvPr>
          <p:cNvPicPr>
            <a:picLocks noChangeAspect="1"/>
          </p:cNvPicPr>
          <p:nvPr/>
        </p:nvPicPr>
        <p:blipFill>
          <a:blip r:embed="rId4"/>
          <a:stretch>
            <a:fillRect/>
          </a:stretch>
        </p:blipFill>
        <p:spPr>
          <a:xfrm>
            <a:off x="6583680" y="2651760"/>
            <a:ext cx="5295900" cy="3911600"/>
          </a:xfrm>
          <a:prstGeom prst="rect">
            <a:avLst/>
          </a:prstGeom>
        </p:spPr>
      </p:pic>
      <p:pic>
        <p:nvPicPr>
          <p:cNvPr id="7" name="Picture 6">
            <a:extLst>
              <a:ext uri="{FF2B5EF4-FFF2-40B4-BE49-F238E27FC236}">
                <a16:creationId xmlns:a16="http://schemas.microsoft.com/office/drawing/2014/main" id="{4CDE0CBF-9D76-C3AC-63BD-D6EADC920551}"/>
              </a:ext>
            </a:extLst>
          </p:cNvPr>
          <p:cNvPicPr>
            <a:picLocks noChangeAspect="1"/>
          </p:cNvPicPr>
          <p:nvPr/>
        </p:nvPicPr>
        <p:blipFill>
          <a:blip r:embed="rId5"/>
          <a:stretch>
            <a:fillRect/>
          </a:stretch>
        </p:blipFill>
        <p:spPr>
          <a:xfrm>
            <a:off x="6583680" y="2651760"/>
            <a:ext cx="5295900" cy="3911600"/>
          </a:xfrm>
          <a:prstGeom prst="rect">
            <a:avLst/>
          </a:prstGeom>
        </p:spPr>
      </p:pic>
      <p:sp>
        <p:nvSpPr>
          <p:cNvPr id="8" name="TextBox 7">
            <a:extLst>
              <a:ext uri="{FF2B5EF4-FFF2-40B4-BE49-F238E27FC236}">
                <a16:creationId xmlns:a16="http://schemas.microsoft.com/office/drawing/2014/main" id="{92D69B6A-283A-7E93-AE75-A539AE1D62F6}"/>
              </a:ext>
            </a:extLst>
          </p:cNvPr>
          <p:cNvSpPr txBox="1"/>
          <p:nvPr/>
        </p:nvSpPr>
        <p:spPr>
          <a:xfrm>
            <a:off x="416521" y="3066006"/>
            <a:ext cx="6093994" cy="431528"/>
          </a:xfrm>
          <a:prstGeom prst="rect">
            <a:avLst/>
          </a:prstGeom>
          <a:noFill/>
        </p:spPr>
        <p:txBody>
          <a:bodyPr wrap="square">
            <a:spAutoFit/>
          </a:bodyPr>
          <a:lstStyle/>
          <a:p>
            <a:pPr marL="285750" indent="-285750">
              <a:lnSpc>
                <a:spcPct val="160000"/>
              </a:lnSpc>
              <a:buFont typeface="Arial" panose="020B0604020202020204" pitchFamily="34" charset="0"/>
              <a:buChar char="•"/>
            </a:pPr>
            <a:r>
              <a:rPr lang="en-US" sz="1600" b="1" dirty="0">
                <a:solidFill>
                  <a:srgbClr val="4B5563"/>
                </a:solidFill>
                <a:latin typeface="Lato"/>
                <a:ea typeface="Lato"/>
                <a:cs typeface="Lato"/>
                <a:sym typeface="Lato"/>
              </a:rPr>
              <a:t>13.73X </a:t>
            </a:r>
            <a:r>
              <a:rPr lang="en-US" sz="1600" dirty="0">
                <a:solidFill>
                  <a:srgbClr val="4B5563"/>
                </a:solidFill>
                <a:latin typeface="Lato"/>
                <a:ea typeface="Lato"/>
                <a:cs typeface="Lato"/>
                <a:sym typeface="Lato"/>
              </a:rPr>
              <a:t>average speedup over NN-KD</a:t>
            </a:r>
          </a:p>
        </p:txBody>
      </p:sp>
      <p:sp>
        <p:nvSpPr>
          <p:cNvPr id="9" name="TextBox 8">
            <a:extLst>
              <a:ext uri="{FF2B5EF4-FFF2-40B4-BE49-F238E27FC236}">
                <a16:creationId xmlns:a16="http://schemas.microsoft.com/office/drawing/2014/main" id="{097CDF03-AA64-D7E3-68D9-7F7434531D0B}"/>
              </a:ext>
            </a:extLst>
          </p:cNvPr>
          <p:cNvSpPr txBox="1"/>
          <p:nvPr/>
        </p:nvSpPr>
        <p:spPr>
          <a:xfrm>
            <a:off x="416521" y="3523918"/>
            <a:ext cx="6093994" cy="431528"/>
          </a:xfrm>
          <a:prstGeom prst="rect">
            <a:avLst/>
          </a:prstGeom>
          <a:noFill/>
        </p:spPr>
        <p:txBody>
          <a:bodyPr wrap="square">
            <a:spAutoFit/>
          </a:bodyPr>
          <a:lstStyle/>
          <a:p>
            <a:pPr marL="285750" indent="-285750">
              <a:lnSpc>
                <a:spcPct val="160000"/>
              </a:lnSpc>
              <a:buFont typeface="Arial" panose="020B0604020202020204" pitchFamily="34" charset="0"/>
              <a:buChar char="•"/>
            </a:pPr>
            <a:r>
              <a:rPr lang="en-US" sz="1600" b="1" dirty="0">
                <a:solidFill>
                  <a:srgbClr val="4B5563"/>
                </a:solidFill>
                <a:latin typeface="Lato"/>
                <a:ea typeface="Lato"/>
                <a:cs typeface="Lato"/>
                <a:sym typeface="Lato"/>
              </a:rPr>
              <a:t>23.44X </a:t>
            </a:r>
            <a:r>
              <a:rPr lang="en-US" sz="1600" dirty="0">
                <a:solidFill>
                  <a:srgbClr val="4B5563"/>
                </a:solidFill>
                <a:latin typeface="Lato"/>
                <a:ea typeface="Lato"/>
                <a:cs typeface="Lato"/>
                <a:sym typeface="Lato"/>
              </a:rPr>
              <a:t>average speedup over NN-Clover</a:t>
            </a:r>
          </a:p>
        </p:txBody>
      </p:sp>
      <p:sp>
        <p:nvSpPr>
          <p:cNvPr id="10" name="TextBox 9">
            <a:extLst>
              <a:ext uri="{FF2B5EF4-FFF2-40B4-BE49-F238E27FC236}">
                <a16:creationId xmlns:a16="http://schemas.microsoft.com/office/drawing/2014/main" id="{C4A56893-A47A-BE33-B38C-610D07067279}"/>
              </a:ext>
            </a:extLst>
          </p:cNvPr>
          <p:cNvSpPr txBox="1"/>
          <p:nvPr/>
        </p:nvSpPr>
        <p:spPr>
          <a:xfrm>
            <a:off x="416521" y="3981830"/>
            <a:ext cx="6093994" cy="431528"/>
          </a:xfrm>
          <a:prstGeom prst="rect">
            <a:avLst/>
          </a:prstGeom>
          <a:noFill/>
        </p:spPr>
        <p:txBody>
          <a:bodyPr wrap="square">
            <a:spAutoFit/>
          </a:bodyPr>
          <a:lstStyle/>
          <a:p>
            <a:pPr marL="285750" indent="-285750">
              <a:lnSpc>
                <a:spcPct val="160000"/>
              </a:lnSpc>
              <a:buFont typeface="Arial" panose="020B0604020202020204" pitchFamily="34" charset="0"/>
              <a:buChar char="•"/>
            </a:pPr>
            <a:r>
              <a:rPr lang="en-US" sz="1600" b="1" dirty="0">
                <a:solidFill>
                  <a:srgbClr val="4B5563"/>
                </a:solidFill>
                <a:latin typeface="Lato"/>
                <a:ea typeface="Lato"/>
                <a:cs typeface="Lato"/>
                <a:sym typeface="Lato"/>
              </a:rPr>
              <a:t>4.68X </a:t>
            </a:r>
            <a:r>
              <a:rPr lang="en-US" sz="1600" dirty="0">
                <a:solidFill>
                  <a:srgbClr val="4B5563"/>
                </a:solidFill>
                <a:latin typeface="Lato"/>
                <a:ea typeface="Lato"/>
                <a:cs typeface="Lato"/>
                <a:sym typeface="Lato"/>
              </a:rPr>
              <a:t>average speedup over EB</a:t>
            </a:r>
          </a:p>
        </p:txBody>
      </p:sp>
      <p:sp>
        <p:nvSpPr>
          <p:cNvPr id="11" name="Google Shape;231;p23">
            <a:extLst>
              <a:ext uri="{FF2B5EF4-FFF2-40B4-BE49-F238E27FC236}">
                <a16:creationId xmlns:a16="http://schemas.microsoft.com/office/drawing/2014/main" id="{FBB7173D-5C9F-BCEF-EA64-B0EC33495365}"/>
              </a:ext>
            </a:extLst>
          </p:cNvPr>
          <p:cNvSpPr txBox="1"/>
          <p:nvPr/>
        </p:nvSpPr>
        <p:spPr>
          <a:xfrm>
            <a:off x="571500" y="1806239"/>
            <a:ext cx="7299881" cy="915122"/>
          </a:xfrm>
          <a:prstGeom prst="rect">
            <a:avLst/>
          </a:prstGeom>
          <a:noFill/>
          <a:ln>
            <a:noFill/>
          </a:ln>
        </p:spPr>
        <p:txBody>
          <a:bodyPr spcFirstLastPara="1" wrap="square" lIns="0" tIns="0" rIns="0" bIns="0" anchor="t" anchorCtr="0">
            <a:spAutoFit/>
          </a:bodyPr>
          <a:lstStyle/>
          <a:p>
            <a:pPr marL="194310" lvl="1" indent="-182880">
              <a:lnSpc>
                <a:spcPct val="120000"/>
              </a:lnSpc>
              <a:spcBef>
                <a:spcPts val="800"/>
              </a:spcBef>
              <a:buFont typeface="Arial" panose="020B0604020202020204" pitchFamily="34" charset="0"/>
              <a:buChar char="•"/>
              <a:defRPr sz="1600" b="1" i="0">
                <a:solidFill>
                  <a:srgbClr val="2980B9"/>
                </a:solidFill>
                <a:latin typeface="Arial"/>
              </a:defRPr>
            </a:pPr>
            <a:r>
              <a:rPr lang="en-US" sz="2200" b="1" dirty="0">
                <a:solidFill>
                  <a:srgbClr val="2980B9"/>
                </a:solidFill>
                <a:latin typeface="Arial"/>
                <a:sym typeface="Lato"/>
              </a:rPr>
              <a:t>Graphics datasets have high skewness and very large number of points, 9M~400M</a:t>
            </a:r>
          </a:p>
        </p:txBody>
      </p:sp>
      <p:sp>
        <p:nvSpPr>
          <p:cNvPr id="2" name="Slide Number Placeholder 1">
            <a:extLst>
              <a:ext uri="{FF2B5EF4-FFF2-40B4-BE49-F238E27FC236}">
                <a16:creationId xmlns:a16="http://schemas.microsoft.com/office/drawing/2014/main" id="{34556124-F093-DD10-8777-5853A5873D8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74</a:t>
            </a:fld>
            <a:endParaRPr lang="en-US"/>
          </a:p>
        </p:txBody>
      </p:sp>
    </p:spTree>
    <p:extLst>
      <p:ext uri="{BB962C8B-B14F-4D97-AF65-F5344CB8AC3E}">
        <p14:creationId xmlns:p14="http://schemas.microsoft.com/office/powerpoint/2010/main" val="756879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7B1370-7D4C-27C6-901E-FA24B4F6467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75</a:t>
            </a:fld>
            <a:endParaRPr lang="en-US"/>
          </a:p>
        </p:txBody>
      </p:sp>
      <p:sp>
        <p:nvSpPr>
          <p:cNvPr id="3" name="Google Shape;228;p23">
            <a:extLst>
              <a:ext uri="{FF2B5EF4-FFF2-40B4-BE49-F238E27FC236}">
                <a16:creationId xmlns:a16="http://schemas.microsoft.com/office/drawing/2014/main" id="{0750651E-35AB-9D15-1010-47EB0C0E8CA7}"/>
              </a:ext>
            </a:extLst>
          </p:cNvPr>
          <p:cNvSpPr txBox="1"/>
          <p:nvPr/>
        </p:nvSpPr>
        <p:spPr>
          <a:xfrm>
            <a:off x="571500" y="666750"/>
            <a:ext cx="11601450" cy="507831"/>
          </a:xfrm>
          <a:prstGeom prst="rect">
            <a:avLst/>
          </a:prstGeom>
          <a:noFill/>
          <a:ln>
            <a:noFill/>
          </a:ln>
        </p:spPr>
        <p:txBody>
          <a:bodyPr spcFirstLastPara="1" wrap="square" lIns="0" tIns="0" rIns="0" bIns="0" anchor="t" anchorCtr="0">
            <a:spAutoFit/>
          </a:bodyPr>
          <a:lstStyle/>
          <a:p>
            <a:pPr lvl="0"/>
            <a:r>
              <a:rPr lang="en-US" sz="3300" b="1" dirty="0">
                <a:solidFill>
                  <a:srgbClr val="991B1B"/>
                </a:solidFill>
                <a:latin typeface="Poppins"/>
                <a:ea typeface="Poppins"/>
                <a:cs typeface="Poppins"/>
                <a:sym typeface="Poppins"/>
              </a:rPr>
              <a:t>Takeaways </a:t>
            </a:r>
            <a:r>
              <a:rPr lang="en-US" sz="3300" b="1" i="0" u="none" strike="noStrike" cap="none" dirty="0">
                <a:solidFill>
                  <a:srgbClr val="991B1B"/>
                </a:solidFill>
                <a:latin typeface="Poppins"/>
                <a:ea typeface="Poppins"/>
                <a:cs typeface="Poppins"/>
                <a:sym typeface="Poppins"/>
              </a:rPr>
              <a:t>on RT-accelerated Spatial Function</a:t>
            </a:r>
            <a:endParaRPr dirty="0"/>
          </a:p>
        </p:txBody>
      </p:sp>
      <p:sp>
        <p:nvSpPr>
          <p:cNvPr id="4" name="TextBox 3">
            <a:extLst>
              <a:ext uri="{FF2B5EF4-FFF2-40B4-BE49-F238E27FC236}">
                <a16:creationId xmlns:a16="http://schemas.microsoft.com/office/drawing/2014/main" id="{2DEB6339-FAAA-9ADB-12E6-71B442FEE8D5}"/>
              </a:ext>
            </a:extLst>
          </p:cNvPr>
          <p:cNvSpPr txBox="1"/>
          <p:nvPr/>
        </p:nvSpPr>
        <p:spPr>
          <a:xfrm>
            <a:off x="473529" y="1472907"/>
            <a:ext cx="11480578" cy="5598649"/>
          </a:xfrm>
          <a:prstGeom prst="rect">
            <a:avLst/>
          </a:prstGeom>
          <a:noFill/>
        </p:spPr>
        <p:txBody>
          <a:bodyPr wrap="square">
            <a:spAutoFit/>
          </a:bodyPr>
          <a:lstStyle/>
          <a:p>
            <a:pPr marL="285750" indent="-285750">
              <a:lnSpc>
                <a:spcPct val="160000"/>
              </a:lnSpc>
              <a:buFont typeface="Arial"/>
              <a:buChar char="•"/>
            </a:pPr>
            <a:r>
              <a:rPr lang="en-US" sz="2200" b="1" dirty="0">
                <a:solidFill>
                  <a:srgbClr val="2980B9"/>
                </a:solidFill>
                <a:latin typeface="Arial" panose="020B0604020202020204" pitchFamily="34" charset="0"/>
                <a:ea typeface="Lato"/>
                <a:cs typeface="Arial" panose="020B0604020202020204" pitchFamily="34" charset="0"/>
              </a:rPr>
              <a:t>Directly using RT cores or RT-based NN solutions for HD does not work well.</a:t>
            </a:r>
          </a:p>
          <a:p>
            <a:pPr marL="285750" indent="-285750">
              <a:lnSpc>
                <a:spcPct val="160000"/>
              </a:lnSpc>
              <a:buFont typeface="Arial"/>
              <a:buChar char="•"/>
            </a:pPr>
            <a:endParaRPr lang="en-US" sz="1800" b="1" dirty="0">
              <a:solidFill>
                <a:srgbClr val="4B5563"/>
              </a:solidFill>
              <a:latin typeface="Arial" panose="020B0604020202020204" pitchFamily="34" charset="0"/>
              <a:ea typeface="Lato"/>
              <a:cs typeface="Arial" panose="020B0604020202020204" pitchFamily="34" charset="0"/>
            </a:endParaRPr>
          </a:p>
          <a:p>
            <a:pPr marL="285750" indent="-285750">
              <a:lnSpc>
                <a:spcPct val="160000"/>
              </a:lnSpc>
              <a:buFont typeface="Arial"/>
              <a:buChar char="•"/>
            </a:pPr>
            <a:r>
              <a:rPr lang="en-US" sz="2200" b="1" dirty="0">
                <a:solidFill>
                  <a:srgbClr val="2980B9"/>
                </a:solidFill>
                <a:latin typeface="Arial" panose="020B0604020202020204" pitchFamily="34" charset="0"/>
                <a:ea typeface="Lato"/>
                <a:cs typeface="Arial" panose="020B0604020202020204" pitchFamily="34" charset="0"/>
              </a:rPr>
              <a:t>To maintain consistently high performance, we need to reduce intersections, improve load balancing, and eliminate unnecessary workloads.</a:t>
            </a:r>
          </a:p>
          <a:p>
            <a:pPr marL="285750" indent="-285750">
              <a:lnSpc>
                <a:spcPct val="160000"/>
              </a:lnSpc>
              <a:buFont typeface="Arial"/>
              <a:buChar char="•"/>
            </a:pPr>
            <a:endParaRPr lang="en-US" sz="1800" b="1" dirty="0">
              <a:solidFill>
                <a:srgbClr val="4B5563"/>
              </a:solidFill>
              <a:latin typeface="Arial" panose="020B0604020202020204" pitchFamily="34" charset="0"/>
              <a:ea typeface="Lato"/>
              <a:cs typeface="Arial" panose="020B0604020202020204" pitchFamily="34" charset="0"/>
            </a:endParaRPr>
          </a:p>
          <a:p>
            <a:pPr marL="285750" indent="-285750">
              <a:lnSpc>
                <a:spcPct val="160000"/>
              </a:lnSpc>
              <a:buFont typeface="Arial"/>
              <a:buChar char="•"/>
            </a:pPr>
            <a:r>
              <a:rPr lang="en-US" sz="2200" b="1" dirty="0">
                <a:solidFill>
                  <a:srgbClr val="2980B9"/>
                </a:solidFill>
                <a:latin typeface="Arial" panose="020B0604020202020204" pitchFamily="34" charset="0"/>
                <a:ea typeface="Lato"/>
                <a:cs typeface="Arial" panose="020B0604020202020204" pitchFamily="34" charset="0"/>
              </a:rPr>
              <a:t>X-HD achieves its speed by leveraging both </a:t>
            </a:r>
            <a:r>
              <a:rPr lang="en-US" sz="2200" b="1" dirty="0">
                <a:solidFill>
                  <a:srgbClr val="FF0000"/>
                </a:solidFill>
                <a:latin typeface="Arial" panose="020B0604020202020204" pitchFamily="34" charset="0"/>
                <a:ea typeface="Lato"/>
                <a:cs typeface="Arial" panose="020B0604020202020204" pitchFamily="34" charset="0"/>
              </a:rPr>
              <a:t>CUDA cores </a:t>
            </a:r>
            <a:r>
              <a:rPr lang="en-US" sz="2200" b="1" dirty="0">
                <a:solidFill>
                  <a:srgbClr val="2980B9"/>
                </a:solidFill>
                <a:latin typeface="Arial" panose="020B0604020202020204" pitchFamily="34" charset="0"/>
                <a:ea typeface="Lato"/>
                <a:cs typeface="Arial" panose="020B0604020202020204" pitchFamily="34" charset="0"/>
              </a:rPr>
              <a:t>and specialized </a:t>
            </a:r>
            <a:r>
              <a:rPr lang="en-US" sz="2200" b="1" dirty="0">
                <a:solidFill>
                  <a:srgbClr val="FF0000"/>
                </a:solidFill>
                <a:latin typeface="Arial" panose="020B0604020202020204" pitchFamily="34" charset="0"/>
                <a:ea typeface="Lato"/>
                <a:cs typeface="Arial" panose="020B0604020202020204" pitchFamily="34" charset="0"/>
              </a:rPr>
              <a:t>RT cores </a:t>
            </a:r>
            <a:r>
              <a:rPr lang="en-US" sz="2200" b="1" dirty="0">
                <a:solidFill>
                  <a:srgbClr val="2980B9"/>
                </a:solidFill>
                <a:latin typeface="Arial" panose="020B0604020202020204" pitchFamily="34" charset="0"/>
                <a:ea typeface="Lato"/>
                <a:cs typeface="Arial" panose="020B0604020202020204" pitchFamily="34" charset="0"/>
              </a:rPr>
              <a:t>on modern GPUs.</a:t>
            </a:r>
          </a:p>
          <a:p>
            <a:pPr marL="285750" indent="-285750">
              <a:lnSpc>
                <a:spcPct val="160000"/>
              </a:lnSpc>
              <a:buFont typeface="Arial"/>
              <a:buChar char="•"/>
            </a:pPr>
            <a:endParaRPr lang="en-US" sz="1800" b="1" dirty="0">
              <a:solidFill>
                <a:srgbClr val="4B5563"/>
              </a:solidFill>
              <a:latin typeface="Arial" panose="020B0604020202020204" pitchFamily="34" charset="0"/>
              <a:ea typeface="Lato"/>
              <a:cs typeface="Arial" panose="020B0604020202020204" pitchFamily="34" charset="0"/>
            </a:endParaRPr>
          </a:p>
          <a:p>
            <a:pPr marL="285750" indent="-285750">
              <a:lnSpc>
                <a:spcPct val="160000"/>
              </a:lnSpc>
              <a:buFont typeface="Arial"/>
              <a:buChar char="•"/>
            </a:pPr>
            <a:r>
              <a:rPr lang="en-US" sz="2200" b="1" dirty="0">
                <a:solidFill>
                  <a:srgbClr val="2980B9"/>
                </a:solidFill>
                <a:latin typeface="Arial" panose="020B0604020202020204" pitchFamily="34" charset="0"/>
                <a:ea typeface="Lato"/>
                <a:cs typeface="Arial" panose="020B0604020202020204" pitchFamily="34" charset="0"/>
              </a:rPr>
              <a:t>Its high performance across </a:t>
            </a:r>
            <a:r>
              <a:rPr lang="en-US" sz="2200" b="1" dirty="0">
                <a:solidFill>
                  <a:srgbClr val="FF0000"/>
                </a:solidFill>
                <a:latin typeface="Arial" panose="020B0604020202020204" pitchFamily="34" charset="0"/>
                <a:ea typeface="Lato"/>
                <a:cs typeface="Arial" panose="020B0604020202020204" pitchFamily="34" charset="0"/>
              </a:rPr>
              <a:t>diverse workloads </a:t>
            </a:r>
            <a:r>
              <a:rPr lang="en-US" sz="2200" b="1" dirty="0">
                <a:solidFill>
                  <a:srgbClr val="2980B9"/>
                </a:solidFill>
                <a:latin typeface="Arial" panose="020B0604020202020204" pitchFamily="34" charset="0"/>
                <a:ea typeface="Lato"/>
                <a:cs typeface="Arial" panose="020B0604020202020204" pitchFamily="34" charset="0"/>
              </a:rPr>
              <a:t>comes from combining hardware acceleration with </a:t>
            </a:r>
            <a:r>
              <a:rPr lang="en-US" sz="2200" b="1" dirty="0">
                <a:solidFill>
                  <a:srgbClr val="FF0000"/>
                </a:solidFill>
                <a:latin typeface="Arial" panose="020B0604020202020204" pitchFamily="34" charset="0"/>
                <a:ea typeface="Lato"/>
                <a:cs typeface="Arial" panose="020B0604020202020204" pitchFamily="34" charset="0"/>
              </a:rPr>
              <a:t>domain-specific optimizations</a:t>
            </a:r>
            <a:r>
              <a:rPr lang="en-US" sz="2200" b="1" dirty="0">
                <a:solidFill>
                  <a:srgbClr val="2980B9"/>
                </a:solidFill>
                <a:latin typeface="Arial" panose="020B0604020202020204" pitchFamily="34" charset="0"/>
                <a:ea typeface="Lato"/>
                <a:cs typeface="Arial" panose="020B0604020202020204" pitchFamily="34" charset="0"/>
              </a:rPr>
              <a:t>.</a:t>
            </a:r>
          </a:p>
          <a:p>
            <a:pPr marL="285750" indent="-285750">
              <a:lnSpc>
                <a:spcPct val="160000"/>
              </a:lnSpc>
              <a:buFont typeface="Arial"/>
              <a:buChar char="•"/>
            </a:pPr>
            <a:endParaRPr lang="en-US" sz="1800" b="1" dirty="0">
              <a:solidFill>
                <a:srgbClr val="4B5563"/>
              </a:solidFill>
              <a:latin typeface="Arial" panose="020B0604020202020204" pitchFamily="34" charset="0"/>
              <a:ea typeface="Lato"/>
              <a:cs typeface="Arial" panose="020B0604020202020204" pitchFamily="34" charset="0"/>
            </a:endParaRPr>
          </a:p>
        </p:txBody>
      </p:sp>
    </p:spTree>
    <p:extLst>
      <p:ext uri="{BB962C8B-B14F-4D97-AF65-F5344CB8AC3E}">
        <p14:creationId xmlns:p14="http://schemas.microsoft.com/office/powerpoint/2010/main" val="116711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678790-1A42-2894-CCAE-90F1AD384352}"/>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FE9A2E0-1D15-94F2-3A9F-8662FA032345}"/>
              </a:ext>
            </a:extLst>
          </p:cNvPr>
          <p:cNvSpPr>
            <a:spLocks noGrp="1"/>
          </p:cNvSpPr>
          <p:nvPr>
            <p:ph type="sldNum" sz="quarter" idx="12"/>
          </p:nvPr>
        </p:nvSpPr>
        <p:spPr>
          <a:xfrm>
            <a:off x="9448800" y="6492875"/>
            <a:ext cx="2743200" cy="365125"/>
          </a:xfrm>
        </p:spPr>
        <p:txBody>
          <a:bodyPr/>
          <a:lstStyle/>
          <a:p>
            <a:fld id="{C1D43E19-8CA0-9445-BFC5-15EE585FF4A3}" type="slidenum">
              <a:rPr lang="en-US" smtClean="0"/>
              <a:t>76</a:t>
            </a:fld>
            <a:endParaRPr lang="en-US"/>
          </a:p>
        </p:txBody>
      </p:sp>
      <p:sp>
        <p:nvSpPr>
          <p:cNvPr id="3" name="TextBox 2">
            <a:extLst>
              <a:ext uri="{FF2B5EF4-FFF2-40B4-BE49-F238E27FC236}">
                <a16:creationId xmlns:a16="http://schemas.microsoft.com/office/drawing/2014/main" id="{431A3217-6249-9B94-F171-0B822A496F99}"/>
              </a:ext>
            </a:extLst>
          </p:cNvPr>
          <p:cNvSpPr txBox="1"/>
          <p:nvPr/>
        </p:nvSpPr>
        <p:spPr>
          <a:xfrm>
            <a:off x="469006" y="2816587"/>
            <a:ext cx="2512226" cy="830997"/>
          </a:xfrm>
          <a:prstGeom prst="rect">
            <a:avLst/>
          </a:prstGeom>
          <a:noFill/>
        </p:spPr>
        <p:txBody>
          <a:bodyPr wrap="none" rtlCol="0">
            <a:spAutoFit/>
          </a:bodyPr>
          <a:lstStyle/>
          <a:p>
            <a:r>
              <a:rPr lang="en-US" sz="4800" b="1" dirty="0">
                <a:solidFill>
                  <a:srgbClr val="BA0C2F"/>
                </a:solidFill>
                <a:latin typeface="Arial"/>
                <a:ea typeface="+mj-ea"/>
                <a:cs typeface="+mj-cs"/>
              </a:rPr>
              <a:t>Content</a:t>
            </a:r>
          </a:p>
        </p:txBody>
      </p:sp>
      <p:sp>
        <p:nvSpPr>
          <p:cNvPr id="5" name="TextBox 4">
            <a:extLst>
              <a:ext uri="{FF2B5EF4-FFF2-40B4-BE49-F238E27FC236}">
                <a16:creationId xmlns:a16="http://schemas.microsoft.com/office/drawing/2014/main" id="{0C2A0050-772B-EE1F-3D97-F05353849A20}"/>
              </a:ext>
            </a:extLst>
          </p:cNvPr>
          <p:cNvSpPr txBox="1"/>
          <p:nvPr/>
        </p:nvSpPr>
        <p:spPr>
          <a:xfrm>
            <a:off x="3880624" y="354707"/>
            <a:ext cx="8311376" cy="6001643"/>
          </a:xfrm>
          <a:prstGeom prst="rect">
            <a:avLst/>
          </a:prstGeom>
          <a:noFill/>
        </p:spPr>
        <p:txBody>
          <a:bodyPr wrap="square">
            <a:spAutoFit/>
          </a:bodyPr>
          <a:lstStyle/>
          <a:p>
            <a:r>
              <a:rPr lang="en-US" sz="2400" b="1" dirty="0">
                <a:solidFill>
                  <a:schemeClr val="bg1">
                    <a:lumMod val="65000"/>
                  </a:schemeClr>
                </a:solidFill>
                <a:latin typeface="Arial"/>
                <a:ea typeface="+mj-ea"/>
                <a:cs typeface="+mj-cs"/>
              </a:rPr>
              <a:t>Chapter 0: Introduction</a:t>
            </a:r>
          </a:p>
          <a:p>
            <a:endParaRPr lang="en-US" sz="2400" b="1" dirty="0">
              <a:solidFill>
                <a:schemeClr val="bg1">
                  <a:lumMod val="65000"/>
                </a:schemeClr>
              </a:solidFill>
              <a:latin typeface="Arial"/>
              <a:ea typeface="+mj-ea"/>
              <a:cs typeface="+mj-cs"/>
            </a:endParaRPr>
          </a:p>
          <a:p>
            <a:r>
              <a:rPr lang="en-US" sz="2400" b="1" dirty="0">
                <a:solidFill>
                  <a:schemeClr val="bg1">
                    <a:lumMod val="65000"/>
                  </a:schemeClr>
                </a:solidFill>
                <a:latin typeface="Arial"/>
                <a:ea typeface="+mj-ea"/>
                <a:cs typeface="+mj-cs"/>
              </a:rPr>
              <a:t>Chapter 1: Ray-tracing Meets Spatial Databases</a:t>
            </a:r>
          </a:p>
          <a:p>
            <a:endParaRPr lang="en-US" sz="2400" b="1" dirty="0">
              <a:solidFill>
                <a:schemeClr val="bg1">
                  <a:lumMod val="65000"/>
                </a:schemeClr>
              </a:solidFill>
              <a:latin typeface="Arial"/>
              <a:ea typeface="+mj-ea"/>
              <a:cs typeface="+mj-cs"/>
            </a:endParaRPr>
          </a:p>
          <a:p>
            <a:r>
              <a:rPr lang="en-US" sz="2400" b="1" dirty="0">
                <a:solidFill>
                  <a:schemeClr val="bg1">
                    <a:lumMod val="65000"/>
                  </a:schemeClr>
                </a:solidFill>
                <a:latin typeface="Arial"/>
                <a:ea typeface="+mj-ea"/>
                <a:cs typeface="+mj-cs"/>
              </a:rPr>
              <a:t>Chapter 2: Ray-tracing Fundamentals</a:t>
            </a:r>
          </a:p>
          <a:p>
            <a:endParaRPr lang="en-US" sz="2400" b="1" dirty="0">
              <a:solidFill>
                <a:schemeClr val="bg1">
                  <a:lumMod val="65000"/>
                </a:schemeClr>
              </a:solidFill>
              <a:latin typeface="Arial"/>
              <a:ea typeface="+mj-ea"/>
              <a:cs typeface="+mj-cs"/>
            </a:endParaRPr>
          </a:p>
          <a:p>
            <a:r>
              <a:rPr lang="en-US" sz="2400" b="1" dirty="0">
                <a:solidFill>
                  <a:schemeClr val="bg1">
                    <a:lumMod val="65000"/>
                  </a:schemeClr>
                </a:solidFill>
                <a:latin typeface="Arial"/>
                <a:ea typeface="+mj-ea"/>
                <a:cs typeface="+mj-cs"/>
              </a:rPr>
              <a:t>Chapter 3: RT for Spatial Join</a:t>
            </a:r>
          </a:p>
          <a:p>
            <a:endParaRPr lang="en-US" sz="2400" b="1" dirty="0">
              <a:solidFill>
                <a:schemeClr val="bg1">
                  <a:lumMod val="65000"/>
                </a:schemeClr>
              </a:solidFill>
              <a:latin typeface="Arial"/>
              <a:ea typeface="+mj-ea"/>
              <a:cs typeface="+mj-cs"/>
            </a:endParaRPr>
          </a:p>
          <a:p>
            <a:r>
              <a:rPr lang="en-US" sz="2400" b="1" dirty="0">
                <a:solidFill>
                  <a:schemeClr val="bg1">
                    <a:lumMod val="65000"/>
                  </a:schemeClr>
                </a:solidFill>
                <a:latin typeface="Arial"/>
                <a:ea typeface="+mj-ea"/>
                <a:cs typeface="+mj-cs"/>
              </a:rPr>
              <a:t>Chapter 4: RT for Spatial Indexing</a:t>
            </a:r>
          </a:p>
          <a:p>
            <a:endParaRPr lang="en-US" sz="2400" b="1" dirty="0">
              <a:solidFill>
                <a:schemeClr val="bg1">
                  <a:lumMod val="65000"/>
                </a:schemeClr>
              </a:solidFill>
              <a:latin typeface="Arial"/>
              <a:ea typeface="+mj-ea"/>
              <a:cs typeface="+mj-cs"/>
            </a:endParaRPr>
          </a:p>
          <a:p>
            <a:r>
              <a:rPr lang="en-US" sz="2400" b="1" dirty="0">
                <a:solidFill>
                  <a:schemeClr val="bg1">
                    <a:lumMod val="65000"/>
                  </a:schemeClr>
                </a:solidFill>
                <a:latin typeface="Arial"/>
                <a:ea typeface="+mj-ea"/>
                <a:cs typeface="+mj-cs"/>
              </a:rPr>
              <a:t>Chapter 5: RT for Spatial Functions (Case Study: </a:t>
            </a:r>
            <a:r>
              <a:rPr lang="en-US" sz="2400" b="1" dirty="0" err="1">
                <a:solidFill>
                  <a:schemeClr val="bg1">
                    <a:lumMod val="65000"/>
                  </a:schemeClr>
                </a:solidFill>
                <a:latin typeface="Arial"/>
                <a:ea typeface="+mj-ea"/>
                <a:cs typeface="+mj-cs"/>
              </a:rPr>
              <a:t>Hausdorff</a:t>
            </a:r>
            <a:r>
              <a:rPr lang="en-US" sz="2400" b="1" dirty="0">
                <a:solidFill>
                  <a:schemeClr val="bg1">
                    <a:lumMod val="65000"/>
                  </a:schemeClr>
                </a:solidFill>
                <a:latin typeface="Arial"/>
                <a:ea typeface="+mj-ea"/>
                <a:cs typeface="+mj-cs"/>
              </a:rPr>
              <a:t> Distance)</a:t>
            </a:r>
          </a:p>
          <a:p>
            <a:endParaRPr lang="en-US" sz="2400" b="1" dirty="0">
              <a:solidFill>
                <a:schemeClr val="bg1">
                  <a:lumMod val="65000"/>
                </a:schemeClr>
              </a:solidFill>
              <a:latin typeface="Arial"/>
              <a:ea typeface="+mj-ea"/>
              <a:cs typeface="+mj-cs"/>
            </a:endParaRPr>
          </a:p>
          <a:p>
            <a:r>
              <a:rPr lang="en-US" sz="2400" b="1" dirty="0">
                <a:solidFill>
                  <a:srgbClr val="BA0C2F"/>
                </a:solidFill>
                <a:latin typeface="Arial"/>
              </a:rPr>
              <a:t>Chapter 6: RT in Action: Integrating RT into </a:t>
            </a:r>
            <a:r>
              <a:rPr lang="en-US" sz="2400" b="1" dirty="0" err="1">
                <a:solidFill>
                  <a:srgbClr val="BA0C2F"/>
                </a:solidFill>
                <a:latin typeface="Arial"/>
              </a:rPr>
              <a:t>SedonaDB</a:t>
            </a:r>
            <a:endParaRPr lang="en-US" sz="2400" b="1" dirty="0">
              <a:solidFill>
                <a:srgbClr val="BA0C2F"/>
              </a:solidFill>
              <a:latin typeface="Arial"/>
            </a:endParaRPr>
          </a:p>
          <a:p>
            <a:endParaRPr lang="en-US" sz="2400" b="1" dirty="0">
              <a:solidFill>
                <a:schemeClr val="bg1">
                  <a:lumMod val="65000"/>
                </a:schemeClr>
              </a:solidFill>
              <a:latin typeface="Arial"/>
              <a:ea typeface="+mj-ea"/>
              <a:cs typeface="+mj-cs"/>
            </a:endParaRPr>
          </a:p>
          <a:p>
            <a:r>
              <a:rPr lang="en-US" sz="2400" b="1" dirty="0">
                <a:solidFill>
                  <a:schemeClr val="bg1">
                    <a:lumMod val="65000"/>
                  </a:schemeClr>
                </a:solidFill>
                <a:latin typeface="Arial"/>
                <a:ea typeface="+mj-ea"/>
                <a:cs typeface="+mj-cs"/>
              </a:rPr>
              <a:t>Conclusion: Summary &amp; Key Takeaways</a:t>
            </a:r>
          </a:p>
        </p:txBody>
      </p:sp>
    </p:spTree>
    <p:extLst>
      <p:ext uri="{BB962C8B-B14F-4D97-AF65-F5344CB8AC3E}">
        <p14:creationId xmlns:p14="http://schemas.microsoft.com/office/powerpoint/2010/main" val="1462126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withEffect">
                                  <p:stCondLst>
                                    <p:cond delay="0"/>
                                  </p:stCondLst>
                                  <p:childTnLst>
                                    <p:animEffect transition="out" filter="fade">
                                      <p:cBhvr>
                                        <p:cTn id="6" dur="500" tmFilter="0, 0; .2, .5; .8, .5; 1, 0"/>
                                        <p:tgtEl>
                                          <p:spTgt spid="5">
                                            <p:txEl>
                                              <p:pRg st="12" end="12"/>
                                            </p:txEl>
                                          </p:spTgt>
                                        </p:tgtEl>
                                      </p:cBhvr>
                                    </p:animEffect>
                                    <p:animScale>
                                      <p:cBhvr>
                                        <p:cTn id="7" dur="250" autoRev="1" fill="hold"/>
                                        <p:tgtEl>
                                          <p:spTgt spid="5">
                                            <p:txEl>
                                              <p:pRg st="12" end="12"/>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BFE8BB3-E95E-E247-FE1B-F3348F7F995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77</a:t>
            </a:fld>
            <a:endParaRPr lang="en-US"/>
          </a:p>
        </p:txBody>
      </p:sp>
      <p:sp>
        <p:nvSpPr>
          <p:cNvPr id="3" name="Title 2">
            <a:extLst>
              <a:ext uri="{FF2B5EF4-FFF2-40B4-BE49-F238E27FC236}">
                <a16:creationId xmlns:a16="http://schemas.microsoft.com/office/drawing/2014/main" id="{25C676C0-434C-6D14-A9AD-89AB7BAEF2D1}"/>
              </a:ext>
            </a:extLst>
          </p:cNvPr>
          <p:cNvSpPr>
            <a:spLocks noGrp="1"/>
          </p:cNvSpPr>
          <p:nvPr>
            <p:ph type="title"/>
          </p:nvPr>
        </p:nvSpPr>
        <p:spPr/>
        <p:txBody>
          <a:bodyPr>
            <a:normAutofit fontScale="90000"/>
          </a:bodyPr>
          <a:lstStyle/>
          <a:p>
            <a:r>
              <a:rPr lang="en-US" dirty="0"/>
              <a:t>Apache </a:t>
            </a:r>
            <a:r>
              <a:rPr lang="en-US" dirty="0" err="1"/>
              <a:t>SedonaDB</a:t>
            </a:r>
            <a:r>
              <a:rPr lang="en-US" dirty="0"/>
              <a:t>: Treats Spatial Data as a First-class Citizen</a:t>
            </a:r>
          </a:p>
        </p:txBody>
      </p:sp>
      <p:sp>
        <p:nvSpPr>
          <p:cNvPr id="4" name="Content Placeholder 3">
            <a:extLst>
              <a:ext uri="{FF2B5EF4-FFF2-40B4-BE49-F238E27FC236}">
                <a16:creationId xmlns:a16="http://schemas.microsoft.com/office/drawing/2014/main" id="{7E8A9B65-5CC6-1BF2-25F4-A6DF1D833C8D}"/>
              </a:ext>
            </a:extLst>
          </p:cNvPr>
          <p:cNvSpPr>
            <a:spLocks noGrp="1"/>
          </p:cNvSpPr>
          <p:nvPr>
            <p:ph sz="half" idx="1"/>
          </p:nvPr>
        </p:nvSpPr>
        <p:spPr>
          <a:xfrm>
            <a:off x="232731" y="1261641"/>
            <a:ext cx="6847691" cy="5400416"/>
          </a:xfrm>
        </p:spPr>
        <p:txBody>
          <a:bodyPr>
            <a:normAutofit fontScale="77500" lnSpcReduction="20000"/>
          </a:bodyPr>
          <a:lstStyle/>
          <a:p>
            <a:pPr>
              <a:lnSpc>
                <a:spcPct val="110000"/>
              </a:lnSpc>
              <a:defRPr sz="1600" b="1" i="0">
                <a:solidFill>
                  <a:srgbClr val="2980B9"/>
                </a:solidFill>
                <a:latin typeface="Arial"/>
              </a:defRPr>
            </a:pPr>
            <a:r>
              <a:rPr lang="en-US" sz="4300" b="1" dirty="0">
                <a:solidFill>
                  <a:srgbClr val="0070C0"/>
                </a:solidFill>
                <a:latin typeface="Arial"/>
              </a:rPr>
              <a:t>Spatial analytics require specialized architectures</a:t>
            </a:r>
          </a:p>
          <a:p>
            <a:pPr marL="457200" lvl="1">
              <a:lnSpc>
                <a:spcPct val="140000"/>
              </a:lnSpc>
              <a:buFont typeface="Wingdings" pitchFamily="2" charset="2"/>
              <a:buChar char="§"/>
            </a:pPr>
            <a:r>
              <a:rPr lang="en-US" sz="2900" dirty="0">
                <a:solidFill>
                  <a:srgbClr val="4B5563"/>
                </a:solidFill>
              </a:rPr>
              <a:t>Support for geometry/raster types</a:t>
            </a:r>
          </a:p>
          <a:p>
            <a:pPr marL="457200" lvl="1">
              <a:lnSpc>
                <a:spcPct val="140000"/>
              </a:lnSpc>
              <a:buFont typeface="Wingdings" pitchFamily="2" charset="2"/>
              <a:buChar char="§"/>
            </a:pPr>
            <a:r>
              <a:rPr lang="en-US" sz="2900" dirty="0">
                <a:solidFill>
                  <a:srgbClr val="4B5563"/>
                </a:solidFill>
              </a:rPr>
              <a:t>CRS Propagation &amp; Tracking, e.g., avoid joining two tables with different CRS</a:t>
            </a:r>
          </a:p>
          <a:p>
            <a:pPr marL="457200" lvl="1">
              <a:lnSpc>
                <a:spcPct val="140000"/>
              </a:lnSpc>
              <a:buFont typeface="Wingdings" pitchFamily="2" charset="2"/>
              <a:buChar char="§"/>
            </a:pPr>
            <a:r>
              <a:rPr lang="en-US" sz="2900" dirty="0">
                <a:solidFill>
                  <a:srgbClr val="4B5563"/>
                </a:solidFill>
              </a:rPr>
              <a:t>Query optimizations (heuristic spatial join) and spatial data indexing</a:t>
            </a:r>
          </a:p>
          <a:p>
            <a:pPr marL="457200" lvl="1">
              <a:lnSpc>
                <a:spcPct val="140000"/>
              </a:lnSpc>
              <a:buFont typeface="Wingdings" pitchFamily="2" charset="2"/>
              <a:buChar char="§"/>
            </a:pPr>
            <a:r>
              <a:rPr lang="en-US" sz="2900" dirty="0">
                <a:solidFill>
                  <a:srgbClr val="4B5563"/>
                </a:solidFill>
              </a:rPr>
              <a:t>Pythonic and SQL interfaces + APIs for R and Rust</a:t>
            </a:r>
          </a:p>
          <a:p>
            <a:pPr marL="457200" lvl="1">
              <a:lnSpc>
                <a:spcPct val="140000"/>
              </a:lnSpc>
              <a:buFont typeface="Wingdings" pitchFamily="2" charset="2"/>
              <a:buChar char="§"/>
            </a:pPr>
            <a:r>
              <a:rPr lang="en-US" sz="2900" dirty="0">
                <a:solidFill>
                  <a:srgbClr val="4B5563"/>
                </a:solidFill>
              </a:rPr>
              <a:t>Out-of-the-box single-node OLAP DB</a:t>
            </a:r>
          </a:p>
          <a:p>
            <a:pPr marL="457200" lvl="1">
              <a:lnSpc>
                <a:spcPct val="140000"/>
              </a:lnSpc>
              <a:buFont typeface="Wingdings" pitchFamily="2" charset="2"/>
              <a:buChar char="§"/>
            </a:pPr>
            <a:r>
              <a:rPr lang="en-US" sz="2900" dirty="0">
                <a:solidFill>
                  <a:srgbClr val="4B5563"/>
                </a:solidFill>
              </a:rPr>
              <a:t>Blazing fast</a:t>
            </a:r>
          </a:p>
          <a:p>
            <a:pPr marL="457200" lvl="1">
              <a:lnSpc>
                <a:spcPct val="140000"/>
              </a:lnSpc>
              <a:buFont typeface="Wingdings" pitchFamily="2" charset="2"/>
              <a:buChar char="§"/>
            </a:pPr>
            <a:r>
              <a:rPr lang="en-US" sz="2900" dirty="0">
                <a:solidFill>
                  <a:srgbClr val="4B5563"/>
                </a:solidFill>
              </a:rPr>
              <a:t>Built on top of Apache </a:t>
            </a:r>
            <a:r>
              <a:rPr lang="en-US" sz="2900" dirty="0" err="1">
                <a:solidFill>
                  <a:srgbClr val="4B5563"/>
                </a:solidFill>
              </a:rPr>
              <a:t>DataFusion</a:t>
            </a:r>
            <a:endParaRPr lang="en-US" sz="2900" dirty="0">
              <a:solidFill>
                <a:srgbClr val="4B5563"/>
              </a:solidFill>
            </a:endParaRPr>
          </a:p>
          <a:p>
            <a:pPr marL="457200" lvl="1">
              <a:lnSpc>
                <a:spcPct val="140000"/>
              </a:lnSpc>
              <a:buFont typeface="Wingdings" pitchFamily="2" charset="2"/>
              <a:buChar char="§"/>
            </a:pPr>
            <a:endParaRPr lang="en-US" sz="3200" dirty="0">
              <a:solidFill>
                <a:srgbClr val="4B5563"/>
              </a:solidFill>
            </a:endParaRPr>
          </a:p>
        </p:txBody>
      </p:sp>
      <p:grpSp>
        <p:nvGrpSpPr>
          <p:cNvPr id="5" name="Group 4">
            <a:extLst>
              <a:ext uri="{FF2B5EF4-FFF2-40B4-BE49-F238E27FC236}">
                <a16:creationId xmlns:a16="http://schemas.microsoft.com/office/drawing/2014/main" id="{7CAC6018-CC2F-C51F-1393-5041FE1A6161}"/>
              </a:ext>
            </a:extLst>
          </p:cNvPr>
          <p:cNvGrpSpPr/>
          <p:nvPr/>
        </p:nvGrpSpPr>
        <p:grpSpPr>
          <a:xfrm>
            <a:off x="8500583" y="1491864"/>
            <a:ext cx="2227559" cy="790753"/>
            <a:chOff x="8500583" y="1491864"/>
            <a:chExt cx="2227559" cy="790753"/>
          </a:xfrm>
        </p:grpSpPr>
        <p:pic>
          <p:nvPicPr>
            <p:cNvPr id="12" name="Picture 11">
              <a:extLst>
                <a:ext uri="{FF2B5EF4-FFF2-40B4-BE49-F238E27FC236}">
                  <a16:creationId xmlns:a16="http://schemas.microsoft.com/office/drawing/2014/main" id="{ADDF9E90-9152-93B3-9FA8-BB91FD134733}"/>
                </a:ext>
              </a:extLst>
            </p:cNvPr>
            <p:cNvPicPr>
              <a:picLocks noChangeAspect="1"/>
            </p:cNvPicPr>
            <p:nvPr/>
          </p:nvPicPr>
          <p:blipFill>
            <a:blip r:embed="rId3"/>
            <a:stretch>
              <a:fillRect/>
            </a:stretch>
          </p:blipFill>
          <p:spPr>
            <a:xfrm>
              <a:off x="8500583" y="1491864"/>
              <a:ext cx="632250" cy="700710"/>
            </a:xfrm>
            <a:prstGeom prst="rect">
              <a:avLst/>
            </a:prstGeom>
          </p:spPr>
        </p:pic>
        <p:sp>
          <p:nvSpPr>
            <p:cNvPr id="13" name="TextBox 12">
              <a:extLst>
                <a:ext uri="{FF2B5EF4-FFF2-40B4-BE49-F238E27FC236}">
                  <a16:creationId xmlns:a16="http://schemas.microsoft.com/office/drawing/2014/main" id="{A429D443-829B-7E5F-A1C4-88AF55751B4D}"/>
                </a:ext>
              </a:extLst>
            </p:cNvPr>
            <p:cNvSpPr txBox="1"/>
            <p:nvPr/>
          </p:nvSpPr>
          <p:spPr>
            <a:xfrm>
              <a:off x="9132833" y="1574731"/>
              <a:ext cx="1595309" cy="707886"/>
            </a:xfrm>
            <a:prstGeom prst="rect">
              <a:avLst/>
            </a:prstGeom>
            <a:noFill/>
          </p:spPr>
          <p:txBody>
            <a:bodyPr wrap="none" rtlCol="0">
              <a:spAutoFit/>
            </a:bodyPr>
            <a:lstStyle/>
            <a:p>
              <a:r>
                <a:rPr lang="en-US" sz="1600" dirty="0"/>
                <a:t>Apache</a:t>
              </a:r>
            </a:p>
            <a:p>
              <a:r>
                <a:rPr lang="en-US" sz="2400" dirty="0" err="1"/>
                <a:t>SedonaDB</a:t>
              </a:r>
              <a:endParaRPr lang="en-US" sz="2400" dirty="0"/>
            </a:p>
          </p:txBody>
        </p:sp>
      </p:grpSp>
      <p:pic>
        <p:nvPicPr>
          <p:cNvPr id="14" name="Graphic 13" descr="SedonaDB Architecture">
            <a:extLst>
              <a:ext uri="{FF2B5EF4-FFF2-40B4-BE49-F238E27FC236}">
                <a16:creationId xmlns:a16="http://schemas.microsoft.com/office/drawing/2014/main" id="{CD7FF122-E030-C4AA-E77A-52E9F574D8E9}"/>
              </a:ext>
            </a:extLst>
          </p:cNvPr>
          <p:cNvPicPr>
            <a:picLocks noChangeAspect="1"/>
          </p:cNvPicPr>
          <p:nvPr/>
        </p:nvPicPr>
        <p:blipFill>
          <a:blip>
            <a:extLst>
              <a:ext uri="{96DAC541-7B7A-43D3-8B79-37D633B846F1}">
                <asvg:svgBlip xmlns:asvg="http://schemas.microsoft.com/office/drawing/2016/SVG/main" r:embed="rId4"/>
              </a:ext>
            </a:extLst>
          </a:blip>
          <a:srcRect l="30889" t="71314" r="1426"/>
          <a:stretch>
            <a:fillRect/>
          </a:stretch>
        </p:blipFill>
        <p:spPr>
          <a:xfrm>
            <a:off x="7066165" y="5179420"/>
            <a:ext cx="4767637" cy="1133845"/>
          </a:xfrm>
          <a:prstGeom prst="rect">
            <a:avLst/>
          </a:prstGeom>
        </p:spPr>
      </p:pic>
      <p:pic>
        <p:nvPicPr>
          <p:cNvPr id="18" name="Graphic 17" descr="SedonaDB Architecture">
            <a:extLst>
              <a:ext uri="{FF2B5EF4-FFF2-40B4-BE49-F238E27FC236}">
                <a16:creationId xmlns:a16="http://schemas.microsoft.com/office/drawing/2014/main" id="{1895F19B-6EE0-72A4-7CB1-EA4B8844F91F}"/>
              </a:ext>
            </a:extLst>
          </p:cNvPr>
          <p:cNvPicPr>
            <a:picLocks noChangeAspect="1"/>
          </p:cNvPicPr>
          <p:nvPr/>
        </p:nvPicPr>
        <p:blipFill>
          <a:blip>
            <a:extLst>
              <a:ext uri="{96DAC541-7B7A-43D3-8B79-37D633B846F1}">
                <asvg:svgBlip xmlns:asvg="http://schemas.microsoft.com/office/drawing/2016/SVG/main" r:embed="rId4"/>
              </a:ext>
            </a:extLst>
          </a:blip>
          <a:srcRect l="30889" t="43865" r="1426"/>
          <a:stretch>
            <a:fillRect/>
          </a:stretch>
        </p:blipFill>
        <p:spPr>
          <a:xfrm>
            <a:off x="7080422" y="4094452"/>
            <a:ext cx="4767637" cy="2218813"/>
          </a:xfrm>
          <a:prstGeom prst="rect">
            <a:avLst/>
          </a:prstGeom>
        </p:spPr>
      </p:pic>
      <p:pic>
        <p:nvPicPr>
          <p:cNvPr id="7" name="Graphic 6" descr="SedonaDB Architecture">
            <a:extLst>
              <a:ext uri="{FF2B5EF4-FFF2-40B4-BE49-F238E27FC236}">
                <a16:creationId xmlns:a16="http://schemas.microsoft.com/office/drawing/2014/main" id="{F1D612A6-69EA-FD70-FAB8-CB154D063341}"/>
              </a:ext>
            </a:extLst>
          </p:cNvPr>
          <p:cNvPicPr>
            <a:picLocks noChangeAspect="1"/>
          </p:cNvPicPr>
          <p:nvPr/>
        </p:nvPicPr>
        <p:blipFill>
          <a:blip>
            <a:extLst>
              <a:ext uri="{96DAC541-7B7A-43D3-8B79-37D633B846F1}">
                <asvg:svgBlip xmlns:asvg="http://schemas.microsoft.com/office/drawing/2016/SVG/main" r:embed="rId4"/>
              </a:ext>
            </a:extLst>
          </a:blip>
          <a:srcRect l="30889" r="1426"/>
          <a:stretch>
            <a:fillRect/>
          </a:stretch>
        </p:blipFill>
        <p:spPr>
          <a:xfrm>
            <a:off x="7084740" y="2354927"/>
            <a:ext cx="4767637" cy="3952650"/>
          </a:xfrm>
          <a:prstGeom prst="rect">
            <a:avLst/>
          </a:prstGeom>
        </p:spPr>
      </p:pic>
    </p:spTree>
    <p:extLst>
      <p:ext uri="{BB962C8B-B14F-4D97-AF65-F5344CB8AC3E}">
        <p14:creationId xmlns:p14="http://schemas.microsoft.com/office/powerpoint/2010/main" val="3326086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Effect transition="in" filter="blinds(horizontal)">
                                      <p:cBhvr>
                                        <p:cTn id="13" dur="500"/>
                                        <p:tgtEl>
                                          <p:spTgt spid="4">
                                            <p:txEl>
                                              <p:pRg st="1" end="1"/>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4">
                                            <p:txEl>
                                              <p:pRg st="2" end="2"/>
                                            </p:txEl>
                                          </p:spTgt>
                                        </p:tgtEl>
                                        <p:attrNameLst>
                                          <p:attrName>style.visibility</p:attrName>
                                        </p:attrNameLst>
                                      </p:cBhvr>
                                      <p:to>
                                        <p:strVal val="visible"/>
                                      </p:to>
                                    </p:set>
                                    <p:animEffect transition="in" filter="blinds(horizontal)">
                                      <p:cBhvr>
                                        <p:cTn id="16" dur="500"/>
                                        <p:tgtEl>
                                          <p:spTgt spid="4">
                                            <p:txEl>
                                              <p:pRg st="2" end="2"/>
                                            </p:txEl>
                                          </p:spTgt>
                                        </p:tgtEl>
                                      </p:cBhvr>
                                    </p:animEffect>
                                  </p:childTnLst>
                                </p:cTn>
                              </p:par>
                              <p:par>
                                <p:cTn id="17" presetID="9" presetClass="entr" presetSubtype="0"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dissolve">
                                      <p:cBhvr>
                                        <p:cTn id="19" dur="500"/>
                                        <p:tgtEl>
                                          <p:spTgt spid="14"/>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4">
                                            <p:txEl>
                                              <p:pRg st="3" end="3"/>
                                            </p:txEl>
                                          </p:spTgt>
                                        </p:tgtEl>
                                        <p:attrNameLst>
                                          <p:attrName>style.visibility</p:attrName>
                                        </p:attrNameLst>
                                      </p:cBhvr>
                                      <p:to>
                                        <p:strVal val="visible"/>
                                      </p:to>
                                    </p:set>
                                  </p:childTnLst>
                                </p:cTn>
                              </p:par>
                              <p:par>
                                <p:cTn id="24" presetID="9" presetClass="entr" presetSubtype="0" fill="hold" nodeType="with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dissolve">
                                      <p:cBhvr>
                                        <p:cTn id="26" dur="500"/>
                                        <p:tgtEl>
                                          <p:spTgt spid="18"/>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childTnLst>
                                </p:cTn>
                              </p:par>
                              <p:par>
                                <p:cTn id="31" presetID="9" presetClass="entr" presetSubtype="0" fill="hold" nodeType="with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dissolve">
                                      <p:cBhvr>
                                        <p:cTn id="33" dur="500"/>
                                        <p:tgtEl>
                                          <p:spTgt spid="7"/>
                                        </p:tgtEl>
                                      </p:cBhvr>
                                    </p:animEffec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4">
                                            <p:txEl>
                                              <p:pRg st="5" end="5"/>
                                            </p:txEl>
                                          </p:spTgt>
                                        </p:tgtEl>
                                        <p:attrNameLst>
                                          <p:attrName>style.visibility</p:attrName>
                                        </p:attrNameLst>
                                      </p:cBhvr>
                                      <p:to>
                                        <p:strVal val="visible"/>
                                      </p:to>
                                    </p:set>
                                  </p:childTnLst>
                                </p:cTn>
                              </p:par>
                              <p:par>
                                <p:cTn id="38" presetID="1" presetClass="entr" presetSubtype="0" fill="hold" nodeType="withEffect">
                                  <p:stCondLst>
                                    <p:cond delay="0"/>
                                  </p:stCondLst>
                                  <p:childTnLst>
                                    <p:set>
                                      <p:cBhvr>
                                        <p:cTn id="39" dur="1" fill="hold">
                                          <p:stCondLst>
                                            <p:cond delay="0"/>
                                          </p:stCondLst>
                                        </p:cTn>
                                        <p:tgtEl>
                                          <p:spTgt spid="4">
                                            <p:txEl>
                                              <p:pRg st="6" end="6"/>
                                            </p:txEl>
                                          </p:spTgt>
                                        </p:tgtEl>
                                        <p:attrNameLst>
                                          <p:attrName>style.visibility</p:attrName>
                                        </p:attrNameLst>
                                      </p:cBhvr>
                                      <p:to>
                                        <p:strVal val="visible"/>
                                      </p:to>
                                    </p:set>
                                  </p:childTnLst>
                                </p:cTn>
                              </p:par>
                              <p:par>
                                <p:cTn id="40" presetID="1" presetClass="entr" presetSubtype="0" fill="hold" nodeType="withEffect">
                                  <p:stCondLst>
                                    <p:cond delay="0"/>
                                  </p:stCondLst>
                                  <p:childTnLst>
                                    <p:set>
                                      <p:cBhvr>
                                        <p:cTn id="41"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8D9B4C74-37A3-56B4-5460-CCB1BF8321A4}"/>
              </a:ext>
            </a:extLst>
          </p:cNvPr>
          <p:cNvGrpSpPr/>
          <p:nvPr/>
        </p:nvGrpSpPr>
        <p:grpSpPr>
          <a:xfrm>
            <a:off x="7221241" y="5371868"/>
            <a:ext cx="4957301" cy="1429325"/>
            <a:chOff x="-3432444" y="1705002"/>
            <a:chExt cx="3206686" cy="924575"/>
          </a:xfrm>
        </p:grpSpPr>
        <p:pic>
          <p:nvPicPr>
            <p:cNvPr id="7" name="Picture 6">
              <a:extLst>
                <a:ext uri="{FF2B5EF4-FFF2-40B4-BE49-F238E27FC236}">
                  <a16:creationId xmlns:a16="http://schemas.microsoft.com/office/drawing/2014/main" id="{C2D2A370-82E8-70C7-4DFE-721381639E0B}"/>
                </a:ext>
              </a:extLst>
            </p:cNvPr>
            <p:cNvPicPr>
              <a:picLocks noChangeAspect="1"/>
            </p:cNvPicPr>
            <p:nvPr/>
          </p:nvPicPr>
          <p:blipFill>
            <a:blip r:embed="rId2"/>
            <a:srcRect l="6493" b="59238"/>
            <a:stretch>
              <a:fillRect/>
            </a:stretch>
          </p:blipFill>
          <p:spPr>
            <a:xfrm>
              <a:off x="-3426868" y="1705002"/>
              <a:ext cx="3201110" cy="589729"/>
            </a:xfrm>
            <a:prstGeom prst="rect">
              <a:avLst/>
            </a:prstGeom>
          </p:spPr>
        </p:pic>
        <p:pic>
          <p:nvPicPr>
            <p:cNvPr id="8" name="Picture 7">
              <a:extLst>
                <a:ext uri="{FF2B5EF4-FFF2-40B4-BE49-F238E27FC236}">
                  <a16:creationId xmlns:a16="http://schemas.microsoft.com/office/drawing/2014/main" id="{50C128FB-B8C7-AFEA-106B-FD42319DF1F6}"/>
                </a:ext>
              </a:extLst>
            </p:cNvPr>
            <p:cNvPicPr>
              <a:picLocks noChangeAspect="1"/>
            </p:cNvPicPr>
            <p:nvPr/>
          </p:nvPicPr>
          <p:blipFill>
            <a:blip r:embed="rId2"/>
            <a:srcRect l="6411" t="75359"/>
            <a:stretch>
              <a:fillRect/>
            </a:stretch>
          </p:blipFill>
          <p:spPr>
            <a:xfrm>
              <a:off x="-3432444" y="2273083"/>
              <a:ext cx="3203913" cy="356494"/>
            </a:xfrm>
            <a:prstGeom prst="rect">
              <a:avLst/>
            </a:prstGeom>
          </p:spPr>
        </p:pic>
      </p:grpSp>
      <p:sp>
        <p:nvSpPr>
          <p:cNvPr id="2" name="Slide Number Placeholder 1">
            <a:extLst>
              <a:ext uri="{FF2B5EF4-FFF2-40B4-BE49-F238E27FC236}">
                <a16:creationId xmlns:a16="http://schemas.microsoft.com/office/drawing/2014/main" id="{A8CC24BE-5074-033B-5809-D0CA718F794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78</a:t>
            </a:fld>
            <a:endParaRPr lang="en-US"/>
          </a:p>
        </p:txBody>
      </p:sp>
      <p:sp>
        <p:nvSpPr>
          <p:cNvPr id="3" name="Title 2">
            <a:extLst>
              <a:ext uri="{FF2B5EF4-FFF2-40B4-BE49-F238E27FC236}">
                <a16:creationId xmlns:a16="http://schemas.microsoft.com/office/drawing/2014/main" id="{FBA997D8-ECBC-C845-E796-24D16BA510FE}"/>
              </a:ext>
            </a:extLst>
          </p:cNvPr>
          <p:cNvSpPr>
            <a:spLocks noGrp="1"/>
          </p:cNvSpPr>
          <p:nvPr>
            <p:ph type="title"/>
          </p:nvPr>
        </p:nvSpPr>
        <p:spPr/>
        <p:txBody>
          <a:bodyPr/>
          <a:lstStyle/>
          <a:p>
            <a:r>
              <a:rPr lang="en-US" dirty="0" err="1"/>
              <a:t>SedonaDB</a:t>
            </a:r>
            <a:r>
              <a:rPr lang="en-US" dirty="0"/>
              <a:t> is Fast, But Not Enough</a:t>
            </a:r>
          </a:p>
        </p:txBody>
      </p:sp>
      <p:sp>
        <p:nvSpPr>
          <p:cNvPr id="4" name="Content Placeholder 3">
            <a:extLst>
              <a:ext uri="{FF2B5EF4-FFF2-40B4-BE49-F238E27FC236}">
                <a16:creationId xmlns:a16="http://schemas.microsoft.com/office/drawing/2014/main" id="{E71BD503-8816-6715-2555-E4D4930FF60A}"/>
              </a:ext>
            </a:extLst>
          </p:cNvPr>
          <p:cNvSpPr>
            <a:spLocks noGrp="1"/>
          </p:cNvSpPr>
          <p:nvPr>
            <p:ph sz="half" idx="1"/>
          </p:nvPr>
        </p:nvSpPr>
        <p:spPr>
          <a:xfrm>
            <a:off x="452674" y="1178226"/>
            <a:ext cx="7369520" cy="5899468"/>
          </a:xfrm>
        </p:spPr>
        <p:txBody>
          <a:bodyPr>
            <a:normAutofit fontScale="92500" lnSpcReduction="10000"/>
          </a:bodyPr>
          <a:lstStyle/>
          <a:p>
            <a:pPr>
              <a:lnSpc>
                <a:spcPct val="100000"/>
              </a:lnSpc>
            </a:pPr>
            <a:r>
              <a:rPr lang="en-US" sz="2400" b="1" dirty="0">
                <a:solidFill>
                  <a:srgbClr val="0070C0"/>
                </a:solidFill>
                <a:latin typeface="Arial"/>
              </a:rPr>
              <a:t>Exponential growth of geospatial data</a:t>
            </a:r>
          </a:p>
          <a:p>
            <a:pPr marL="457200" lvl="1">
              <a:lnSpc>
                <a:spcPct val="100000"/>
              </a:lnSpc>
              <a:buFont typeface="Wingdings" pitchFamily="2" charset="2"/>
              <a:buChar char="§"/>
            </a:pPr>
            <a:r>
              <a:rPr lang="en-US" sz="1800" dirty="0">
                <a:solidFill>
                  <a:srgbClr val="4B5563"/>
                </a:solidFill>
              </a:rPr>
              <a:t>Rich data sources: Mobile devices, Satellite, LiDAR…</a:t>
            </a:r>
          </a:p>
          <a:p>
            <a:pPr marL="457200" lvl="1">
              <a:lnSpc>
                <a:spcPct val="100000"/>
              </a:lnSpc>
              <a:buFont typeface="Wingdings" pitchFamily="2" charset="2"/>
              <a:buChar char="§"/>
            </a:pPr>
            <a:r>
              <a:rPr lang="en-US" sz="1800" dirty="0">
                <a:solidFill>
                  <a:srgbClr val="4B5563"/>
                </a:solidFill>
              </a:rPr>
              <a:t>Moving objects - constantly updating</a:t>
            </a:r>
          </a:p>
          <a:p>
            <a:pPr marL="457200" lvl="1">
              <a:lnSpc>
                <a:spcPct val="100000"/>
              </a:lnSpc>
              <a:buFont typeface="Wingdings" pitchFamily="2" charset="2"/>
              <a:buChar char="§"/>
            </a:pPr>
            <a:r>
              <a:rPr lang="en-US" sz="1800" dirty="0">
                <a:solidFill>
                  <a:srgbClr val="4B5563"/>
                </a:solidFill>
              </a:rPr>
              <a:t>Need </a:t>
            </a:r>
            <a:r>
              <a:rPr lang="en-US" sz="1800" b="1" dirty="0">
                <a:solidFill>
                  <a:srgbClr val="FF0000"/>
                </a:solidFill>
              </a:rPr>
              <a:t>fast query response</a:t>
            </a:r>
            <a:r>
              <a:rPr lang="en-US" sz="1800" dirty="0">
                <a:solidFill>
                  <a:srgbClr val="4B5563"/>
                </a:solidFill>
              </a:rPr>
              <a:t>, otherwise, outdated results</a:t>
            </a:r>
          </a:p>
          <a:p>
            <a:pPr>
              <a:lnSpc>
                <a:spcPct val="100000"/>
              </a:lnSpc>
            </a:pPr>
            <a:endParaRPr lang="en-US" sz="2400" b="1" dirty="0">
              <a:solidFill>
                <a:srgbClr val="0070C0"/>
              </a:solidFill>
              <a:latin typeface="Arial"/>
            </a:endParaRPr>
          </a:p>
          <a:p>
            <a:pPr>
              <a:lnSpc>
                <a:spcPct val="100000"/>
              </a:lnSpc>
            </a:pPr>
            <a:r>
              <a:rPr lang="en-US" sz="2400" b="1" dirty="0">
                <a:solidFill>
                  <a:srgbClr val="0070C0"/>
                </a:solidFill>
                <a:latin typeface="Arial"/>
              </a:rPr>
              <a:t>Single node still has very limited power!</a:t>
            </a:r>
          </a:p>
          <a:p>
            <a:pPr>
              <a:lnSpc>
                <a:spcPct val="100000"/>
              </a:lnSpc>
            </a:pPr>
            <a:endParaRPr lang="en-US" sz="2400" b="1" dirty="0">
              <a:solidFill>
                <a:srgbClr val="0070C0"/>
              </a:solidFill>
              <a:latin typeface="Arial"/>
            </a:endParaRPr>
          </a:p>
          <a:p>
            <a:pPr>
              <a:lnSpc>
                <a:spcPct val="100000"/>
              </a:lnSpc>
            </a:pPr>
            <a:r>
              <a:rPr lang="en-US" sz="2400" b="1" dirty="0">
                <a:solidFill>
                  <a:srgbClr val="0070C0"/>
                </a:solidFill>
                <a:latin typeface="Arial"/>
              </a:rPr>
              <a:t>A spatial query is significantly more </a:t>
            </a:r>
            <a:r>
              <a:rPr lang="en-US" sz="2400" b="1" dirty="0">
                <a:solidFill>
                  <a:srgbClr val="FF0000"/>
                </a:solidFill>
                <a:latin typeface="Arial"/>
              </a:rPr>
              <a:t>compute-expensive</a:t>
            </a:r>
            <a:r>
              <a:rPr lang="en-US" sz="2400" b="1" dirty="0">
                <a:solidFill>
                  <a:srgbClr val="0070C0"/>
                </a:solidFill>
                <a:latin typeface="Arial"/>
              </a:rPr>
              <a:t> than a regular SQL</a:t>
            </a:r>
          </a:p>
          <a:p>
            <a:pPr marL="457200" lvl="1">
              <a:lnSpc>
                <a:spcPct val="100000"/>
              </a:lnSpc>
              <a:buFont typeface="Wingdings" pitchFamily="2" charset="2"/>
              <a:buChar char="§"/>
            </a:pPr>
            <a:r>
              <a:rPr lang="en-US" sz="1800" dirty="0">
                <a:solidFill>
                  <a:srgbClr val="4B5563"/>
                </a:solidFill>
              </a:rPr>
              <a:t>Complex data types (geometries) vs scalars</a:t>
            </a:r>
          </a:p>
          <a:p>
            <a:pPr marL="457200" lvl="1">
              <a:lnSpc>
                <a:spcPct val="100000"/>
              </a:lnSpc>
              <a:buFont typeface="Wingdings" pitchFamily="2" charset="2"/>
              <a:buChar char="§"/>
            </a:pPr>
            <a:r>
              <a:rPr lang="en-US" sz="1800" dirty="0">
                <a:solidFill>
                  <a:srgbClr val="4B5563"/>
                </a:solidFill>
              </a:rPr>
              <a:t>Expensive predicates vs regular </a:t>
            </a:r>
            <a:r>
              <a:rPr lang="en-US" sz="1800" dirty="0" err="1">
                <a:solidFill>
                  <a:srgbClr val="4B5563"/>
                </a:solidFill>
              </a:rPr>
              <a:t>boolean</a:t>
            </a:r>
            <a:r>
              <a:rPr lang="en-US" sz="1800" dirty="0">
                <a:solidFill>
                  <a:srgbClr val="4B5563"/>
                </a:solidFill>
              </a:rPr>
              <a:t> expr.</a:t>
            </a:r>
          </a:p>
          <a:p>
            <a:pPr marL="457200" lvl="1">
              <a:lnSpc>
                <a:spcPct val="100000"/>
              </a:lnSpc>
              <a:buFont typeface="Wingdings" pitchFamily="2" charset="2"/>
              <a:buChar char="§"/>
            </a:pPr>
            <a:r>
              <a:rPr lang="en-US" sz="1800" dirty="0">
                <a:solidFill>
                  <a:srgbClr val="4B5563"/>
                </a:solidFill>
              </a:rPr>
              <a:t>Multi-dim index (R-tree) vs single-dim (B-tree)</a:t>
            </a:r>
          </a:p>
          <a:p>
            <a:pPr marL="457200" lvl="1">
              <a:lnSpc>
                <a:spcPct val="100000"/>
              </a:lnSpc>
              <a:buFont typeface="Wingdings" pitchFamily="2" charset="2"/>
              <a:buChar char="§"/>
            </a:pPr>
            <a:endParaRPr lang="en-US" sz="1800" dirty="0">
              <a:solidFill>
                <a:srgbClr val="4B5563"/>
              </a:solidFill>
            </a:endParaRPr>
          </a:p>
          <a:p>
            <a:pPr>
              <a:lnSpc>
                <a:spcPct val="100000"/>
              </a:lnSpc>
            </a:pPr>
            <a:r>
              <a:rPr lang="en-US" sz="2400" b="1" dirty="0">
                <a:solidFill>
                  <a:srgbClr val="FF0000"/>
                </a:solidFill>
                <a:latin typeface="Arial"/>
              </a:rPr>
              <a:t>Spatial join </a:t>
            </a:r>
            <a:r>
              <a:rPr lang="en-US" sz="2400" b="1" dirty="0">
                <a:solidFill>
                  <a:srgbClr val="0070C0"/>
                </a:solidFill>
                <a:latin typeface="Arial"/>
              </a:rPr>
              <a:t>is the major performance bottleneck</a:t>
            </a:r>
          </a:p>
          <a:p>
            <a:pPr marL="457200" lvl="1">
              <a:lnSpc>
                <a:spcPct val="100000"/>
              </a:lnSpc>
              <a:buFont typeface="Wingdings" pitchFamily="2" charset="2"/>
              <a:buChar char="§"/>
            </a:pPr>
            <a:r>
              <a:rPr lang="en-US" sz="1800" dirty="0">
                <a:solidFill>
                  <a:srgbClr val="4B5563"/>
                </a:solidFill>
              </a:rPr>
              <a:t>Following the “</a:t>
            </a:r>
            <a:r>
              <a:rPr lang="en-US" sz="1800" b="1" dirty="0">
                <a:solidFill>
                  <a:srgbClr val="FF0000"/>
                </a:solidFill>
              </a:rPr>
              <a:t>Filter-and-Refine</a:t>
            </a:r>
            <a:r>
              <a:rPr lang="en-US" sz="1800" dirty="0">
                <a:solidFill>
                  <a:srgbClr val="4B5563"/>
                </a:solidFill>
              </a:rPr>
              <a:t>” paradigm</a:t>
            </a:r>
          </a:p>
          <a:p>
            <a:pPr marL="457200" lvl="1">
              <a:lnSpc>
                <a:spcPct val="100000"/>
              </a:lnSpc>
              <a:buFont typeface="Wingdings" pitchFamily="2" charset="2"/>
              <a:buChar char="§"/>
            </a:pPr>
            <a:r>
              <a:rPr lang="en-US" sz="1800" dirty="0">
                <a:solidFill>
                  <a:srgbClr val="4B5563"/>
                </a:solidFill>
              </a:rPr>
              <a:t>Both can be performance bottlenecks</a:t>
            </a:r>
          </a:p>
          <a:p>
            <a:endParaRPr lang="en-US" sz="2400" b="1" dirty="0">
              <a:solidFill>
                <a:srgbClr val="0070C0"/>
              </a:solidFill>
              <a:latin typeface="Arial"/>
            </a:endParaRPr>
          </a:p>
        </p:txBody>
      </p:sp>
      <p:grpSp>
        <p:nvGrpSpPr>
          <p:cNvPr id="12" name="Group 11">
            <a:extLst>
              <a:ext uri="{FF2B5EF4-FFF2-40B4-BE49-F238E27FC236}">
                <a16:creationId xmlns:a16="http://schemas.microsoft.com/office/drawing/2014/main" id="{61199D27-EB26-0085-C403-09589A350FFE}"/>
              </a:ext>
            </a:extLst>
          </p:cNvPr>
          <p:cNvGrpSpPr/>
          <p:nvPr/>
        </p:nvGrpSpPr>
        <p:grpSpPr>
          <a:xfrm>
            <a:off x="7126265" y="3031771"/>
            <a:ext cx="4613062" cy="2339102"/>
            <a:chOff x="7126265" y="3031771"/>
            <a:chExt cx="4613062" cy="2339102"/>
          </a:xfrm>
        </p:grpSpPr>
        <p:sp>
          <p:nvSpPr>
            <p:cNvPr id="6" name="TextBox 5">
              <a:extLst>
                <a:ext uri="{FF2B5EF4-FFF2-40B4-BE49-F238E27FC236}">
                  <a16:creationId xmlns:a16="http://schemas.microsoft.com/office/drawing/2014/main" id="{BBC93B1D-3F6F-884D-CAA9-D6898067E29B}"/>
                </a:ext>
              </a:extLst>
            </p:cNvPr>
            <p:cNvSpPr txBox="1"/>
            <p:nvPr/>
          </p:nvSpPr>
          <p:spPr>
            <a:xfrm>
              <a:off x="7126265" y="3339548"/>
              <a:ext cx="4613062" cy="2031325"/>
            </a:xfrm>
            <a:prstGeom prst="rect">
              <a:avLst/>
            </a:prstGeom>
            <a:noFill/>
            <a:ln w="15875">
              <a:solidFill>
                <a:schemeClr val="tx1"/>
              </a:solidFill>
            </a:ln>
          </p:spPr>
          <p:txBody>
            <a:bodyPr wrap="square">
              <a:spAutoFit/>
            </a:bodyPr>
            <a:lstStyle/>
            <a:p>
              <a:r>
                <a:rPr lang="en-US" sz="1400" i="1" dirty="0">
                  <a:solidFill>
                    <a:schemeClr val="bg1">
                      <a:lumMod val="50000"/>
                    </a:schemeClr>
                  </a:solidFill>
                </a:rPr>
                <a:t>-- Finding all drivers in downtown</a:t>
              </a:r>
            </a:p>
            <a:p>
              <a:r>
                <a:rPr lang="en-US" sz="1400" dirty="0">
                  <a:solidFill>
                    <a:srgbClr val="0432FF"/>
                  </a:solidFill>
                </a:rPr>
                <a:t>SELECT </a:t>
              </a:r>
              <a:r>
                <a:rPr lang="en-US" sz="1400" dirty="0" err="1"/>
                <a:t>drivers.driver_id</a:t>
              </a:r>
              <a:endParaRPr lang="en-US" sz="1400" dirty="0"/>
            </a:p>
            <a:p>
              <a:r>
                <a:rPr lang="en-US" sz="1400" dirty="0">
                  <a:solidFill>
                    <a:srgbClr val="0432FF"/>
                  </a:solidFill>
                </a:rPr>
                <a:t>FROM</a:t>
              </a:r>
              <a:r>
                <a:rPr lang="en-US" sz="1400" dirty="0"/>
                <a:t> </a:t>
              </a:r>
              <a:r>
                <a:rPr lang="en-US" sz="1400" dirty="0" err="1"/>
                <a:t>delivery_zones</a:t>
              </a:r>
              <a:r>
                <a:rPr lang="en-US" sz="1400" dirty="0"/>
                <a:t> </a:t>
              </a:r>
              <a:r>
                <a:rPr lang="en-US" sz="1400" i="1" dirty="0">
                  <a:solidFill>
                    <a:schemeClr val="bg1">
                      <a:lumMod val="50000"/>
                    </a:schemeClr>
                  </a:solidFill>
                </a:rPr>
                <a:t>-- City zones in polygons</a:t>
              </a:r>
            </a:p>
            <a:p>
              <a:r>
                <a:rPr lang="en-US" sz="1400" dirty="0"/>
                <a:t>              , drivers </a:t>
              </a:r>
              <a:r>
                <a:rPr lang="en-US" sz="1400" i="1" dirty="0">
                  <a:solidFill>
                    <a:schemeClr val="bg1">
                      <a:lumMod val="50000"/>
                    </a:schemeClr>
                  </a:solidFill>
                </a:rPr>
                <a:t>-- The latest driver positions in Points</a:t>
              </a:r>
            </a:p>
            <a:p>
              <a:r>
                <a:rPr lang="en-US" sz="1400" dirty="0">
                  <a:solidFill>
                    <a:srgbClr val="0432FF"/>
                  </a:solidFill>
                </a:rPr>
                <a:t>WHERE</a:t>
              </a:r>
              <a:r>
                <a:rPr lang="en-US" sz="1400" dirty="0"/>
                <a:t> </a:t>
              </a:r>
            </a:p>
            <a:p>
              <a:r>
                <a:rPr lang="en-US" sz="1400" i="1" dirty="0">
                  <a:solidFill>
                    <a:schemeClr val="bg1">
                      <a:lumMod val="50000"/>
                    </a:schemeClr>
                  </a:solidFill>
                </a:rPr>
                <a:t>--   Is the driver (point) within the delivery zone (polygon)?</a:t>
              </a:r>
            </a:p>
            <a:p>
              <a:r>
                <a:rPr lang="en-US" sz="1400" dirty="0"/>
                <a:t>        </a:t>
              </a:r>
              <a:r>
                <a:rPr lang="en-US" sz="1400" dirty="0" err="1"/>
                <a:t>ST_Contains</a:t>
              </a:r>
              <a:r>
                <a:rPr lang="en-US" sz="1400" dirty="0"/>
                <a:t>(</a:t>
              </a:r>
              <a:r>
                <a:rPr lang="en-US" sz="1400" dirty="0" err="1"/>
                <a:t>delivery_zones.geom</a:t>
              </a:r>
              <a:r>
                <a:rPr lang="en-US" sz="1400" dirty="0"/>
                <a:t>, </a:t>
              </a:r>
            </a:p>
            <a:p>
              <a:r>
                <a:rPr lang="en-US" sz="1400" dirty="0"/>
                <a:t>                                    </a:t>
              </a:r>
              <a:r>
                <a:rPr lang="en-US" sz="1400" dirty="0" err="1"/>
                <a:t>drivers.location</a:t>
              </a:r>
              <a:r>
                <a:rPr lang="en-US" sz="1400" dirty="0"/>
                <a:t>)</a:t>
              </a:r>
            </a:p>
            <a:p>
              <a:r>
                <a:rPr lang="en-US" sz="1400" dirty="0"/>
                <a:t>        </a:t>
              </a:r>
              <a:r>
                <a:rPr lang="en-US" sz="1400" dirty="0">
                  <a:solidFill>
                    <a:srgbClr val="0432FF"/>
                  </a:solidFill>
                </a:rPr>
                <a:t>AND</a:t>
              </a:r>
              <a:r>
                <a:rPr lang="en-US" sz="1400" dirty="0"/>
                <a:t> </a:t>
              </a:r>
              <a:r>
                <a:rPr lang="en-US" sz="1400" dirty="0" err="1"/>
                <a:t>delivery_zones.zone_name</a:t>
              </a:r>
              <a:r>
                <a:rPr lang="en-US" sz="1400" dirty="0"/>
                <a:t> = </a:t>
              </a:r>
              <a:r>
                <a:rPr lang="en-US" sz="1400" dirty="0">
                  <a:solidFill>
                    <a:schemeClr val="accent6">
                      <a:lumMod val="60000"/>
                      <a:lumOff val="40000"/>
                    </a:schemeClr>
                  </a:solidFill>
                </a:rPr>
                <a:t>'Downtown</a:t>
              </a:r>
              <a:r>
                <a:rPr lang="en-US" sz="1400" dirty="0"/>
                <a:t>';</a:t>
              </a:r>
            </a:p>
          </p:txBody>
        </p:sp>
        <p:sp>
          <p:nvSpPr>
            <p:cNvPr id="11" name="TextBox 10">
              <a:extLst>
                <a:ext uri="{FF2B5EF4-FFF2-40B4-BE49-F238E27FC236}">
                  <a16:creationId xmlns:a16="http://schemas.microsoft.com/office/drawing/2014/main" id="{4D723BB5-C4D4-6DDD-8866-002B6F8031ED}"/>
                </a:ext>
              </a:extLst>
            </p:cNvPr>
            <p:cNvSpPr txBox="1"/>
            <p:nvPr/>
          </p:nvSpPr>
          <p:spPr>
            <a:xfrm>
              <a:off x="7297747" y="3031771"/>
              <a:ext cx="4267585" cy="307777"/>
            </a:xfrm>
            <a:prstGeom prst="rect">
              <a:avLst/>
            </a:prstGeom>
            <a:noFill/>
          </p:spPr>
          <p:txBody>
            <a:bodyPr wrap="square">
              <a:spAutoFit/>
            </a:bodyPr>
            <a:lstStyle/>
            <a:p>
              <a:r>
                <a:rPr lang="en-US" sz="1400" dirty="0"/>
                <a:t>Example: Dynamic Driver Dispatch for Food Delivery</a:t>
              </a:r>
            </a:p>
          </p:txBody>
        </p:sp>
      </p:grpSp>
    </p:spTree>
    <p:extLst>
      <p:ext uri="{BB962C8B-B14F-4D97-AF65-F5344CB8AC3E}">
        <p14:creationId xmlns:p14="http://schemas.microsoft.com/office/powerpoint/2010/main" val="1718166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4">
                                            <p:txEl>
                                              <p:pRg st="5" end="5"/>
                                            </p:txEl>
                                          </p:spTgt>
                                        </p:tgtEl>
                                        <p:attrNameLst>
                                          <p:attrName>style.visibility</p:attrName>
                                        </p:attrNameLst>
                                      </p:cBhvr>
                                      <p:to>
                                        <p:strVal val="visible"/>
                                      </p:to>
                                    </p:set>
                                    <p:animEffect transition="in" filter="blinds(horizontal)">
                                      <p:cBhvr>
                                        <p:cTn id="17" dur="500"/>
                                        <p:tgtEl>
                                          <p:spTgt spid="4">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4">
                                            <p:txEl>
                                              <p:pRg st="7" end="7"/>
                                            </p:txEl>
                                          </p:spTgt>
                                        </p:tgtEl>
                                        <p:attrNameLst>
                                          <p:attrName>style.visibility</p:attrName>
                                        </p:attrNameLst>
                                      </p:cBhvr>
                                      <p:to>
                                        <p:strVal val="visible"/>
                                      </p:to>
                                    </p:set>
                                  </p:childTnLst>
                                </p:cTn>
                              </p:par>
                              <p:par>
                                <p:cTn id="22" presetID="9" presetClass="entr" presetSubtype="0" fill="hold"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dissolve">
                                      <p:cBhvr>
                                        <p:cTn id="24" dur="500"/>
                                        <p:tgtEl>
                                          <p:spTgt spid="12"/>
                                        </p:tgtEl>
                                      </p:cBhvr>
                                    </p:animEffect>
                                  </p:childTnLst>
                                </p:cTn>
                              </p:par>
                            </p:childTnLst>
                          </p:cTn>
                        </p:par>
                        <p:par>
                          <p:cTn id="25" fill="hold">
                            <p:stCondLst>
                              <p:cond delay="500"/>
                            </p:stCondLst>
                            <p:childTnLst>
                              <p:par>
                                <p:cTn id="26" presetID="1" presetClass="entr" presetSubtype="0" fill="hold" nodeType="afterEffect">
                                  <p:stCondLst>
                                    <p:cond delay="0"/>
                                  </p:stCondLst>
                                  <p:childTnLst>
                                    <p:set>
                                      <p:cBhvr>
                                        <p:cTn id="27" dur="1" fill="hold">
                                          <p:stCondLst>
                                            <p:cond delay="0"/>
                                          </p:stCondLst>
                                        </p:cTn>
                                        <p:tgtEl>
                                          <p:spTgt spid="4">
                                            <p:txEl>
                                              <p:pRg st="8" end="8"/>
                                            </p:txEl>
                                          </p:spTgt>
                                        </p:tgtEl>
                                        <p:attrNameLst>
                                          <p:attrName>style.visibility</p:attrName>
                                        </p:attrNameLst>
                                      </p:cBhvr>
                                      <p:to>
                                        <p:strVal val="visible"/>
                                      </p:to>
                                    </p:set>
                                  </p:childTnLst>
                                </p:cTn>
                              </p:par>
                            </p:childTnLst>
                          </p:cTn>
                        </p:par>
                        <p:par>
                          <p:cTn id="28" fill="hold">
                            <p:stCondLst>
                              <p:cond delay="500"/>
                            </p:stCondLst>
                            <p:childTnLst>
                              <p:par>
                                <p:cTn id="29" presetID="1" presetClass="entr" presetSubtype="0" fill="hold" nodeType="afterEffect">
                                  <p:stCondLst>
                                    <p:cond delay="0"/>
                                  </p:stCondLst>
                                  <p:childTnLst>
                                    <p:set>
                                      <p:cBhvr>
                                        <p:cTn id="30" dur="1" fill="hold">
                                          <p:stCondLst>
                                            <p:cond delay="0"/>
                                          </p:stCondLst>
                                        </p:cTn>
                                        <p:tgtEl>
                                          <p:spTgt spid="4">
                                            <p:txEl>
                                              <p:pRg st="9" end="9"/>
                                            </p:txEl>
                                          </p:spTgt>
                                        </p:tgtEl>
                                        <p:attrNameLst>
                                          <p:attrName>style.visibility</p:attrName>
                                        </p:attrNameLst>
                                      </p:cBhvr>
                                      <p:to>
                                        <p:strVal val="visible"/>
                                      </p:to>
                                    </p:set>
                                  </p:childTnLst>
                                </p:cTn>
                              </p:par>
                            </p:childTnLst>
                          </p:cTn>
                        </p:par>
                        <p:par>
                          <p:cTn id="31" fill="hold">
                            <p:stCondLst>
                              <p:cond delay="500"/>
                            </p:stCondLst>
                            <p:childTnLst>
                              <p:par>
                                <p:cTn id="32" presetID="1" presetClass="entr" presetSubtype="0" fill="hold" nodeType="afterEffect">
                                  <p:stCondLst>
                                    <p:cond delay="0"/>
                                  </p:stCondLst>
                                  <p:childTnLst>
                                    <p:set>
                                      <p:cBhvr>
                                        <p:cTn id="33"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3" presetClass="entr" presetSubtype="10" fill="hold" nodeType="clickEffect">
                                  <p:stCondLst>
                                    <p:cond delay="0"/>
                                  </p:stCondLst>
                                  <p:childTnLst>
                                    <p:set>
                                      <p:cBhvr>
                                        <p:cTn id="37" dur="1" fill="hold">
                                          <p:stCondLst>
                                            <p:cond delay="0"/>
                                          </p:stCondLst>
                                        </p:cTn>
                                        <p:tgtEl>
                                          <p:spTgt spid="4">
                                            <p:txEl>
                                              <p:pRg st="12" end="12"/>
                                            </p:txEl>
                                          </p:spTgt>
                                        </p:tgtEl>
                                        <p:attrNameLst>
                                          <p:attrName>style.visibility</p:attrName>
                                        </p:attrNameLst>
                                      </p:cBhvr>
                                      <p:to>
                                        <p:strVal val="visible"/>
                                      </p:to>
                                    </p:set>
                                    <p:animEffect transition="in" filter="blinds(horizontal)">
                                      <p:cBhvr>
                                        <p:cTn id="38" dur="500"/>
                                        <p:tgtEl>
                                          <p:spTgt spid="4">
                                            <p:txEl>
                                              <p:pRg st="12" end="12"/>
                                            </p:txEl>
                                          </p:spTgt>
                                        </p:tgtEl>
                                      </p:cBhvr>
                                    </p:animEffect>
                                  </p:childTnLst>
                                </p:cTn>
                              </p:par>
                              <p:par>
                                <p:cTn id="39" presetID="3" presetClass="entr" presetSubtype="10" fill="hold" nodeType="withEffect">
                                  <p:stCondLst>
                                    <p:cond delay="0"/>
                                  </p:stCondLst>
                                  <p:childTnLst>
                                    <p:set>
                                      <p:cBhvr>
                                        <p:cTn id="40" dur="1" fill="hold">
                                          <p:stCondLst>
                                            <p:cond delay="0"/>
                                          </p:stCondLst>
                                        </p:cTn>
                                        <p:tgtEl>
                                          <p:spTgt spid="4">
                                            <p:txEl>
                                              <p:pRg st="13" end="13"/>
                                            </p:txEl>
                                          </p:spTgt>
                                        </p:tgtEl>
                                        <p:attrNameLst>
                                          <p:attrName>style.visibility</p:attrName>
                                        </p:attrNameLst>
                                      </p:cBhvr>
                                      <p:to>
                                        <p:strVal val="visible"/>
                                      </p:to>
                                    </p:set>
                                    <p:animEffect transition="in" filter="blinds(horizontal)">
                                      <p:cBhvr>
                                        <p:cTn id="41" dur="500"/>
                                        <p:tgtEl>
                                          <p:spTgt spid="4">
                                            <p:txEl>
                                              <p:pRg st="13" end="13"/>
                                            </p:txEl>
                                          </p:spTgt>
                                        </p:tgtEl>
                                      </p:cBhvr>
                                    </p:animEffect>
                                  </p:childTnLst>
                                </p:cTn>
                              </p:par>
                              <p:par>
                                <p:cTn id="42" presetID="3" presetClass="entr" presetSubtype="10" fill="hold" nodeType="withEffect">
                                  <p:stCondLst>
                                    <p:cond delay="0"/>
                                  </p:stCondLst>
                                  <p:childTnLst>
                                    <p:set>
                                      <p:cBhvr>
                                        <p:cTn id="43" dur="1" fill="hold">
                                          <p:stCondLst>
                                            <p:cond delay="0"/>
                                          </p:stCondLst>
                                        </p:cTn>
                                        <p:tgtEl>
                                          <p:spTgt spid="4">
                                            <p:txEl>
                                              <p:pRg st="14" end="14"/>
                                            </p:txEl>
                                          </p:spTgt>
                                        </p:tgtEl>
                                        <p:attrNameLst>
                                          <p:attrName>style.visibility</p:attrName>
                                        </p:attrNameLst>
                                      </p:cBhvr>
                                      <p:to>
                                        <p:strVal val="visible"/>
                                      </p:to>
                                    </p:set>
                                    <p:animEffect transition="in" filter="blinds(horizontal)">
                                      <p:cBhvr>
                                        <p:cTn id="44" dur="500"/>
                                        <p:tgtEl>
                                          <p:spTgt spid="4">
                                            <p:txEl>
                                              <p:pRg st="14" end="14"/>
                                            </p:txEl>
                                          </p:spTgt>
                                        </p:tgtEl>
                                      </p:cBhvr>
                                    </p:animEffect>
                                  </p:childTnLst>
                                </p:cTn>
                              </p:par>
                              <p:par>
                                <p:cTn id="45" presetID="9" presetClass="entr" presetSubtype="0" fill="hold" nodeType="withEffect">
                                  <p:stCondLst>
                                    <p:cond delay="0"/>
                                  </p:stCondLst>
                                  <p:childTnLst>
                                    <p:set>
                                      <p:cBhvr>
                                        <p:cTn id="46" dur="1" fill="hold">
                                          <p:stCondLst>
                                            <p:cond delay="0"/>
                                          </p:stCondLst>
                                        </p:cTn>
                                        <p:tgtEl>
                                          <p:spTgt spid="5"/>
                                        </p:tgtEl>
                                        <p:attrNameLst>
                                          <p:attrName>style.visibility</p:attrName>
                                        </p:attrNameLst>
                                      </p:cBhvr>
                                      <p:to>
                                        <p:strVal val="visible"/>
                                      </p:to>
                                    </p:set>
                                    <p:animEffect transition="in" filter="dissolve">
                                      <p:cBhvr>
                                        <p:cTn id="4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FE9B3CA-8659-C48B-230C-732BFB90F62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79</a:t>
            </a:fld>
            <a:endParaRPr lang="en-US"/>
          </a:p>
        </p:txBody>
      </p:sp>
      <p:sp>
        <p:nvSpPr>
          <p:cNvPr id="3" name="Title 2">
            <a:extLst>
              <a:ext uri="{FF2B5EF4-FFF2-40B4-BE49-F238E27FC236}">
                <a16:creationId xmlns:a16="http://schemas.microsoft.com/office/drawing/2014/main" id="{137A83B9-B4A6-0FD1-B261-11EE68C036A5}"/>
              </a:ext>
            </a:extLst>
          </p:cNvPr>
          <p:cNvSpPr>
            <a:spLocks noGrp="1"/>
          </p:cNvSpPr>
          <p:nvPr>
            <p:ph type="title"/>
          </p:nvPr>
        </p:nvSpPr>
        <p:spPr/>
        <p:txBody>
          <a:bodyPr/>
          <a:lstStyle/>
          <a:p>
            <a:r>
              <a:rPr lang="en-US" dirty="0"/>
              <a:t>GPU Acceleration for Spatial? Does Not Work Well!</a:t>
            </a:r>
          </a:p>
        </p:txBody>
      </p:sp>
      <p:sp>
        <p:nvSpPr>
          <p:cNvPr id="5" name="Oval 4">
            <a:extLst>
              <a:ext uri="{FF2B5EF4-FFF2-40B4-BE49-F238E27FC236}">
                <a16:creationId xmlns:a16="http://schemas.microsoft.com/office/drawing/2014/main" id="{9912618C-4C06-4251-418F-7B7C00ADFF10}"/>
              </a:ext>
            </a:extLst>
          </p:cNvPr>
          <p:cNvSpPr/>
          <p:nvPr/>
        </p:nvSpPr>
        <p:spPr>
          <a:xfrm>
            <a:off x="10264593" y="2657902"/>
            <a:ext cx="383868" cy="383868"/>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600" baseline="-25000" dirty="0"/>
          </a:p>
        </p:txBody>
      </p:sp>
      <p:sp>
        <p:nvSpPr>
          <p:cNvPr id="6" name="Oval 5">
            <a:extLst>
              <a:ext uri="{FF2B5EF4-FFF2-40B4-BE49-F238E27FC236}">
                <a16:creationId xmlns:a16="http://schemas.microsoft.com/office/drawing/2014/main" id="{85C4C953-3606-06AB-FD05-8C3159DEC5CD}"/>
              </a:ext>
            </a:extLst>
          </p:cNvPr>
          <p:cNvSpPr/>
          <p:nvPr/>
        </p:nvSpPr>
        <p:spPr>
          <a:xfrm>
            <a:off x="9467023" y="3309659"/>
            <a:ext cx="338555" cy="338555"/>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80D50A60-E87F-34EF-1D23-37191170190E}"/>
              </a:ext>
            </a:extLst>
          </p:cNvPr>
          <p:cNvSpPr/>
          <p:nvPr/>
        </p:nvSpPr>
        <p:spPr>
          <a:xfrm>
            <a:off x="10973424" y="3464863"/>
            <a:ext cx="634946" cy="804840"/>
          </a:xfrm>
          <a:prstGeom prst="rect">
            <a:avLst/>
          </a:prstGeom>
          <a:noFill/>
          <a:ln w="15240">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riangle 7">
            <a:extLst>
              <a:ext uri="{FF2B5EF4-FFF2-40B4-BE49-F238E27FC236}">
                <a16:creationId xmlns:a16="http://schemas.microsoft.com/office/drawing/2014/main" id="{86651E6B-1273-4559-69E0-369FC95554BE}"/>
              </a:ext>
            </a:extLst>
          </p:cNvPr>
          <p:cNvSpPr/>
          <p:nvPr/>
        </p:nvSpPr>
        <p:spPr>
          <a:xfrm rot="3092401">
            <a:off x="10933145" y="3683126"/>
            <a:ext cx="955230" cy="238664"/>
          </a:xfrm>
          <a:prstGeom prst="triangle">
            <a:avLst>
              <a:gd name="adj" fmla="val 44010"/>
            </a:avLst>
          </a:prstGeom>
          <a:solidFill>
            <a:schemeClr val="accent5">
              <a:lumMod val="40000"/>
              <a:lumOff val="60000"/>
            </a:schemeClr>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2172249-8BF3-B75D-8E32-030CF63534B5}"/>
              </a:ext>
            </a:extLst>
          </p:cNvPr>
          <p:cNvSpPr/>
          <p:nvPr/>
        </p:nvSpPr>
        <p:spPr>
          <a:xfrm>
            <a:off x="8940586" y="3969701"/>
            <a:ext cx="415707" cy="407991"/>
          </a:xfrm>
          <a:prstGeom prst="rect">
            <a:avLst/>
          </a:prstGeom>
          <a:noFill/>
          <a:ln w="15240">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06EF5F61-6BC7-17D3-FF53-B71540D51538}"/>
              </a:ext>
            </a:extLst>
          </p:cNvPr>
          <p:cNvSpPr/>
          <p:nvPr/>
        </p:nvSpPr>
        <p:spPr>
          <a:xfrm>
            <a:off x="8966501" y="3991060"/>
            <a:ext cx="358973" cy="358973"/>
          </a:xfrm>
          <a:prstGeom prst="ellipse">
            <a:avLst/>
          </a:prstGeom>
          <a:solidFill>
            <a:schemeClr val="tx2">
              <a:lumMod val="25000"/>
              <a:lumOff val="75000"/>
            </a:schemeClr>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7831C85-AD8D-3677-6BED-B2A13FBE9626}"/>
              </a:ext>
            </a:extLst>
          </p:cNvPr>
          <p:cNvSpPr/>
          <p:nvPr/>
        </p:nvSpPr>
        <p:spPr>
          <a:xfrm>
            <a:off x="9939661" y="3958116"/>
            <a:ext cx="415707" cy="407991"/>
          </a:xfrm>
          <a:prstGeom prst="rect">
            <a:avLst/>
          </a:prstGeom>
          <a:noFill/>
          <a:ln w="15240">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riangle 11">
            <a:extLst>
              <a:ext uri="{FF2B5EF4-FFF2-40B4-BE49-F238E27FC236}">
                <a16:creationId xmlns:a16="http://schemas.microsoft.com/office/drawing/2014/main" id="{3D0F79AC-F5AF-CEA8-1340-635BC3A272EC}"/>
              </a:ext>
            </a:extLst>
          </p:cNvPr>
          <p:cNvSpPr/>
          <p:nvPr/>
        </p:nvSpPr>
        <p:spPr>
          <a:xfrm rot="18357647">
            <a:off x="9923202" y="3892642"/>
            <a:ext cx="331831" cy="335012"/>
          </a:xfrm>
          <a:prstGeom prst="triangle">
            <a:avLst/>
          </a:prstGeom>
          <a:solidFill>
            <a:schemeClr val="accent2">
              <a:lumMod val="40000"/>
              <a:lumOff val="60000"/>
            </a:schemeClr>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3" name="Straight Connector 12">
            <a:extLst>
              <a:ext uri="{FF2B5EF4-FFF2-40B4-BE49-F238E27FC236}">
                <a16:creationId xmlns:a16="http://schemas.microsoft.com/office/drawing/2014/main" id="{BD886772-A6C0-FEAE-74EF-C0A73EDB9C2D}"/>
              </a:ext>
            </a:extLst>
          </p:cNvPr>
          <p:cNvCxnSpPr>
            <a:stCxn id="5" idx="4"/>
            <a:endCxn id="6" idx="0"/>
          </p:cNvCxnSpPr>
          <p:nvPr/>
        </p:nvCxnSpPr>
        <p:spPr>
          <a:xfrm flipH="1">
            <a:off x="9636301" y="3041770"/>
            <a:ext cx="820226" cy="267889"/>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8E6540A0-D9A4-4FCE-2224-26246AADA907}"/>
              </a:ext>
            </a:extLst>
          </p:cNvPr>
          <p:cNvCxnSpPr>
            <a:cxnSpLocks/>
            <a:stCxn id="5" idx="4"/>
            <a:endCxn id="7" idx="0"/>
          </p:cNvCxnSpPr>
          <p:nvPr/>
        </p:nvCxnSpPr>
        <p:spPr>
          <a:xfrm>
            <a:off x="10456527" y="3041770"/>
            <a:ext cx="834370" cy="423093"/>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D451C23A-6207-87DE-642A-B72C6891940A}"/>
              </a:ext>
            </a:extLst>
          </p:cNvPr>
          <p:cNvCxnSpPr>
            <a:cxnSpLocks/>
            <a:stCxn id="6" idx="4"/>
            <a:endCxn id="11" idx="0"/>
          </p:cNvCxnSpPr>
          <p:nvPr/>
        </p:nvCxnSpPr>
        <p:spPr>
          <a:xfrm>
            <a:off x="9636301" y="3648214"/>
            <a:ext cx="511214" cy="309902"/>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3151BA40-BB8C-D64A-8C15-F4FC266CC08F}"/>
              </a:ext>
            </a:extLst>
          </p:cNvPr>
          <p:cNvCxnSpPr>
            <a:cxnSpLocks/>
            <a:stCxn id="6" idx="4"/>
            <a:endCxn id="9" idx="0"/>
          </p:cNvCxnSpPr>
          <p:nvPr/>
        </p:nvCxnSpPr>
        <p:spPr>
          <a:xfrm flipH="1">
            <a:off x="9148440" y="3648214"/>
            <a:ext cx="487861" cy="321487"/>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7" name="TextBox 16">
            <a:extLst>
              <a:ext uri="{FF2B5EF4-FFF2-40B4-BE49-F238E27FC236}">
                <a16:creationId xmlns:a16="http://schemas.microsoft.com/office/drawing/2014/main" id="{7490CA33-022B-F42E-1C47-882D847B9FFB}"/>
              </a:ext>
            </a:extLst>
          </p:cNvPr>
          <p:cNvSpPr txBox="1"/>
          <p:nvPr/>
        </p:nvSpPr>
        <p:spPr>
          <a:xfrm>
            <a:off x="8604824" y="4443322"/>
            <a:ext cx="3501087" cy="323165"/>
          </a:xfrm>
          <a:prstGeom prst="rect">
            <a:avLst/>
          </a:prstGeom>
          <a:noFill/>
        </p:spPr>
        <p:txBody>
          <a:bodyPr wrap="none" rtlCol="0">
            <a:spAutoFit/>
          </a:bodyPr>
          <a:lstStyle/>
          <a:p>
            <a:r>
              <a:rPr lang="en-US" sz="1500" i="1" dirty="0"/>
              <a:t>a Bounding Volume Hierarchy (BVH) tree</a:t>
            </a:r>
          </a:p>
        </p:txBody>
      </p:sp>
      <p:sp>
        <p:nvSpPr>
          <p:cNvPr id="18" name="TextBox 17">
            <a:extLst>
              <a:ext uri="{FF2B5EF4-FFF2-40B4-BE49-F238E27FC236}">
                <a16:creationId xmlns:a16="http://schemas.microsoft.com/office/drawing/2014/main" id="{6E41D71A-2028-63A0-31B6-455B9B4887BB}"/>
              </a:ext>
            </a:extLst>
          </p:cNvPr>
          <p:cNvSpPr txBox="1"/>
          <p:nvPr/>
        </p:nvSpPr>
        <p:spPr>
          <a:xfrm>
            <a:off x="10239393" y="2665170"/>
            <a:ext cx="439544" cy="369332"/>
          </a:xfrm>
          <a:prstGeom prst="rect">
            <a:avLst/>
          </a:prstGeom>
          <a:noFill/>
        </p:spPr>
        <p:txBody>
          <a:bodyPr wrap="none" rtlCol="0">
            <a:spAutoFit/>
          </a:bodyPr>
          <a:lstStyle/>
          <a:p>
            <a:r>
              <a:rPr lang="en-US" dirty="0"/>
              <a:t>N</a:t>
            </a:r>
            <a:r>
              <a:rPr lang="en-US" baseline="-25000" dirty="0"/>
              <a:t>A</a:t>
            </a:r>
          </a:p>
        </p:txBody>
      </p:sp>
      <p:sp>
        <p:nvSpPr>
          <p:cNvPr id="19" name="TextBox 18">
            <a:extLst>
              <a:ext uri="{FF2B5EF4-FFF2-40B4-BE49-F238E27FC236}">
                <a16:creationId xmlns:a16="http://schemas.microsoft.com/office/drawing/2014/main" id="{DD1166D1-0A59-710B-749B-68075AED1E30}"/>
              </a:ext>
            </a:extLst>
          </p:cNvPr>
          <p:cNvSpPr txBox="1"/>
          <p:nvPr/>
        </p:nvSpPr>
        <p:spPr>
          <a:xfrm>
            <a:off x="10938633" y="3903714"/>
            <a:ext cx="453970" cy="369332"/>
          </a:xfrm>
          <a:prstGeom prst="rect">
            <a:avLst/>
          </a:prstGeom>
          <a:noFill/>
        </p:spPr>
        <p:txBody>
          <a:bodyPr wrap="none" rtlCol="0">
            <a:spAutoFit/>
          </a:bodyPr>
          <a:lstStyle/>
          <a:p>
            <a:r>
              <a:rPr lang="en-US" dirty="0"/>
              <a:t>N</a:t>
            </a:r>
            <a:r>
              <a:rPr lang="en-US" baseline="-25000" dirty="0"/>
              <a:t>C</a:t>
            </a:r>
          </a:p>
        </p:txBody>
      </p:sp>
      <p:sp>
        <p:nvSpPr>
          <p:cNvPr id="20" name="TextBox 19">
            <a:extLst>
              <a:ext uri="{FF2B5EF4-FFF2-40B4-BE49-F238E27FC236}">
                <a16:creationId xmlns:a16="http://schemas.microsoft.com/office/drawing/2014/main" id="{F6691CB9-CBEB-79F0-36BC-62B6F7786CE5}"/>
              </a:ext>
            </a:extLst>
          </p:cNvPr>
          <p:cNvSpPr txBox="1"/>
          <p:nvPr/>
        </p:nvSpPr>
        <p:spPr>
          <a:xfrm>
            <a:off x="9405992" y="3284683"/>
            <a:ext cx="533669" cy="369332"/>
          </a:xfrm>
          <a:prstGeom prst="rect">
            <a:avLst/>
          </a:prstGeom>
          <a:noFill/>
        </p:spPr>
        <p:txBody>
          <a:bodyPr wrap="square" rtlCol="0">
            <a:spAutoFit/>
          </a:bodyPr>
          <a:lstStyle/>
          <a:p>
            <a:r>
              <a:rPr lang="en-US" dirty="0"/>
              <a:t>N</a:t>
            </a:r>
            <a:r>
              <a:rPr lang="en-US" baseline="-25000" dirty="0"/>
              <a:t>B</a:t>
            </a:r>
          </a:p>
        </p:txBody>
      </p:sp>
      <p:sp>
        <p:nvSpPr>
          <p:cNvPr id="21" name="TextBox 20">
            <a:extLst>
              <a:ext uri="{FF2B5EF4-FFF2-40B4-BE49-F238E27FC236}">
                <a16:creationId xmlns:a16="http://schemas.microsoft.com/office/drawing/2014/main" id="{314C4961-4C48-D597-7C98-C6B4F1B2EE4E}"/>
              </a:ext>
            </a:extLst>
          </p:cNvPr>
          <p:cNvSpPr txBox="1"/>
          <p:nvPr/>
        </p:nvSpPr>
        <p:spPr>
          <a:xfrm>
            <a:off x="8913865" y="3966289"/>
            <a:ext cx="484208" cy="369332"/>
          </a:xfrm>
          <a:prstGeom prst="rect">
            <a:avLst/>
          </a:prstGeom>
          <a:noFill/>
        </p:spPr>
        <p:txBody>
          <a:bodyPr wrap="square" rtlCol="0">
            <a:spAutoFit/>
          </a:bodyPr>
          <a:lstStyle/>
          <a:p>
            <a:r>
              <a:rPr lang="en-US" dirty="0"/>
              <a:t>N</a:t>
            </a:r>
            <a:r>
              <a:rPr lang="en-US" baseline="-25000" dirty="0"/>
              <a:t>D</a:t>
            </a:r>
          </a:p>
        </p:txBody>
      </p:sp>
      <p:sp>
        <p:nvSpPr>
          <p:cNvPr id="22" name="TextBox 21">
            <a:extLst>
              <a:ext uri="{FF2B5EF4-FFF2-40B4-BE49-F238E27FC236}">
                <a16:creationId xmlns:a16="http://schemas.microsoft.com/office/drawing/2014/main" id="{9B73EA10-5A20-6FD9-6264-D7B7E96BC9D0}"/>
              </a:ext>
            </a:extLst>
          </p:cNvPr>
          <p:cNvSpPr txBox="1"/>
          <p:nvPr/>
        </p:nvSpPr>
        <p:spPr>
          <a:xfrm>
            <a:off x="9996380" y="4017547"/>
            <a:ext cx="618595" cy="369332"/>
          </a:xfrm>
          <a:prstGeom prst="rect">
            <a:avLst/>
          </a:prstGeom>
          <a:noFill/>
        </p:spPr>
        <p:txBody>
          <a:bodyPr wrap="square" rtlCol="0">
            <a:spAutoFit/>
          </a:bodyPr>
          <a:lstStyle/>
          <a:p>
            <a:r>
              <a:rPr lang="en-US" dirty="0"/>
              <a:t>N</a:t>
            </a:r>
            <a:r>
              <a:rPr lang="en-US" baseline="-25000" dirty="0"/>
              <a:t>E</a:t>
            </a:r>
          </a:p>
        </p:txBody>
      </p:sp>
      <p:graphicFrame>
        <p:nvGraphicFramePr>
          <p:cNvPr id="23" name="Table 22">
            <a:extLst>
              <a:ext uri="{FF2B5EF4-FFF2-40B4-BE49-F238E27FC236}">
                <a16:creationId xmlns:a16="http://schemas.microsoft.com/office/drawing/2014/main" id="{BD3BD960-F3E9-D7EF-8880-1C5FCE39A64C}"/>
              </a:ext>
            </a:extLst>
          </p:cNvPr>
          <p:cNvGraphicFramePr>
            <a:graphicFrameLocks noGrp="1"/>
          </p:cNvGraphicFramePr>
          <p:nvPr/>
        </p:nvGraphicFramePr>
        <p:xfrm>
          <a:off x="9119198" y="5516436"/>
          <a:ext cx="2436090" cy="460031"/>
        </p:xfrm>
        <a:graphic>
          <a:graphicData uri="http://schemas.openxmlformats.org/drawingml/2006/table">
            <a:tbl>
              <a:tblPr firstRow="1" bandRow="1">
                <a:tableStyleId>{5940675A-B579-460E-94D1-54222C63F5DA}</a:tableStyleId>
              </a:tblPr>
              <a:tblGrid>
                <a:gridCol w="487218">
                  <a:extLst>
                    <a:ext uri="{9D8B030D-6E8A-4147-A177-3AD203B41FA5}">
                      <a16:colId xmlns:a16="http://schemas.microsoft.com/office/drawing/2014/main" val="340477660"/>
                    </a:ext>
                  </a:extLst>
                </a:gridCol>
                <a:gridCol w="487218">
                  <a:extLst>
                    <a:ext uri="{9D8B030D-6E8A-4147-A177-3AD203B41FA5}">
                      <a16:colId xmlns:a16="http://schemas.microsoft.com/office/drawing/2014/main" val="1790199524"/>
                    </a:ext>
                  </a:extLst>
                </a:gridCol>
                <a:gridCol w="487218">
                  <a:extLst>
                    <a:ext uri="{9D8B030D-6E8A-4147-A177-3AD203B41FA5}">
                      <a16:colId xmlns:a16="http://schemas.microsoft.com/office/drawing/2014/main" val="1597386541"/>
                    </a:ext>
                  </a:extLst>
                </a:gridCol>
                <a:gridCol w="487218">
                  <a:extLst>
                    <a:ext uri="{9D8B030D-6E8A-4147-A177-3AD203B41FA5}">
                      <a16:colId xmlns:a16="http://schemas.microsoft.com/office/drawing/2014/main" val="2891877191"/>
                    </a:ext>
                  </a:extLst>
                </a:gridCol>
                <a:gridCol w="487218">
                  <a:extLst>
                    <a:ext uri="{9D8B030D-6E8A-4147-A177-3AD203B41FA5}">
                      <a16:colId xmlns:a16="http://schemas.microsoft.com/office/drawing/2014/main" val="2931768511"/>
                    </a:ext>
                  </a:extLst>
                </a:gridCol>
              </a:tblGrid>
              <a:tr h="46003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N</a:t>
                      </a:r>
                      <a:r>
                        <a:rPr lang="en-US" baseline="-25000" dirty="0"/>
                        <a:t>A</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N</a:t>
                      </a:r>
                      <a:r>
                        <a:rPr lang="en-US" baseline="-25000" dirty="0"/>
                        <a:t>B</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N</a:t>
                      </a:r>
                      <a:r>
                        <a:rPr lang="en-US" baseline="-25000" dirty="0"/>
                        <a:t>C</a:t>
                      </a:r>
                    </a:p>
                  </a:txBody>
                  <a:tcPr anchor="ctr"/>
                </a:tc>
                <a:tc>
                  <a:txBody>
                    <a:bodyPr/>
                    <a:lstStyle/>
                    <a:p>
                      <a:pPr algn="ctr"/>
                      <a:r>
                        <a:rPr lang="en-US" dirty="0"/>
                        <a:t>N</a:t>
                      </a:r>
                      <a:r>
                        <a:rPr lang="en-US" baseline="-25000" dirty="0"/>
                        <a:t>D</a:t>
                      </a:r>
                      <a:endParaRPr lang="en-US" dirty="0"/>
                    </a:p>
                  </a:txBody>
                  <a:tcPr anchor="ctr"/>
                </a:tc>
                <a:tc>
                  <a:txBody>
                    <a:bodyPr/>
                    <a:lstStyle/>
                    <a:p>
                      <a:pPr algn="ctr"/>
                      <a:r>
                        <a:rPr lang="en-US" dirty="0"/>
                        <a:t>N</a:t>
                      </a:r>
                      <a:r>
                        <a:rPr lang="en-US" baseline="-25000" dirty="0"/>
                        <a:t>E</a:t>
                      </a:r>
                      <a:endParaRPr lang="en-US" dirty="0"/>
                    </a:p>
                  </a:txBody>
                  <a:tcPr anchor="ctr"/>
                </a:tc>
                <a:extLst>
                  <a:ext uri="{0D108BD9-81ED-4DB2-BD59-A6C34878D82A}">
                    <a16:rowId xmlns:a16="http://schemas.microsoft.com/office/drawing/2014/main" val="3452110775"/>
                  </a:ext>
                </a:extLst>
              </a:tr>
            </a:tbl>
          </a:graphicData>
        </a:graphic>
      </p:graphicFrame>
      <p:graphicFrame>
        <p:nvGraphicFramePr>
          <p:cNvPr id="24" name="Table 23">
            <a:extLst>
              <a:ext uri="{FF2B5EF4-FFF2-40B4-BE49-F238E27FC236}">
                <a16:creationId xmlns:a16="http://schemas.microsoft.com/office/drawing/2014/main" id="{38D6364C-EB04-7E58-3AD2-52F2A25DCCA9}"/>
              </a:ext>
            </a:extLst>
          </p:cNvPr>
          <p:cNvGraphicFramePr>
            <a:graphicFrameLocks noGrp="1"/>
          </p:cNvGraphicFramePr>
          <p:nvPr/>
        </p:nvGraphicFramePr>
        <p:xfrm>
          <a:off x="9119198" y="6112147"/>
          <a:ext cx="2436090" cy="443891"/>
        </p:xfrm>
        <a:graphic>
          <a:graphicData uri="http://schemas.openxmlformats.org/drawingml/2006/table">
            <a:tbl>
              <a:tblPr firstRow="1" bandRow="1">
                <a:tableStyleId>{5940675A-B579-460E-94D1-54222C63F5DA}</a:tableStyleId>
              </a:tblPr>
              <a:tblGrid>
                <a:gridCol w="487218">
                  <a:extLst>
                    <a:ext uri="{9D8B030D-6E8A-4147-A177-3AD203B41FA5}">
                      <a16:colId xmlns:a16="http://schemas.microsoft.com/office/drawing/2014/main" val="340477660"/>
                    </a:ext>
                  </a:extLst>
                </a:gridCol>
                <a:gridCol w="487218">
                  <a:extLst>
                    <a:ext uri="{9D8B030D-6E8A-4147-A177-3AD203B41FA5}">
                      <a16:colId xmlns:a16="http://schemas.microsoft.com/office/drawing/2014/main" val="1790199524"/>
                    </a:ext>
                  </a:extLst>
                </a:gridCol>
                <a:gridCol w="487218">
                  <a:extLst>
                    <a:ext uri="{9D8B030D-6E8A-4147-A177-3AD203B41FA5}">
                      <a16:colId xmlns:a16="http://schemas.microsoft.com/office/drawing/2014/main" val="1597386541"/>
                    </a:ext>
                  </a:extLst>
                </a:gridCol>
                <a:gridCol w="487218">
                  <a:extLst>
                    <a:ext uri="{9D8B030D-6E8A-4147-A177-3AD203B41FA5}">
                      <a16:colId xmlns:a16="http://schemas.microsoft.com/office/drawing/2014/main" val="2891877191"/>
                    </a:ext>
                  </a:extLst>
                </a:gridCol>
                <a:gridCol w="487218">
                  <a:extLst>
                    <a:ext uri="{9D8B030D-6E8A-4147-A177-3AD203B41FA5}">
                      <a16:colId xmlns:a16="http://schemas.microsoft.com/office/drawing/2014/main" val="2931768511"/>
                    </a:ext>
                  </a:extLst>
                </a:gridCol>
              </a:tblGrid>
              <a:tr h="44389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A</a:t>
                      </a:r>
                      <a:endParaRPr lang="en-US" baseline="-2500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B</a:t>
                      </a:r>
                      <a:endParaRPr lang="en-US" baseline="-2500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C</a:t>
                      </a:r>
                      <a:endParaRPr lang="en-US" baseline="-25000" dirty="0"/>
                    </a:p>
                  </a:txBody>
                  <a:tcPr anchor="ctr"/>
                </a:tc>
                <a:tc>
                  <a:txBody>
                    <a:bodyPr/>
                    <a:lstStyle/>
                    <a:p>
                      <a:pPr algn="ctr"/>
                      <a:r>
                        <a:rPr lang="en-US" dirty="0"/>
                        <a:t>D</a:t>
                      </a:r>
                    </a:p>
                  </a:txBody>
                  <a:tcPr anchor="ctr"/>
                </a:tc>
                <a:tc>
                  <a:txBody>
                    <a:bodyPr/>
                    <a:lstStyle/>
                    <a:p>
                      <a:pPr algn="ctr"/>
                      <a:r>
                        <a:rPr lang="en-US" dirty="0"/>
                        <a:t>E</a:t>
                      </a:r>
                    </a:p>
                  </a:txBody>
                  <a:tcPr anchor="ctr"/>
                </a:tc>
                <a:extLst>
                  <a:ext uri="{0D108BD9-81ED-4DB2-BD59-A6C34878D82A}">
                    <a16:rowId xmlns:a16="http://schemas.microsoft.com/office/drawing/2014/main" val="3452110775"/>
                  </a:ext>
                </a:extLst>
              </a:tr>
            </a:tbl>
          </a:graphicData>
        </a:graphic>
      </p:graphicFrame>
      <p:sp>
        <p:nvSpPr>
          <p:cNvPr id="25" name="TextBox 24">
            <a:extLst>
              <a:ext uri="{FF2B5EF4-FFF2-40B4-BE49-F238E27FC236}">
                <a16:creationId xmlns:a16="http://schemas.microsoft.com/office/drawing/2014/main" id="{6FE1CBC6-0526-3BA5-000D-8DB6F112F966}"/>
              </a:ext>
            </a:extLst>
          </p:cNvPr>
          <p:cNvSpPr txBox="1"/>
          <p:nvPr/>
        </p:nvSpPr>
        <p:spPr>
          <a:xfrm>
            <a:off x="9467023" y="6533226"/>
            <a:ext cx="1460656" cy="323165"/>
          </a:xfrm>
          <a:prstGeom prst="rect">
            <a:avLst/>
          </a:prstGeom>
          <a:noFill/>
        </p:spPr>
        <p:txBody>
          <a:bodyPr wrap="none" rtlCol="0">
            <a:spAutoFit/>
          </a:bodyPr>
          <a:lstStyle/>
          <a:p>
            <a:r>
              <a:rPr lang="en-US" sz="1500" i="1" dirty="0"/>
              <a:t>Memory Layout</a:t>
            </a:r>
          </a:p>
        </p:txBody>
      </p:sp>
      <p:sp>
        <p:nvSpPr>
          <p:cNvPr id="26" name="TextBox 25">
            <a:extLst>
              <a:ext uri="{FF2B5EF4-FFF2-40B4-BE49-F238E27FC236}">
                <a16:creationId xmlns:a16="http://schemas.microsoft.com/office/drawing/2014/main" id="{E1EE0246-6F2D-3F1B-4F5A-0A59BE4F3CF6}"/>
              </a:ext>
            </a:extLst>
          </p:cNvPr>
          <p:cNvSpPr txBox="1"/>
          <p:nvPr/>
        </p:nvSpPr>
        <p:spPr>
          <a:xfrm>
            <a:off x="8244123" y="5531590"/>
            <a:ext cx="838691" cy="369332"/>
          </a:xfrm>
          <a:prstGeom prst="rect">
            <a:avLst/>
          </a:prstGeom>
          <a:noFill/>
        </p:spPr>
        <p:txBody>
          <a:bodyPr wrap="none" rtlCol="0">
            <a:spAutoFit/>
          </a:bodyPr>
          <a:lstStyle/>
          <a:p>
            <a:r>
              <a:rPr lang="en-US" dirty="0"/>
              <a:t>Nodes</a:t>
            </a:r>
          </a:p>
        </p:txBody>
      </p:sp>
      <p:sp>
        <p:nvSpPr>
          <p:cNvPr id="27" name="TextBox 26">
            <a:extLst>
              <a:ext uri="{FF2B5EF4-FFF2-40B4-BE49-F238E27FC236}">
                <a16:creationId xmlns:a16="http://schemas.microsoft.com/office/drawing/2014/main" id="{594B436B-88F6-90C5-6FB8-2829D412BF74}"/>
              </a:ext>
            </a:extLst>
          </p:cNvPr>
          <p:cNvSpPr txBox="1"/>
          <p:nvPr/>
        </p:nvSpPr>
        <p:spPr>
          <a:xfrm>
            <a:off x="8244123" y="6140096"/>
            <a:ext cx="779957" cy="369332"/>
          </a:xfrm>
          <a:prstGeom prst="rect">
            <a:avLst/>
          </a:prstGeom>
          <a:noFill/>
        </p:spPr>
        <p:txBody>
          <a:bodyPr wrap="none" rtlCol="0">
            <a:spAutoFit/>
          </a:bodyPr>
          <a:lstStyle/>
          <a:p>
            <a:r>
              <a:rPr lang="en-US" dirty="0"/>
              <a:t>Boxes</a:t>
            </a:r>
          </a:p>
        </p:txBody>
      </p:sp>
      <p:sp>
        <p:nvSpPr>
          <p:cNvPr id="28" name="Freeform 27">
            <a:extLst>
              <a:ext uri="{FF2B5EF4-FFF2-40B4-BE49-F238E27FC236}">
                <a16:creationId xmlns:a16="http://schemas.microsoft.com/office/drawing/2014/main" id="{10A892BF-F6F2-EE51-C4FF-C0BC8D35C1E9}"/>
              </a:ext>
            </a:extLst>
          </p:cNvPr>
          <p:cNvSpPr/>
          <p:nvPr/>
        </p:nvSpPr>
        <p:spPr>
          <a:xfrm>
            <a:off x="9347130" y="5259577"/>
            <a:ext cx="473927" cy="256483"/>
          </a:xfrm>
          <a:custGeom>
            <a:avLst/>
            <a:gdLst>
              <a:gd name="csX0" fmla="*/ 0 w 473927"/>
              <a:gd name="csY0" fmla="*/ 256483 h 256483"/>
              <a:gd name="csX1" fmla="*/ 256478 w 473927"/>
              <a:gd name="csY1" fmla="*/ 5 h 256483"/>
              <a:gd name="csX2" fmla="*/ 473927 w 473927"/>
              <a:gd name="csY2" fmla="*/ 250907 h 256483"/>
            </a:gdLst>
            <a:ahLst/>
            <a:cxnLst>
              <a:cxn ang="0">
                <a:pos x="csX0" y="csY0"/>
              </a:cxn>
              <a:cxn ang="0">
                <a:pos x="csX1" y="csY1"/>
              </a:cxn>
              <a:cxn ang="0">
                <a:pos x="csX2" y="csY2"/>
              </a:cxn>
            </a:cxnLst>
            <a:rect l="l" t="t" r="r" b="b"/>
            <a:pathLst>
              <a:path w="473927" h="256483">
                <a:moveTo>
                  <a:pt x="0" y="256483"/>
                </a:moveTo>
                <a:cubicBezTo>
                  <a:pt x="88745" y="128708"/>
                  <a:pt x="177490" y="934"/>
                  <a:pt x="256478" y="5"/>
                </a:cubicBezTo>
                <a:cubicBezTo>
                  <a:pt x="335466" y="-924"/>
                  <a:pt x="404696" y="124991"/>
                  <a:pt x="473927" y="250907"/>
                </a:cubicBezTo>
              </a:path>
            </a:pathLst>
          </a:custGeom>
          <a:noFill/>
          <a:ln>
            <a:prstDash val="dash"/>
            <a:tailEnd type="triangl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28">
            <a:extLst>
              <a:ext uri="{FF2B5EF4-FFF2-40B4-BE49-F238E27FC236}">
                <a16:creationId xmlns:a16="http://schemas.microsoft.com/office/drawing/2014/main" id="{F14B834E-6F8C-039E-FA4B-9A7F3A2DD7A4}"/>
              </a:ext>
            </a:extLst>
          </p:cNvPr>
          <p:cNvSpPr/>
          <p:nvPr/>
        </p:nvSpPr>
        <p:spPr>
          <a:xfrm>
            <a:off x="9350288" y="5098851"/>
            <a:ext cx="1002535" cy="418754"/>
          </a:xfrm>
          <a:custGeom>
            <a:avLst/>
            <a:gdLst>
              <a:gd name="csX0" fmla="*/ 0 w 1002535"/>
              <a:gd name="csY0" fmla="*/ 385703 h 418754"/>
              <a:gd name="csX1" fmla="*/ 462708 w 1002535"/>
              <a:gd name="csY1" fmla="*/ 113 h 418754"/>
              <a:gd name="csX2" fmla="*/ 1002535 w 1002535"/>
              <a:gd name="csY2" fmla="*/ 418754 h 418754"/>
            </a:gdLst>
            <a:ahLst/>
            <a:cxnLst>
              <a:cxn ang="0">
                <a:pos x="csX0" y="csY0"/>
              </a:cxn>
              <a:cxn ang="0">
                <a:pos x="csX1" y="csY1"/>
              </a:cxn>
              <a:cxn ang="0">
                <a:pos x="csX2" y="csY2"/>
              </a:cxn>
            </a:cxnLst>
            <a:rect l="l" t="t" r="r" b="b"/>
            <a:pathLst>
              <a:path w="1002535" h="418754">
                <a:moveTo>
                  <a:pt x="0" y="385703"/>
                </a:moveTo>
                <a:cubicBezTo>
                  <a:pt x="147809" y="190154"/>
                  <a:pt x="295619" y="-5395"/>
                  <a:pt x="462708" y="113"/>
                </a:cubicBezTo>
                <a:cubicBezTo>
                  <a:pt x="629797" y="5621"/>
                  <a:pt x="816166" y="212187"/>
                  <a:pt x="1002535" y="418754"/>
                </a:cubicBezTo>
              </a:path>
            </a:pathLst>
          </a:custGeom>
          <a:noFill/>
          <a:ln>
            <a:prstDash val="dash"/>
            <a:tailEnd type="triangl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29">
            <a:extLst>
              <a:ext uri="{FF2B5EF4-FFF2-40B4-BE49-F238E27FC236}">
                <a16:creationId xmlns:a16="http://schemas.microsoft.com/office/drawing/2014/main" id="{878ADB16-3B03-EA61-423F-9F6B6E6D0F43}"/>
              </a:ext>
            </a:extLst>
          </p:cNvPr>
          <p:cNvSpPr/>
          <p:nvPr/>
        </p:nvSpPr>
        <p:spPr>
          <a:xfrm>
            <a:off x="9841321" y="5114678"/>
            <a:ext cx="1002535" cy="418754"/>
          </a:xfrm>
          <a:custGeom>
            <a:avLst/>
            <a:gdLst>
              <a:gd name="csX0" fmla="*/ 0 w 1002535"/>
              <a:gd name="csY0" fmla="*/ 385703 h 418754"/>
              <a:gd name="csX1" fmla="*/ 462708 w 1002535"/>
              <a:gd name="csY1" fmla="*/ 113 h 418754"/>
              <a:gd name="csX2" fmla="*/ 1002535 w 1002535"/>
              <a:gd name="csY2" fmla="*/ 418754 h 418754"/>
            </a:gdLst>
            <a:ahLst/>
            <a:cxnLst>
              <a:cxn ang="0">
                <a:pos x="csX0" y="csY0"/>
              </a:cxn>
              <a:cxn ang="0">
                <a:pos x="csX1" y="csY1"/>
              </a:cxn>
              <a:cxn ang="0">
                <a:pos x="csX2" y="csY2"/>
              </a:cxn>
            </a:cxnLst>
            <a:rect l="l" t="t" r="r" b="b"/>
            <a:pathLst>
              <a:path w="1002535" h="418754">
                <a:moveTo>
                  <a:pt x="0" y="385703"/>
                </a:moveTo>
                <a:cubicBezTo>
                  <a:pt x="147809" y="190154"/>
                  <a:pt x="295619" y="-5395"/>
                  <a:pt x="462708" y="113"/>
                </a:cubicBezTo>
                <a:cubicBezTo>
                  <a:pt x="629797" y="5621"/>
                  <a:pt x="816166" y="212187"/>
                  <a:pt x="1002535" y="418754"/>
                </a:cubicBezTo>
              </a:path>
            </a:pathLst>
          </a:custGeom>
          <a:noFill/>
          <a:ln>
            <a:prstDash val="dash"/>
            <a:tailEnd type="triangl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30">
            <a:extLst>
              <a:ext uri="{FF2B5EF4-FFF2-40B4-BE49-F238E27FC236}">
                <a16:creationId xmlns:a16="http://schemas.microsoft.com/office/drawing/2014/main" id="{14177E8D-B028-CA29-A35E-F3F098394A34}"/>
              </a:ext>
            </a:extLst>
          </p:cNvPr>
          <p:cNvSpPr/>
          <p:nvPr/>
        </p:nvSpPr>
        <p:spPr>
          <a:xfrm>
            <a:off x="9835030" y="5076931"/>
            <a:ext cx="1476260" cy="429657"/>
          </a:xfrm>
          <a:custGeom>
            <a:avLst/>
            <a:gdLst>
              <a:gd name="csX0" fmla="*/ 0 w 1476260"/>
              <a:gd name="csY0" fmla="*/ 429657 h 429657"/>
              <a:gd name="csX1" fmla="*/ 771181 w 1476260"/>
              <a:gd name="csY1" fmla="*/ 0 h 429657"/>
              <a:gd name="csX2" fmla="*/ 1476260 w 1476260"/>
              <a:gd name="csY2" fmla="*/ 429657 h 429657"/>
            </a:gdLst>
            <a:ahLst/>
            <a:cxnLst>
              <a:cxn ang="0">
                <a:pos x="csX0" y="csY0"/>
              </a:cxn>
              <a:cxn ang="0">
                <a:pos x="csX1" y="csY1"/>
              </a:cxn>
              <a:cxn ang="0">
                <a:pos x="csX2" y="csY2"/>
              </a:cxn>
            </a:cxnLst>
            <a:rect l="l" t="t" r="r" b="b"/>
            <a:pathLst>
              <a:path w="1476260" h="429657">
                <a:moveTo>
                  <a:pt x="0" y="429657"/>
                </a:moveTo>
                <a:cubicBezTo>
                  <a:pt x="262569" y="214828"/>
                  <a:pt x="525138" y="0"/>
                  <a:pt x="771181" y="0"/>
                </a:cubicBezTo>
                <a:cubicBezTo>
                  <a:pt x="1017224" y="0"/>
                  <a:pt x="1356911" y="361720"/>
                  <a:pt x="1476260" y="429657"/>
                </a:cubicBezTo>
              </a:path>
            </a:pathLst>
          </a:custGeom>
          <a:noFill/>
          <a:ln>
            <a:prstDash val="dash"/>
            <a:tailEnd type="triangl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07A1B4BE-DB73-3FEB-9212-FD2FACDBF7EC}"/>
              </a:ext>
            </a:extLst>
          </p:cNvPr>
          <p:cNvSpPr txBox="1"/>
          <p:nvPr/>
        </p:nvSpPr>
        <p:spPr>
          <a:xfrm>
            <a:off x="9545314" y="4782135"/>
            <a:ext cx="1496372" cy="323165"/>
          </a:xfrm>
          <a:prstGeom prst="rect">
            <a:avLst/>
          </a:prstGeom>
          <a:noFill/>
        </p:spPr>
        <p:txBody>
          <a:bodyPr wrap="none" rtlCol="0">
            <a:spAutoFit/>
          </a:bodyPr>
          <a:lstStyle/>
          <a:p>
            <a:r>
              <a:rPr lang="en-US" sz="1500" i="1" dirty="0"/>
              <a:t>Logical Pointers</a:t>
            </a:r>
          </a:p>
        </p:txBody>
      </p:sp>
      <p:sp>
        <p:nvSpPr>
          <p:cNvPr id="34" name="Content Placeholder 33">
            <a:extLst>
              <a:ext uri="{FF2B5EF4-FFF2-40B4-BE49-F238E27FC236}">
                <a16:creationId xmlns:a16="http://schemas.microsoft.com/office/drawing/2014/main" id="{18744FDF-A7A4-E7D4-C4B0-3B8FCBD505EA}"/>
              </a:ext>
            </a:extLst>
          </p:cNvPr>
          <p:cNvSpPr>
            <a:spLocks noGrp="1"/>
          </p:cNvSpPr>
          <p:nvPr>
            <p:ph sz="half" idx="1"/>
          </p:nvPr>
        </p:nvSpPr>
        <p:spPr>
          <a:xfrm>
            <a:off x="571500" y="1379600"/>
            <a:ext cx="11049000" cy="5717885"/>
          </a:xfrm>
        </p:spPr>
        <p:txBody>
          <a:bodyPr>
            <a:normAutofit fontScale="47500" lnSpcReduction="20000"/>
          </a:bodyPr>
          <a:lstStyle/>
          <a:p>
            <a:pPr>
              <a:lnSpc>
                <a:spcPct val="110000"/>
              </a:lnSpc>
              <a:defRPr sz="1600" b="1" i="0">
                <a:solidFill>
                  <a:srgbClr val="2980B9"/>
                </a:solidFill>
                <a:latin typeface="Arial"/>
              </a:defRPr>
            </a:pPr>
            <a:r>
              <a:rPr lang="en-US" sz="4500" b="1" dirty="0">
                <a:solidFill>
                  <a:srgbClr val="0070C0"/>
                </a:solidFill>
                <a:latin typeface="Arial"/>
              </a:rPr>
              <a:t>GPUs are getting powerful</a:t>
            </a:r>
          </a:p>
          <a:p>
            <a:pPr marL="457200" lvl="1">
              <a:lnSpc>
                <a:spcPct val="100000"/>
              </a:lnSpc>
              <a:buFont typeface="Wingdings" pitchFamily="2" charset="2"/>
              <a:buChar char="§"/>
            </a:pPr>
            <a:r>
              <a:rPr lang="en-US" sz="3800" dirty="0">
                <a:solidFill>
                  <a:srgbClr val="4B5563"/>
                </a:solidFill>
              </a:rPr>
              <a:t>High memory </a:t>
            </a:r>
            <a:r>
              <a:rPr lang="en-US" sz="3800" b="1" dirty="0">
                <a:solidFill>
                  <a:srgbClr val="FF0000"/>
                </a:solidFill>
              </a:rPr>
              <a:t>bandwidth</a:t>
            </a:r>
            <a:r>
              <a:rPr lang="en-US" sz="3800" dirty="0">
                <a:solidFill>
                  <a:srgbClr val="4B5563"/>
                </a:solidFill>
              </a:rPr>
              <a:t> (H100, ~3TB/s)</a:t>
            </a:r>
          </a:p>
          <a:p>
            <a:pPr marL="457200" lvl="1">
              <a:lnSpc>
                <a:spcPct val="100000"/>
              </a:lnSpc>
              <a:buFont typeface="Wingdings" pitchFamily="2" charset="2"/>
              <a:buChar char="§"/>
            </a:pPr>
            <a:r>
              <a:rPr lang="en-US" sz="3800" dirty="0">
                <a:solidFill>
                  <a:srgbClr val="4B5563"/>
                </a:solidFill>
              </a:rPr>
              <a:t>High memory </a:t>
            </a:r>
            <a:r>
              <a:rPr lang="en-US" sz="3800" b="1" dirty="0">
                <a:solidFill>
                  <a:srgbClr val="FF0000"/>
                </a:solidFill>
              </a:rPr>
              <a:t>capacity</a:t>
            </a:r>
            <a:r>
              <a:rPr lang="en-US" sz="3800" dirty="0">
                <a:solidFill>
                  <a:srgbClr val="4B5563"/>
                </a:solidFill>
              </a:rPr>
              <a:t> (B300, 288GB)</a:t>
            </a:r>
          </a:p>
          <a:p>
            <a:pPr marL="457200" lvl="1">
              <a:lnSpc>
                <a:spcPct val="100000"/>
              </a:lnSpc>
              <a:buFont typeface="Wingdings" pitchFamily="2" charset="2"/>
              <a:buChar char="§"/>
            </a:pPr>
            <a:r>
              <a:rPr lang="en-US" sz="3800" dirty="0">
                <a:solidFill>
                  <a:srgbClr val="4B5563"/>
                </a:solidFill>
              </a:rPr>
              <a:t>Getting </a:t>
            </a:r>
            <a:r>
              <a:rPr lang="en-US" sz="3800" b="1" dirty="0">
                <a:solidFill>
                  <a:srgbClr val="FF0000"/>
                </a:solidFill>
              </a:rPr>
              <a:t>heterogeneous</a:t>
            </a:r>
            <a:r>
              <a:rPr lang="en-US" sz="3800" dirty="0">
                <a:solidFill>
                  <a:srgbClr val="4B5563"/>
                </a:solidFill>
              </a:rPr>
              <a:t> (CUDA cores, Tensor cores, RT cores, hardware compression, unified memory…)</a:t>
            </a:r>
          </a:p>
          <a:p>
            <a:pPr marL="457200" lvl="1">
              <a:lnSpc>
                <a:spcPct val="100000"/>
              </a:lnSpc>
              <a:buFont typeface="Wingdings" pitchFamily="2" charset="2"/>
              <a:buChar char="§"/>
            </a:pPr>
            <a:r>
              <a:rPr lang="en-US" sz="3800" dirty="0">
                <a:solidFill>
                  <a:srgbClr val="4B5563"/>
                </a:solidFill>
              </a:rPr>
              <a:t>Becoming </a:t>
            </a:r>
            <a:r>
              <a:rPr lang="en-US" sz="3800" b="1" dirty="0">
                <a:solidFill>
                  <a:srgbClr val="FF0000"/>
                </a:solidFill>
              </a:rPr>
              <a:t>affordable </a:t>
            </a:r>
            <a:r>
              <a:rPr lang="en-US" sz="3800" dirty="0">
                <a:solidFill>
                  <a:srgbClr val="4B5563"/>
                </a:solidFill>
              </a:rPr>
              <a:t>(previous gen.)</a:t>
            </a:r>
          </a:p>
          <a:p>
            <a:pPr marL="0" indent="0">
              <a:buNone/>
            </a:pPr>
            <a:endParaRPr lang="en-US" dirty="0"/>
          </a:p>
          <a:p>
            <a:pPr>
              <a:lnSpc>
                <a:spcPct val="110000"/>
              </a:lnSpc>
              <a:defRPr sz="1600" b="1" i="0">
                <a:solidFill>
                  <a:srgbClr val="2980B9"/>
                </a:solidFill>
                <a:latin typeface="Arial"/>
              </a:defRPr>
            </a:pPr>
            <a:r>
              <a:rPr lang="en-US" sz="4500" b="1" dirty="0">
                <a:solidFill>
                  <a:srgbClr val="0070C0"/>
                </a:solidFill>
                <a:latin typeface="Arial"/>
              </a:rPr>
              <a:t>Pioneer &amp; Emerging GPU-accelerated databases</a:t>
            </a:r>
          </a:p>
          <a:p>
            <a:pPr marL="457200" lvl="1">
              <a:lnSpc>
                <a:spcPct val="100000"/>
              </a:lnSpc>
              <a:buFont typeface="Wingdings" pitchFamily="2" charset="2"/>
              <a:buChar char="§"/>
            </a:pPr>
            <a:r>
              <a:rPr lang="en-US" sz="3800" dirty="0" err="1">
                <a:solidFill>
                  <a:srgbClr val="4B5563"/>
                </a:solidFill>
              </a:rPr>
              <a:t>MapD</a:t>
            </a:r>
            <a:r>
              <a:rPr lang="en-US" sz="3800" dirty="0">
                <a:solidFill>
                  <a:srgbClr val="4B5563"/>
                </a:solidFill>
              </a:rPr>
              <a:t> (</a:t>
            </a:r>
            <a:r>
              <a:rPr lang="en-US" sz="3800" dirty="0" err="1">
                <a:solidFill>
                  <a:srgbClr val="4B5563"/>
                </a:solidFill>
              </a:rPr>
              <a:t>Heavy.ai</a:t>
            </a:r>
            <a:r>
              <a:rPr lang="en-US" sz="3800" dirty="0">
                <a:solidFill>
                  <a:srgbClr val="4B5563"/>
                </a:solidFill>
              </a:rPr>
              <a:t>), </a:t>
            </a:r>
            <a:r>
              <a:rPr lang="en-US" sz="3800" dirty="0" err="1">
                <a:solidFill>
                  <a:srgbClr val="4B5563"/>
                </a:solidFill>
              </a:rPr>
              <a:t>BlazingSQL</a:t>
            </a:r>
            <a:r>
              <a:rPr lang="en-US" sz="3800" dirty="0">
                <a:solidFill>
                  <a:srgbClr val="4B5563"/>
                </a:solidFill>
              </a:rPr>
              <a:t>, </a:t>
            </a:r>
            <a:r>
              <a:rPr lang="en-US" sz="3800" dirty="0" err="1">
                <a:solidFill>
                  <a:srgbClr val="4B5563"/>
                </a:solidFill>
              </a:rPr>
              <a:t>RateupDB</a:t>
            </a:r>
            <a:r>
              <a:rPr lang="en-US" sz="3800" dirty="0">
                <a:solidFill>
                  <a:srgbClr val="4B5563"/>
                </a:solidFill>
              </a:rPr>
              <a:t>, Theseus</a:t>
            </a:r>
          </a:p>
          <a:p>
            <a:pPr marL="457200" lvl="1">
              <a:lnSpc>
                <a:spcPct val="100000"/>
              </a:lnSpc>
              <a:buFont typeface="Wingdings" pitchFamily="2" charset="2"/>
              <a:buChar char="§"/>
            </a:pPr>
            <a:r>
              <a:rPr lang="en-US" sz="3800" dirty="0" err="1">
                <a:solidFill>
                  <a:srgbClr val="4B5563"/>
                </a:solidFill>
              </a:rPr>
              <a:t>SQLRealm</a:t>
            </a:r>
            <a:r>
              <a:rPr lang="en-US" sz="3800" dirty="0">
                <a:solidFill>
                  <a:srgbClr val="4B5563"/>
                </a:solidFill>
              </a:rPr>
              <a:t>, </a:t>
            </a:r>
            <a:r>
              <a:rPr lang="en-US" sz="3800" dirty="0" err="1">
                <a:solidFill>
                  <a:srgbClr val="4B5563"/>
                </a:solidFill>
              </a:rPr>
              <a:t>Kinetica</a:t>
            </a:r>
            <a:r>
              <a:rPr lang="en-US" sz="3800" dirty="0">
                <a:solidFill>
                  <a:srgbClr val="4B5563"/>
                </a:solidFill>
              </a:rPr>
              <a:t>, PG-Strom, </a:t>
            </a:r>
            <a:r>
              <a:rPr lang="en-US" sz="3800" dirty="0" err="1">
                <a:solidFill>
                  <a:srgbClr val="4B5563"/>
                </a:solidFill>
              </a:rPr>
              <a:t>cuDF</a:t>
            </a:r>
            <a:r>
              <a:rPr lang="en-US" sz="3800" dirty="0">
                <a:solidFill>
                  <a:srgbClr val="4B5563"/>
                </a:solidFill>
              </a:rPr>
              <a:t>, Sirius</a:t>
            </a:r>
            <a:endParaRPr lang="en-US" sz="3800" u="sng" strike="sngStrike" dirty="0">
              <a:solidFill>
                <a:srgbClr val="4B5563"/>
              </a:solidFill>
            </a:endParaRPr>
          </a:p>
          <a:p>
            <a:pPr marL="457200" lvl="1">
              <a:lnSpc>
                <a:spcPct val="100000"/>
              </a:lnSpc>
              <a:buFont typeface="Wingdings" pitchFamily="2" charset="2"/>
              <a:buChar char="§"/>
            </a:pPr>
            <a:endParaRPr lang="en-US" dirty="0"/>
          </a:p>
          <a:p>
            <a:pPr>
              <a:lnSpc>
                <a:spcPct val="110000"/>
              </a:lnSpc>
              <a:defRPr sz="1600" b="1" i="0">
                <a:solidFill>
                  <a:srgbClr val="2980B9"/>
                </a:solidFill>
                <a:latin typeface="Arial"/>
              </a:defRPr>
            </a:pPr>
            <a:r>
              <a:rPr lang="en-US" sz="4400" b="1" dirty="0">
                <a:solidFill>
                  <a:srgbClr val="FF0000"/>
                </a:solidFill>
                <a:latin typeface="Arial"/>
              </a:rPr>
              <a:t>Ex</a:t>
            </a:r>
            <a:r>
              <a:rPr lang="en-US" sz="4500" b="1" dirty="0">
                <a:solidFill>
                  <a:srgbClr val="FF0000"/>
                </a:solidFill>
                <a:latin typeface="Arial"/>
              </a:rPr>
              <a:t>ecution patterns </a:t>
            </a:r>
            <a:r>
              <a:rPr lang="en-US" sz="4500" b="1" dirty="0">
                <a:solidFill>
                  <a:srgbClr val="0070C0"/>
                </a:solidFill>
                <a:latin typeface="Arial"/>
              </a:rPr>
              <a:t>of spatial queries are not </a:t>
            </a:r>
            <a:r>
              <a:rPr lang="en-US" sz="4500" b="1" dirty="0">
                <a:solidFill>
                  <a:srgbClr val="FF0000"/>
                </a:solidFill>
                <a:latin typeface="Arial"/>
              </a:rPr>
              <a:t>GPU-friendly</a:t>
            </a:r>
          </a:p>
          <a:p>
            <a:pPr marL="457200" lvl="1">
              <a:lnSpc>
                <a:spcPct val="100000"/>
              </a:lnSpc>
              <a:buFont typeface="Wingdings" pitchFamily="2" charset="2"/>
              <a:buChar char="§"/>
            </a:pPr>
            <a:r>
              <a:rPr lang="en-US" sz="3800" dirty="0">
                <a:solidFill>
                  <a:srgbClr val="4B5563"/>
                </a:solidFill>
              </a:rPr>
              <a:t>Heavily rely on a </a:t>
            </a:r>
            <a:r>
              <a:rPr lang="en-US" sz="3800" b="1" dirty="0">
                <a:solidFill>
                  <a:srgbClr val="FF0000"/>
                </a:solidFill>
              </a:rPr>
              <a:t>spatial index (e.g., tree) </a:t>
            </a:r>
            <a:r>
              <a:rPr lang="en-US" sz="3800" dirty="0">
                <a:solidFill>
                  <a:srgbClr val="4B5563"/>
                </a:solidFill>
              </a:rPr>
              <a:t>to reduce search space</a:t>
            </a:r>
          </a:p>
          <a:p>
            <a:pPr marL="457200" lvl="1">
              <a:lnSpc>
                <a:spcPct val="100000"/>
              </a:lnSpc>
              <a:buFont typeface="Wingdings" pitchFamily="2" charset="2"/>
              <a:buChar char="§"/>
            </a:pPr>
            <a:r>
              <a:rPr lang="en-US" sz="3800" dirty="0">
                <a:solidFill>
                  <a:srgbClr val="4B5563"/>
                </a:solidFill>
              </a:rPr>
              <a:t>Traversing a tree requires point-chasing</a:t>
            </a:r>
          </a:p>
          <a:p>
            <a:endParaRPr lang="en-US" dirty="0"/>
          </a:p>
          <a:p>
            <a:pPr>
              <a:lnSpc>
                <a:spcPct val="110000"/>
              </a:lnSpc>
              <a:defRPr sz="1600" b="1" i="0">
                <a:solidFill>
                  <a:srgbClr val="2980B9"/>
                </a:solidFill>
                <a:latin typeface="Arial"/>
              </a:defRPr>
            </a:pPr>
            <a:r>
              <a:rPr lang="en-US" sz="4500" b="1" dirty="0">
                <a:solidFill>
                  <a:srgbClr val="0070C0"/>
                </a:solidFill>
                <a:latin typeface="Arial"/>
              </a:rPr>
              <a:t>Tree traversal challenges on the GPU</a:t>
            </a:r>
          </a:p>
          <a:p>
            <a:pPr marL="457200" lvl="1">
              <a:lnSpc>
                <a:spcPct val="100000"/>
              </a:lnSpc>
              <a:buFont typeface="Wingdings" pitchFamily="2" charset="2"/>
              <a:buChar char="§"/>
            </a:pPr>
            <a:r>
              <a:rPr lang="en-US" sz="3800" dirty="0">
                <a:solidFill>
                  <a:srgbClr val="4B5563"/>
                </a:solidFill>
              </a:rPr>
              <a:t>Branch divergence</a:t>
            </a:r>
          </a:p>
          <a:p>
            <a:pPr marL="457200" lvl="1">
              <a:lnSpc>
                <a:spcPct val="100000"/>
              </a:lnSpc>
              <a:buFont typeface="Wingdings" pitchFamily="2" charset="2"/>
              <a:buChar char="§"/>
            </a:pPr>
            <a:r>
              <a:rPr lang="en-US" sz="3800" dirty="0">
                <a:solidFill>
                  <a:srgbClr val="4B5563"/>
                </a:solidFill>
              </a:rPr>
              <a:t>Stack management overhead</a:t>
            </a:r>
          </a:p>
          <a:p>
            <a:pPr marL="457200" lvl="1">
              <a:lnSpc>
                <a:spcPct val="100000"/>
              </a:lnSpc>
              <a:buFont typeface="Wingdings" pitchFamily="2" charset="2"/>
              <a:buChar char="§"/>
            </a:pPr>
            <a:r>
              <a:rPr lang="en-US" sz="3800" dirty="0">
                <a:solidFill>
                  <a:srgbClr val="4B5563"/>
                </a:solidFill>
              </a:rPr>
              <a:t>Random memory access</a:t>
            </a:r>
          </a:p>
        </p:txBody>
      </p:sp>
    </p:spTree>
    <p:extLst>
      <p:ext uri="{BB962C8B-B14F-4D97-AF65-F5344CB8AC3E}">
        <p14:creationId xmlns:p14="http://schemas.microsoft.com/office/powerpoint/2010/main" val="723717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4">
                                            <p:txEl>
                                              <p:pRg st="0" end="0"/>
                                            </p:txEl>
                                          </p:spTgt>
                                        </p:tgtEl>
                                        <p:attrNameLst>
                                          <p:attrName>style.visibility</p:attrName>
                                        </p:attrNameLst>
                                      </p:cBhvr>
                                      <p:to>
                                        <p:strVal val="visible"/>
                                      </p:to>
                                    </p:set>
                                    <p:animEffect transition="in" filter="blinds(horizontal)">
                                      <p:cBhvr>
                                        <p:cTn id="7" dur="500"/>
                                        <p:tgtEl>
                                          <p:spTgt spid="34">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4">
                                            <p:txEl>
                                              <p:pRg st="1" end="1"/>
                                            </p:txEl>
                                          </p:spTgt>
                                        </p:tgtEl>
                                        <p:attrNameLst>
                                          <p:attrName>style.visibility</p:attrName>
                                        </p:attrNameLst>
                                      </p:cBhvr>
                                      <p:to>
                                        <p:strVal val="visible"/>
                                      </p:to>
                                    </p:set>
                                    <p:animEffect transition="in" filter="blinds(horizontal)">
                                      <p:cBhvr>
                                        <p:cTn id="10" dur="500"/>
                                        <p:tgtEl>
                                          <p:spTgt spid="34">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4">
                                            <p:txEl>
                                              <p:pRg st="2" end="2"/>
                                            </p:txEl>
                                          </p:spTgt>
                                        </p:tgtEl>
                                        <p:attrNameLst>
                                          <p:attrName>style.visibility</p:attrName>
                                        </p:attrNameLst>
                                      </p:cBhvr>
                                      <p:to>
                                        <p:strVal val="visible"/>
                                      </p:to>
                                    </p:set>
                                    <p:animEffect transition="in" filter="blinds(horizontal)">
                                      <p:cBhvr>
                                        <p:cTn id="13" dur="500"/>
                                        <p:tgtEl>
                                          <p:spTgt spid="34">
                                            <p:txEl>
                                              <p:pRg st="2" end="2"/>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4">
                                            <p:txEl>
                                              <p:pRg st="3" end="3"/>
                                            </p:txEl>
                                          </p:spTgt>
                                        </p:tgtEl>
                                        <p:attrNameLst>
                                          <p:attrName>style.visibility</p:attrName>
                                        </p:attrNameLst>
                                      </p:cBhvr>
                                      <p:to>
                                        <p:strVal val="visible"/>
                                      </p:to>
                                    </p:set>
                                    <p:animEffect transition="in" filter="blinds(horizontal)">
                                      <p:cBhvr>
                                        <p:cTn id="16" dur="500"/>
                                        <p:tgtEl>
                                          <p:spTgt spid="34">
                                            <p:txEl>
                                              <p:pRg st="3" end="3"/>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34">
                                            <p:txEl>
                                              <p:pRg st="4" end="4"/>
                                            </p:txEl>
                                          </p:spTgt>
                                        </p:tgtEl>
                                        <p:attrNameLst>
                                          <p:attrName>style.visibility</p:attrName>
                                        </p:attrNameLst>
                                      </p:cBhvr>
                                      <p:to>
                                        <p:strVal val="visible"/>
                                      </p:to>
                                    </p:set>
                                    <p:animEffect transition="in" filter="blinds(horizontal)">
                                      <p:cBhvr>
                                        <p:cTn id="19" dur="500"/>
                                        <p:tgtEl>
                                          <p:spTgt spid="34">
                                            <p:txEl>
                                              <p:pRg st="4" end="4"/>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34">
                                            <p:txEl>
                                              <p:pRg st="6" end="6"/>
                                            </p:txEl>
                                          </p:spTgt>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34">
                                            <p:txEl>
                                              <p:pRg st="7" end="7"/>
                                            </p:txEl>
                                          </p:spTgt>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34">
                                            <p:txEl>
                                              <p:pRg st="8" end="8"/>
                                            </p:txEl>
                                          </p:spTgt>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34">
                                            <p:txEl>
                                              <p:pRg st="10" end="10"/>
                                            </p:txEl>
                                          </p:spTgt>
                                        </p:tgtEl>
                                        <p:attrNameLst>
                                          <p:attrName>style.visibility</p:attrName>
                                        </p:attrNameLst>
                                      </p:cBhvr>
                                      <p:to>
                                        <p:strVal val="visible"/>
                                      </p:to>
                                    </p:set>
                                  </p:childTnLst>
                                </p:cTn>
                              </p:par>
                              <p:par>
                                <p:cTn id="32" presetID="1" presetClass="entr" presetSubtype="0" fill="hold" nodeType="withEffect">
                                  <p:stCondLst>
                                    <p:cond delay="0"/>
                                  </p:stCondLst>
                                  <p:childTnLst>
                                    <p:set>
                                      <p:cBhvr>
                                        <p:cTn id="33" dur="1" fill="hold">
                                          <p:stCondLst>
                                            <p:cond delay="0"/>
                                          </p:stCondLst>
                                        </p:cTn>
                                        <p:tgtEl>
                                          <p:spTgt spid="34">
                                            <p:txEl>
                                              <p:pRg st="11" end="11"/>
                                            </p:txEl>
                                          </p:spTgt>
                                        </p:tgtEl>
                                        <p:attrNameLst>
                                          <p:attrName>style.visibility</p:attrName>
                                        </p:attrNameLst>
                                      </p:cBhvr>
                                      <p:to>
                                        <p:strVal val="visible"/>
                                      </p:to>
                                    </p:set>
                                  </p:childTnLst>
                                </p:cTn>
                              </p:par>
                              <p:par>
                                <p:cTn id="34" presetID="1" presetClass="entr" presetSubtype="0" fill="hold" nodeType="withEffect">
                                  <p:stCondLst>
                                    <p:cond delay="0"/>
                                  </p:stCondLst>
                                  <p:childTnLst>
                                    <p:set>
                                      <p:cBhvr>
                                        <p:cTn id="35" dur="1" fill="hold">
                                          <p:stCondLst>
                                            <p:cond delay="0"/>
                                          </p:stCondLst>
                                        </p:cTn>
                                        <p:tgtEl>
                                          <p:spTgt spid="34">
                                            <p:txEl>
                                              <p:pRg st="12" end="12"/>
                                            </p:txEl>
                                          </p:spTgt>
                                        </p:tgtEl>
                                        <p:attrNameLst>
                                          <p:attrName>style.visibility</p:attrName>
                                        </p:attrNameLst>
                                      </p:cBhvr>
                                      <p:to>
                                        <p:strVal val="visible"/>
                                      </p:to>
                                    </p:set>
                                  </p:childTnLst>
                                </p:cTn>
                              </p:par>
                              <p:par>
                                <p:cTn id="36" presetID="9" presetClass="entr" presetSubtype="0" fill="hold" grpId="0" nodeType="withEffect">
                                  <p:stCondLst>
                                    <p:cond delay="0"/>
                                  </p:stCondLst>
                                  <p:childTnLst>
                                    <p:set>
                                      <p:cBhvr>
                                        <p:cTn id="37" dur="1" fill="hold">
                                          <p:stCondLst>
                                            <p:cond delay="0"/>
                                          </p:stCondLst>
                                        </p:cTn>
                                        <p:tgtEl>
                                          <p:spTgt spid="5"/>
                                        </p:tgtEl>
                                        <p:attrNameLst>
                                          <p:attrName>style.visibility</p:attrName>
                                        </p:attrNameLst>
                                      </p:cBhvr>
                                      <p:to>
                                        <p:strVal val="visible"/>
                                      </p:to>
                                    </p:set>
                                    <p:animEffect transition="in" filter="dissolve">
                                      <p:cBhvr>
                                        <p:cTn id="38" dur="500"/>
                                        <p:tgtEl>
                                          <p:spTgt spid="5"/>
                                        </p:tgtEl>
                                      </p:cBhvr>
                                    </p:animEffect>
                                  </p:childTnLst>
                                </p:cTn>
                              </p:par>
                              <p:par>
                                <p:cTn id="39" presetID="9" presetClass="entr" presetSubtype="0" fill="hold" grpId="0" nodeType="withEffect">
                                  <p:stCondLst>
                                    <p:cond delay="0"/>
                                  </p:stCondLst>
                                  <p:childTnLst>
                                    <p:set>
                                      <p:cBhvr>
                                        <p:cTn id="40" dur="1" fill="hold">
                                          <p:stCondLst>
                                            <p:cond delay="0"/>
                                          </p:stCondLst>
                                        </p:cTn>
                                        <p:tgtEl>
                                          <p:spTgt spid="6"/>
                                        </p:tgtEl>
                                        <p:attrNameLst>
                                          <p:attrName>style.visibility</p:attrName>
                                        </p:attrNameLst>
                                      </p:cBhvr>
                                      <p:to>
                                        <p:strVal val="visible"/>
                                      </p:to>
                                    </p:set>
                                    <p:animEffect transition="in" filter="dissolve">
                                      <p:cBhvr>
                                        <p:cTn id="41" dur="500"/>
                                        <p:tgtEl>
                                          <p:spTgt spid="6"/>
                                        </p:tgtEl>
                                      </p:cBhvr>
                                    </p:animEffect>
                                  </p:childTnLst>
                                </p:cTn>
                              </p:par>
                              <p:par>
                                <p:cTn id="42" presetID="9" presetClass="entr" presetSubtype="0" fill="hold" grpId="0" nodeType="with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dissolve">
                                      <p:cBhvr>
                                        <p:cTn id="44" dur="500"/>
                                        <p:tgtEl>
                                          <p:spTgt spid="7"/>
                                        </p:tgtEl>
                                      </p:cBhvr>
                                    </p:animEffect>
                                  </p:childTnLst>
                                </p:cTn>
                              </p:par>
                              <p:par>
                                <p:cTn id="45" presetID="9" presetClass="entr" presetSubtype="0" fill="hold" grpId="0" nodeType="withEffect">
                                  <p:stCondLst>
                                    <p:cond delay="0"/>
                                  </p:stCondLst>
                                  <p:childTnLst>
                                    <p:set>
                                      <p:cBhvr>
                                        <p:cTn id="46" dur="1" fill="hold">
                                          <p:stCondLst>
                                            <p:cond delay="0"/>
                                          </p:stCondLst>
                                        </p:cTn>
                                        <p:tgtEl>
                                          <p:spTgt spid="8"/>
                                        </p:tgtEl>
                                        <p:attrNameLst>
                                          <p:attrName>style.visibility</p:attrName>
                                        </p:attrNameLst>
                                      </p:cBhvr>
                                      <p:to>
                                        <p:strVal val="visible"/>
                                      </p:to>
                                    </p:set>
                                    <p:animEffect transition="in" filter="dissolve">
                                      <p:cBhvr>
                                        <p:cTn id="47" dur="500"/>
                                        <p:tgtEl>
                                          <p:spTgt spid="8"/>
                                        </p:tgtEl>
                                      </p:cBhvr>
                                    </p:animEffect>
                                  </p:childTnLst>
                                </p:cTn>
                              </p:par>
                              <p:par>
                                <p:cTn id="48" presetID="9" presetClass="entr" presetSubtype="0" fill="hold" grpId="0" nodeType="withEffect">
                                  <p:stCondLst>
                                    <p:cond delay="0"/>
                                  </p:stCondLst>
                                  <p:childTnLst>
                                    <p:set>
                                      <p:cBhvr>
                                        <p:cTn id="49" dur="1" fill="hold">
                                          <p:stCondLst>
                                            <p:cond delay="0"/>
                                          </p:stCondLst>
                                        </p:cTn>
                                        <p:tgtEl>
                                          <p:spTgt spid="9"/>
                                        </p:tgtEl>
                                        <p:attrNameLst>
                                          <p:attrName>style.visibility</p:attrName>
                                        </p:attrNameLst>
                                      </p:cBhvr>
                                      <p:to>
                                        <p:strVal val="visible"/>
                                      </p:to>
                                    </p:set>
                                    <p:animEffect transition="in" filter="dissolve">
                                      <p:cBhvr>
                                        <p:cTn id="50" dur="500"/>
                                        <p:tgtEl>
                                          <p:spTgt spid="9"/>
                                        </p:tgtEl>
                                      </p:cBhvr>
                                    </p:animEffect>
                                  </p:childTnLst>
                                </p:cTn>
                              </p:par>
                              <p:par>
                                <p:cTn id="51" presetID="9" presetClass="entr" presetSubtype="0" fill="hold" grpId="0" nodeType="withEffect">
                                  <p:stCondLst>
                                    <p:cond delay="0"/>
                                  </p:stCondLst>
                                  <p:childTnLst>
                                    <p:set>
                                      <p:cBhvr>
                                        <p:cTn id="52" dur="1" fill="hold">
                                          <p:stCondLst>
                                            <p:cond delay="0"/>
                                          </p:stCondLst>
                                        </p:cTn>
                                        <p:tgtEl>
                                          <p:spTgt spid="10"/>
                                        </p:tgtEl>
                                        <p:attrNameLst>
                                          <p:attrName>style.visibility</p:attrName>
                                        </p:attrNameLst>
                                      </p:cBhvr>
                                      <p:to>
                                        <p:strVal val="visible"/>
                                      </p:to>
                                    </p:set>
                                    <p:animEffect transition="in" filter="dissolve">
                                      <p:cBhvr>
                                        <p:cTn id="53" dur="500"/>
                                        <p:tgtEl>
                                          <p:spTgt spid="10"/>
                                        </p:tgtEl>
                                      </p:cBhvr>
                                    </p:animEffect>
                                  </p:childTnLst>
                                </p:cTn>
                              </p:par>
                              <p:par>
                                <p:cTn id="54" presetID="9" presetClass="entr" presetSubtype="0" fill="hold" grpId="0" nodeType="withEffect">
                                  <p:stCondLst>
                                    <p:cond delay="0"/>
                                  </p:stCondLst>
                                  <p:childTnLst>
                                    <p:set>
                                      <p:cBhvr>
                                        <p:cTn id="55" dur="1" fill="hold">
                                          <p:stCondLst>
                                            <p:cond delay="0"/>
                                          </p:stCondLst>
                                        </p:cTn>
                                        <p:tgtEl>
                                          <p:spTgt spid="11"/>
                                        </p:tgtEl>
                                        <p:attrNameLst>
                                          <p:attrName>style.visibility</p:attrName>
                                        </p:attrNameLst>
                                      </p:cBhvr>
                                      <p:to>
                                        <p:strVal val="visible"/>
                                      </p:to>
                                    </p:set>
                                    <p:animEffect transition="in" filter="dissolve">
                                      <p:cBhvr>
                                        <p:cTn id="56" dur="500"/>
                                        <p:tgtEl>
                                          <p:spTgt spid="11"/>
                                        </p:tgtEl>
                                      </p:cBhvr>
                                    </p:animEffect>
                                  </p:childTnLst>
                                </p:cTn>
                              </p:par>
                              <p:par>
                                <p:cTn id="57" presetID="9" presetClass="entr" presetSubtype="0" fill="hold" grpId="0" nodeType="withEffect">
                                  <p:stCondLst>
                                    <p:cond delay="0"/>
                                  </p:stCondLst>
                                  <p:childTnLst>
                                    <p:set>
                                      <p:cBhvr>
                                        <p:cTn id="58" dur="1" fill="hold">
                                          <p:stCondLst>
                                            <p:cond delay="0"/>
                                          </p:stCondLst>
                                        </p:cTn>
                                        <p:tgtEl>
                                          <p:spTgt spid="12"/>
                                        </p:tgtEl>
                                        <p:attrNameLst>
                                          <p:attrName>style.visibility</p:attrName>
                                        </p:attrNameLst>
                                      </p:cBhvr>
                                      <p:to>
                                        <p:strVal val="visible"/>
                                      </p:to>
                                    </p:set>
                                    <p:animEffect transition="in" filter="dissolve">
                                      <p:cBhvr>
                                        <p:cTn id="59" dur="500"/>
                                        <p:tgtEl>
                                          <p:spTgt spid="12"/>
                                        </p:tgtEl>
                                      </p:cBhvr>
                                    </p:animEffect>
                                  </p:childTnLst>
                                </p:cTn>
                              </p:par>
                              <p:par>
                                <p:cTn id="60" presetID="9" presetClass="entr" presetSubtype="0" fill="hold" nodeType="withEffect">
                                  <p:stCondLst>
                                    <p:cond delay="0"/>
                                  </p:stCondLst>
                                  <p:childTnLst>
                                    <p:set>
                                      <p:cBhvr>
                                        <p:cTn id="61" dur="1" fill="hold">
                                          <p:stCondLst>
                                            <p:cond delay="0"/>
                                          </p:stCondLst>
                                        </p:cTn>
                                        <p:tgtEl>
                                          <p:spTgt spid="13"/>
                                        </p:tgtEl>
                                        <p:attrNameLst>
                                          <p:attrName>style.visibility</p:attrName>
                                        </p:attrNameLst>
                                      </p:cBhvr>
                                      <p:to>
                                        <p:strVal val="visible"/>
                                      </p:to>
                                    </p:set>
                                    <p:animEffect transition="in" filter="dissolve">
                                      <p:cBhvr>
                                        <p:cTn id="62" dur="500"/>
                                        <p:tgtEl>
                                          <p:spTgt spid="13"/>
                                        </p:tgtEl>
                                      </p:cBhvr>
                                    </p:animEffect>
                                  </p:childTnLst>
                                </p:cTn>
                              </p:par>
                              <p:par>
                                <p:cTn id="63" presetID="9" presetClass="entr" presetSubtype="0" fill="hold" nodeType="withEffect">
                                  <p:stCondLst>
                                    <p:cond delay="0"/>
                                  </p:stCondLst>
                                  <p:childTnLst>
                                    <p:set>
                                      <p:cBhvr>
                                        <p:cTn id="64" dur="1" fill="hold">
                                          <p:stCondLst>
                                            <p:cond delay="0"/>
                                          </p:stCondLst>
                                        </p:cTn>
                                        <p:tgtEl>
                                          <p:spTgt spid="14"/>
                                        </p:tgtEl>
                                        <p:attrNameLst>
                                          <p:attrName>style.visibility</p:attrName>
                                        </p:attrNameLst>
                                      </p:cBhvr>
                                      <p:to>
                                        <p:strVal val="visible"/>
                                      </p:to>
                                    </p:set>
                                    <p:animEffect transition="in" filter="dissolve">
                                      <p:cBhvr>
                                        <p:cTn id="65" dur="500"/>
                                        <p:tgtEl>
                                          <p:spTgt spid="14"/>
                                        </p:tgtEl>
                                      </p:cBhvr>
                                    </p:animEffect>
                                  </p:childTnLst>
                                </p:cTn>
                              </p:par>
                              <p:par>
                                <p:cTn id="66" presetID="9" presetClass="entr" presetSubtype="0" fill="hold" nodeType="withEffect">
                                  <p:stCondLst>
                                    <p:cond delay="0"/>
                                  </p:stCondLst>
                                  <p:childTnLst>
                                    <p:set>
                                      <p:cBhvr>
                                        <p:cTn id="67" dur="1" fill="hold">
                                          <p:stCondLst>
                                            <p:cond delay="0"/>
                                          </p:stCondLst>
                                        </p:cTn>
                                        <p:tgtEl>
                                          <p:spTgt spid="15"/>
                                        </p:tgtEl>
                                        <p:attrNameLst>
                                          <p:attrName>style.visibility</p:attrName>
                                        </p:attrNameLst>
                                      </p:cBhvr>
                                      <p:to>
                                        <p:strVal val="visible"/>
                                      </p:to>
                                    </p:set>
                                    <p:animEffect transition="in" filter="dissolve">
                                      <p:cBhvr>
                                        <p:cTn id="68" dur="500"/>
                                        <p:tgtEl>
                                          <p:spTgt spid="15"/>
                                        </p:tgtEl>
                                      </p:cBhvr>
                                    </p:animEffect>
                                  </p:childTnLst>
                                </p:cTn>
                              </p:par>
                              <p:par>
                                <p:cTn id="69" presetID="9" presetClass="entr" presetSubtype="0" fill="hold" nodeType="withEffect">
                                  <p:stCondLst>
                                    <p:cond delay="0"/>
                                  </p:stCondLst>
                                  <p:childTnLst>
                                    <p:set>
                                      <p:cBhvr>
                                        <p:cTn id="70" dur="1" fill="hold">
                                          <p:stCondLst>
                                            <p:cond delay="0"/>
                                          </p:stCondLst>
                                        </p:cTn>
                                        <p:tgtEl>
                                          <p:spTgt spid="16"/>
                                        </p:tgtEl>
                                        <p:attrNameLst>
                                          <p:attrName>style.visibility</p:attrName>
                                        </p:attrNameLst>
                                      </p:cBhvr>
                                      <p:to>
                                        <p:strVal val="visible"/>
                                      </p:to>
                                    </p:set>
                                    <p:animEffect transition="in" filter="dissolve">
                                      <p:cBhvr>
                                        <p:cTn id="71" dur="500"/>
                                        <p:tgtEl>
                                          <p:spTgt spid="16"/>
                                        </p:tgtEl>
                                      </p:cBhvr>
                                    </p:animEffect>
                                  </p:childTnLst>
                                </p:cTn>
                              </p:par>
                              <p:par>
                                <p:cTn id="72" presetID="9" presetClass="entr" presetSubtype="0" fill="hold" grpId="0" nodeType="withEffect">
                                  <p:stCondLst>
                                    <p:cond delay="0"/>
                                  </p:stCondLst>
                                  <p:childTnLst>
                                    <p:set>
                                      <p:cBhvr>
                                        <p:cTn id="73" dur="1" fill="hold">
                                          <p:stCondLst>
                                            <p:cond delay="0"/>
                                          </p:stCondLst>
                                        </p:cTn>
                                        <p:tgtEl>
                                          <p:spTgt spid="17"/>
                                        </p:tgtEl>
                                        <p:attrNameLst>
                                          <p:attrName>style.visibility</p:attrName>
                                        </p:attrNameLst>
                                      </p:cBhvr>
                                      <p:to>
                                        <p:strVal val="visible"/>
                                      </p:to>
                                    </p:set>
                                    <p:animEffect transition="in" filter="dissolve">
                                      <p:cBhvr>
                                        <p:cTn id="74" dur="500"/>
                                        <p:tgtEl>
                                          <p:spTgt spid="17"/>
                                        </p:tgtEl>
                                      </p:cBhvr>
                                    </p:animEffect>
                                  </p:childTnLst>
                                </p:cTn>
                              </p:par>
                              <p:par>
                                <p:cTn id="75" presetID="9" presetClass="entr" presetSubtype="0" fill="hold" grpId="0" nodeType="withEffect">
                                  <p:stCondLst>
                                    <p:cond delay="0"/>
                                  </p:stCondLst>
                                  <p:childTnLst>
                                    <p:set>
                                      <p:cBhvr>
                                        <p:cTn id="76" dur="1" fill="hold">
                                          <p:stCondLst>
                                            <p:cond delay="0"/>
                                          </p:stCondLst>
                                        </p:cTn>
                                        <p:tgtEl>
                                          <p:spTgt spid="18"/>
                                        </p:tgtEl>
                                        <p:attrNameLst>
                                          <p:attrName>style.visibility</p:attrName>
                                        </p:attrNameLst>
                                      </p:cBhvr>
                                      <p:to>
                                        <p:strVal val="visible"/>
                                      </p:to>
                                    </p:set>
                                    <p:animEffect transition="in" filter="dissolve">
                                      <p:cBhvr>
                                        <p:cTn id="77" dur="500"/>
                                        <p:tgtEl>
                                          <p:spTgt spid="18"/>
                                        </p:tgtEl>
                                      </p:cBhvr>
                                    </p:animEffect>
                                  </p:childTnLst>
                                </p:cTn>
                              </p:par>
                              <p:par>
                                <p:cTn id="78" presetID="9" presetClass="entr" presetSubtype="0" fill="hold" grpId="0" nodeType="withEffect">
                                  <p:stCondLst>
                                    <p:cond delay="0"/>
                                  </p:stCondLst>
                                  <p:childTnLst>
                                    <p:set>
                                      <p:cBhvr>
                                        <p:cTn id="79" dur="1" fill="hold">
                                          <p:stCondLst>
                                            <p:cond delay="0"/>
                                          </p:stCondLst>
                                        </p:cTn>
                                        <p:tgtEl>
                                          <p:spTgt spid="19"/>
                                        </p:tgtEl>
                                        <p:attrNameLst>
                                          <p:attrName>style.visibility</p:attrName>
                                        </p:attrNameLst>
                                      </p:cBhvr>
                                      <p:to>
                                        <p:strVal val="visible"/>
                                      </p:to>
                                    </p:set>
                                    <p:animEffect transition="in" filter="dissolve">
                                      <p:cBhvr>
                                        <p:cTn id="80" dur="500"/>
                                        <p:tgtEl>
                                          <p:spTgt spid="19"/>
                                        </p:tgtEl>
                                      </p:cBhvr>
                                    </p:animEffect>
                                  </p:childTnLst>
                                </p:cTn>
                              </p:par>
                              <p:par>
                                <p:cTn id="81" presetID="9" presetClass="entr" presetSubtype="0" fill="hold" grpId="0" nodeType="withEffect">
                                  <p:stCondLst>
                                    <p:cond delay="0"/>
                                  </p:stCondLst>
                                  <p:childTnLst>
                                    <p:set>
                                      <p:cBhvr>
                                        <p:cTn id="82" dur="1" fill="hold">
                                          <p:stCondLst>
                                            <p:cond delay="0"/>
                                          </p:stCondLst>
                                        </p:cTn>
                                        <p:tgtEl>
                                          <p:spTgt spid="20"/>
                                        </p:tgtEl>
                                        <p:attrNameLst>
                                          <p:attrName>style.visibility</p:attrName>
                                        </p:attrNameLst>
                                      </p:cBhvr>
                                      <p:to>
                                        <p:strVal val="visible"/>
                                      </p:to>
                                    </p:set>
                                    <p:animEffect transition="in" filter="dissolve">
                                      <p:cBhvr>
                                        <p:cTn id="83" dur="500"/>
                                        <p:tgtEl>
                                          <p:spTgt spid="20"/>
                                        </p:tgtEl>
                                      </p:cBhvr>
                                    </p:animEffect>
                                  </p:childTnLst>
                                </p:cTn>
                              </p:par>
                              <p:par>
                                <p:cTn id="84" presetID="9" presetClass="entr" presetSubtype="0" fill="hold" grpId="0" nodeType="withEffect">
                                  <p:stCondLst>
                                    <p:cond delay="0"/>
                                  </p:stCondLst>
                                  <p:childTnLst>
                                    <p:set>
                                      <p:cBhvr>
                                        <p:cTn id="85" dur="1" fill="hold">
                                          <p:stCondLst>
                                            <p:cond delay="0"/>
                                          </p:stCondLst>
                                        </p:cTn>
                                        <p:tgtEl>
                                          <p:spTgt spid="21"/>
                                        </p:tgtEl>
                                        <p:attrNameLst>
                                          <p:attrName>style.visibility</p:attrName>
                                        </p:attrNameLst>
                                      </p:cBhvr>
                                      <p:to>
                                        <p:strVal val="visible"/>
                                      </p:to>
                                    </p:set>
                                    <p:animEffect transition="in" filter="dissolve">
                                      <p:cBhvr>
                                        <p:cTn id="86" dur="500"/>
                                        <p:tgtEl>
                                          <p:spTgt spid="21"/>
                                        </p:tgtEl>
                                      </p:cBhvr>
                                    </p:animEffect>
                                  </p:childTnLst>
                                </p:cTn>
                              </p:par>
                              <p:par>
                                <p:cTn id="87" presetID="9" presetClass="entr" presetSubtype="0" fill="hold" grpId="0" nodeType="withEffect">
                                  <p:stCondLst>
                                    <p:cond delay="0"/>
                                  </p:stCondLst>
                                  <p:childTnLst>
                                    <p:set>
                                      <p:cBhvr>
                                        <p:cTn id="88" dur="1" fill="hold">
                                          <p:stCondLst>
                                            <p:cond delay="0"/>
                                          </p:stCondLst>
                                        </p:cTn>
                                        <p:tgtEl>
                                          <p:spTgt spid="22"/>
                                        </p:tgtEl>
                                        <p:attrNameLst>
                                          <p:attrName>style.visibility</p:attrName>
                                        </p:attrNameLst>
                                      </p:cBhvr>
                                      <p:to>
                                        <p:strVal val="visible"/>
                                      </p:to>
                                    </p:set>
                                    <p:animEffect transition="in" filter="dissolve">
                                      <p:cBhvr>
                                        <p:cTn id="89" dur="500"/>
                                        <p:tgtEl>
                                          <p:spTgt spid="22"/>
                                        </p:tgtEl>
                                      </p:cBhvr>
                                    </p:animEffect>
                                  </p:childTnLst>
                                </p:cTn>
                              </p:par>
                            </p:childTnLst>
                          </p:cTn>
                        </p:par>
                        <p:par>
                          <p:cTn id="90" fill="hold">
                            <p:stCondLst>
                              <p:cond delay="500"/>
                            </p:stCondLst>
                            <p:childTnLst>
                              <p:par>
                                <p:cTn id="91" presetID="1" presetClass="entr" presetSubtype="0" fill="hold" nodeType="afterEffect">
                                  <p:stCondLst>
                                    <p:cond delay="0"/>
                                  </p:stCondLst>
                                  <p:childTnLst>
                                    <p:set>
                                      <p:cBhvr>
                                        <p:cTn id="92" dur="1" fill="hold">
                                          <p:stCondLst>
                                            <p:cond delay="0"/>
                                          </p:stCondLst>
                                        </p:cTn>
                                        <p:tgtEl>
                                          <p:spTgt spid="23"/>
                                        </p:tgtEl>
                                        <p:attrNameLst>
                                          <p:attrName>style.visibility</p:attrName>
                                        </p:attrNameLst>
                                      </p:cBhvr>
                                      <p:to>
                                        <p:strVal val="visible"/>
                                      </p:to>
                                    </p:set>
                                  </p:childTnLst>
                                </p:cTn>
                              </p:par>
                            </p:childTnLst>
                          </p:cTn>
                        </p:par>
                        <p:par>
                          <p:cTn id="93" fill="hold">
                            <p:stCondLst>
                              <p:cond delay="500"/>
                            </p:stCondLst>
                            <p:childTnLst>
                              <p:par>
                                <p:cTn id="94" presetID="1" presetClass="entr" presetSubtype="0" fill="hold" nodeType="afterEffect">
                                  <p:stCondLst>
                                    <p:cond delay="0"/>
                                  </p:stCondLst>
                                  <p:childTnLst>
                                    <p:set>
                                      <p:cBhvr>
                                        <p:cTn id="95" dur="1" fill="hold">
                                          <p:stCondLst>
                                            <p:cond delay="0"/>
                                          </p:stCondLst>
                                        </p:cTn>
                                        <p:tgtEl>
                                          <p:spTgt spid="24"/>
                                        </p:tgtEl>
                                        <p:attrNameLst>
                                          <p:attrName>style.visibility</p:attrName>
                                        </p:attrNameLst>
                                      </p:cBhvr>
                                      <p:to>
                                        <p:strVal val="visible"/>
                                      </p:to>
                                    </p:set>
                                  </p:childTnLst>
                                </p:cTn>
                              </p:par>
                            </p:childTnLst>
                          </p:cTn>
                        </p:par>
                        <p:par>
                          <p:cTn id="96" fill="hold">
                            <p:stCondLst>
                              <p:cond delay="500"/>
                            </p:stCondLst>
                            <p:childTnLst>
                              <p:par>
                                <p:cTn id="97" presetID="1" presetClass="entr" presetSubtype="0" fill="hold" grpId="0" nodeType="afterEffect">
                                  <p:stCondLst>
                                    <p:cond delay="0"/>
                                  </p:stCondLst>
                                  <p:childTnLst>
                                    <p:set>
                                      <p:cBhvr>
                                        <p:cTn id="98" dur="1" fill="hold">
                                          <p:stCondLst>
                                            <p:cond delay="0"/>
                                          </p:stCondLst>
                                        </p:cTn>
                                        <p:tgtEl>
                                          <p:spTgt spid="25"/>
                                        </p:tgtEl>
                                        <p:attrNameLst>
                                          <p:attrName>style.visibility</p:attrName>
                                        </p:attrNameLst>
                                      </p:cBhvr>
                                      <p:to>
                                        <p:strVal val="visible"/>
                                      </p:to>
                                    </p:set>
                                  </p:childTnLst>
                                </p:cTn>
                              </p:par>
                            </p:childTnLst>
                          </p:cTn>
                        </p:par>
                        <p:par>
                          <p:cTn id="99" fill="hold">
                            <p:stCondLst>
                              <p:cond delay="500"/>
                            </p:stCondLst>
                            <p:childTnLst>
                              <p:par>
                                <p:cTn id="100" presetID="1" presetClass="entr" presetSubtype="0" fill="hold" grpId="0" nodeType="afterEffect">
                                  <p:stCondLst>
                                    <p:cond delay="0"/>
                                  </p:stCondLst>
                                  <p:childTnLst>
                                    <p:set>
                                      <p:cBhvr>
                                        <p:cTn id="101" dur="1" fill="hold">
                                          <p:stCondLst>
                                            <p:cond delay="0"/>
                                          </p:stCondLst>
                                        </p:cTn>
                                        <p:tgtEl>
                                          <p:spTgt spid="26"/>
                                        </p:tgtEl>
                                        <p:attrNameLst>
                                          <p:attrName>style.visibility</p:attrName>
                                        </p:attrNameLst>
                                      </p:cBhvr>
                                      <p:to>
                                        <p:strVal val="visible"/>
                                      </p:to>
                                    </p:set>
                                  </p:childTnLst>
                                </p:cTn>
                              </p:par>
                            </p:childTnLst>
                          </p:cTn>
                        </p:par>
                        <p:par>
                          <p:cTn id="102" fill="hold">
                            <p:stCondLst>
                              <p:cond delay="500"/>
                            </p:stCondLst>
                            <p:childTnLst>
                              <p:par>
                                <p:cTn id="103" presetID="1" presetClass="entr" presetSubtype="0" fill="hold" grpId="0" nodeType="afterEffect">
                                  <p:stCondLst>
                                    <p:cond delay="0"/>
                                  </p:stCondLst>
                                  <p:childTnLst>
                                    <p:set>
                                      <p:cBhvr>
                                        <p:cTn id="104" dur="1" fill="hold">
                                          <p:stCondLst>
                                            <p:cond delay="0"/>
                                          </p:stCondLst>
                                        </p:cTn>
                                        <p:tgtEl>
                                          <p:spTgt spid="27"/>
                                        </p:tgtEl>
                                        <p:attrNameLst>
                                          <p:attrName>style.visibility</p:attrName>
                                        </p:attrNameLst>
                                      </p:cBhvr>
                                      <p:to>
                                        <p:strVal val="visible"/>
                                      </p:to>
                                    </p:set>
                                  </p:childTnLst>
                                </p:cTn>
                              </p:par>
                            </p:childTnLst>
                          </p:cTn>
                        </p:par>
                        <p:par>
                          <p:cTn id="105" fill="hold">
                            <p:stCondLst>
                              <p:cond delay="500"/>
                            </p:stCondLst>
                            <p:childTnLst>
                              <p:par>
                                <p:cTn id="106" presetID="1" presetClass="entr" presetSubtype="0" fill="hold" grpId="0" nodeType="afterEffect">
                                  <p:stCondLst>
                                    <p:cond delay="0"/>
                                  </p:stCondLst>
                                  <p:childTnLst>
                                    <p:set>
                                      <p:cBhvr>
                                        <p:cTn id="107" dur="1" fill="hold">
                                          <p:stCondLst>
                                            <p:cond delay="0"/>
                                          </p:stCondLst>
                                        </p:cTn>
                                        <p:tgtEl>
                                          <p:spTgt spid="28"/>
                                        </p:tgtEl>
                                        <p:attrNameLst>
                                          <p:attrName>style.visibility</p:attrName>
                                        </p:attrNameLst>
                                      </p:cBhvr>
                                      <p:to>
                                        <p:strVal val="visible"/>
                                      </p:to>
                                    </p:set>
                                  </p:childTnLst>
                                </p:cTn>
                              </p:par>
                            </p:childTnLst>
                          </p:cTn>
                        </p:par>
                        <p:par>
                          <p:cTn id="108" fill="hold">
                            <p:stCondLst>
                              <p:cond delay="500"/>
                            </p:stCondLst>
                            <p:childTnLst>
                              <p:par>
                                <p:cTn id="109" presetID="1" presetClass="entr" presetSubtype="0" fill="hold" grpId="0" nodeType="afterEffect">
                                  <p:stCondLst>
                                    <p:cond delay="0"/>
                                  </p:stCondLst>
                                  <p:childTnLst>
                                    <p:set>
                                      <p:cBhvr>
                                        <p:cTn id="110" dur="1" fill="hold">
                                          <p:stCondLst>
                                            <p:cond delay="0"/>
                                          </p:stCondLst>
                                        </p:cTn>
                                        <p:tgtEl>
                                          <p:spTgt spid="29"/>
                                        </p:tgtEl>
                                        <p:attrNameLst>
                                          <p:attrName>style.visibility</p:attrName>
                                        </p:attrNameLst>
                                      </p:cBhvr>
                                      <p:to>
                                        <p:strVal val="visible"/>
                                      </p:to>
                                    </p:set>
                                  </p:childTnLst>
                                </p:cTn>
                              </p:par>
                            </p:childTnLst>
                          </p:cTn>
                        </p:par>
                        <p:par>
                          <p:cTn id="111" fill="hold">
                            <p:stCondLst>
                              <p:cond delay="500"/>
                            </p:stCondLst>
                            <p:childTnLst>
                              <p:par>
                                <p:cTn id="112" presetID="1" presetClass="entr" presetSubtype="0" fill="hold" grpId="0" nodeType="afterEffect">
                                  <p:stCondLst>
                                    <p:cond delay="0"/>
                                  </p:stCondLst>
                                  <p:childTnLst>
                                    <p:set>
                                      <p:cBhvr>
                                        <p:cTn id="113" dur="1" fill="hold">
                                          <p:stCondLst>
                                            <p:cond delay="0"/>
                                          </p:stCondLst>
                                        </p:cTn>
                                        <p:tgtEl>
                                          <p:spTgt spid="30"/>
                                        </p:tgtEl>
                                        <p:attrNameLst>
                                          <p:attrName>style.visibility</p:attrName>
                                        </p:attrNameLst>
                                      </p:cBhvr>
                                      <p:to>
                                        <p:strVal val="visible"/>
                                      </p:to>
                                    </p:set>
                                  </p:childTnLst>
                                </p:cTn>
                              </p:par>
                            </p:childTnLst>
                          </p:cTn>
                        </p:par>
                        <p:par>
                          <p:cTn id="114" fill="hold">
                            <p:stCondLst>
                              <p:cond delay="500"/>
                            </p:stCondLst>
                            <p:childTnLst>
                              <p:par>
                                <p:cTn id="115" presetID="1" presetClass="entr" presetSubtype="0" fill="hold" grpId="0" nodeType="afterEffect">
                                  <p:stCondLst>
                                    <p:cond delay="0"/>
                                  </p:stCondLst>
                                  <p:childTnLst>
                                    <p:set>
                                      <p:cBhvr>
                                        <p:cTn id="116" dur="1" fill="hold">
                                          <p:stCondLst>
                                            <p:cond delay="0"/>
                                          </p:stCondLst>
                                        </p:cTn>
                                        <p:tgtEl>
                                          <p:spTgt spid="31"/>
                                        </p:tgtEl>
                                        <p:attrNameLst>
                                          <p:attrName>style.visibility</p:attrName>
                                        </p:attrNameLst>
                                      </p:cBhvr>
                                      <p:to>
                                        <p:strVal val="visible"/>
                                      </p:to>
                                    </p:set>
                                  </p:childTnLst>
                                </p:cTn>
                              </p:par>
                            </p:childTnLst>
                          </p:cTn>
                        </p:par>
                        <p:par>
                          <p:cTn id="117" fill="hold">
                            <p:stCondLst>
                              <p:cond delay="500"/>
                            </p:stCondLst>
                            <p:childTnLst>
                              <p:par>
                                <p:cTn id="118" presetID="1" presetClass="entr" presetSubtype="0" fill="hold" grpId="0" nodeType="afterEffect">
                                  <p:stCondLst>
                                    <p:cond delay="0"/>
                                  </p:stCondLst>
                                  <p:childTnLst>
                                    <p:set>
                                      <p:cBhvr>
                                        <p:cTn id="119" dur="1" fill="hold">
                                          <p:stCondLst>
                                            <p:cond delay="0"/>
                                          </p:stCondLst>
                                        </p:cTn>
                                        <p:tgtEl>
                                          <p:spTgt spid="32"/>
                                        </p:tgtEl>
                                        <p:attrNameLst>
                                          <p:attrName>style.visibility</p:attrName>
                                        </p:attrNameLst>
                                      </p:cBhvr>
                                      <p:to>
                                        <p:strVal val="visible"/>
                                      </p:to>
                                    </p:set>
                                  </p:childTnLst>
                                </p:cTn>
                              </p:par>
                            </p:childTnLst>
                          </p:cTn>
                        </p:par>
                      </p:childTnLst>
                    </p:cTn>
                  </p:par>
                  <p:par>
                    <p:cTn id="120" fill="hold">
                      <p:stCondLst>
                        <p:cond delay="indefinite"/>
                      </p:stCondLst>
                      <p:childTnLst>
                        <p:par>
                          <p:cTn id="121" fill="hold">
                            <p:stCondLst>
                              <p:cond delay="0"/>
                            </p:stCondLst>
                            <p:childTnLst>
                              <p:par>
                                <p:cTn id="122" presetID="1" presetClass="entr" presetSubtype="0" fill="hold" nodeType="clickEffect">
                                  <p:stCondLst>
                                    <p:cond delay="0"/>
                                  </p:stCondLst>
                                  <p:childTnLst>
                                    <p:set>
                                      <p:cBhvr>
                                        <p:cTn id="123" dur="1" fill="hold">
                                          <p:stCondLst>
                                            <p:cond delay="0"/>
                                          </p:stCondLst>
                                        </p:cTn>
                                        <p:tgtEl>
                                          <p:spTgt spid="34">
                                            <p:txEl>
                                              <p:pRg st="14" end="14"/>
                                            </p:txEl>
                                          </p:spTgt>
                                        </p:tgtEl>
                                        <p:attrNameLst>
                                          <p:attrName>style.visibility</p:attrName>
                                        </p:attrNameLst>
                                      </p:cBhvr>
                                      <p:to>
                                        <p:strVal val="visible"/>
                                      </p:to>
                                    </p:set>
                                  </p:childTnLst>
                                </p:cTn>
                              </p:par>
                              <p:par>
                                <p:cTn id="124" presetID="1" presetClass="entr" presetSubtype="0" fill="hold" nodeType="withEffect">
                                  <p:stCondLst>
                                    <p:cond delay="0"/>
                                  </p:stCondLst>
                                  <p:childTnLst>
                                    <p:set>
                                      <p:cBhvr>
                                        <p:cTn id="125" dur="1" fill="hold">
                                          <p:stCondLst>
                                            <p:cond delay="0"/>
                                          </p:stCondLst>
                                        </p:cTn>
                                        <p:tgtEl>
                                          <p:spTgt spid="34">
                                            <p:txEl>
                                              <p:pRg st="15" end="15"/>
                                            </p:txEl>
                                          </p:spTgt>
                                        </p:tgtEl>
                                        <p:attrNameLst>
                                          <p:attrName>style.visibility</p:attrName>
                                        </p:attrNameLst>
                                      </p:cBhvr>
                                      <p:to>
                                        <p:strVal val="visible"/>
                                      </p:to>
                                    </p:set>
                                  </p:childTnLst>
                                </p:cTn>
                              </p:par>
                              <p:par>
                                <p:cTn id="126" presetID="1" presetClass="entr" presetSubtype="0" fill="hold" nodeType="withEffect">
                                  <p:stCondLst>
                                    <p:cond delay="0"/>
                                  </p:stCondLst>
                                  <p:childTnLst>
                                    <p:set>
                                      <p:cBhvr>
                                        <p:cTn id="127" dur="1" fill="hold">
                                          <p:stCondLst>
                                            <p:cond delay="0"/>
                                          </p:stCondLst>
                                        </p:cTn>
                                        <p:tgtEl>
                                          <p:spTgt spid="34">
                                            <p:txEl>
                                              <p:pRg st="16" end="16"/>
                                            </p:txEl>
                                          </p:spTgt>
                                        </p:tgtEl>
                                        <p:attrNameLst>
                                          <p:attrName>style.visibility</p:attrName>
                                        </p:attrNameLst>
                                      </p:cBhvr>
                                      <p:to>
                                        <p:strVal val="visible"/>
                                      </p:to>
                                    </p:set>
                                  </p:childTnLst>
                                </p:cTn>
                              </p:par>
                              <p:par>
                                <p:cTn id="128" presetID="1" presetClass="entr" presetSubtype="0" fill="hold" nodeType="withEffect">
                                  <p:stCondLst>
                                    <p:cond delay="0"/>
                                  </p:stCondLst>
                                  <p:childTnLst>
                                    <p:set>
                                      <p:cBhvr>
                                        <p:cTn id="129" dur="1" fill="hold">
                                          <p:stCondLst>
                                            <p:cond delay="0"/>
                                          </p:stCondLst>
                                        </p:cTn>
                                        <p:tgtEl>
                                          <p:spTgt spid="34">
                                            <p:txEl>
                                              <p:pRg st="17" end="1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P spid="17" grpId="0"/>
      <p:bldP spid="18" grpId="0"/>
      <p:bldP spid="19" grpId="0"/>
      <p:bldP spid="20" grpId="0"/>
      <p:bldP spid="21" grpId="0"/>
      <p:bldP spid="22" grpId="0"/>
      <p:bldP spid="25" grpId="0"/>
      <p:bldP spid="26" grpId="0"/>
      <p:bldP spid="27" grpId="0"/>
      <p:bldP spid="28" grpId="0" animBg="1"/>
      <p:bldP spid="29" grpId="0" animBg="1"/>
      <p:bldP spid="30" grpId="0" animBg="1"/>
      <p:bldP spid="31" grpId="0" animBg="1"/>
      <p:bldP spid="3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2073D8-BA3B-CBF6-A237-A00F7033E132}"/>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EE62208-7DFF-51FC-3F1E-1E6FC7AA0FE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8</a:t>
            </a:fld>
            <a:endParaRPr lang="en-US"/>
          </a:p>
        </p:txBody>
      </p:sp>
      <p:sp>
        <p:nvSpPr>
          <p:cNvPr id="3" name="Title 2">
            <a:extLst>
              <a:ext uri="{FF2B5EF4-FFF2-40B4-BE49-F238E27FC236}">
                <a16:creationId xmlns:a16="http://schemas.microsoft.com/office/drawing/2014/main" id="{88D8F1E5-3909-6949-90D3-D3896A46A2CB}"/>
              </a:ext>
            </a:extLst>
          </p:cNvPr>
          <p:cNvSpPr>
            <a:spLocks noGrp="1"/>
          </p:cNvSpPr>
          <p:nvPr>
            <p:ph type="title"/>
          </p:nvPr>
        </p:nvSpPr>
        <p:spPr/>
        <p:txBody>
          <a:bodyPr>
            <a:normAutofit/>
          </a:bodyPr>
          <a:lstStyle/>
          <a:p>
            <a:r>
              <a:rPr lang="en-US" dirty="0"/>
              <a:t>Introducing Two Excellent Lecturers  of the Tutorial </a:t>
            </a:r>
          </a:p>
        </p:txBody>
      </p:sp>
      <p:sp>
        <p:nvSpPr>
          <p:cNvPr id="4" name="Content Placeholder 3">
            <a:extLst>
              <a:ext uri="{FF2B5EF4-FFF2-40B4-BE49-F238E27FC236}">
                <a16:creationId xmlns:a16="http://schemas.microsoft.com/office/drawing/2014/main" id="{0503287F-6D24-4DB3-1546-0D42D8B57C23}"/>
              </a:ext>
            </a:extLst>
          </p:cNvPr>
          <p:cNvSpPr>
            <a:spLocks noGrp="1"/>
          </p:cNvSpPr>
          <p:nvPr>
            <p:ph sz="half" idx="1"/>
          </p:nvPr>
        </p:nvSpPr>
        <p:spPr/>
        <p:txBody>
          <a:bodyPr>
            <a:normAutofit fontScale="92500"/>
          </a:bodyPr>
          <a:lstStyle/>
          <a:p>
            <a:r>
              <a:rPr lang="en-US" sz="3000" b="1" dirty="0">
                <a:solidFill>
                  <a:srgbClr val="0070C0"/>
                </a:solidFill>
                <a:latin typeface="Arial" panose="020B0604020202020204" pitchFamily="34" charset="0"/>
                <a:cs typeface="Arial" panose="020B0604020202020204" pitchFamily="34" charset="0"/>
              </a:rPr>
              <a:t>Liang Geng</a:t>
            </a:r>
          </a:p>
          <a:p>
            <a:pPr marL="411480" lvl="1">
              <a:lnSpc>
                <a:spcPct val="140000"/>
              </a:lnSpc>
              <a:buFont typeface="Wingdings" pitchFamily="2" charset="2"/>
              <a:buChar char="§"/>
              <a:defRPr sz="1400" b="0" i="0">
                <a:solidFill>
                  <a:srgbClr val="34495E"/>
                </a:solidFill>
                <a:latin typeface="Arial"/>
              </a:defRPr>
            </a:pPr>
            <a:r>
              <a:rPr lang="en-US" sz="2200" dirty="0">
                <a:solidFill>
                  <a:srgbClr val="4B5563"/>
                </a:solidFill>
                <a:latin typeface="Arial"/>
              </a:rPr>
              <a:t>A Graduating Ph.D. at Ohio State University, a </a:t>
            </a:r>
            <a:r>
              <a:rPr lang="en-US" sz="2200" dirty="0">
                <a:solidFill>
                  <a:srgbClr val="FF0000"/>
                </a:solidFill>
                <a:latin typeface="Arial"/>
              </a:rPr>
              <a:t>Presidential Graduate Fellow</a:t>
            </a:r>
            <a:r>
              <a:rPr lang="en-US" sz="2200" dirty="0">
                <a:solidFill>
                  <a:srgbClr val="4B5563"/>
                </a:solidFill>
                <a:latin typeface="Arial"/>
              </a:rPr>
              <a:t> </a:t>
            </a:r>
          </a:p>
          <a:p>
            <a:pPr marL="411480" lvl="1">
              <a:lnSpc>
                <a:spcPct val="140000"/>
              </a:lnSpc>
              <a:buFont typeface="Wingdings" pitchFamily="2" charset="2"/>
              <a:buChar char="§"/>
              <a:defRPr sz="1400" b="0" i="0">
                <a:solidFill>
                  <a:srgbClr val="34495E"/>
                </a:solidFill>
                <a:latin typeface="Arial"/>
              </a:defRPr>
            </a:pPr>
            <a:r>
              <a:rPr lang="en-US" sz="2200" dirty="0">
                <a:solidFill>
                  <a:srgbClr val="4B5563"/>
                </a:solidFill>
                <a:latin typeface="Arial"/>
              </a:rPr>
              <a:t>Besides many publications, he also has </a:t>
            </a:r>
            <a:r>
              <a:rPr lang="en-US" sz="2200" dirty="0">
                <a:solidFill>
                  <a:srgbClr val="FF0000"/>
                </a:solidFill>
                <a:latin typeface="Arial"/>
              </a:rPr>
              <a:t>multiple years’ industry experience</a:t>
            </a:r>
          </a:p>
          <a:p>
            <a:pPr marL="411480" lvl="1">
              <a:lnSpc>
                <a:spcPct val="140000"/>
              </a:lnSpc>
              <a:buFont typeface="Wingdings" pitchFamily="2" charset="2"/>
              <a:buChar char="§"/>
              <a:defRPr sz="1400" b="0" i="0">
                <a:solidFill>
                  <a:srgbClr val="34495E"/>
                </a:solidFill>
                <a:latin typeface="Arial"/>
              </a:defRPr>
            </a:pPr>
            <a:r>
              <a:rPr lang="en-US" sz="2200" dirty="0">
                <a:solidFill>
                  <a:srgbClr val="4B5563"/>
                </a:solidFill>
                <a:latin typeface="Arial"/>
              </a:rPr>
              <a:t>He is presenting a paper on </a:t>
            </a:r>
            <a:r>
              <a:rPr lang="en-US" sz="2200" dirty="0">
                <a:solidFill>
                  <a:srgbClr val="FF0000"/>
                </a:solidFill>
                <a:latin typeface="Arial"/>
              </a:rPr>
              <a:t>RT-accelerated </a:t>
            </a:r>
            <a:r>
              <a:rPr lang="en-US" sz="2200" dirty="0" err="1">
                <a:solidFill>
                  <a:srgbClr val="FF0000"/>
                </a:solidFill>
                <a:latin typeface="Arial"/>
              </a:rPr>
              <a:t>SedonaDB</a:t>
            </a:r>
            <a:r>
              <a:rPr lang="en-US" sz="2200" dirty="0">
                <a:solidFill>
                  <a:srgbClr val="FF0000"/>
                </a:solidFill>
                <a:latin typeface="Arial"/>
              </a:rPr>
              <a:t> </a:t>
            </a:r>
            <a:r>
              <a:rPr lang="en-US" sz="2200" dirty="0">
                <a:solidFill>
                  <a:srgbClr val="4B5563"/>
                </a:solidFill>
                <a:latin typeface="Arial"/>
              </a:rPr>
              <a:t>in VLDB 2026   </a:t>
            </a:r>
            <a:endParaRPr lang="en-US" dirty="0"/>
          </a:p>
          <a:p>
            <a:pPr marL="457200" lvl="1" indent="0">
              <a:buNone/>
            </a:pPr>
            <a:endParaRPr lang="en-US" dirty="0"/>
          </a:p>
          <a:p>
            <a:r>
              <a:rPr lang="en-US" sz="3000" b="1" dirty="0" err="1">
                <a:solidFill>
                  <a:srgbClr val="0070C0"/>
                </a:solidFill>
                <a:latin typeface="Arial" panose="020B0604020202020204" pitchFamily="34" charset="0"/>
                <a:cs typeface="Arial" panose="020B0604020202020204" pitchFamily="34" charset="0"/>
              </a:rPr>
              <a:t>Rubao</a:t>
            </a:r>
            <a:r>
              <a:rPr lang="en-US" sz="3000" b="1" dirty="0">
                <a:solidFill>
                  <a:srgbClr val="0070C0"/>
                </a:solidFill>
                <a:latin typeface="Arial" panose="020B0604020202020204" pitchFamily="34" charset="0"/>
                <a:cs typeface="Arial" panose="020B0604020202020204" pitchFamily="34" charset="0"/>
              </a:rPr>
              <a:t> Lee</a:t>
            </a:r>
          </a:p>
          <a:p>
            <a:pPr marL="411480" lvl="1">
              <a:lnSpc>
                <a:spcPct val="140000"/>
              </a:lnSpc>
              <a:buFont typeface="Wingdings" pitchFamily="2" charset="2"/>
              <a:buChar char="§"/>
              <a:defRPr sz="1400" b="0" i="0">
                <a:solidFill>
                  <a:srgbClr val="34495E"/>
                </a:solidFill>
                <a:latin typeface="Arial"/>
              </a:defRPr>
            </a:pPr>
            <a:r>
              <a:rPr lang="en-US" sz="2200" dirty="0">
                <a:solidFill>
                  <a:srgbClr val="4B5563"/>
                </a:solidFill>
                <a:latin typeface="Arial"/>
              </a:rPr>
              <a:t>My colleague in the CSE Department at Ohio State </a:t>
            </a:r>
          </a:p>
          <a:p>
            <a:pPr marL="411480" lvl="1">
              <a:lnSpc>
                <a:spcPct val="140000"/>
              </a:lnSpc>
              <a:buFont typeface="Wingdings" pitchFamily="2" charset="2"/>
              <a:buChar char="§"/>
              <a:defRPr sz="1400" b="0" i="0">
                <a:solidFill>
                  <a:srgbClr val="34495E"/>
                </a:solidFill>
                <a:latin typeface="Arial"/>
              </a:defRPr>
            </a:pPr>
            <a:r>
              <a:rPr lang="en-US" sz="2200" dirty="0">
                <a:solidFill>
                  <a:srgbClr val="FF0000"/>
                </a:solidFill>
                <a:latin typeface="Arial"/>
              </a:rPr>
              <a:t>A database expert </a:t>
            </a:r>
          </a:p>
          <a:p>
            <a:pPr marL="411480" lvl="1">
              <a:lnSpc>
                <a:spcPct val="140000"/>
              </a:lnSpc>
              <a:buFont typeface="Wingdings" pitchFamily="2" charset="2"/>
              <a:buChar char="§"/>
              <a:defRPr sz="1400" b="0" i="0">
                <a:solidFill>
                  <a:srgbClr val="34495E"/>
                </a:solidFill>
                <a:latin typeface="Arial"/>
              </a:defRPr>
            </a:pPr>
            <a:r>
              <a:rPr lang="en-US" sz="2200" dirty="0">
                <a:solidFill>
                  <a:srgbClr val="4B5563"/>
                </a:solidFill>
                <a:latin typeface="Arial"/>
              </a:rPr>
              <a:t>His work on scaling databases on cluster of computers has been recognized by </a:t>
            </a:r>
            <a:r>
              <a:rPr lang="en-US" sz="2200" dirty="0">
                <a:solidFill>
                  <a:srgbClr val="FF0000"/>
                </a:solidFill>
                <a:latin typeface="Arial"/>
              </a:rPr>
              <a:t>VLDB Test of Time Award</a:t>
            </a:r>
            <a:r>
              <a:rPr lang="en-US" sz="2200" dirty="0">
                <a:solidFill>
                  <a:srgbClr val="4B5563"/>
                </a:solidFill>
                <a:latin typeface="Arial"/>
              </a:rPr>
              <a:t>, </a:t>
            </a:r>
            <a:r>
              <a:rPr lang="en-US" sz="2200" dirty="0">
                <a:solidFill>
                  <a:srgbClr val="FF0000"/>
                </a:solidFill>
                <a:latin typeface="Arial"/>
              </a:rPr>
              <a:t>ICDCS Best Paper Award</a:t>
            </a:r>
            <a:r>
              <a:rPr lang="en-US" sz="2200" dirty="0">
                <a:solidFill>
                  <a:srgbClr val="4B5563"/>
                </a:solidFill>
                <a:latin typeface="Arial"/>
              </a:rPr>
              <a:t>, and </a:t>
            </a:r>
            <a:r>
              <a:rPr lang="en-US" sz="2200" dirty="0">
                <a:solidFill>
                  <a:srgbClr val="FF0000"/>
                </a:solidFill>
                <a:latin typeface="Arial"/>
              </a:rPr>
              <a:t>Faculty Research Award </a:t>
            </a:r>
            <a:r>
              <a:rPr lang="en-US" sz="2200" dirty="0">
                <a:solidFill>
                  <a:srgbClr val="4B5563"/>
                </a:solidFill>
                <a:latin typeface="Arial"/>
              </a:rPr>
              <a:t>at Ohio State </a:t>
            </a:r>
            <a:endParaRPr lang="en-US" dirty="0"/>
          </a:p>
          <a:p>
            <a:pPr lvl="1"/>
            <a:endParaRPr lang="en-US" dirty="0"/>
          </a:p>
        </p:txBody>
      </p:sp>
      <p:pic>
        <p:nvPicPr>
          <p:cNvPr id="5" name="Picture 4" descr="Rubao Lee">
            <a:extLst>
              <a:ext uri="{FF2B5EF4-FFF2-40B4-BE49-F238E27FC236}">
                <a16:creationId xmlns:a16="http://schemas.microsoft.com/office/drawing/2014/main" id="{B317E569-8001-4562-DDC4-37607B7FC3B4}"/>
              </a:ext>
            </a:extLst>
          </p:cNvPr>
          <p:cNvPicPr>
            <a:picLocks noChangeAspect="1"/>
          </p:cNvPicPr>
          <p:nvPr/>
        </p:nvPicPr>
        <p:blipFill>
          <a:blip r:embed="rId2"/>
          <a:stretch>
            <a:fillRect/>
          </a:stretch>
        </p:blipFill>
        <p:spPr>
          <a:xfrm>
            <a:off x="9994900" y="3637156"/>
            <a:ext cx="1625600" cy="1524000"/>
          </a:xfrm>
          <a:prstGeom prst="rect">
            <a:avLst/>
          </a:prstGeom>
        </p:spPr>
      </p:pic>
      <p:pic>
        <p:nvPicPr>
          <p:cNvPr id="7" name="Picture 6" descr="Liang Geng">
            <a:extLst>
              <a:ext uri="{FF2B5EF4-FFF2-40B4-BE49-F238E27FC236}">
                <a16:creationId xmlns:a16="http://schemas.microsoft.com/office/drawing/2014/main" id="{154ADE1E-3962-4E47-DA5B-D915CDF990B7}"/>
              </a:ext>
            </a:extLst>
          </p:cNvPr>
          <p:cNvPicPr>
            <a:picLocks noChangeAspect="1"/>
          </p:cNvPicPr>
          <p:nvPr/>
        </p:nvPicPr>
        <p:blipFill>
          <a:blip r:embed="rId3"/>
          <a:stretch>
            <a:fillRect/>
          </a:stretch>
        </p:blipFill>
        <p:spPr>
          <a:xfrm>
            <a:off x="9994900" y="1748147"/>
            <a:ext cx="1597188" cy="1597188"/>
          </a:xfrm>
          <a:prstGeom prst="rect">
            <a:avLst/>
          </a:prstGeom>
        </p:spPr>
      </p:pic>
    </p:spTree>
    <p:extLst>
      <p:ext uri="{BB962C8B-B14F-4D97-AF65-F5344CB8AC3E}">
        <p14:creationId xmlns:p14="http://schemas.microsoft.com/office/powerpoint/2010/main" val="202548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par>
                                <p:cTn id="13" presetID="9"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dissolve">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4">
                                            <p:txEl>
                                              <p:pRg st="5" end="5"/>
                                            </p:txEl>
                                          </p:spTgt>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4">
                                            <p:txEl>
                                              <p:pRg st="6" end="6"/>
                                            </p:txEl>
                                          </p:spTgt>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4">
                                            <p:txEl>
                                              <p:pRg st="7" end="7"/>
                                            </p:txEl>
                                          </p:spTgt>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4">
                                            <p:txEl>
                                              <p:pRg st="8" end="8"/>
                                            </p:txEl>
                                          </p:spTgt>
                                        </p:tgtEl>
                                        <p:attrNameLst>
                                          <p:attrName>style.visibility</p:attrName>
                                        </p:attrNameLst>
                                      </p:cBhvr>
                                      <p:to>
                                        <p:strVal val="visible"/>
                                      </p:to>
                                    </p:set>
                                  </p:childTnLst>
                                </p:cTn>
                              </p:par>
                              <p:par>
                                <p:cTn id="26" presetID="3" presetClass="entr" presetSubtype="10" fill="hold" nodeType="with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blinds(horizontal)">
                                      <p:cBhvr>
                                        <p:cTn id="2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5962540-4B95-9B9C-F89A-C11150957C7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80</a:t>
            </a:fld>
            <a:endParaRPr lang="en-US"/>
          </a:p>
        </p:txBody>
      </p:sp>
      <p:sp>
        <p:nvSpPr>
          <p:cNvPr id="3" name="Title 2">
            <a:extLst>
              <a:ext uri="{FF2B5EF4-FFF2-40B4-BE49-F238E27FC236}">
                <a16:creationId xmlns:a16="http://schemas.microsoft.com/office/drawing/2014/main" id="{9B1F57AD-FED8-5B0A-B77D-AFD89EB1E6F2}"/>
              </a:ext>
            </a:extLst>
          </p:cNvPr>
          <p:cNvSpPr>
            <a:spLocks noGrp="1"/>
          </p:cNvSpPr>
          <p:nvPr>
            <p:ph type="title"/>
          </p:nvPr>
        </p:nvSpPr>
        <p:spPr/>
        <p:txBody>
          <a:bodyPr/>
          <a:lstStyle/>
          <a:p>
            <a:r>
              <a:rPr lang="en-US" dirty="0"/>
              <a:t>Graphics and Spatial are highly relevant</a:t>
            </a:r>
          </a:p>
        </p:txBody>
      </p:sp>
      <p:sp>
        <p:nvSpPr>
          <p:cNvPr id="4" name="Content Placeholder 3">
            <a:extLst>
              <a:ext uri="{FF2B5EF4-FFF2-40B4-BE49-F238E27FC236}">
                <a16:creationId xmlns:a16="http://schemas.microsoft.com/office/drawing/2014/main" id="{1A6D2D93-8377-9BAF-A03C-CD627958FD5B}"/>
              </a:ext>
            </a:extLst>
          </p:cNvPr>
          <p:cNvSpPr>
            <a:spLocks noGrp="1"/>
          </p:cNvSpPr>
          <p:nvPr>
            <p:ph sz="half" idx="1"/>
          </p:nvPr>
        </p:nvSpPr>
        <p:spPr>
          <a:xfrm>
            <a:off x="571500" y="4693920"/>
            <a:ext cx="11049000" cy="1777010"/>
          </a:xfrm>
        </p:spPr>
        <p:txBody>
          <a:bodyPr>
            <a:normAutofit/>
          </a:bodyPr>
          <a:lstStyle/>
          <a:p>
            <a:pPr>
              <a:lnSpc>
                <a:spcPct val="100000"/>
              </a:lnSpc>
              <a:defRPr sz="1600" b="1" i="0">
                <a:solidFill>
                  <a:srgbClr val="2980B9"/>
                </a:solidFill>
                <a:latin typeface="Arial"/>
              </a:defRPr>
            </a:pPr>
            <a:r>
              <a:rPr lang="en-US" sz="2400" b="1" dirty="0">
                <a:solidFill>
                  <a:srgbClr val="0070C0"/>
                </a:solidFill>
                <a:latin typeface="Arial"/>
              </a:rPr>
              <a:t>Given the high relevance between the two domains</a:t>
            </a:r>
          </a:p>
          <a:p>
            <a:pPr>
              <a:lnSpc>
                <a:spcPct val="100000"/>
              </a:lnSpc>
              <a:defRPr sz="1600" b="1" i="0">
                <a:solidFill>
                  <a:srgbClr val="2980B9"/>
                </a:solidFill>
                <a:latin typeface="Arial"/>
              </a:defRPr>
            </a:pPr>
            <a:r>
              <a:rPr lang="en-US" sz="2400" b="1" dirty="0">
                <a:solidFill>
                  <a:srgbClr val="FF0000"/>
                </a:solidFill>
                <a:latin typeface="Arial"/>
              </a:rPr>
              <a:t>Can we exploit the existing hardware units on the GPU to accelerate spatial queries?</a:t>
            </a:r>
          </a:p>
        </p:txBody>
      </p:sp>
      <p:sp>
        <p:nvSpPr>
          <p:cNvPr id="9" name="TextBox 8">
            <a:extLst>
              <a:ext uri="{FF2B5EF4-FFF2-40B4-BE49-F238E27FC236}">
                <a16:creationId xmlns:a16="http://schemas.microsoft.com/office/drawing/2014/main" id="{D1B154EF-1DCA-BABF-942D-76914E5554C6}"/>
              </a:ext>
            </a:extLst>
          </p:cNvPr>
          <p:cNvSpPr txBox="1"/>
          <p:nvPr/>
        </p:nvSpPr>
        <p:spPr>
          <a:xfrm>
            <a:off x="-69668" y="6658180"/>
            <a:ext cx="6305004" cy="230832"/>
          </a:xfrm>
          <a:prstGeom prst="rect">
            <a:avLst/>
          </a:prstGeom>
          <a:noFill/>
        </p:spPr>
        <p:txBody>
          <a:bodyPr wrap="square">
            <a:spAutoFit/>
          </a:bodyPr>
          <a:lstStyle/>
          <a:p>
            <a:r>
              <a:rPr lang="en-US" sz="900" dirty="0"/>
              <a:t>https://</a:t>
            </a:r>
            <a:r>
              <a:rPr lang="en-US" sz="900" dirty="0" err="1"/>
              <a:t>www.facebook.com</a:t>
            </a:r>
            <a:r>
              <a:rPr lang="en-US" sz="900" dirty="0"/>
              <a:t>/</a:t>
            </a:r>
            <a:r>
              <a:rPr lang="en-US" sz="900" dirty="0" err="1"/>
              <a:t>photo?fbid</a:t>
            </a:r>
            <a:r>
              <a:rPr lang="en-US" sz="900" dirty="0"/>
              <a:t>=801112259739831&amp;set=a.127525900431807</a:t>
            </a:r>
          </a:p>
        </p:txBody>
      </p:sp>
      <p:sp>
        <p:nvSpPr>
          <p:cNvPr id="15" name="TextBox 14">
            <a:extLst>
              <a:ext uri="{FF2B5EF4-FFF2-40B4-BE49-F238E27FC236}">
                <a16:creationId xmlns:a16="http://schemas.microsoft.com/office/drawing/2014/main" id="{B7ECD556-3E26-30CC-5F9C-E5BC0A6CF057}"/>
              </a:ext>
            </a:extLst>
          </p:cNvPr>
          <p:cNvSpPr txBox="1"/>
          <p:nvPr/>
        </p:nvSpPr>
        <p:spPr>
          <a:xfrm>
            <a:off x="0" y="6470930"/>
            <a:ext cx="6130834" cy="230832"/>
          </a:xfrm>
          <a:prstGeom prst="rect">
            <a:avLst/>
          </a:prstGeom>
          <a:noFill/>
        </p:spPr>
        <p:txBody>
          <a:bodyPr wrap="square">
            <a:spAutoFit/>
          </a:bodyPr>
          <a:lstStyle/>
          <a:p>
            <a:r>
              <a:rPr lang="en-US" sz="900" dirty="0"/>
              <a:t>https://</a:t>
            </a:r>
            <a:r>
              <a:rPr lang="en-US" sz="900" dirty="0" err="1"/>
              <a:t>www.lix.polytechnique.fr</a:t>
            </a:r>
            <a:r>
              <a:rPr lang="en-US" sz="900" dirty="0"/>
              <a:t>/~</a:t>
            </a:r>
            <a:r>
              <a:rPr lang="en-US" sz="900" dirty="0" err="1"/>
              <a:t>maks</a:t>
            </a:r>
            <a:r>
              <a:rPr lang="en-US" sz="900" dirty="0"/>
              <a:t>/</a:t>
            </a:r>
            <a:r>
              <a:rPr lang="en-US" sz="900" dirty="0" err="1"/>
              <a:t>Verona_MPAM</a:t>
            </a:r>
            <a:r>
              <a:rPr lang="en-US" sz="900" dirty="0"/>
              <a:t>/TD/TD2/</a:t>
            </a:r>
          </a:p>
        </p:txBody>
      </p:sp>
      <p:graphicFrame>
        <p:nvGraphicFramePr>
          <p:cNvPr id="16" name="Table 15">
            <a:extLst>
              <a:ext uri="{FF2B5EF4-FFF2-40B4-BE49-F238E27FC236}">
                <a16:creationId xmlns:a16="http://schemas.microsoft.com/office/drawing/2014/main" id="{B16B3E8A-DB78-5D5D-B46D-33E96DA4F43D}"/>
              </a:ext>
            </a:extLst>
          </p:cNvPr>
          <p:cNvGraphicFramePr>
            <a:graphicFrameLocks noGrp="1"/>
          </p:cNvGraphicFramePr>
          <p:nvPr/>
        </p:nvGraphicFramePr>
        <p:xfrm>
          <a:off x="2222135" y="1529809"/>
          <a:ext cx="7747729" cy="3038562"/>
        </p:xfrm>
        <a:graphic>
          <a:graphicData uri="http://schemas.openxmlformats.org/drawingml/2006/table">
            <a:tbl>
              <a:tblPr firstRow="1" bandRow="1">
                <a:tableStyleId>{5C22544A-7EE6-4342-B048-85BDC9FD1C3A}</a:tableStyleId>
              </a:tblPr>
              <a:tblGrid>
                <a:gridCol w="1425029">
                  <a:extLst>
                    <a:ext uri="{9D8B030D-6E8A-4147-A177-3AD203B41FA5}">
                      <a16:colId xmlns:a16="http://schemas.microsoft.com/office/drawing/2014/main" val="1801200191"/>
                    </a:ext>
                  </a:extLst>
                </a:gridCol>
                <a:gridCol w="3309536">
                  <a:extLst>
                    <a:ext uri="{9D8B030D-6E8A-4147-A177-3AD203B41FA5}">
                      <a16:colId xmlns:a16="http://schemas.microsoft.com/office/drawing/2014/main" val="1318626260"/>
                    </a:ext>
                  </a:extLst>
                </a:gridCol>
                <a:gridCol w="3013164">
                  <a:extLst>
                    <a:ext uri="{9D8B030D-6E8A-4147-A177-3AD203B41FA5}">
                      <a16:colId xmlns:a16="http://schemas.microsoft.com/office/drawing/2014/main" val="2303766062"/>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800" b="1" kern="1200" dirty="0">
                        <a:solidFill>
                          <a:schemeClr val="lt1"/>
                        </a:solidFill>
                        <a:effectLst/>
                        <a:latin typeface="+mn-lt"/>
                        <a:ea typeface="+mn-ea"/>
                        <a:cs typeface="+mn-cs"/>
                      </a:endParaRPr>
                    </a:p>
                  </a:txBody>
                  <a:tcPr>
                    <a:solidFill>
                      <a:srgbClr val="991B1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kern="1200" dirty="0">
                          <a:solidFill>
                            <a:schemeClr val="lt1"/>
                          </a:solidFill>
                          <a:effectLst/>
                          <a:latin typeface="+mn-lt"/>
                          <a:ea typeface="+mn-ea"/>
                          <a:cs typeface="+mn-cs"/>
                        </a:rPr>
                        <a:t>Spatial Domain</a:t>
                      </a:r>
                    </a:p>
                  </a:txBody>
                  <a:tcPr>
                    <a:solidFill>
                      <a:srgbClr val="991B1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kern="1200" dirty="0">
                          <a:solidFill>
                            <a:schemeClr val="lt1"/>
                          </a:solidFill>
                          <a:effectLst/>
                          <a:latin typeface="+mn-lt"/>
                          <a:ea typeface="+mn-ea"/>
                          <a:cs typeface="+mn-cs"/>
                        </a:rPr>
                        <a:t>Graphics Domain</a:t>
                      </a:r>
                    </a:p>
                  </a:txBody>
                  <a:tcPr>
                    <a:solidFill>
                      <a:srgbClr val="991B1B"/>
                    </a:solidFill>
                  </a:tcPr>
                </a:tc>
                <a:extLst>
                  <a:ext uri="{0D108BD9-81ED-4DB2-BD59-A6C34878D82A}">
                    <a16:rowId xmlns:a16="http://schemas.microsoft.com/office/drawing/2014/main" val="4023741600"/>
                  </a:ext>
                </a:extLst>
              </a:tr>
              <a:tr h="1016722">
                <a:tc>
                  <a:txBody>
                    <a:bodyPr/>
                    <a:lstStyle/>
                    <a:p>
                      <a:pPr algn="ctr"/>
                      <a:r>
                        <a:rPr lang="en-US" dirty="0"/>
                        <a:t>Example</a:t>
                      </a:r>
                    </a:p>
                  </a:txBody>
                  <a:tcPr anchor="ct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2554966253"/>
                  </a:ext>
                </a:extLst>
              </a:tr>
              <a:tr h="370840">
                <a:tc>
                  <a:txBody>
                    <a:bodyPr/>
                    <a:lstStyle/>
                    <a:p>
                      <a:pPr algn="ctr"/>
                      <a:r>
                        <a:rPr lang="en-US" dirty="0"/>
                        <a:t>Data</a:t>
                      </a:r>
                    </a:p>
                  </a:txBody>
                  <a:tcPr anchor="ctr"/>
                </a:tc>
                <a:tc>
                  <a:txBody>
                    <a:bodyPr/>
                    <a:lstStyle/>
                    <a:p>
                      <a:pPr algn="ctr"/>
                      <a:r>
                        <a:rPr lang="en-US" dirty="0"/>
                        <a:t>2D Coordinates</a:t>
                      </a:r>
                    </a:p>
                  </a:txBody>
                  <a:tcPr anchor="ctr"/>
                </a:tc>
                <a:tc>
                  <a:txBody>
                    <a:bodyPr/>
                    <a:lstStyle/>
                    <a:p>
                      <a:pPr algn="ctr"/>
                      <a:r>
                        <a:rPr lang="en-US" dirty="0"/>
                        <a:t>3D Coordinates</a:t>
                      </a:r>
                    </a:p>
                  </a:txBody>
                  <a:tcPr anchor="ctr"/>
                </a:tc>
                <a:extLst>
                  <a:ext uri="{0D108BD9-81ED-4DB2-BD59-A6C34878D82A}">
                    <a16:rowId xmlns:a16="http://schemas.microsoft.com/office/drawing/2014/main" val="957936084"/>
                  </a:ext>
                </a:extLst>
              </a:tr>
              <a:tr h="370840">
                <a:tc>
                  <a:txBody>
                    <a:bodyPr/>
                    <a:lstStyle/>
                    <a:p>
                      <a:pPr algn="ctr"/>
                      <a:r>
                        <a:rPr lang="en-US" dirty="0"/>
                        <a:t>Geometry Primitives</a:t>
                      </a:r>
                    </a:p>
                  </a:txBody>
                  <a:tcPr anchor="ctr"/>
                </a:tc>
                <a:tc>
                  <a:txBody>
                    <a:bodyPr/>
                    <a:lstStyle/>
                    <a:p>
                      <a:pPr algn="ctr"/>
                      <a:r>
                        <a:rPr lang="en-US" dirty="0"/>
                        <a:t>Point, Line String, Polygons, Bounding Box (Vector data)</a:t>
                      </a:r>
                    </a:p>
                  </a:txBody>
                  <a:tcPr anchor="ctr"/>
                </a:tc>
                <a:tc>
                  <a:txBody>
                    <a:bodyPr/>
                    <a:lstStyle/>
                    <a:p>
                      <a:pPr algn="ctr"/>
                      <a:r>
                        <a:rPr lang="en-US" dirty="0"/>
                        <a:t>Triangle, Bounding Box</a:t>
                      </a:r>
                    </a:p>
                  </a:txBody>
                  <a:tcPr anchor="ctr"/>
                </a:tc>
                <a:extLst>
                  <a:ext uri="{0D108BD9-81ED-4DB2-BD59-A6C34878D82A}">
                    <a16:rowId xmlns:a16="http://schemas.microsoft.com/office/drawing/2014/main" val="2376487936"/>
                  </a:ext>
                </a:extLst>
              </a:tr>
              <a:tr h="370840">
                <a:tc>
                  <a:txBody>
                    <a:bodyPr/>
                    <a:lstStyle/>
                    <a:p>
                      <a:pPr algn="ctr"/>
                      <a:r>
                        <a:rPr lang="en-US" dirty="0"/>
                        <a:t>Operations</a:t>
                      </a:r>
                    </a:p>
                  </a:txBody>
                  <a:tcPr anchor="ctr"/>
                </a:tc>
                <a:tc>
                  <a:txBody>
                    <a:bodyPr/>
                    <a:lstStyle/>
                    <a:p>
                      <a:pPr algn="ctr"/>
                      <a:r>
                        <a:rPr lang="en-US" dirty="0"/>
                        <a:t>Evaluating geometry relations</a:t>
                      </a:r>
                    </a:p>
                  </a:txBody>
                  <a:tcPr anchor="ctr"/>
                </a:tc>
                <a:tc>
                  <a:txBody>
                    <a:bodyPr/>
                    <a:lstStyle/>
                    <a:p>
                      <a:pPr algn="ctr"/>
                      <a:r>
                        <a:rPr lang="en-US" dirty="0"/>
                        <a:t>Finding intersections (Ray-tracing rendering)</a:t>
                      </a:r>
                    </a:p>
                  </a:txBody>
                  <a:tcPr anchor="ctr"/>
                </a:tc>
                <a:extLst>
                  <a:ext uri="{0D108BD9-81ED-4DB2-BD59-A6C34878D82A}">
                    <a16:rowId xmlns:a16="http://schemas.microsoft.com/office/drawing/2014/main" val="2311439762"/>
                  </a:ext>
                </a:extLst>
              </a:tr>
            </a:tbl>
          </a:graphicData>
        </a:graphic>
      </p:graphicFrame>
      <p:pic>
        <p:nvPicPr>
          <p:cNvPr id="10" name="Picture 9">
            <a:extLst>
              <a:ext uri="{FF2B5EF4-FFF2-40B4-BE49-F238E27FC236}">
                <a16:creationId xmlns:a16="http://schemas.microsoft.com/office/drawing/2014/main" id="{3D9F9218-2A07-36F7-5D9F-E0C76BEFD136}"/>
              </a:ext>
            </a:extLst>
          </p:cNvPr>
          <p:cNvPicPr>
            <a:picLocks noChangeAspect="1"/>
          </p:cNvPicPr>
          <p:nvPr/>
        </p:nvPicPr>
        <p:blipFill>
          <a:blip r:embed="rId2"/>
          <a:stretch>
            <a:fillRect/>
          </a:stretch>
        </p:blipFill>
        <p:spPr>
          <a:xfrm>
            <a:off x="4765039" y="1954926"/>
            <a:ext cx="1028508" cy="885563"/>
          </a:xfrm>
          <a:prstGeom prst="rect">
            <a:avLst/>
          </a:prstGeom>
        </p:spPr>
      </p:pic>
      <p:pic>
        <p:nvPicPr>
          <p:cNvPr id="13" name="Picture 12" descr="PS 2 - Triangle Mesh Processing and Simplification">
            <a:extLst>
              <a:ext uri="{FF2B5EF4-FFF2-40B4-BE49-F238E27FC236}">
                <a16:creationId xmlns:a16="http://schemas.microsoft.com/office/drawing/2014/main" id="{1F22FCA3-A63D-99B6-E8FF-BF626850BB64}"/>
              </a:ext>
            </a:extLst>
          </p:cNvPr>
          <p:cNvPicPr>
            <a:picLocks noChangeAspect="1"/>
          </p:cNvPicPr>
          <p:nvPr/>
        </p:nvPicPr>
        <p:blipFill>
          <a:blip r:embed="rId3"/>
          <a:stretch>
            <a:fillRect/>
          </a:stretch>
        </p:blipFill>
        <p:spPr>
          <a:xfrm>
            <a:off x="8137048" y="1954926"/>
            <a:ext cx="765458" cy="817517"/>
          </a:xfrm>
          <a:prstGeom prst="rect">
            <a:avLst/>
          </a:prstGeom>
        </p:spPr>
      </p:pic>
    </p:spTree>
    <p:extLst>
      <p:ext uri="{BB962C8B-B14F-4D97-AF65-F5344CB8AC3E}">
        <p14:creationId xmlns:p14="http://schemas.microsoft.com/office/powerpoint/2010/main" val="148449901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BF27BA1-EB54-153E-1417-438B4553AFE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81</a:t>
            </a:fld>
            <a:endParaRPr lang="en-US"/>
          </a:p>
        </p:txBody>
      </p:sp>
      <p:sp>
        <p:nvSpPr>
          <p:cNvPr id="3" name="Title 2">
            <a:extLst>
              <a:ext uri="{FF2B5EF4-FFF2-40B4-BE49-F238E27FC236}">
                <a16:creationId xmlns:a16="http://schemas.microsoft.com/office/drawing/2014/main" id="{5D696FED-C431-1D6C-983E-7B78597C7F10}"/>
              </a:ext>
            </a:extLst>
          </p:cNvPr>
          <p:cNvSpPr>
            <a:spLocks noGrp="1"/>
          </p:cNvSpPr>
          <p:nvPr>
            <p:ph type="title"/>
          </p:nvPr>
        </p:nvSpPr>
        <p:spPr/>
        <p:txBody>
          <a:bodyPr>
            <a:normAutofit/>
          </a:bodyPr>
          <a:lstStyle/>
          <a:p>
            <a:r>
              <a:rPr lang="en-US" dirty="0"/>
              <a:t>Ray-casing for Spatial Queries</a:t>
            </a:r>
          </a:p>
        </p:txBody>
      </p:sp>
      <p:sp>
        <p:nvSpPr>
          <p:cNvPr id="4" name="Content Placeholder 3">
            <a:extLst>
              <a:ext uri="{FF2B5EF4-FFF2-40B4-BE49-F238E27FC236}">
                <a16:creationId xmlns:a16="http://schemas.microsoft.com/office/drawing/2014/main" id="{9911B777-6BA0-E168-B26B-53D49921A1DF}"/>
              </a:ext>
            </a:extLst>
          </p:cNvPr>
          <p:cNvSpPr>
            <a:spLocks noGrp="1"/>
          </p:cNvSpPr>
          <p:nvPr>
            <p:ph sz="half" idx="1"/>
          </p:nvPr>
        </p:nvSpPr>
        <p:spPr>
          <a:xfrm>
            <a:off x="571500" y="1276314"/>
            <a:ext cx="11350534" cy="5899785"/>
          </a:xfrm>
        </p:spPr>
        <p:txBody>
          <a:bodyPr>
            <a:normAutofit/>
          </a:bodyPr>
          <a:lstStyle/>
          <a:p>
            <a:pPr marL="194310" indent="-182880">
              <a:lnSpc>
                <a:spcPct val="110000"/>
              </a:lnSpc>
              <a:spcBef>
                <a:spcPts val="800"/>
              </a:spcBef>
              <a:defRPr sz="1600" b="1" i="0">
                <a:solidFill>
                  <a:srgbClr val="2980B9"/>
                </a:solidFill>
                <a:latin typeface="Arial"/>
              </a:defRPr>
            </a:pPr>
            <a:r>
              <a:rPr lang="en-US" sz="2400" b="1" dirty="0">
                <a:solidFill>
                  <a:srgbClr val="2980B9"/>
                </a:solidFill>
                <a:latin typeface="Arial"/>
                <a:ea typeface="+mn-ea"/>
                <a:cs typeface="+mn-cs"/>
              </a:rPr>
              <a:t>A complex geometry is composed of points, line segments, and rings</a:t>
            </a:r>
          </a:p>
          <a:p>
            <a:pPr marL="194310" indent="-182880">
              <a:lnSpc>
                <a:spcPct val="110000"/>
              </a:lnSpc>
              <a:spcBef>
                <a:spcPts val="800"/>
              </a:spcBef>
              <a:defRPr sz="1600" b="1" i="0">
                <a:solidFill>
                  <a:srgbClr val="2980B9"/>
                </a:solidFill>
                <a:latin typeface="Arial"/>
              </a:defRPr>
            </a:pPr>
            <a:endParaRPr lang="en-US" sz="2400" b="1" dirty="0">
              <a:solidFill>
                <a:srgbClr val="2980B9"/>
              </a:solidFill>
              <a:latin typeface="Arial"/>
              <a:ea typeface="+mn-ea"/>
              <a:cs typeface="+mn-cs"/>
            </a:endParaRPr>
          </a:p>
          <a:p>
            <a:pPr marL="194310" indent="-182880">
              <a:lnSpc>
                <a:spcPct val="110000"/>
              </a:lnSpc>
              <a:spcBef>
                <a:spcPts val="800"/>
              </a:spcBef>
              <a:defRPr sz="1600" b="1" i="0">
                <a:solidFill>
                  <a:srgbClr val="2980B9"/>
                </a:solidFill>
                <a:latin typeface="Arial"/>
              </a:defRPr>
            </a:pPr>
            <a:endParaRPr lang="en-US" sz="2400" b="1" dirty="0">
              <a:solidFill>
                <a:srgbClr val="2980B9"/>
              </a:solidFill>
              <a:latin typeface="Arial"/>
              <a:ea typeface="+mn-ea"/>
              <a:cs typeface="+mn-cs"/>
            </a:endParaRPr>
          </a:p>
          <a:p>
            <a:pPr marL="0" indent="0">
              <a:buNone/>
            </a:pPr>
            <a:endParaRPr lang="en-US" dirty="0"/>
          </a:p>
          <a:p>
            <a:pPr marL="194310" indent="-182880">
              <a:lnSpc>
                <a:spcPct val="110000"/>
              </a:lnSpc>
              <a:spcBef>
                <a:spcPts val="800"/>
              </a:spcBef>
              <a:defRPr sz="1600" b="1" i="0">
                <a:solidFill>
                  <a:srgbClr val="2980B9"/>
                </a:solidFill>
                <a:latin typeface="Arial"/>
              </a:defRPr>
            </a:pPr>
            <a:endParaRPr lang="en-US" sz="2400" b="1" dirty="0">
              <a:solidFill>
                <a:srgbClr val="2980B9"/>
              </a:solidFill>
              <a:latin typeface="Arial"/>
              <a:ea typeface="+mn-ea"/>
              <a:cs typeface="+mn-cs"/>
            </a:endParaRPr>
          </a:p>
          <a:p>
            <a:pPr marL="194310" indent="-182880">
              <a:lnSpc>
                <a:spcPct val="110000"/>
              </a:lnSpc>
              <a:spcBef>
                <a:spcPts val="800"/>
              </a:spcBef>
              <a:defRPr sz="1600" b="1" i="0">
                <a:solidFill>
                  <a:srgbClr val="2980B9"/>
                </a:solidFill>
                <a:latin typeface="Arial"/>
              </a:defRPr>
            </a:pPr>
            <a:r>
              <a:rPr lang="en-US" sz="2400" b="1" dirty="0">
                <a:solidFill>
                  <a:srgbClr val="2980B9"/>
                </a:solidFill>
                <a:latin typeface="Arial"/>
                <a:ea typeface="+mn-ea"/>
                <a:cs typeface="+mn-cs"/>
              </a:rPr>
              <a:t>Using different forms of rays to simulate them</a:t>
            </a:r>
          </a:p>
          <a:p>
            <a:pPr marL="411480" lvl="1">
              <a:lnSpc>
                <a:spcPct val="110000"/>
              </a:lnSpc>
              <a:buFont typeface="Wingdings" pitchFamily="2" charset="2"/>
              <a:buChar char="§"/>
              <a:defRPr sz="1400" b="0" i="0">
                <a:solidFill>
                  <a:srgbClr val="34495E"/>
                </a:solidFill>
                <a:latin typeface="Arial"/>
              </a:defRPr>
            </a:pPr>
            <a:r>
              <a:rPr lang="en-US" sz="1800" dirty="0">
                <a:solidFill>
                  <a:srgbClr val="4B5563"/>
                </a:solidFill>
                <a:latin typeface="Arial"/>
              </a:rPr>
              <a:t>Building a BVH over the boundary of one side of geometries</a:t>
            </a:r>
            <a:endParaRPr lang="en-US" sz="1800" b="1" dirty="0">
              <a:solidFill>
                <a:srgbClr val="FF0000"/>
              </a:solidFill>
              <a:latin typeface="Arial"/>
            </a:endParaRPr>
          </a:p>
          <a:p>
            <a:pPr marL="194310" indent="-182880">
              <a:lnSpc>
                <a:spcPct val="110000"/>
              </a:lnSpc>
              <a:spcBef>
                <a:spcPts val="800"/>
              </a:spcBef>
              <a:defRPr sz="1600" b="1" i="0">
                <a:solidFill>
                  <a:srgbClr val="2980B9"/>
                </a:solidFill>
                <a:latin typeface="Arial"/>
              </a:defRPr>
            </a:pPr>
            <a:endParaRPr lang="en-US" sz="2400" b="1" dirty="0">
              <a:solidFill>
                <a:srgbClr val="2980B9"/>
              </a:solidFill>
              <a:latin typeface="Arial"/>
              <a:ea typeface="+mn-ea"/>
              <a:cs typeface="+mn-cs"/>
            </a:endParaRPr>
          </a:p>
        </p:txBody>
      </p:sp>
      <p:grpSp>
        <p:nvGrpSpPr>
          <p:cNvPr id="67" name="Group 66">
            <a:extLst>
              <a:ext uri="{FF2B5EF4-FFF2-40B4-BE49-F238E27FC236}">
                <a16:creationId xmlns:a16="http://schemas.microsoft.com/office/drawing/2014/main" id="{D68E16C0-A177-E1A4-0823-B938009262B1}"/>
              </a:ext>
            </a:extLst>
          </p:cNvPr>
          <p:cNvGrpSpPr/>
          <p:nvPr/>
        </p:nvGrpSpPr>
        <p:grpSpPr>
          <a:xfrm>
            <a:off x="1009613" y="2436352"/>
            <a:ext cx="581891" cy="785480"/>
            <a:chOff x="8377065" y="1892900"/>
            <a:chExt cx="581891" cy="785480"/>
          </a:xfrm>
        </p:grpSpPr>
        <p:sp>
          <p:nvSpPr>
            <p:cNvPr id="6" name="Oval 5">
              <a:extLst>
                <a:ext uri="{FF2B5EF4-FFF2-40B4-BE49-F238E27FC236}">
                  <a16:creationId xmlns:a16="http://schemas.microsoft.com/office/drawing/2014/main" id="{05EC8729-A90C-E28E-3F55-B054F39C9050}"/>
                </a:ext>
              </a:extLst>
            </p:cNvPr>
            <p:cNvSpPr/>
            <p:nvPr/>
          </p:nvSpPr>
          <p:spPr>
            <a:xfrm>
              <a:off x="8558405" y="1892900"/>
              <a:ext cx="168814" cy="168814"/>
            </a:xfrm>
            <a:prstGeom prst="ellipse">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2FF23D44-E73B-F718-5D6B-4B2264C9AA0D}"/>
                </a:ext>
              </a:extLst>
            </p:cNvPr>
            <p:cNvSpPr txBox="1"/>
            <p:nvPr/>
          </p:nvSpPr>
          <p:spPr>
            <a:xfrm>
              <a:off x="8377065" y="2370603"/>
              <a:ext cx="581891" cy="307777"/>
            </a:xfrm>
            <a:prstGeom prst="rect">
              <a:avLst/>
            </a:prstGeom>
            <a:noFill/>
          </p:spPr>
          <p:txBody>
            <a:bodyPr wrap="none" rtlCol="0">
              <a:spAutoFit/>
            </a:bodyPr>
            <a:lstStyle/>
            <a:p>
              <a:r>
                <a:rPr lang="en-US" sz="1400" dirty="0"/>
                <a:t>Point</a:t>
              </a:r>
            </a:p>
          </p:txBody>
        </p:sp>
      </p:grpSp>
      <p:grpSp>
        <p:nvGrpSpPr>
          <p:cNvPr id="68" name="Group 67">
            <a:extLst>
              <a:ext uri="{FF2B5EF4-FFF2-40B4-BE49-F238E27FC236}">
                <a16:creationId xmlns:a16="http://schemas.microsoft.com/office/drawing/2014/main" id="{9C980D78-E2DF-249C-AF1E-E699220BB94F}"/>
              </a:ext>
            </a:extLst>
          </p:cNvPr>
          <p:cNvGrpSpPr/>
          <p:nvPr/>
        </p:nvGrpSpPr>
        <p:grpSpPr>
          <a:xfrm>
            <a:off x="2539635" y="2311730"/>
            <a:ext cx="1248503" cy="927424"/>
            <a:chOff x="9141861" y="1632514"/>
            <a:chExt cx="1248503" cy="927424"/>
          </a:xfrm>
        </p:grpSpPr>
        <p:cxnSp>
          <p:nvCxnSpPr>
            <p:cNvPr id="7" name="Straight Connector 6">
              <a:extLst>
                <a:ext uri="{FF2B5EF4-FFF2-40B4-BE49-F238E27FC236}">
                  <a16:creationId xmlns:a16="http://schemas.microsoft.com/office/drawing/2014/main" id="{9A5789F5-CFDB-084E-8DB0-BBF76E46743D}"/>
                </a:ext>
              </a:extLst>
            </p:cNvPr>
            <p:cNvCxnSpPr>
              <a:cxnSpLocks/>
            </p:cNvCxnSpPr>
            <p:nvPr/>
          </p:nvCxnSpPr>
          <p:spPr>
            <a:xfrm flipV="1">
              <a:off x="9141861" y="1632514"/>
              <a:ext cx="501689" cy="293765"/>
            </a:xfrm>
            <a:prstGeom prst="line">
              <a:avLst/>
            </a:prstGeom>
            <a:ln w="25400">
              <a:solidFill>
                <a:srgbClr val="C00000"/>
              </a:solidFill>
              <a:headEnd type="oval" w="lg" len="lg"/>
              <a:tailEnd type="oval" w="lg" len="lg"/>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776D9DDA-82C7-E868-3780-32D603A67C9D}"/>
                </a:ext>
              </a:extLst>
            </p:cNvPr>
            <p:cNvSpPr txBox="1"/>
            <p:nvPr/>
          </p:nvSpPr>
          <p:spPr>
            <a:xfrm>
              <a:off x="9341490" y="2252161"/>
              <a:ext cx="958917" cy="307777"/>
            </a:xfrm>
            <a:prstGeom prst="rect">
              <a:avLst/>
            </a:prstGeom>
            <a:noFill/>
          </p:spPr>
          <p:txBody>
            <a:bodyPr wrap="none" rtlCol="0">
              <a:spAutoFit/>
            </a:bodyPr>
            <a:lstStyle/>
            <a:p>
              <a:r>
                <a:rPr lang="en-US" sz="1400" dirty="0" err="1"/>
                <a:t>LineString</a:t>
              </a:r>
              <a:endParaRPr lang="en-US" sz="1400" dirty="0"/>
            </a:p>
          </p:txBody>
        </p:sp>
        <p:cxnSp>
          <p:nvCxnSpPr>
            <p:cNvPr id="10" name="Straight Connector 9">
              <a:extLst>
                <a:ext uri="{FF2B5EF4-FFF2-40B4-BE49-F238E27FC236}">
                  <a16:creationId xmlns:a16="http://schemas.microsoft.com/office/drawing/2014/main" id="{C8E8E2D9-9B04-04DB-DE86-6562888B0CD9}"/>
                </a:ext>
              </a:extLst>
            </p:cNvPr>
            <p:cNvCxnSpPr>
              <a:cxnSpLocks/>
            </p:cNvCxnSpPr>
            <p:nvPr/>
          </p:nvCxnSpPr>
          <p:spPr>
            <a:xfrm>
              <a:off x="9643550" y="1632514"/>
              <a:ext cx="746814" cy="328106"/>
            </a:xfrm>
            <a:prstGeom prst="line">
              <a:avLst/>
            </a:prstGeom>
            <a:ln w="25400">
              <a:solidFill>
                <a:srgbClr val="C00000"/>
              </a:solidFill>
              <a:headEnd type="none" w="lg" len="lg"/>
              <a:tailEnd type="oval" w="lg" len="lg"/>
            </a:ln>
          </p:spPr>
          <p:style>
            <a:lnRef idx="2">
              <a:schemeClr val="accent1"/>
            </a:lnRef>
            <a:fillRef idx="0">
              <a:schemeClr val="accent1"/>
            </a:fillRef>
            <a:effectRef idx="1">
              <a:schemeClr val="accent1"/>
            </a:effectRef>
            <a:fontRef idx="minor">
              <a:schemeClr val="tx1"/>
            </a:fontRef>
          </p:style>
        </p:cxnSp>
      </p:grpSp>
      <p:grpSp>
        <p:nvGrpSpPr>
          <p:cNvPr id="69" name="Group 68">
            <a:extLst>
              <a:ext uri="{FF2B5EF4-FFF2-40B4-BE49-F238E27FC236}">
                <a16:creationId xmlns:a16="http://schemas.microsoft.com/office/drawing/2014/main" id="{4A6F0B86-5A07-307E-262C-72E3ACF38FCB}"/>
              </a:ext>
            </a:extLst>
          </p:cNvPr>
          <p:cNvGrpSpPr/>
          <p:nvPr/>
        </p:nvGrpSpPr>
        <p:grpSpPr>
          <a:xfrm>
            <a:off x="5014280" y="2075852"/>
            <a:ext cx="874835" cy="1163302"/>
            <a:chOff x="10835571" y="1542440"/>
            <a:chExt cx="874835" cy="1163302"/>
          </a:xfrm>
        </p:grpSpPr>
        <p:sp useBgFill="1">
          <p:nvSpPr>
            <p:cNvPr id="5" name="Hexagon 7">
              <a:extLst>
                <a:ext uri="{FF2B5EF4-FFF2-40B4-BE49-F238E27FC236}">
                  <a16:creationId xmlns:a16="http://schemas.microsoft.com/office/drawing/2014/main" id="{7C46B7E7-D2FF-D2D7-B926-83BFCAF93797}"/>
                </a:ext>
              </a:extLst>
            </p:cNvPr>
            <p:cNvSpPr/>
            <p:nvPr/>
          </p:nvSpPr>
          <p:spPr>
            <a:xfrm>
              <a:off x="10835571" y="1542440"/>
              <a:ext cx="874835" cy="700920"/>
            </a:xfrm>
            <a:custGeom>
              <a:avLst/>
              <a:gdLst>
                <a:gd name="csX0" fmla="*/ 0 w 1266825"/>
                <a:gd name="csY0" fmla="*/ 461963 h 923925"/>
                <a:gd name="csX1" fmla="*/ 230981 w 1266825"/>
                <a:gd name="csY1" fmla="*/ 0 h 923925"/>
                <a:gd name="csX2" fmla="*/ 1035844 w 1266825"/>
                <a:gd name="csY2" fmla="*/ 0 h 923925"/>
                <a:gd name="csX3" fmla="*/ 1266825 w 1266825"/>
                <a:gd name="csY3" fmla="*/ 461963 h 923925"/>
                <a:gd name="csX4" fmla="*/ 1035844 w 1266825"/>
                <a:gd name="csY4" fmla="*/ 923925 h 923925"/>
                <a:gd name="csX5" fmla="*/ 230981 w 1266825"/>
                <a:gd name="csY5" fmla="*/ 923925 h 923925"/>
                <a:gd name="csX6" fmla="*/ 0 w 1266825"/>
                <a:gd name="csY6" fmla="*/ 461963 h 923925"/>
                <a:gd name="csX0" fmla="*/ 0 w 1266825"/>
                <a:gd name="csY0" fmla="*/ 461963 h 923925"/>
                <a:gd name="csX1" fmla="*/ 230981 w 1266825"/>
                <a:gd name="csY1" fmla="*/ 0 h 923925"/>
                <a:gd name="csX2" fmla="*/ 1035844 w 1266825"/>
                <a:gd name="csY2" fmla="*/ 0 h 923925"/>
                <a:gd name="csX3" fmla="*/ 1266825 w 1266825"/>
                <a:gd name="csY3" fmla="*/ 461963 h 923925"/>
                <a:gd name="csX4" fmla="*/ 531019 w 1266825"/>
                <a:gd name="csY4" fmla="*/ 600075 h 923925"/>
                <a:gd name="csX5" fmla="*/ 230981 w 1266825"/>
                <a:gd name="csY5" fmla="*/ 923925 h 923925"/>
                <a:gd name="csX6" fmla="*/ 0 w 1266825"/>
                <a:gd name="csY6" fmla="*/ 461963 h 923925"/>
                <a:gd name="csX0" fmla="*/ 0 w 1266825"/>
                <a:gd name="csY0" fmla="*/ 461963 h 1076325"/>
                <a:gd name="csX1" fmla="*/ 230981 w 1266825"/>
                <a:gd name="csY1" fmla="*/ 0 h 1076325"/>
                <a:gd name="csX2" fmla="*/ 1035844 w 1266825"/>
                <a:gd name="csY2" fmla="*/ 0 h 1076325"/>
                <a:gd name="csX3" fmla="*/ 1266825 w 1266825"/>
                <a:gd name="csY3" fmla="*/ 461963 h 1076325"/>
                <a:gd name="csX4" fmla="*/ 531019 w 1266825"/>
                <a:gd name="csY4" fmla="*/ 600075 h 1076325"/>
                <a:gd name="csX5" fmla="*/ 859631 w 1266825"/>
                <a:gd name="csY5" fmla="*/ 1076325 h 1076325"/>
                <a:gd name="csX6" fmla="*/ 0 w 1266825"/>
                <a:gd name="csY6" fmla="*/ 461963 h 1076325"/>
                <a:gd name="csX0" fmla="*/ 0 w 1133475"/>
                <a:gd name="csY0" fmla="*/ 461963 h 1076325"/>
                <a:gd name="csX1" fmla="*/ 230981 w 1133475"/>
                <a:gd name="csY1" fmla="*/ 0 h 1076325"/>
                <a:gd name="csX2" fmla="*/ 1035844 w 1133475"/>
                <a:gd name="csY2" fmla="*/ 0 h 1076325"/>
                <a:gd name="csX3" fmla="*/ 1133475 w 1133475"/>
                <a:gd name="csY3" fmla="*/ 785813 h 1076325"/>
                <a:gd name="csX4" fmla="*/ 531019 w 1133475"/>
                <a:gd name="csY4" fmla="*/ 600075 h 1076325"/>
                <a:gd name="csX5" fmla="*/ 859631 w 1133475"/>
                <a:gd name="csY5" fmla="*/ 1076325 h 1076325"/>
                <a:gd name="csX6" fmla="*/ 0 w 1133475"/>
                <a:gd name="csY6" fmla="*/ 461963 h 1076325"/>
                <a:gd name="csX0" fmla="*/ 0 w 1133475"/>
                <a:gd name="csY0" fmla="*/ 461963 h 1076325"/>
                <a:gd name="csX1" fmla="*/ 230981 w 1133475"/>
                <a:gd name="csY1" fmla="*/ 0 h 1076325"/>
                <a:gd name="csX2" fmla="*/ 683419 w 1133475"/>
                <a:gd name="csY2" fmla="*/ 104775 h 1076325"/>
                <a:gd name="csX3" fmla="*/ 1133475 w 1133475"/>
                <a:gd name="csY3" fmla="*/ 785813 h 1076325"/>
                <a:gd name="csX4" fmla="*/ 531019 w 1133475"/>
                <a:gd name="csY4" fmla="*/ 600075 h 1076325"/>
                <a:gd name="csX5" fmla="*/ 859631 w 1133475"/>
                <a:gd name="csY5" fmla="*/ 1076325 h 1076325"/>
                <a:gd name="csX6" fmla="*/ 0 w 1133475"/>
                <a:gd name="csY6" fmla="*/ 461963 h 1076325"/>
                <a:gd name="csX0" fmla="*/ 0 w 1133475"/>
                <a:gd name="csY0" fmla="*/ 461963 h 1076325"/>
                <a:gd name="csX1" fmla="*/ 230981 w 1133475"/>
                <a:gd name="csY1" fmla="*/ 0 h 1076325"/>
                <a:gd name="csX2" fmla="*/ 1054894 w 1133475"/>
                <a:gd name="csY2" fmla="*/ 342900 h 1076325"/>
                <a:gd name="csX3" fmla="*/ 1133475 w 1133475"/>
                <a:gd name="csY3" fmla="*/ 785813 h 1076325"/>
                <a:gd name="csX4" fmla="*/ 531019 w 1133475"/>
                <a:gd name="csY4" fmla="*/ 600075 h 1076325"/>
                <a:gd name="csX5" fmla="*/ 859631 w 1133475"/>
                <a:gd name="csY5" fmla="*/ 1076325 h 1076325"/>
                <a:gd name="csX6" fmla="*/ 0 w 1133475"/>
                <a:gd name="csY6" fmla="*/ 461963 h 1076325"/>
                <a:gd name="csX0" fmla="*/ 0 w 1133475"/>
                <a:gd name="csY0" fmla="*/ 119063 h 733425"/>
                <a:gd name="csX1" fmla="*/ 354806 w 1133475"/>
                <a:gd name="csY1" fmla="*/ 114300 h 733425"/>
                <a:gd name="csX2" fmla="*/ 1054894 w 1133475"/>
                <a:gd name="csY2" fmla="*/ 0 h 733425"/>
                <a:gd name="csX3" fmla="*/ 1133475 w 1133475"/>
                <a:gd name="csY3" fmla="*/ 442913 h 733425"/>
                <a:gd name="csX4" fmla="*/ 531019 w 1133475"/>
                <a:gd name="csY4" fmla="*/ 257175 h 733425"/>
                <a:gd name="csX5" fmla="*/ 859631 w 1133475"/>
                <a:gd name="csY5" fmla="*/ 733425 h 733425"/>
                <a:gd name="csX6" fmla="*/ 0 w 1133475"/>
                <a:gd name="csY6" fmla="*/ 119063 h 733425"/>
                <a:gd name="csX0" fmla="*/ 45244 w 778669"/>
                <a:gd name="csY0" fmla="*/ 0 h 938212"/>
                <a:gd name="csX1" fmla="*/ 0 w 778669"/>
                <a:gd name="csY1" fmla="*/ 319087 h 938212"/>
                <a:gd name="csX2" fmla="*/ 700088 w 778669"/>
                <a:gd name="csY2" fmla="*/ 204787 h 938212"/>
                <a:gd name="csX3" fmla="*/ 778669 w 778669"/>
                <a:gd name="csY3" fmla="*/ 647700 h 938212"/>
                <a:gd name="csX4" fmla="*/ 176213 w 778669"/>
                <a:gd name="csY4" fmla="*/ 461962 h 938212"/>
                <a:gd name="csX5" fmla="*/ 504825 w 778669"/>
                <a:gd name="csY5" fmla="*/ 938212 h 938212"/>
                <a:gd name="csX6" fmla="*/ 45244 w 778669"/>
                <a:gd name="csY6" fmla="*/ 0 h 938212"/>
                <a:gd name="csX0" fmla="*/ 0 w 1085850"/>
                <a:gd name="csY0" fmla="*/ 61913 h 733425"/>
                <a:gd name="csX1" fmla="*/ 307181 w 1085850"/>
                <a:gd name="csY1" fmla="*/ 114300 h 733425"/>
                <a:gd name="csX2" fmla="*/ 1007269 w 1085850"/>
                <a:gd name="csY2" fmla="*/ 0 h 733425"/>
                <a:gd name="csX3" fmla="*/ 1085850 w 1085850"/>
                <a:gd name="csY3" fmla="*/ 442913 h 733425"/>
                <a:gd name="csX4" fmla="*/ 483394 w 1085850"/>
                <a:gd name="csY4" fmla="*/ 257175 h 733425"/>
                <a:gd name="csX5" fmla="*/ 812006 w 1085850"/>
                <a:gd name="csY5" fmla="*/ 733425 h 733425"/>
                <a:gd name="csX6" fmla="*/ 0 w 1085850"/>
                <a:gd name="csY6" fmla="*/ 61913 h 733425"/>
                <a:gd name="csX0" fmla="*/ 0 w 1085850"/>
                <a:gd name="csY0" fmla="*/ 261938 h 933450"/>
                <a:gd name="csX1" fmla="*/ 307181 w 1085850"/>
                <a:gd name="csY1" fmla="*/ 314325 h 933450"/>
                <a:gd name="csX2" fmla="*/ 464344 w 1085850"/>
                <a:gd name="csY2" fmla="*/ 0 h 933450"/>
                <a:gd name="csX3" fmla="*/ 1085850 w 1085850"/>
                <a:gd name="csY3" fmla="*/ 642938 h 933450"/>
                <a:gd name="csX4" fmla="*/ 483394 w 1085850"/>
                <a:gd name="csY4" fmla="*/ 457200 h 933450"/>
                <a:gd name="csX5" fmla="*/ 812006 w 1085850"/>
                <a:gd name="csY5" fmla="*/ 933450 h 933450"/>
                <a:gd name="csX6" fmla="*/ 0 w 1085850"/>
                <a:gd name="csY6" fmla="*/ 261938 h 933450"/>
                <a:gd name="csX0" fmla="*/ 0 w 1085850"/>
                <a:gd name="csY0" fmla="*/ 261938 h 933450"/>
                <a:gd name="csX1" fmla="*/ 621506 w 1085850"/>
                <a:gd name="csY1" fmla="*/ 333375 h 933450"/>
                <a:gd name="csX2" fmla="*/ 464344 w 1085850"/>
                <a:gd name="csY2" fmla="*/ 0 h 933450"/>
                <a:gd name="csX3" fmla="*/ 1085850 w 1085850"/>
                <a:gd name="csY3" fmla="*/ 642938 h 933450"/>
                <a:gd name="csX4" fmla="*/ 483394 w 1085850"/>
                <a:gd name="csY4" fmla="*/ 457200 h 933450"/>
                <a:gd name="csX5" fmla="*/ 812006 w 1085850"/>
                <a:gd name="csY5" fmla="*/ 933450 h 933450"/>
                <a:gd name="csX6" fmla="*/ 0 w 1085850"/>
                <a:gd name="csY6" fmla="*/ 261938 h 933450"/>
                <a:gd name="csX0" fmla="*/ 0 w 1085850"/>
                <a:gd name="csY0" fmla="*/ 261938 h 933450"/>
                <a:gd name="csX1" fmla="*/ 621506 w 1085850"/>
                <a:gd name="csY1" fmla="*/ 333375 h 933450"/>
                <a:gd name="csX2" fmla="*/ 464344 w 1085850"/>
                <a:gd name="csY2" fmla="*/ 0 h 933450"/>
                <a:gd name="csX3" fmla="*/ 1085850 w 1085850"/>
                <a:gd name="csY3" fmla="*/ 642938 h 933450"/>
                <a:gd name="csX4" fmla="*/ 645319 w 1085850"/>
                <a:gd name="csY4" fmla="*/ 533400 h 933450"/>
                <a:gd name="csX5" fmla="*/ 812006 w 1085850"/>
                <a:gd name="csY5" fmla="*/ 933450 h 933450"/>
                <a:gd name="csX6" fmla="*/ 0 w 1085850"/>
                <a:gd name="csY6" fmla="*/ 261938 h 933450"/>
                <a:gd name="csX0" fmla="*/ 0 w 1085850"/>
                <a:gd name="csY0" fmla="*/ 261938 h 933450"/>
                <a:gd name="csX1" fmla="*/ 231939 w 1085850"/>
                <a:gd name="csY1" fmla="*/ 57432 h 933450"/>
                <a:gd name="csX2" fmla="*/ 464344 w 1085850"/>
                <a:gd name="csY2" fmla="*/ 0 h 933450"/>
                <a:gd name="csX3" fmla="*/ 1085850 w 1085850"/>
                <a:gd name="csY3" fmla="*/ 642938 h 933450"/>
                <a:gd name="csX4" fmla="*/ 645319 w 1085850"/>
                <a:gd name="csY4" fmla="*/ 533400 h 933450"/>
                <a:gd name="csX5" fmla="*/ 812006 w 1085850"/>
                <a:gd name="csY5" fmla="*/ 933450 h 933450"/>
                <a:gd name="csX6" fmla="*/ 0 w 1085850"/>
                <a:gd name="csY6" fmla="*/ 261938 h 933450"/>
                <a:gd name="csX0" fmla="*/ 0 w 1085850"/>
                <a:gd name="csY0" fmla="*/ 204506 h 876018"/>
                <a:gd name="csX1" fmla="*/ 231939 w 1085850"/>
                <a:gd name="csY1" fmla="*/ 0 h 876018"/>
                <a:gd name="csX2" fmla="*/ 664538 w 1085850"/>
                <a:gd name="csY2" fmla="*/ 12906 h 876018"/>
                <a:gd name="csX3" fmla="*/ 1085850 w 1085850"/>
                <a:gd name="csY3" fmla="*/ 585506 h 876018"/>
                <a:gd name="csX4" fmla="*/ 645319 w 1085850"/>
                <a:gd name="csY4" fmla="*/ 475968 h 876018"/>
                <a:gd name="csX5" fmla="*/ 812006 w 1085850"/>
                <a:gd name="csY5" fmla="*/ 876018 h 876018"/>
                <a:gd name="csX6" fmla="*/ 0 w 1085850"/>
                <a:gd name="csY6" fmla="*/ 204506 h 876018"/>
                <a:gd name="csX0" fmla="*/ 0 w 874835"/>
                <a:gd name="csY0" fmla="*/ 350593 h 876018"/>
                <a:gd name="csX1" fmla="*/ 20924 w 874835"/>
                <a:gd name="csY1" fmla="*/ 0 h 876018"/>
                <a:gd name="csX2" fmla="*/ 453523 w 874835"/>
                <a:gd name="csY2" fmla="*/ 12906 h 876018"/>
                <a:gd name="csX3" fmla="*/ 874835 w 874835"/>
                <a:gd name="csY3" fmla="*/ 585506 h 876018"/>
                <a:gd name="csX4" fmla="*/ 434304 w 874835"/>
                <a:gd name="csY4" fmla="*/ 475968 h 876018"/>
                <a:gd name="csX5" fmla="*/ 600991 w 874835"/>
                <a:gd name="csY5" fmla="*/ 876018 h 876018"/>
                <a:gd name="csX6" fmla="*/ 0 w 874835"/>
                <a:gd name="csY6" fmla="*/ 350593 h 87601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874835" h="876018">
                  <a:moveTo>
                    <a:pt x="0" y="350593"/>
                  </a:moveTo>
                  <a:lnTo>
                    <a:pt x="20924" y="0"/>
                  </a:lnTo>
                  <a:lnTo>
                    <a:pt x="453523" y="12906"/>
                  </a:lnTo>
                  <a:lnTo>
                    <a:pt x="874835" y="585506"/>
                  </a:lnTo>
                  <a:lnTo>
                    <a:pt x="434304" y="475968"/>
                  </a:lnTo>
                  <a:lnTo>
                    <a:pt x="600991" y="876018"/>
                  </a:lnTo>
                  <a:lnTo>
                    <a:pt x="0" y="350593"/>
                  </a:lnTo>
                  <a:close/>
                </a:path>
              </a:pathLst>
            </a:custGeom>
            <a:ln w="254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TextBox 10">
              <a:extLst>
                <a:ext uri="{FF2B5EF4-FFF2-40B4-BE49-F238E27FC236}">
                  <a16:creationId xmlns:a16="http://schemas.microsoft.com/office/drawing/2014/main" id="{DB3AD314-C318-4203-633F-910835C55F75}"/>
                </a:ext>
              </a:extLst>
            </p:cNvPr>
            <p:cNvSpPr txBox="1"/>
            <p:nvPr/>
          </p:nvSpPr>
          <p:spPr>
            <a:xfrm>
              <a:off x="10908636" y="2397965"/>
              <a:ext cx="792396" cy="307777"/>
            </a:xfrm>
            <a:prstGeom prst="rect">
              <a:avLst/>
            </a:prstGeom>
          </p:spPr>
          <p:txBody>
            <a:bodyPr wrap="none" rtlCol="0">
              <a:spAutoFit/>
            </a:bodyPr>
            <a:lstStyle/>
            <a:p>
              <a:r>
                <a:rPr lang="en-US" sz="1400" dirty="0"/>
                <a:t>Polygon</a:t>
              </a:r>
            </a:p>
          </p:txBody>
        </p:sp>
      </p:grpSp>
      <p:grpSp>
        <p:nvGrpSpPr>
          <p:cNvPr id="70" name="Group 69">
            <a:extLst>
              <a:ext uri="{FF2B5EF4-FFF2-40B4-BE49-F238E27FC236}">
                <a16:creationId xmlns:a16="http://schemas.microsoft.com/office/drawing/2014/main" id="{1DB6D60F-963C-4E3C-4CE3-2AAE657A3E65}"/>
              </a:ext>
            </a:extLst>
          </p:cNvPr>
          <p:cNvGrpSpPr/>
          <p:nvPr/>
        </p:nvGrpSpPr>
        <p:grpSpPr>
          <a:xfrm>
            <a:off x="6654616" y="1979564"/>
            <a:ext cx="1686410" cy="1299056"/>
            <a:chOff x="8189438" y="2746596"/>
            <a:chExt cx="1686410" cy="1299056"/>
          </a:xfrm>
        </p:grpSpPr>
        <p:sp>
          <p:nvSpPr>
            <p:cNvPr id="14" name="Rectangle 13">
              <a:extLst>
                <a:ext uri="{FF2B5EF4-FFF2-40B4-BE49-F238E27FC236}">
                  <a16:creationId xmlns:a16="http://schemas.microsoft.com/office/drawing/2014/main" id="{1EA18D29-CFED-AF7F-8D83-48C7A4397F8A}"/>
                </a:ext>
              </a:extLst>
            </p:cNvPr>
            <p:cNvSpPr/>
            <p:nvPr/>
          </p:nvSpPr>
          <p:spPr>
            <a:xfrm>
              <a:off x="8508262" y="2746596"/>
              <a:ext cx="1115256" cy="700710"/>
            </a:xfrm>
            <a:prstGeom prst="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01D66A9D-51EF-5592-DFF8-605E64CE9C22}"/>
                </a:ext>
              </a:extLst>
            </p:cNvPr>
            <p:cNvSpPr/>
            <p:nvPr/>
          </p:nvSpPr>
          <p:spPr>
            <a:xfrm>
              <a:off x="8935853" y="3029240"/>
              <a:ext cx="168814" cy="168814"/>
            </a:xfrm>
            <a:prstGeom prst="ellipse">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80D825E2-4450-9ACB-881B-481D75D9ACD5}"/>
                </a:ext>
              </a:extLst>
            </p:cNvPr>
            <p:cNvSpPr txBox="1"/>
            <p:nvPr/>
          </p:nvSpPr>
          <p:spPr>
            <a:xfrm>
              <a:off x="8189438" y="3522432"/>
              <a:ext cx="1686410" cy="523220"/>
            </a:xfrm>
            <a:prstGeom prst="rect">
              <a:avLst/>
            </a:prstGeom>
            <a:noFill/>
          </p:spPr>
          <p:txBody>
            <a:bodyPr wrap="square" rtlCol="0">
              <a:spAutoFit/>
            </a:bodyPr>
            <a:lstStyle/>
            <a:p>
              <a:pPr algn="ctr"/>
              <a:r>
                <a:rPr lang="en-US" sz="1400" dirty="0"/>
                <a:t>Point-MBR Containment Test</a:t>
              </a:r>
            </a:p>
          </p:txBody>
        </p:sp>
      </p:grpSp>
      <p:grpSp>
        <p:nvGrpSpPr>
          <p:cNvPr id="71" name="Group 70">
            <a:extLst>
              <a:ext uri="{FF2B5EF4-FFF2-40B4-BE49-F238E27FC236}">
                <a16:creationId xmlns:a16="http://schemas.microsoft.com/office/drawing/2014/main" id="{7739B6F2-5B83-0ED7-05E7-753F9B30948E}"/>
              </a:ext>
            </a:extLst>
          </p:cNvPr>
          <p:cNvGrpSpPr/>
          <p:nvPr/>
        </p:nvGrpSpPr>
        <p:grpSpPr>
          <a:xfrm>
            <a:off x="9115476" y="1995851"/>
            <a:ext cx="1551912" cy="1269164"/>
            <a:chOff x="10409177" y="2701362"/>
            <a:chExt cx="1551912" cy="1269164"/>
          </a:xfrm>
        </p:grpSpPr>
        <p:sp>
          <p:nvSpPr>
            <p:cNvPr id="12" name="Rectangle 11">
              <a:extLst>
                <a:ext uri="{FF2B5EF4-FFF2-40B4-BE49-F238E27FC236}">
                  <a16:creationId xmlns:a16="http://schemas.microsoft.com/office/drawing/2014/main" id="{D5A7BBEF-7B6F-87CB-F763-4809F49B2E0C}"/>
                </a:ext>
              </a:extLst>
            </p:cNvPr>
            <p:cNvSpPr/>
            <p:nvPr/>
          </p:nvSpPr>
          <p:spPr>
            <a:xfrm>
              <a:off x="10409177" y="2908851"/>
              <a:ext cx="894148" cy="459932"/>
            </a:xfrm>
            <a:prstGeom prst="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1B1CE3E-6BB1-CB16-0BC9-E3136D242E6E}"/>
                </a:ext>
              </a:extLst>
            </p:cNvPr>
            <p:cNvSpPr/>
            <p:nvPr/>
          </p:nvSpPr>
          <p:spPr>
            <a:xfrm>
              <a:off x="10845833" y="2701362"/>
              <a:ext cx="1115256" cy="573749"/>
            </a:xfrm>
            <a:prstGeom prst="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64C342A2-33AD-0726-E5F6-41FA77616421}"/>
                </a:ext>
              </a:extLst>
            </p:cNvPr>
            <p:cNvSpPr txBox="1"/>
            <p:nvPr/>
          </p:nvSpPr>
          <p:spPr>
            <a:xfrm>
              <a:off x="10474643" y="3447306"/>
              <a:ext cx="1451303" cy="523220"/>
            </a:xfrm>
            <a:prstGeom prst="rect">
              <a:avLst/>
            </a:prstGeom>
            <a:noFill/>
          </p:spPr>
          <p:txBody>
            <a:bodyPr wrap="square" rtlCol="0">
              <a:spAutoFit/>
            </a:bodyPr>
            <a:lstStyle/>
            <a:p>
              <a:pPr algn="ctr"/>
              <a:r>
                <a:rPr lang="en-US" sz="1400" dirty="0"/>
                <a:t>MBR-MBR Intersection Test</a:t>
              </a:r>
            </a:p>
          </p:txBody>
        </p:sp>
      </p:grpSp>
      <p:grpSp>
        <p:nvGrpSpPr>
          <p:cNvPr id="76" name="Group 75">
            <a:extLst>
              <a:ext uri="{FF2B5EF4-FFF2-40B4-BE49-F238E27FC236}">
                <a16:creationId xmlns:a16="http://schemas.microsoft.com/office/drawing/2014/main" id="{F3D8C6F6-3736-F6F3-B9A5-F55A66A05C43}"/>
              </a:ext>
            </a:extLst>
          </p:cNvPr>
          <p:cNvGrpSpPr/>
          <p:nvPr/>
        </p:nvGrpSpPr>
        <p:grpSpPr>
          <a:xfrm>
            <a:off x="898372" y="5191940"/>
            <a:ext cx="926087" cy="770556"/>
            <a:chOff x="8068324" y="4590369"/>
            <a:chExt cx="926087" cy="770556"/>
          </a:xfrm>
        </p:grpSpPr>
        <p:cxnSp>
          <p:nvCxnSpPr>
            <p:cNvPr id="20" name="Straight Arrow Connector 19">
              <a:extLst>
                <a:ext uri="{FF2B5EF4-FFF2-40B4-BE49-F238E27FC236}">
                  <a16:creationId xmlns:a16="http://schemas.microsoft.com/office/drawing/2014/main" id="{260138EB-103C-15CE-5B2F-0D0403AC105E}"/>
                </a:ext>
              </a:extLst>
            </p:cNvPr>
            <p:cNvCxnSpPr>
              <a:cxnSpLocks/>
            </p:cNvCxnSpPr>
            <p:nvPr/>
          </p:nvCxnSpPr>
          <p:spPr>
            <a:xfrm>
              <a:off x="8371989" y="4590369"/>
              <a:ext cx="252722" cy="0"/>
            </a:xfrm>
            <a:prstGeom prst="straightConnector1">
              <a:avLst/>
            </a:prstGeom>
            <a:ln w="38100">
              <a:solidFill>
                <a:srgbClr val="00B050"/>
              </a:solidFill>
              <a:headEnd type="oval" w="med" len="med"/>
              <a:tailEnd type="triangle" w="med" len="med"/>
            </a:ln>
          </p:spPr>
          <p:style>
            <a:lnRef idx="2">
              <a:schemeClr val="accent1"/>
            </a:lnRef>
            <a:fillRef idx="0">
              <a:schemeClr val="accent1"/>
            </a:fillRef>
            <a:effectRef idx="1">
              <a:schemeClr val="accent1"/>
            </a:effectRef>
            <a:fontRef idx="minor">
              <a:schemeClr val="tx1"/>
            </a:fontRef>
          </p:style>
        </p:cxnSp>
        <p:sp>
          <p:nvSpPr>
            <p:cNvPr id="22" name="TextBox 21">
              <a:extLst>
                <a:ext uri="{FF2B5EF4-FFF2-40B4-BE49-F238E27FC236}">
                  <a16:creationId xmlns:a16="http://schemas.microsoft.com/office/drawing/2014/main" id="{3E5BF612-0FC1-0B1B-5BA3-E10FF64FDBE2}"/>
                </a:ext>
              </a:extLst>
            </p:cNvPr>
            <p:cNvSpPr txBox="1"/>
            <p:nvPr/>
          </p:nvSpPr>
          <p:spPr>
            <a:xfrm>
              <a:off x="8068324" y="5053148"/>
              <a:ext cx="926087" cy="307777"/>
            </a:xfrm>
            <a:prstGeom prst="rect">
              <a:avLst/>
            </a:prstGeom>
            <a:noFill/>
          </p:spPr>
          <p:txBody>
            <a:bodyPr wrap="none" rtlCol="0">
              <a:spAutoFit/>
            </a:bodyPr>
            <a:lstStyle/>
            <a:p>
              <a:r>
                <a:rPr lang="en-US" sz="1400" dirty="0"/>
                <a:t>Short Ray</a:t>
              </a:r>
            </a:p>
          </p:txBody>
        </p:sp>
      </p:grpSp>
      <p:grpSp>
        <p:nvGrpSpPr>
          <p:cNvPr id="77" name="Group 76">
            <a:extLst>
              <a:ext uri="{FF2B5EF4-FFF2-40B4-BE49-F238E27FC236}">
                <a16:creationId xmlns:a16="http://schemas.microsoft.com/office/drawing/2014/main" id="{FAFD47ED-4F9D-F9A4-5D91-A35A5409CAFD}"/>
              </a:ext>
            </a:extLst>
          </p:cNvPr>
          <p:cNvGrpSpPr/>
          <p:nvPr/>
        </p:nvGrpSpPr>
        <p:grpSpPr>
          <a:xfrm>
            <a:off x="2526877" y="5050669"/>
            <a:ext cx="1356792" cy="922040"/>
            <a:chOff x="9143990" y="4449098"/>
            <a:chExt cx="1356792" cy="922040"/>
          </a:xfrm>
        </p:grpSpPr>
        <p:cxnSp>
          <p:nvCxnSpPr>
            <p:cNvPr id="25" name="Straight Arrow Connector 24">
              <a:extLst>
                <a:ext uri="{FF2B5EF4-FFF2-40B4-BE49-F238E27FC236}">
                  <a16:creationId xmlns:a16="http://schemas.microsoft.com/office/drawing/2014/main" id="{BD473E24-A6E7-1833-93BE-782917C4401B}"/>
                </a:ext>
              </a:extLst>
            </p:cNvPr>
            <p:cNvCxnSpPr>
              <a:cxnSpLocks/>
            </p:cNvCxnSpPr>
            <p:nvPr/>
          </p:nvCxnSpPr>
          <p:spPr>
            <a:xfrm flipV="1">
              <a:off x="9143990" y="4449098"/>
              <a:ext cx="499560" cy="307354"/>
            </a:xfrm>
            <a:prstGeom prst="straightConnector1">
              <a:avLst/>
            </a:prstGeom>
            <a:ln w="38100">
              <a:solidFill>
                <a:srgbClr val="00B050"/>
              </a:solidFill>
              <a:headEnd type="oval" w="med" len="med"/>
              <a:tailEnd type="triangle" w="med" len="med"/>
            </a:ln>
          </p:spPr>
          <p:style>
            <a:lnRef idx="2">
              <a:schemeClr val="accent1"/>
            </a:lnRef>
            <a:fillRef idx="0">
              <a:schemeClr val="accent1"/>
            </a:fillRef>
            <a:effectRef idx="1">
              <a:schemeClr val="accent1"/>
            </a:effectRef>
            <a:fontRef idx="minor">
              <a:schemeClr val="tx1"/>
            </a:fontRef>
          </p:style>
        </p:cxnSp>
        <p:cxnSp>
          <p:nvCxnSpPr>
            <p:cNvPr id="28" name="Straight Arrow Connector 27">
              <a:extLst>
                <a:ext uri="{FF2B5EF4-FFF2-40B4-BE49-F238E27FC236}">
                  <a16:creationId xmlns:a16="http://schemas.microsoft.com/office/drawing/2014/main" id="{B49144AE-4D16-0283-8E3C-D3604228370F}"/>
                </a:ext>
              </a:extLst>
            </p:cNvPr>
            <p:cNvCxnSpPr>
              <a:cxnSpLocks/>
            </p:cNvCxnSpPr>
            <p:nvPr/>
          </p:nvCxnSpPr>
          <p:spPr>
            <a:xfrm>
              <a:off x="9643550" y="4449098"/>
              <a:ext cx="765627" cy="328106"/>
            </a:xfrm>
            <a:prstGeom prst="straightConnector1">
              <a:avLst/>
            </a:prstGeom>
            <a:ln w="38100">
              <a:solidFill>
                <a:srgbClr val="00B050"/>
              </a:solidFill>
              <a:headEnd type="oval" w="med" len="med"/>
              <a:tailEnd type="triangle" w="med" len="med"/>
            </a:ln>
          </p:spPr>
          <p:style>
            <a:lnRef idx="2">
              <a:schemeClr val="accent1"/>
            </a:lnRef>
            <a:fillRef idx="0">
              <a:schemeClr val="accent1"/>
            </a:fillRef>
            <a:effectRef idx="1">
              <a:schemeClr val="accent1"/>
            </a:effectRef>
            <a:fontRef idx="minor">
              <a:schemeClr val="tx1"/>
            </a:fontRef>
          </p:style>
        </p:cxnSp>
        <p:sp>
          <p:nvSpPr>
            <p:cNvPr id="31" name="TextBox 30">
              <a:extLst>
                <a:ext uri="{FF2B5EF4-FFF2-40B4-BE49-F238E27FC236}">
                  <a16:creationId xmlns:a16="http://schemas.microsoft.com/office/drawing/2014/main" id="{10ACE1E0-5031-8FDC-3EC7-44CCE4C8F6FA}"/>
                </a:ext>
              </a:extLst>
            </p:cNvPr>
            <p:cNvSpPr txBox="1"/>
            <p:nvPr/>
          </p:nvSpPr>
          <p:spPr>
            <a:xfrm>
              <a:off x="9218251" y="5063361"/>
              <a:ext cx="1282531" cy="307777"/>
            </a:xfrm>
            <a:prstGeom prst="rect">
              <a:avLst/>
            </a:prstGeom>
            <a:noFill/>
          </p:spPr>
          <p:txBody>
            <a:bodyPr wrap="none" rtlCol="0">
              <a:spAutoFit/>
            </a:bodyPr>
            <a:lstStyle/>
            <a:p>
              <a:r>
                <a:rPr lang="en-US" sz="1400" dirty="0"/>
                <a:t>Segment Rays</a:t>
              </a:r>
            </a:p>
          </p:txBody>
        </p:sp>
      </p:grpSp>
      <p:grpSp>
        <p:nvGrpSpPr>
          <p:cNvPr id="78" name="Group 77">
            <a:extLst>
              <a:ext uri="{FF2B5EF4-FFF2-40B4-BE49-F238E27FC236}">
                <a16:creationId xmlns:a16="http://schemas.microsoft.com/office/drawing/2014/main" id="{06740368-D71D-2088-48C7-6D47185FCB71}"/>
              </a:ext>
            </a:extLst>
          </p:cNvPr>
          <p:cNvGrpSpPr/>
          <p:nvPr/>
        </p:nvGrpSpPr>
        <p:grpSpPr>
          <a:xfrm>
            <a:off x="4683575" y="4922746"/>
            <a:ext cx="1756506" cy="1069345"/>
            <a:chOff x="10525208" y="4321175"/>
            <a:chExt cx="1756506" cy="1069345"/>
          </a:xfrm>
        </p:grpSpPr>
        <p:cxnSp>
          <p:nvCxnSpPr>
            <p:cNvPr id="33" name="Straight Arrow Connector 32">
              <a:extLst>
                <a:ext uri="{FF2B5EF4-FFF2-40B4-BE49-F238E27FC236}">
                  <a16:creationId xmlns:a16="http://schemas.microsoft.com/office/drawing/2014/main" id="{AEEE59A7-F2BE-4AF8-9320-6C116DFBB62F}"/>
                </a:ext>
              </a:extLst>
            </p:cNvPr>
            <p:cNvCxnSpPr>
              <a:cxnSpLocks/>
            </p:cNvCxnSpPr>
            <p:nvPr/>
          </p:nvCxnSpPr>
          <p:spPr>
            <a:xfrm flipV="1">
              <a:off x="10860009" y="4321175"/>
              <a:ext cx="10717" cy="273591"/>
            </a:xfrm>
            <a:prstGeom prst="straightConnector1">
              <a:avLst/>
            </a:prstGeom>
            <a:ln w="38100">
              <a:solidFill>
                <a:srgbClr val="00B050"/>
              </a:solidFill>
              <a:headEnd type="oval" w="med" len="med"/>
              <a:tailEnd type="triangle" w="med" len="med"/>
            </a:ln>
          </p:spPr>
          <p:style>
            <a:lnRef idx="2">
              <a:schemeClr val="accent1"/>
            </a:lnRef>
            <a:fillRef idx="0">
              <a:schemeClr val="accent1"/>
            </a:fillRef>
            <a:effectRef idx="1">
              <a:schemeClr val="accent1"/>
            </a:effectRef>
            <a:fontRef idx="minor">
              <a:schemeClr val="tx1"/>
            </a:fontRef>
          </p:style>
        </p:cxnSp>
        <p:cxnSp>
          <p:nvCxnSpPr>
            <p:cNvPr id="35" name="Straight Arrow Connector 34">
              <a:extLst>
                <a:ext uri="{FF2B5EF4-FFF2-40B4-BE49-F238E27FC236}">
                  <a16:creationId xmlns:a16="http://schemas.microsoft.com/office/drawing/2014/main" id="{D34EC642-499D-0EED-AB3D-7A88066E23C6}"/>
                </a:ext>
              </a:extLst>
            </p:cNvPr>
            <p:cNvCxnSpPr>
              <a:cxnSpLocks/>
            </p:cNvCxnSpPr>
            <p:nvPr/>
          </p:nvCxnSpPr>
          <p:spPr>
            <a:xfrm>
              <a:off x="10870726" y="4321175"/>
              <a:ext cx="432599" cy="10326"/>
            </a:xfrm>
            <a:prstGeom prst="straightConnector1">
              <a:avLst/>
            </a:prstGeom>
            <a:ln w="38100">
              <a:solidFill>
                <a:srgbClr val="00B050"/>
              </a:solidFill>
              <a:headEnd type="oval" w="med" len="med"/>
              <a:tailEnd type="triangle" w="med" len="med"/>
            </a:ln>
          </p:spPr>
          <p:style>
            <a:lnRef idx="2">
              <a:schemeClr val="accent1"/>
            </a:lnRef>
            <a:fillRef idx="0">
              <a:schemeClr val="accent1"/>
            </a:fillRef>
            <a:effectRef idx="1">
              <a:schemeClr val="accent1"/>
            </a:effectRef>
            <a:fontRef idx="minor">
              <a:schemeClr val="tx1"/>
            </a:fontRef>
          </p:style>
        </p:cxnSp>
        <p:cxnSp>
          <p:nvCxnSpPr>
            <p:cNvPr id="38" name="Straight Arrow Connector 37">
              <a:extLst>
                <a:ext uri="{FF2B5EF4-FFF2-40B4-BE49-F238E27FC236}">
                  <a16:creationId xmlns:a16="http://schemas.microsoft.com/office/drawing/2014/main" id="{F0A65E42-408D-4C9F-6D36-491043992C73}"/>
                </a:ext>
              </a:extLst>
            </p:cNvPr>
            <p:cNvCxnSpPr>
              <a:cxnSpLocks/>
            </p:cNvCxnSpPr>
            <p:nvPr/>
          </p:nvCxnSpPr>
          <p:spPr>
            <a:xfrm>
              <a:off x="11303325" y="4331501"/>
              <a:ext cx="464443" cy="492610"/>
            </a:xfrm>
            <a:prstGeom prst="straightConnector1">
              <a:avLst/>
            </a:prstGeom>
            <a:ln w="38100">
              <a:solidFill>
                <a:srgbClr val="00B050"/>
              </a:solidFill>
              <a:headEnd type="oval" w="med" len="med"/>
              <a:tailEnd type="triangle" w="med" len="med"/>
            </a:ln>
          </p:spPr>
          <p:style>
            <a:lnRef idx="2">
              <a:schemeClr val="accent1"/>
            </a:lnRef>
            <a:fillRef idx="0">
              <a:schemeClr val="accent1"/>
            </a:fillRef>
            <a:effectRef idx="1">
              <a:schemeClr val="accent1"/>
            </a:effectRef>
            <a:fontRef idx="minor">
              <a:schemeClr val="tx1"/>
            </a:fontRef>
          </p:style>
        </p:cxnSp>
        <p:cxnSp>
          <p:nvCxnSpPr>
            <p:cNvPr id="42" name="Straight Arrow Connector 41">
              <a:extLst>
                <a:ext uri="{FF2B5EF4-FFF2-40B4-BE49-F238E27FC236}">
                  <a16:creationId xmlns:a16="http://schemas.microsoft.com/office/drawing/2014/main" id="{CAF22E56-A478-6FE9-0B6B-AED8DBE11FCB}"/>
                </a:ext>
              </a:extLst>
            </p:cNvPr>
            <p:cNvCxnSpPr>
              <a:cxnSpLocks/>
            </p:cNvCxnSpPr>
            <p:nvPr/>
          </p:nvCxnSpPr>
          <p:spPr>
            <a:xfrm flipH="1" flipV="1">
              <a:off x="11284106" y="4702007"/>
              <a:ext cx="483662" cy="94273"/>
            </a:xfrm>
            <a:prstGeom prst="straightConnector1">
              <a:avLst/>
            </a:prstGeom>
            <a:ln w="38100">
              <a:solidFill>
                <a:srgbClr val="00B050"/>
              </a:solidFill>
              <a:headEnd type="oval" w="med" len="med"/>
              <a:tailEnd type="triangle" w="med" len="med"/>
            </a:ln>
          </p:spPr>
          <p:style>
            <a:lnRef idx="2">
              <a:schemeClr val="accent1"/>
            </a:lnRef>
            <a:fillRef idx="0">
              <a:schemeClr val="accent1"/>
            </a:fillRef>
            <a:effectRef idx="1">
              <a:schemeClr val="accent1"/>
            </a:effectRef>
            <a:fontRef idx="minor">
              <a:schemeClr val="tx1"/>
            </a:fontRef>
          </p:style>
        </p:cxnSp>
        <p:cxnSp>
          <p:nvCxnSpPr>
            <p:cNvPr id="45" name="Straight Arrow Connector 44">
              <a:extLst>
                <a:ext uri="{FF2B5EF4-FFF2-40B4-BE49-F238E27FC236}">
                  <a16:creationId xmlns:a16="http://schemas.microsoft.com/office/drawing/2014/main" id="{69A4DDFE-ABC8-011E-4704-EFCEA97738A5}"/>
                </a:ext>
              </a:extLst>
            </p:cNvPr>
            <p:cNvCxnSpPr>
              <a:cxnSpLocks/>
            </p:cNvCxnSpPr>
            <p:nvPr/>
          </p:nvCxnSpPr>
          <p:spPr>
            <a:xfrm>
              <a:off x="11284106" y="4702007"/>
              <a:ext cx="211208" cy="361069"/>
            </a:xfrm>
            <a:prstGeom prst="straightConnector1">
              <a:avLst/>
            </a:prstGeom>
            <a:ln w="38100">
              <a:solidFill>
                <a:srgbClr val="00B050"/>
              </a:solidFill>
              <a:headEnd type="oval" w="med" len="med"/>
              <a:tailEnd type="triangle" w="med" len="med"/>
            </a:ln>
          </p:spPr>
          <p:style>
            <a:lnRef idx="2">
              <a:schemeClr val="accent1"/>
            </a:lnRef>
            <a:fillRef idx="0">
              <a:schemeClr val="accent1"/>
            </a:fillRef>
            <a:effectRef idx="1">
              <a:schemeClr val="accent1"/>
            </a:effectRef>
            <a:fontRef idx="minor">
              <a:schemeClr val="tx1"/>
            </a:fontRef>
          </p:style>
        </p:cxnSp>
        <p:cxnSp>
          <p:nvCxnSpPr>
            <p:cNvPr id="48" name="Straight Arrow Connector 47">
              <a:extLst>
                <a:ext uri="{FF2B5EF4-FFF2-40B4-BE49-F238E27FC236}">
                  <a16:creationId xmlns:a16="http://schemas.microsoft.com/office/drawing/2014/main" id="{4C81A5DC-CB2B-B617-B30C-4FE559FCB6CD}"/>
                </a:ext>
              </a:extLst>
            </p:cNvPr>
            <p:cNvCxnSpPr>
              <a:cxnSpLocks/>
            </p:cNvCxnSpPr>
            <p:nvPr/>
          </p:nvCxnSpPr>
          <p:spPr>
            <a:xfrm flipH="1" flipV="1">
              <a:off x="10833447" y="4590369"/>
              <a:ext cx="645512" cy="461384"/>
            </a:xfrm>
            <a:prstGeom prst="straightConnector1">
              <a:avLst/>
            </a:prstGeom>
            <a:ln w="38100">
              <a:solidFill>
                <a:srgbClr val="00B050"/>
              </a:solidFill>
              <a:headEnd type="oval" w="med" len="med"/>
              <a:tailEnd type="triangle" w="med" len="med"/>
            </a:ln>
          </p:spPr>
          <p:style>
            <a:lnRef idx="2">
              <a:schemeClr val="accent1"/>
            </a:lnRef>
            <a:fillRef idx="0">
              <a:schemeClr val="accent1"/>
            </a:fillRef>
            <a:effectRef idx="1">
              <a:schemeClr val="accent1"/>
            </a:effectRef>
            <a:fontRef idx="minor">
              <a:schemeClr val="tx1"/>
            </a:fontRef>
          </p:style>
        </p:cxnSp>
        <p:sp>
          <p:nvSpPr>
            <p:cNvPr id="53" name="TextBox 52">
              <a:extLst>
                <a:ext uri="{FF2B5EF4-FFF2-40B4-BE49-F238E27FC236}">
                  <a16:creationId xmlns:a16="http://schemas.microsoft.com/office/drawing/2014/main" id="{BDB213FC-90E3-4336-1D52-FFC92741ECB8}"/>
                </a:ext>
              </a:extLst>
            </p:cNvPr>
            <p:cNvSpPr txBox="1"/>
            <p:nvPr/>
          </p:nvSpPr>
          <p:spPr>
            <a:xfrm>
              <a:off x="10525208" y="5082743"/>
              <a:ext cx="1756506" cy="307777"/>
            </a:xfrm>
            <a:prstGeom prst="rect">
              <a:avLst/>
            </a:prstGeom>
            <a:noFill/>
          </p:spPr>
          <p:txBody>
            <a:bodyPr wrap="none" rtlCol="0">
              <a:spAutoFit/>
            </a:bodyPr>
            <a:lstStyle/>
            <a:p>
              <a:r>
                <a:rPr lang="en-US" sz="1400" dirty="0"/>
                <a:t>Boundary Ring Rays</a:t>
              </a:r>
            </a:p>
          </p:txBody>
        </p:sp>
      </p:grpSp>
      <p:grpSp>
        <p:nvGrpSpPr>
          <p:cNvPr id="74" name="Group 73">
            <a:extLst>
              <a:ext uri="{FF2B5EF4-FFF2-40B4-BE49-F238E27FC236}">
                <a16:creationId xmlns:a16="http://schemas.microsoft.com/office/drawing/2014/main" id="{20C0D372-AE5B-44D9-ECEA-0FD978DAC9C7}"/>
              </a:ext>
            </a:extLst>
          </p:cNvPr>
          <p:cNvGrpSpPr/>
          <p:nvPr/>
        </p:nvGrpSpPr>
        <p:grpSpPr>
          <a:xfrm>
            <a:off x="6759961" y="4922746"/>
            <a:ext cx="1542214" cy="1223930"/>
            <a:chOff x="8030825" y="5642125"/>
            <a:chExt cx="1542214" cy="1223930"/>
          </a:xfrm>
        </p:grpSpPr>
        <p:sp>
          <p:nvSpPr>
            <p:cNvPr id="57" name="Rectangle 56">
              <a:extLst>
                <a:ext uri="{FF2B5EF4-FFF2-40B4-BE49-F238E27FC236}">
                  <a16:creationId xmlns:a16="http://schemas.microsoft.com/office/drawing/2014/main" id="{BA2D0E66-BB8F-706D-FB00-088F9F933CC0}"/>
                </a:ext>
              </a:extLst>
            </p:cNvPr>
            <p:cNvSpPr/>
            <p:nvPr/>
          </p:nvSpPr>
          <p:spPr>
            <a:xfrm>
              <a:off x="8243248" y="5642125"/>
              <a:ext cx="1115256" cy="700710"/>
            </a:xfrm>
            <a:prstGeom prst="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8" name="Straight Arrow Connector 57">
              <a:extLst>
                <a:ext uri="{FF2B5EF4-FFF2-40B4-BE49-F238E27FC236}">
                  <a16:creationId xmlns:a16="http://schemas.microsoft.com/office/drawing/2014/main" id="{F68780F6-9401-5396-0F41-1F02BBD364CD}"/>
                </a:ext>
              </a:extLst>
            </p:cNvPr>
            <p:cNvCxnSpPr>
              <a:cxnSpLocks/>
            </p:cNvCxnSpPr>
            <p:nvPr/>
          </p:nvCxnSpPr>
          <p:spPr>
            <a:xfrm>
              <a:off x="8648193" y="5984466"/>
              <a:ext cx="252722" cy="0"/>
            </a:xfrm>
            <a:prstGeom prst="straightConnector1">
              <a:avLst/>
            </a:prstGeom>
            <a:ln w="38100">
              <a:solidFill>
                <a:srgbClr val="00B050"/>
              </a:solidFill>
              <a:headEnd type="oval" w="med" len="med"/>
              <a:tailEnd type="triangle" w="med" len="med"/>
            </a:ln>
          </p:spPr>
          <p:style>
            <a:lnRef idx="2">
              <a:schemeClr val="accent1"/>
            </a:lnRef>
            <a:fillRef idx="0">
              <a:schemeClr val="accent1"/>
            </a:fillRef>
            <a:effectRef idx="1">
              <a:schemeClr val="accent1"/>
            </a:effectRef>
            <a:fontRef idx="minor">
              <a:schemeClr val="tx1"/>
            </a:fontRef>
          </p:style>
        </p:cxnSp>
        <p:sp>
          <p:nvSpPr>
            <p:cNvPr id="72" name="TextBox 71">
              <a:extLst>
                <a:ext uri="{FF2B5EF4-FFF2-40B4-BE49-F238E27FC236}">
                  <a16:creationId xmlns:a16="http://schemas.microsoft.com/office/drawing/2014/main" id="{535C98C3-79D2-29D6-390D-869CA9185C2F}"/>
                </a:ext>
              </a:extLst>
            </p:cNvPr>
            <p:cNvSpPr txBox="1"/>
            <p:nvPr/>
          </p:nvSpPr>
          <p:spPr>
            <a:xfrm>
              <a:off x="8030825" y="6342835"/>
              <a:ext cx="1542214" cy="523220"/>
            </a:xfrm>
            <a:prstGeom prst="rect">
              <a:avLst/>
            </a:prstGeom>
            <a:noFill/>
          </p:spPr>
          <p:txBody>
            <a:bodyPr wrap="square" rtlCol="0">
              <a:spAutoFit/>
            </a:bodyPr>
            <a:lstStyle/>
            <a:p>
              <a:pPr algn="ctr"/>
              <a:r>
                <a:rPr lang="en-US" sz="1400" dirty="0"/>
                <a:t>Short Ray-AABB Intersection Test</a:t>
              </a:r>
            </a:p>
          </p:txBody>
        </p:sp>
      </p:grpSp>
      <p:grpSp>
        <p:nvGrpSpPr>
          <p:cNvPr id="75" name="Group 74">
            <a:extLst>
              <a:ext uri="{FF2B5EF4-FFF2-40B4-BE49-F238E27FC236}">
                <a16:creationId xmlns:a16="http://schemas.microsoft.com/office/drawing/2014/main" id="{06DB927C-D299-3C86-7106-BF9A66D4900D}"/>
              </a:ext>
            </a:extLst>
          </p:cNvPr>
          <p:cNvGrpSpPr/>
          <p:nvPr/>
        </p:nvGrpSpPr>
        <p:grpSpPr>
          <a:xfrm>
            <a:off x="8903886" y="4933072"/>
            <a:ext cx="1831024" cy="1226883"/>
            <a:chOff x="9936744" y="5649872"/>
            <a:chExt cx="1831024" cy="1226883"/>
          </a:xfrm>
        </p:grpSpPr>
        <p:sp>
          <p:nvSpPr>
            <p:cNvPr id="59" name="Rectangle 58">
              <a:extLst>
                <a:ext uri="{FF2B5EF4-FFF2-40B4-BE49-F238E27FC236}">
                  <a16:creationId xmlns:a16="http://schemas.microsoft.com/office/drawing/2014/main" id="{2F6FBCD2-08FC-7935-DA2B-72313D9BC1C6}"/>
                </a:ext>
              </a:extLst>
            </p:cNvPr>
            <p:cNvSpPr/>
            <p:nvPr/>
          </p:nvSpPr>
          <p:spPr>
            <a:xfrm>
              <a:off x="10215856" y="5857361"/>
              <a:ext cx="894148" cy="459932"/>
            </a:xfrm>
            <a:prstGeom prst="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a:extLst>
                <a:ext uri="{FF2B5EF4-FFF2-40B4-BE49-F238E27FC236}">
                  <a16:creationId xmlns:a16="http://schemas.microsoft.com/office/drawing/2014/main" id="{241C4C96-A874-7494-3558-A10AD2CF7634}"/>
                </a:ext>
              </a:extLst>
            </p:cNvPr>
            <p:cNvSpPr/>
            <p:nvPr/>
          </p:nvSpPr>
          <p:spPr>
            <a:xfrm>
              <a:off x="10652512" y="5649872"/>
              <a:ext cx="1115256" cy="573749"/>
            </a:xfrm>
            <a:prstGeom prst="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1" name="Straight Arrow Connector 60">
              <a:extLst>
                <a:ext uri="{FF2B5EF4-FFF2-40B4-BE49-F238E27FC236}">
                  <a16:creationId xmlns:a16="http://schemas.microsoft.com/office/drawing/2014/main" id="{9022658B-0549-51F5-66DA-D3CF559D0986}"/>
                </a:ext>
              </a:extLst>
            </p:cNvPr>
            <p:cNvCxnSpPr>
              <a:cxnSpLocks/>
            </p:cNvCxnSpPr>
            <p:nvPr/>
          </p:nvCxnSpPr>
          <p:spPr>
            <a:xfrm flipV="1">
              <a:off x="10231528" y="5857361"/>
              <a:ext cx="878476" cy="441125"/>
            </a:xfrm>
            <a:prstGeom prst="straightConnector1">
              <a:avLst/>
            </a:prstGeom>
            <a:ln w="38100">
              <a:solidFill>
                <a:srgbClr val="00B050"/>
              </a:solidFill>
              <a:headEnd type="oval" w="med" len="med"/>
              <a:tailEnd type="triangle" w="med" len="med"/>
            </a:ln>
          </p:spPr>
          <p:style>
            <a:lnRef idx="2">
              <a:schemeClr val="accent1"/>
            </a:lnRef>
            <a:fillRef idx="0">
              <a:schemeClr val="accent1"/>
            </a:fillRef>
            <a:effectRef idx="1">
              <a:schemeClr val="accent1"/>
            </a:effectRef>
            <a:fontRef idx="minor">
              <a:schemeClr val="tx1"/>
            </a:fontRef>
          </p:style>
        </p:cxnSp>
        <p:cxnSp>
          <p:nvCxnSpPr>
            <p:cNvPr id="64" name="Straight Arrow Connector 63">
              <a:extLst>
                <a:ext uri="{FF2B5EF4-FFF2-40B4-BE49-F238E27FC236}">
                  <a16:creationId xmlns:a16="http://schemas.microsoft.com/office/drawing/2014/main" id="{7B41F61C-F7A0-EC04-D8E2-E80C23239030}"/>
                </a:ext>
              </a:extLst>
            </p:cNvPr>
            <p:cNvCxnSpPr>
              <a:cxnSpLocks/>
            </p:cNvCxnSpPr>
            <p:nvPr/>
          </p:nvCxnSpPr>
          <p:spPr>
            <a:xfrm>
              <a:off x="10652512" y="5678752"/>
              <a:ext cx="1115256" cy="528179"/>
            </a:xfrm>
            <a:prstGeom prst="straightConnector1">
              <a:avLst/>
            </a:prstGeom>
            <a:ln w="38100">
              <a:solidFill>
                <a:srgbClr val="00B050"/>
              </a:solidFill>
              <a:headEnd type="oval" w="med" len="med"/>
              <a:tailEnd type="triangle" w="med" len="med"/>
            </a:ln>
          </p:spPr>
          <p:style>
            <a:lnRef idx="2">
              <a:schemeClr val="accent1"/>
            </a:lnRef>
            <a:fillRef idx="0">
              <a:schemeClr val="accent1"/>
            </a:fillRef>
            <a:effectRef idx="1">
              <a:schemeClr val="accent1"/>
            </a:effectRef>
            <a:fontRef idx="minor">
              <a:schemeClr val="tx1"/>
            </a:fontRef>
          </p:style>
        </p:cxnSp>
        <p:sp>
          <p:nvSpPr>
            <p:cNvPr id="73" name="TextBox 72">
              <a:extLst>
                <a:ext uri="{FF2B5EF4-FFF2-40B4-BE49-F238E27FC236}">
                  <a16:creationId xmlns:a16="http://schemas.microsoft.com/office/drawing/2014/main" id="{C53FF36A-5DE0-046C-0F3E-8EE806277085}"/>
                </a:ext>
              </a:extLst>
            </p:cNvPr>
            <p:cNvSpPr txBox="1"/>
            <p:nvPr/>
          </p:nvSpPr>
          <p:spPr>
            <a:xfrm>
              <a:off x="9936744" y="6353535"/>
              <a:ext cx="1683755" cy="523220"/>
            </a:xfrm>
            <a:prstGeom prst="rect">
              <a:avLst/>
            </a:prstGeom>
            <a:noFill/>
          </p:spPr>
          <p:txBody>
            <a:bodyPr wrap="square" rtlCol="0">
              <a:spAutoFit/>
            </a:bodyPr>
            <a:lstStyle/>
            <a:p>
              <a:pPr algn="ctr"/>
              <a:r>
                <a:rPr lang="en-US" sz="1400" dirty="0"/>
                <a:t>Diagonal Ray-AABB Intersection Test</a:t>
              </a:r>
            </a:p>
          </p:txBody>
        </p:sp>
      </p:grpSp>
      <p:sp>
        <p:nvSpPr>
          <p:cNvPr id="79" name="TextBox 78">
            <a:extLst>
              <a:ext uri="{FF2B5EF4-FFF2-40B4-BE49-F238E27FC236}">
                <a16:creationId xmlns:a16="http://schemas.microsoft.com/office/drawing/2014/main" id="{43A98018-0C6C-5C01-58B0-3C21D5007083}"/>
              </a:ext>
            </a:extLst>
          </p:cNvPr>
          <p:cNvSpPr txBox="1"/>
          <p:nvPr/>
        </p:nvSpPr>
        <p:spPr>
          <a:xfrm>
            <a:off x="-431800" y="5626100"/>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945724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par>
                          <p:cTn id="7" fill="hold">
                            <p:stCondLst>
                              <p:cond delay="0"/>
                            </p:stCondLst>
                            <p:childTnLst>
                              <p:par>
                                <p:cTn id="8" presetID="3" presetClass="entr" presetSubtype="10" fill="hold" nodeType="afterEffect">
                                  <p:stCondLst>
                                    <p:cond delay="0"/>
                                  </p:stCondLst>
                                  <p:childTnLst>
                                    <p:set>
                                      <p:cBhvr>
                                        <p:cTn id="9" dur="1" fill="hold">
                                          <p:stCondLst>
                                            <p:cond delay="0"/>
                                          </p:stCondLst>
                                        </p:cTn>
                                        <p:tgtEl>
                                          <p:spTgt spid="67"/>
                                        </p:tgtEl>
                                        <p:attrNameLst>
                                          <p:attrName>style.visibility</p:attrName>
                                        </p:attrNameLst>
                                      </p:cBhvr>
                                      <p:to>
                                        <p:strVal val="visible"/>
                                      </p:to>
                                    </p:set>
                                    <p:animEffect transition="in" filter="blinds(horizontal)">
                                      <p:cBhvr>
                                        <p:cTn id="10" dur="500"/>
                                        <p:tgtEl>
                                          <p:spTgt spid="67"/>
                                        </p:tgtEl>
                                      </p:cBhvr>
                                    </p:animEffect>
                                  </p:childTnLst>
                                </p:cTn>
                              </p:par>
                            </p:childTnLst>
                          </p:cTn>
                        </p:par>
                        <p:par>
                          <p:cTn id="11" fill="hold">
                            <p:stCondLst>
                              <p:cond delay="500"/>
                            </p:stCondLst>
                            <p:childTnLst>
                              <p:par>
                                <p:cTn id="12" presetID="3" presetClass="entr" presetSubtype="10" fill="hold" nodeType="afterEffect">
                                  <p:stCondLst>
                                    <p:cond delay="0"/>
                                  </p:stCondLst>
                                  <p:childTnLst>
                                    <p:set>
                                      <p:cBhvr>
                                        <p:cTn id="13" dur="1" fill="hold">
                                          <p:stCondLst>
                                            <p:cond delay="0"/>
                                          </p:stCondLst>
                                        </p:cTn>
                                        <p:tgtEl>
                                          <p:spTgt spid="68"/>
                                        </p:tgtEl>
                                        <p:attrNameLst>
                                          <p:attrName>style.visibility</p:attrName>
                                        </p:attrNameLst>
                                      </p:cBhvr>
                                      <p:to>
                                        <p:strVal val="visible"/>
                                      </p:to>
                                    </p:set>
                                    <p:animEffect transition="in" filter="blinds(horizontal)">
                                      <p:cBhvr>
                                        <p:cTn id="14" dur="500"/>
                                        <p:tgtEl>
                                          <p:spTgt spid="68"/>
                                        </p:tgtEl>
                                      </p:cBhvr>
                                    </p:animEffect>
                                  </p:childTnLst>
                                </p:cTn>
                              </p:par>
                            </p:childTnLst>
                          </p:cTn>
                        </p:par>
                        <p:par>
                          <p:cTn id="15" fill="hold">
                            <p:stCondLst>
                              <p:cond delay="1000"/>
                            </p:stCondLst>
                            <p:childTnLst>
                              <p:par>
                                <p:cTn id="16" presetID="3" presetClass="entr" presetSubtype="10" fill="hold" nodeType="afterEffect">
                                  <p:stCondLst>
                                    <p:cond delay="0"/>
                                  </p:stCondLst>
                                  <p:childTnLst>
                                    <p:set>
                                      <p:cBhvr>
                                        <p:cTn id="17" dur="1" fill="hold">
                                          <p:stCondLst>
                                            <p:cond delay="0"/>
                                          </p:stCondLst>
                                        </p:cTn>
                                        <p:tgtEl>
                                          <p:spTgt spid="69"/>
                                        </p:tgtEl>
                                        <p:attrNameLst>
                                          <p:attrName>style.visibility</p:attrName>
                                        </p:attrNameLst>
                                      </p:cBhvr>
                                      <p:to>
                                        <p:strVal val="visible"/>
                                      </p:to>
                                    </p:set>
                                    <p:animEffect transition="in" filter="blinds(horizontal)">
                                      <p:cBhvr>
                                        <p:cTn id="18" dur="500"/>
                                        <p:tgtEl>
                                          <p:spTgt spid="69"/>
                                        </p:tgtEl>
                                      </p:cBhvr>
                                    </p:animEffect>
                                  </p:childTnLst>
                                </p:cTn>
                              </p:par>
                            </p:childTnLst>
                          </p:cTn>
                        </p:par>
                        <p:par>
                          <p:cTn id="19" fill="hold">
                            <p:stCondLst>
                              <p:cond delay="1500"/>
                            </p:stCondLst>
                            <p:childTnLst>
                              <p:par>
                                <p:cTn id="20" presetID="3" presetClass="entr" presetSubtype="10" fill="hold" nodeType="afterEffect">
                                  <p:stCondLst>
                                    <p:cond delay="0"/>
                                  </p:stCondLst>
                                  <p:childTnLst>
                                    <p:set>
                                      <p:cBhvr>
                                        <p:cTn id="21" dur="1" fill="hold">
                                          <p:stCondLst>
                                            <p:cond delay="0"/>
                                          </p:stCondLst>
                                        </p:cTn>
                                        <p:tgtEl>
                                          <p:spTgt spid="70"/>
                                        </p:tgtEl>
                                        <p:attrNameLst>
                                          <p:attrName>style.visibility</p:attrName>
                                        </p:attrNameLst>
                                      </p:cBhvr>
                                      <p:to>
                                        <p:strVal val="visible"/>
                                      </p:to>
                                    </p:set>
                                    <p:animEffect transition="in" filter="blinds(horizontal)">
                                      <p:cBhvr>
                                        <p:cTn id="22" dur="500"/>
                                        <p:tgtEl>
                                          <p:spTgt spid="70"/>
                                        </p:tgtEl>
                                      </p:cBhvr>
                                    </p:animEffect>
                                  </p:childTnLst>
                                </p:cTn>
                              </p:par>
                            </p:childTnLst>
                          </p:cTn>
                        </p:par>
                        <p:par>
                          <p:cTn id="23" fill="hold">
                            <p:stCondLst>
                              <p:cond delay="2000"/>
                            </p:stCondLst>
                            <p:childTnLst>
                              <p:par>
                                <p:cTn id="24" presetID="3" presetClass="entr" presetSubtype="10" fill="hold" nodeType="afterEffect">
                                  <p:stCondLst>
                                    <p:cond delay="0"/>
                                  </p:stCondLst>
                                  <p:childTnLst>
                                    <p:set>
                                      <p:cBhvr>
                                        <p:cTn id="25" dur="1" fill="hold">
                                          <p:stCondLst>
                                            <p:cond delay="0"/>
                                          </p:stCondLst>
                                        </p:cTn>
                                        <p:tgtEl>
                                          <p:spTgt spid="71"/>
                                        </p:tgtEl>
                                        <p:attrNameLst>
                                          <p:attrName>style.visibility</p:attrName>
                                        </p:attrNameLst>
                                      </p:cBhvr>
                                      <p:to>
                                        <p:strVal val="visible"/>
                                      </p:to>
                                    </p:set>
                                    <p:animEffect transition="in" filter="blinds(horizontal)">
                                      <p:cBhvr>
                                        <p:cTn id="26" dur="500"/>
                                        <p:tgtEl>
                                          <p:spTgt spid="71"/>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5" end="5"/>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
                                            <p:txEl>
                                              <p:pRg st="6" end="6"/>
                                            </p:txEl>
                                          </p:spTgt>
                                        </p:tgtEl>
                                        <p:attrNameLst>
                                          <p:attrName>style.visibility</p:attrName>
                                        </p:attrNameLst>
                                      </p:cBhvr>
                                      <p:to>
                                        <p:strVal val="visible"/>
                                      </p:to>
                                    </p:set>
                                  </p:childTnLst>
                                </p:cTn>
                              </p:par>
                            </p:childTnLst>
                          </p:cTn>
                        </p:par>
                        <p:par>
                          <p:cTn id="33" fill="hold">
                            <p:stCondLst>
                              <p:cond delay="0"/>
                            </p:stCondLst>
                            <p:childTnLst>
                              <p:par>
                                <p:cTn id="34" presetID="9" presetClass="entr" presetSubtype="0" fill="hold" nodeType="afterEffect">
                                  <p:stCondLst>
                                    <p:cond delay="0"/>
                                  </p:stCondLst>
                                  <p:childTnLst>
                                    <p:set>
                                      <p:cBhvr>
                                        <p:cTn id="35" dur="1" fill="hold">
                                          <p:stCondLst>
                                            <p:cond delay="0"/>
                                          </p:stCondLst>
                                        </p:cTn>
                                        <p:tgtEl>
                                          <p:spTgt spid="76"/>
                                        </p:tgtEl>
                                        <p:attrNameLst>
                                          <p:attrName>style.visibility</p:attrName>
                                        </p:attrNameLst>
                                      </p:cBhvr>
                                      <p:to>
                                        <p:strVal val="visible"/>
                                      </p:to>
                                    </p:set>
                                    <p:animEffect transition="in" filter="dissolve">
                                      <p:cBhvr>
                                        <p:cTn id="36" dur="500"/>
                                        <p:tgtEl>
                                          <p:spTgt spid="76"/>
                                        </p:tgtEl>
                                      </p:cBhvr>
                                    </p:animEffect>
                                  </p:childTnLst>
                                </p:cTn>
                              </p:par>
                            </p:childTnLst>
                          </p:cTn>
                        </p:par>
                        <p:par>
                          <p:cTn id="37" fill="hold">
                            <p:stCondLst>
                              <p:cond delay="500"/>
                            </p:stCondLst>
                            <p:childTnLst>
                              <p:par>
                                <p:cTn id="38" presetID="9" presetClass="entr" presetSubtype="0" fill="hold" nodeType="afterEffect">
                                  <p:stCondLst>
                                    <p:cond delay="0"/>
                                  </p:stCondLst>
                                  <p:childTnLst>
                                    <p:set>
                                      <p:cBhvr>
                                        <p:cTn id="39" dur="1" fill="hold">
                                          <p:stCondLst>
                                            <p:cond delay="0"/>
                                          </p:stCondLst>
                                        </p:cTn>
                                        <p:tgtEl>
                                          <p:spTgt spid="77"/>
                                        </p:tgtEl>
                                        <p:attrNameLst>
                                          <p:attrName>style.visibility</p:attrName>
                                        </p:attrNameLst>
                                      </p:cBhvr>
                                      <p:to>
                                        <p:strVal val="visible"/>
                                      </p:to>
                                    </p:set>
                                    <p:animEffect transition="in" filter="dissolve">
                                      <p:cBhvr>
                                        <p:cTn id="40" dur="500"/>
                                        <p:tgtEl>
                                          <p:spTgt spid="77"/>
                                        </p:tgtEl>
                                      </p:cBhvr>
                                    </p:animEffect>
                                  </p:childTnLst>
                                </p:cTn>
                              </p:par>
                            </p:childTnLst>
                          </p:cTn>
                        </p:par>
                        <p:par>
                          <p:cTn id="41" fill="hold">
                            <p:stCondLst>
                              <p:cond delay="1000"/>
                            </p:stCondLst>
                            <p:childTnLst>
                              <p:par>
                                <p:cTn id="42" presetID="9" presetClass="entr" presetSubtype="0" fill="hold" nodeType="afterEffect">
                                  <p:stCondLst>
                                    <p:cond delay="0"/>
                                  </p:stCondLst>
                                  <p:childTnLst>
                                    <p:set>
                                      <p:cBhvr>
                                        <p:cTn id="43" dur="1" fill="hold">
                                          <p:stCondLst>
                                            <p:cond delay="0"/>
                                          </p:stCondLst>
                                        </p:cTn>
                                        <p:tgtEl>
                                          <p:spTgt spid="78"/>
                                        </p:tgtEl>
                                        <p:attrNameLst>
                                          <p:attrName>style.visibility</p:attrName>
                                        </p:attrNameLst>
                                      </p:cBhvr>
                                      <p:to>
                                        <p:strVal val="visible"/>
                                      </p:to>
                                    </p:set>
                                    <p:animEffect transition="in" filter="dissolve">
                                      <p:cBhvr>
                                        <p:cTn id="44" dur="500"/>
                                        <p:tgtEl>
                                          <p:spTgt spid="78"/>
                                        </p:tgtEl>
                                      </p:cBhvr>
                                    </p:animEffect>
                                  </p:childTnLst>
                                </p:cTn>
                              </p:par>
                            </p:childTnLst>
                          </p:cTn>
                        </p:par>
                        <p:par>
                          <p:cTn id="45" fill="hold">
                            <p:stCondLst>
                              <p:cond delay="1500"/>
                            </p:stCondLst>
                            <p:childTnLst>
                              <p:par>
                                <p:cTn id="46" presetID="9" presetClass="entr" presetSubtype="0" fill="hold" nodeType="afterEffect">
                                  <p:stCondLst>
                                    <p:cond delay="0"/>
                                  </p:stCondLst>
                                  <p:childTnLst>
                                    <p:set>
                                      <p:cBhvr>
                                        <p:cTn id="47" dur="1" fill="hold">
                                          <p:stCondLst>
                                            <p:cond delay="0"/>
                                          </p:stCondLst>
                                        </p:cTn>
                                        <p:tgtEl>
                                          <p:spTgt spid="74"/>
                                        </p:tgtEl>
                                        <p:attrNameLst>
                                          <p:attrName>style.visibility</p:attrName>
                                        </p:attrNameLst>
                                      </p:cBhvr>
                                      <p:to>
                                        <p:strVal val="visible"/>
                                      </p:to>
                                    </p:set>
                                    <p:animEffect transition="in" filter="dissolve">
                                      <p:cBhvr>
                                        <p:cTn id="48" dur="500"/>
                                        <p:tgtEl>
                                          <p:spTgt spid="74"/>
                                        </p:tgtEl>
                                      </p:cBhvr>
                                    </p:animEffect>
                                  </p:childTnLst>
                                </p:cTn>
                              </p:par>
                            </p:childTnLst>
                          </p:cTn>
                        </p:par>
                        <p:par>
                          <p:cTn id="49" fill="hold">
                            <p:stCondLst>
                              <p:cond delay="2000"/>
                            </p:stCondLst>
                            <p:childTnLst>
                              <p:par>
                                <p:cTn id="50" presetID="9" presetClass="entr" presetSubtype="0" fill="hold" nodeType="afterEffect">
                                  <p:stCondLst>
                                    <p:cond delay="0"/>
                                  </p:stCondLst>
                                  <p:childTnLst>
                                    <p:set>
                                      <p:cBhvr>
                                        <p:cTn id="51" dur="1" fill="hold">
                                          <p:stCondLst>
                                            <p:cond delay="0"/>
                                          </p:stCondLst>
                                        </p:cTn>
                                        <p:tgtEl>
                                          <p:spTgt spid="75"/>
                                        </p:tgtEl>
                                        <p:attrNameLst>
                                          <p:attrName>style.visibility</p:attrName>
                                        </p:attrNameLst>
                                      </p:cBhvr>
                                      <p:to>
                                        <p:strVal val="visible"/>
                                      </p:to>
                                    </p:set>
                                    <p:animEffect transition="in" filter="dissolve">
                                      <p:cBhvr>
                                        <p:cTn id="52" dur="500"/>
                                        <p:tgtEl>
                                          <p:spTgt spid="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B2B9234-185B-E407-5316-C4314F562C9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82</a:t>
            </a:fld>
            <a:endParaRPr lang="en-US"/>
          </a:p>
        </p:txBody>
      </p:sp>
      <p:sp>
        <p:nvSpPr>
          <p:cNvPr id="3" name="Title 2">
            <a:extLst>
              <a:ext uri="{FF2B5EF4-FFF2-40B4-BE49-F238E27FC236}">
                <a16:creationId xmlns:a16="http://schemas.microsoft.com/office/drawing/2014/main" id="{E75170E1-5838-62E0-3291-DBA1828A26D4}"/>
              </a:ext>
            </a:extLst>
          </p:cNvPr>
          <p:cNvSpPr>
            <a:spLocks noGrp="1"/>
          </p:cNvSpPr>
          <p:nvPr>
            <p:ph type="title"/>
          </p:nvPr>
        </p:nvSpPr>
        <p:spPr/>
        <p:txBody>
          <a:bodyPr>
            <a:normAutofit/>
          </a:bodyPr>
          <a:lstStyle/>
          <a:p>
            <a:r>
              <a:rPr lang="en-US" dirty="0"/>
              <a:t>Built Upon Our Previous Research Prototypes</a:t>
            </a:r>
          </a:p>
        </p:txBody>
      </p:sp>
      <p:sp>
        <p:nvSpPr>
          <p:cNvPr id="4" name="Content Placeholder 3">
            <a:extLst>
              <a:ext uri="{FF2B5EF4-FFF2-40B4-BE49-F238E27FC236}">
                <a16:creationId xmlns:a16="http://schemas.microsoft.com/office/drawing/2014/main" id="{02285AB0-AFA5-EA6D-7B8D-6EDD7C8AC2AE}"/>
              </a:ext>
            </a:extLst>
          </p:cNvPr>
          <p:cNvSpPr>
            <a:spLocks noGrp="1"/>
          </p:cNvSpPr>
          <p:nvPr>
            <p:ph sz="half" idx="1"/>
          </p:nvPr>
        </p:nvSpPr>
        <p:spPr>
          <a:xfrm>
            <a:off x="571500" y="1379601"/>
            <a:ext cx="11049000" cy="5461142"/>
          </a:xfrm>
        </p:spPr>
        <p:txBody>
          <a:bodyPr/>
          <a:lstStyle/>
          <a:p>
            <a:pPr marL="194310" indent="-182880">
              <a:lnSpc>
                <a:spcPct val="110000"/>
              </a:lnSpc>
              <a:spcBef>
                <a:spcPts val="800"/>
              </a:spcBef>
              <a:defRPr sz="1600" b="1" i="0">
                <a:solidFill>
                  <a:srgbClr val="2980B9"/>
                </a:solidFill>
                <a:latin typeface="Arial"/>
              </a:defRPr>
            </a:pPr>
            <a:r>
              <a:rPr lang="en-US" sz="2500" b="1" dirty="0">
                <a:solidFill>
                  <a:srgbClr val="2980B9"/>
                </a:solidFill>
                <a:latin typeface="Arial"/>
                <a:ea typeface="+mn-ea"/>
                <a:cs typeface="+mn-cs"/>
              </a:rPr>
              <a:t>We have addressed all RT repurposing problems</a:t>
            </a:r>
          </a:p>
          <a:p>
            <a:pPr marL="194310" indent="-182880">
              <a:lnSpc>
                <a:spcPct val="110000"/>
              </a:lnSpc>
              <a:spcBef>
                <a:spcPts val="800"/>
              </a:spcBef>
              <a:defRPr sz="1600" b="1" i="0">
                <a:solidFill>
                  <a:srgbClr val="2980B9"/>
                </a:solidFill>
                <a:latin typeface="Arial"/>
              </a:defRPr>
            </a:pPr>
            <a:endParaRPr lang="en-US" sz="2400" b="1" dirty="0">
              <a:solidFill>
                <a:srgbClr val="2980B9"/>
              </a:solidFill>
              <a:latin typeface="Arial"/>
              <a:ea typeface="+mn-ea"/>
              <a:cs typeface="+mn-cs"/>
            </a:endParaRPr>
          </a:p>
          <a:p>
            <a:pPr marL="194310" indent="-182880">
              <a:lnSpc>
                <a:spcPct val="110000"/>
              </a:lnSpc>
              <a:spcBef>
                <a:spcPts val="800"/>
              </a:spcBef>
              <a:defRPr sz="1600" b="1" i="0">
                <a:solidFill>
                  <a:srgbClr val="2980B9"/>
                </a:solidFill>
                <a:latin typeface="Arial"/>
              </a:defRPr>
            </a:pPr>
            <a:r>
              <a:rPr lang="en-US" sz="2500" b="1" dirty="0">
                <a:solidFill>
                  <a:srgbClr val="2980B9"/>
                </a:solidFill>
                <a:latin typeface="Arial"/>
                <a:ea typeface="+mn-ea"/>
                <a:cs typeface="+mn-cs"/>
              </a:rPr>
              <a:t>Spatial Joins</a:t>
            </a:r>
          </a:p>
          <a:p>
            <a:pPr marL="411480" lvl="1">
              <a:lnSpc>
                <a:spcPct val="100000"/>
              </a:lnSpc>
              <a:buFont typeface="Wingdings" pitchFamily="2" charset="2"/>
              <a:buChar char="§"/>
              <a:defRPr sz="1400" b="0" i="0">
                <a:solidFill>
                  <a:srgbClr val="34495E"/>
                </a:solidFill>
                <a:latin typeface="Arial"/>
              </a:defRPr>
            </a:pPr>
            <a:r>
              <a:rPr lang="en-US" sz="1800" dirty="0" err="1">
                <a:solidFill>
                  <a:srgbClr val="4B5563"/>
                </a:solidFill>
                <a:latin typeface="Arial"/>
              </a:rPr>
              <a:t>RayJoin</a:t>
            </a:r>
            <a:r>
              <a:rPr lang="en-US" sz="1800" dirty="0">
                <a:solidFill>
                  <a:srgbClr val="4B5563"/>
                </a:solidFill>
                <a:latin typeface="Arial"/>
              </a:rPr>
              <a:t>: RT-accelerated spatial joins and polygon clipping (ICS’24)</a:t>
            </a:r>
          </a:p>
          <a:p>
            <a:pPr marL="194310" indent="-182880">
              <a:lnSpc>
                <a:spcPct val="110000"/>
              </a:lnSpc>
              <a:spcBef>
                <a:spcPts val="800"/>
              </a:spcBef>
              <a:defRPr sz="1600" b="1" i="0">
                <a:solidFill>
                  <a:srgbClr val="2980B9"/>
                </a:solidFill>
                <a:latin typeface="Arial"/>
              </a:defRPr>
            </a:pPr>
            <a:r>
              <a:rPr lang="en-US" sz="2500" b="1" dirty="0">
                <a:solidFill>
                  <a:srgbClr val="2980B9"/>
                </a:solidFill>
                <a:latin typeface="Arial"/>
                <a:ea typeface="+mn-ea"/>
                <a:cs typeface="+mn-cs"/>
              </a:rPr>
              <a:t>General Spatial Index</a:t>
            </a:r>
          </a:p>
          <a:p>
            <a:pPr marL="411480" lvl="1">
              <a:lnSpc>
                <a:spcPct val="100000"/>
              </a:lnSpc>
              <a:buFont typeface="Wingdings" pitchFamily="2" charset="2"/>
              <a:buChar char="§"/>
              <a:defRPr sz="1400" b="0" i="0">
                <a:solidFill>
                  <a:srgbClr val="34495E"/>
                </a:solidFill>
                <a:latin typeface="Arial"/>
              </a:defRPr>
            </a:pPr>
            <a:r>
              <a:rPr lang="en-US" sz="1800" dirty="0" err="1">
                <a:solidFill>
                  <a:srgbClr val="4B5563"/>
                </a:solidFill>
                <a:latin typeface="Arial"/>
              </a:rPr>
              <a:t>LibRTS</a:t>
            </a:r>
            <a:r>
              <a:rPr lang="en-US" sz="1800" dirty="0">
                <a:solidFill>
                  <a:srgbClr val="4B5563"/>
                </a:solidFill>
                <a:latin typeface="Arial"/>
              </a:rPr>
              <a:t>: Repurposing RT cores as a general-purpose spatial index (PPoPP’25)</a:t>
            </a:r>
          </a:p>
          <a:p>
            <a:pPr marL="194310" indent="-182880">
              <a:lnSpc>
                <a:spcPct val="110000"/>
              </a:lnSpc>
              <a:spcBef>
                <a:spcPts val="800"/>
              </a:spcBef>
              <a:defRPr sz="1600" b="1" i="0">
                <a:solidFill>
                  <a:srgbClr val="2980B9"/>
                </a:solidFill>
                <a:latin typeface="Arial"/>
              </a:defRPr>
            </a:pPr>
            <a:r>
              <a:rPr lang="en-US" sz="2500" b="1" dirty="0">
                <a:solidFill>
                  <a:srgbClr val="2980B9"/>
                </a:solidFill>
                <a:latin typeface="Arial"/>
                <a:ea typeface="+mn-ea"/>
                <a:cs typeface="+mn-cs"/>
              </a:rPr>
              <a:t>Spatial Metrics</a:t>
            </a:r>
          </a:p>
          <a:p>
            <a:pPr marL="411480" lvl="1">
              <a:lnSpc>
                <a:spcPct val="100000"/>
              </a:lnSpc>
              <a:buFont typeface="Wingdings" pitchFamily="2" charset="2"/>
              <a:buChar char="§"/>
              <a:defRPr sz="1400" b="0" i="0">
                <a:solidFill>
                  <a:srgbClr val="34495E"/>
                </a:solidFill>
                <a:latin typeface="Arial"/>
              </a:defRPr>
            </a:pPr>
            <a:r>
              <a:rPr lang="en-US" sz="1800" dirty="0">
                <a:solidFill>
                  <a:srgbClr val="4B5563"/>
                </a:solidFill>
                <a:latin typeface="Arial"/>
              </a:rPr>
              <a:t>X-HD: Using RT cores to compute </a:t>
            </a:r>
            <a:r>
              <a:rPr lang="en-US" sz="1800" dirty="0" err="1">
                <a:solidFill>
                  <a:srgbClr val="4B5563"/>
                </a:solidFill>
                <a:latin typeface="Arial"/>
              </a:rPr>
              <a:t>Hausdorff</a:t>
            </a:r>
            <a:r>
              <a:rPr lang="en-US" sz="1800" dirty="0">
                <a:solidFill>
                  <a:srgbClr val="4B5563"/>
                </a:solidFill>
                <a:latin typeface="Arial"/>
              </a:rPr>
              <a:t> distance (ICS’26)</a:t>
            </a:r>
          </a:p>
          <a:p>
            <a:endParaRPr lang="en-US" dirty="0"/>
          </a:p>
          <a:p>
            <a:r>
              <a:rPr lang="en-US" b="1" dirty="0">
                <a:solidFill>
                  <a:srgbClr val="2980B9"/>
                </a:solidFill>
                <a:latin typeface="Arial"/>
              </a:rPr>
              <a:t>However, we have to address several engineering challenges</a:t>
            </a:r>
          </a:p>
        </p:txBody>
      </p:sp>
    </p:spTree>
    <p:extLst>
      <p:ext uri="{BB962C8B-B14F-4D97-AF65-F5344CB8AC3E}">
        <p14:creationId xmlns:p14="http://schemas.microsoft.com/office/powerpoint/2010/main" val="36858114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0BC6AF5-22D4-9035-5B47-C14F2D2769D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83</a:t>
            </a:fld>
            <a:endParaRPr lang="en-US"/>
          </a:p>
        </p:txBody>
      </p:sp>
      <p:sp>
        <p:nvSpPr>
          <p:cNvPr id="3" name="Title 2">
            <a:extLst>
              <a:ext uri="{FF2B5EF4-FFF2-40B4-BE49-F238E27FC236}">
                <a16:creationId xmlns:a16="http://schemas.microsoft.com/office/drawing/2014/main" id="{CBF7EF00-EEFF-924B-AEAC-0981654EAAAD}"/>
              </a:ext>
            </a:extLst>
          </p:cNvPr>
          <p:cNvSpPr>
            <a:spLocks noGrp="1"/>
          </p:cNvSpPr>
          <p:nvPr>
            <p:ph type="title"/>
          </p:nvPr>
        </p:nvSpPr>
        <p:spPr/>
        <p:txBody>
          <a:bodyPr/>
          <a:lstStyle/>
          <a:p>
            <a:r>
              <a:rPr lang="en-US" dirty="0"/>
              <a:t>The Systematic Challenges in RT-acceleration</a:t>
            </a:r>
          </a:p>
        </p:txBody>
      </p:sp>
      <p:sp>
        <p:nvSpPr>
          <p:cNvPr id="4" name="Content Placeholder 3">
            <a:extLst>
              <a:ext uri="{FF2B5EF4-FFF2-40B4-BE49-F238E27FC236}">
                <a16:creationId xmlns:a16="http://schemas.microsoft.com/office/drawing/2014/main" id="{262A32CC-06EF-3F6F-6BFA-2DD9F933A6FC}"/>
              </a:ext>
            </a:extLst>
          </p:cNvPr>
          <p:cNvSpPr>
            <a:spLocks noGrp="1"/>
          </p:cNvSpPr>
          <p:nvPr>
            <p:ph sz="half" idx="1"/>
          </p:nvPr>
        </p:nvSpPr>
        <p:spPr>
          <a:xfrm>
            <a:off x="571500" y="1379601"/>
            <a:ext cx="11049000" cy="5461142"/>
          </a:xfrm>
        </p:spPr>
        <p:txBody>
          <a:bodyPr>
            <a:normAutofit fontScale="47500" lnSpcReduction="20000"/>
          </a:bodyPr>
          <a:lstStyle/>
          <a:p>
            <a:pPr marL="194310" indent="-182880">
              <a:lnSpc>
                <a:spcPct val="130000"/>
              </a:lnSpc>
              <a:spcBef>
                <a:spcPts val="800"/>
              </a:spcBef>
              <a:defRPr sz="1600" b="1" i="0">
                <a:solidFill>
                  <a:srgbClr val="2980B9"/>
                </a:solidFill>
                <a:latin typeface="Arial"/>
              </a:defRPr>
            </a:pPr>
            <a:r>
              <a:rPr lang="en-US" sz="4200" b="1" dirty="0">
                <a:solidFill>
                  <a:srgbClr val="2980B9"/>
                </a:solidFill>
                <a:latin typeface="Arial"/>
                <a:ea typeface="+mn-ea"/>
                <a:cs typeface="+mn-cs"/>
              </a:rPr>
              <a:t>Data Format Mismatch</a:t>
            </a:r>
          </a:p>
          <a:p>
            <a:pPr marL="411480" lvl="1">
              <a:lnSpc>
                <a:spcPct val="120000"/>
              </a:lnSpc>
              <a:buFont typeface="Wingdings" pitchFamily="2" charset="2"/>
              <a:buChar char="§"/>
              <a:defRPr sz="1400" b="0" i="0">
                <a:solidFill>
                  <a:srgbClr val="34495E"/>
                </a:solidFill>
                <a:latin typeface="Arial"/>
              </a:defRPr>
            </a:pPr>
            <a:r>
              <a:rPr lang="en-US" sz="3400" dirty="0" err="1">
                <a:solidFill>
                  <a:srgbClr val="4B5563"/>
                </a:solidFill>
                <a:latin typeface="Arial"/>
              </a:rPr>
              <a:t>SedonaDB</a:t>
            </a:r>
            <a:r>
              <a:rPr lang="en-US" sz="3400" dirty="0">
                <a:solidFill>
                  <a:srgbClr val="4B5563"/>
                </a:solidFill>
                <a:latin typeface="Arial"/>
              </a:rPr>
              <a:t> adopts Well-known Binary (WKB) to efficiently store geometries</a:t>
            </a:r>
          </a:p>
          <a:p>
            <a:pPr marL="411480" lvl="1">
              <a:lnSpc>
                <a:spcPct val="120000"/>
              </a:lnSpc>
              <a:buFont typeface="Wingdings" pitchFamily="2" charset="2"/>
              <a:buChar char="§"/>
              <a:defRPr sz="1400" b="0" i="0">
                <a:solidFill>
                  <a:srgbClr val="34495E"/>
                </a:solidFill>
                <a:latin typeface="Arial"/>
              </a:defRPr>
            </a:pPr>
            <a:r>
              <a:rPr lang="en-US" sz="3400" dirty="0">
                <a:solidFill>
                  <a:srgbClr val="4B5563"/>
                </a:solidFill>
                <a:latin typeface="Arial"/>
              </a:rPr>
              <a:t>But not good for computation – does not support </a:t>
            </a:r>
            <a:r>
              <a:rPr lang="en-US" sz="3400" b="1" dirty="0">
                <a:solidFill>
                  <a:srgbClr val="FF0000"/>
                </a:solidFill>
                <a:latin typeface="Arial"/>
              </a:rPr>
              <a:t>random geometry access</a:t>
            </a:r>
          </a:p>
          <a:p>
            <a:pPr marL="411480" lvl="1">
              <a:lnSpc>
                <a:spcPct val="120000"/>
              </a:lnSpc>
              <a:buFont typeface="Wingdings" pitchFamily="2" charset="2"/>
              <a:buChar char="§"/>
              <a:defRPr sz="1400" b="0" i="0">
                <a:solidFill>
                  <a:srgbClr val="34495E"/>
                </a:solidFill>
                <a:latin typeface="Arial"/>
              </a:defRPr>
            </a:pPr>
            <a:r>
              <a:rPr lang="en-US" sz="3400" dirty="0">
                <a:solidFill>
                  <a:srgbClr val="4B5563"/>
                </a:solidFill>
                <a:latin typeface="Arial"/>
              </a:rPr>
              <a:t>Need to design a compact &amp; </a:t>
            </a:r>
            <a:r>
              <a:rPr lang="en-US" sz="3400" b="1" dirty="0">
                <a:solidFill>
                  <a:srgbClr val="FF0000"/>
                </a:solidFill>
                <a:latin typeface="Arial"/>
              </a:rPr>
              <a:t>GPU-friendly geometry format</a:t>
            </a:r>
          </a:p>
          <a:p>
            <a:pPr marL="194310" indent="-182880">
              <a:lnSpc>
                <a:spcPct val="130000"/>
              </a:lnSpc>
              <a:spcBef>
                <a:spcPts val="800"/>
              </a:spcBef>
              <a:defRPr sz="1600" b="1" i="0">
                <a:solidFill>
                  <a:srgbClr val="2980B9"/>
                </a:solidFill>
                <a:latin typeface="Arial"/>
              </a:defRPr>
            </a:pPr>
            <a:endParaRPr lang="en-US" sz="3800" b="1" dirty="0">
              <a:solidFill>
                <a:srgbClr val="2980B9"/>
              </a:solidFill>
              <a:latin typeface="Arial"/>
              <a:ea typeface="+mn-ea"/>
              <a:cs typeface="+mn-cs"/>
            </a:endParaRPr>
          </a:p>
          <a:p>
            <a:pPr marL="194310" indent="-182880">
              <a:lnSpc>
                <a:spcPct val="130000"/>
              </a:lnSpc>
              <a:spcBef>
                <a:spcPts val="800"/>
              </a:spcBef>
              <a:defRPr sz="1600" b="1" i="0">
                <a:solidFill>
                  <a:srgbClr val="2980B9"/>
                </a:solidFill>
                <a:latin typeface="Arial"/>
              </a:defRPr>
            </a:pPr>
            <a:r>
              <a:rPr lang="en-US" sz="4200" b="1" dirty="0">
                <a:solidFill>
                  <a:srgbClr val="2980B9"/>
                </a:solidFill>
                <a:latin typeface="Arial"/>
                <a:ea typeface="+mn-ea"/>
                <a:cs typeface="+mn-cs"/>
              </a:rPr>
              <a:t>Indexing Scalability</a:t>
            </a:r>
          </a:p>
          <a:p>
            <a:pPr marL="411480" lvl="1">
              <a:lnSpc>
                <a:spcPct val="120000"/>
              </a:lnSpc>
              <a:buFont typeface="Wingdings" pitchFamily="2" charset="2"/>
              <a:buChar char="§"/>
              <a:defRPr sz="1400" b="0" i="0">
                <a:solidFill>
                  <a:srgbClr val="34495E"/>
                </a:solidFill>
                <a:latin typeface="Arial"/>
              </a:defRPr>
            </a:pPr>
            <a:r>
              <a:rPr lang="en-US" sz="3400" dirty="0">
                <a:solidFill>
                  <a:srgbClr val="4B5563"/>
                </a:solidFill>
                <a:latin typeface="Arial"/>
              </a:rPr>
              <a:t>We need a table-level index for the filter stage</a:t>
            </a:r>
          </a:p>
          <a:p>
            <a:pPr marL="411480" lvl="1">
              <a:lnSpc>
                <a:spcPct val="120000"/>
              </a:lnSpc>
              <a:buFont typeface="Wingdings" pitchFamily="2" charset="2"/>
              <a:buChar char="§"/>
              <a:defRPr sz="1400" b="0" i="0">
                <a:solidFill>
                  <a:srgbClr val="34495E"/>
                </a:solidFill>
                <a:latin typeface="Arial"/>
              </a:defRPr>
            </a:pPr>
            <a:r>
              <a:rPr lang="en-US" sz="3400" dirty="0">
                <a:solidFill>
                  <a:srgbClr val="4B5563"/>
                </a:solidFill>
                <a:latin typeface="Arial"/>
              </a:rPr>
              <a:t>May also need a row-level index to speed up queries over complex geometries</a:t>
            </a:r>
          </a:p>
          <a:p>
            <a:pPr marL="411480" lvl="1">
              <a:lnSpc>
                <a:spcPct val="120000"/>
              </a:lnSpc>
              <a:buFont typeface="Wingdings" pitchFamily="2" charset="2"/>
              <a:buChar char="§"/>
              <a:defRPr sz="1400" b="0" i="0">
                <a:solidFill>
                  <a:srgbClr val="34495E"/>
                </a:solidFill>
                <a:latin typeface="Arial"/>
              </a:defRPr>
            </a:pPr>
            <a:r>
              <a:rPr lang="en-US" sz="3400" dirty="0">
                <a:solidFill>
                  <a:srgbClr val="4B5563"/>
                </a:solidFill>
                <a:latin typeface="Arial"/>
              </a:rPr>
              <a:t>Huge number of small indexes leading to </a:t>
            </a:r>
            <a:r>
              <a:rPr lang="en-US" sz="3400" b="1" dirty="0">
                <a:solidFill>
                  <a:srgbClr val="FF0000"/>
                </a:solidFill>
                <a:latin typeface="Arial"/>
              </a:rPr>
              <a:t>index</a:t>
            </a:r>
            <a:r>
              <a:rPr lang="en-US" sz="3400" dirty="0">
                <a:solidFill>
                  <a:srgbClr val="4B5563"/>
                </a:solidFill>
                <a:latin typeface="Arial"/>
              </a:rPr>
              <a:t> </a:t>
            </a:r>
            <a:r>
              <a:rPr lang="en-US" sz="3400" b="1" dirty="0">
                <a:solidFill>
                  <a:srgbClr val="FF0000"/>
                </a:solidFill>
                <a:latin typeface="Arial"/>
              </a:rPr>
              <a:t>build-up overhead</a:t>
            </a:r>
          </a:p>
          <a:p>
            <a:pPr marL="411480" lvl="1">
              <a:lnSpc>
                <a:spcPct val="120000"/>
              </a:lnSpc>
              <a:buFont typeface="Wingdings" pitchFamily="2" charset="2"/>
              <a:buChar char="§"/>
              <a:defRPr sz="1400" b="0" i="0">
                <a:solidFill>
                  <a:srgbClr val="34495E"/>
                </a:solidFill>
                <a:latin typeface="Arial"/>
              </a:defRPr>
            </a:pPr>
            <a:endParaRPr lang="en-US" sz="3400" dirty="0">
              <a:solidFill>
                <a:srgbClr val="4B5563"/>
              </a:solidFill>
              <a:latin typeface="Arial"/>
            </a:endParaRPr>
          </a:p>
          <a:p>
            <a:pPr marL="411480" lvl="1">
              <a:lnSpc>
                <a:spcPct val="120000"/>
              </a:lnSpc>
              <a:buFont typeface="Wingdings" pitchFamily="2" charset="2"/>
              <a:buChar char="§"/>
              <a:defRPr sz="1400" b="0" i="0">
                <a:solidFill>
                  <a:srgbClr val="34495E"/>
                </a:solidFill>
                <a:latin typeface="Arial"/>
              </a:defRPr>
            </a:pPr>
            <a:endParaRPr lang="en-US" sz="3200" dirty="0">
              <a:solidFill>
                <a:srgbClr val="4B5563"/>
              </a:solidFill>
              <a:latin typeface="Arial"/>
            </a:endParaRPr>
          </a:p>
          <a:p>
            <a:pPr marL="194310" indent="-182880">
              <a:lnSpc>
                <a:spcPct val="130000"/>
              </a:lnSpc>
              <a:spcBef>
                <a:spcPts val="800"/>
              </a:spcBef>
              <a:defRPr sz="1600" b="1" i="0">
                <a:solidFill>
                  <a:srgbClr val="2980B9"/>
                </a:solidFill>
                <a:latin typeface="Arial"/>
              </a:defRPr>
            </a:pPr>
            <a:r>
              <a:rPr lang="en-US" sz="4200" b="1" dirty="0">
                <a:solidFill>
                  <a:srgbClr val="2980B9"/>
                </a:solidFill>
                <a:latin typeface="Arial"/>
                <a:ea typeface="+mn-ea"/>
                <a:cs typeface="+mn-cs"/>
              </a:rPr>
              <a:t>Combinatorial Complexity</a:t>
            </a:r>
          </a:p>
          <a:p>
            <a:pPr marL="411480" lvl="1">
              <a:lnSpc>
                <a:spcPct val="120000"/>
              </a:lnSpc>
              <a:buFont typeface="Wingdings" pitchFamily="2" charset="2"/>
              <a:buChar char="§"/>
              <a:defRPr sz="1400" b="0" i="0">
                <a:solidFill>
                  <a:srgbClr val="34495E"/>
                </a:solidFill>
                <a:latin typeface="Arial"/>
              </a:defRPr>
            </a:pPr>
            <a:r>
              <a:rPr lang="en-US" sz="3400" dirty="0">
                <a:solidFill>
                  <a:srgbClr val="4B5563"/>
                </a:solidFill>
                <a:latin typeface="Arial"/>
              </a:rPr>
              <a:t>There are </a:t>
            </a:r>
            <a:r>
              <a:rPr lang="en-US" sz="3400" b="1" dirty="0">
                <a:solidFill>
                  <a:srgbClr val="FF0000"/>
                </a:solidFill>
                <a:latin typeface="Arial"/>
              </a:rPr>
              <a:t>tens</a:t>
            </a:r>
            <a:r>
              <a:rPr lang="en-US" sz="3400" dirty="0">
                <a:solidFill>
                  <a:srgbClr val="4B5563"/>
                </a:solidFill>
                <a:latin typeface="Arial"/>
              </a:rPr>
              <a:t> of spatial predicates X </a:t>
            </a:r>
            <a:r>
              <a:rPr lang="en-US" sz="3400" b="1" dirty="0">
                <a:solidFill>
                  <a:srgbClr val="FF0000"/>
                </a:solidFill>
                <a:latin typeface="Arial"/>
              </a:rPr>
              <a:t>7</a:t>
            </a:r>
            <a:r>
              <a:rPr lang="en-US" sz="3400" dirty="0">
                <a:solidFill>
                  <a:srgbClr val="4B5563"/>
                </a:solidFill>
                <a:latin typeface="Arial"/>
              </a:rPr>
              <a:t> geometry types (each side of join)</a:t>
            </a:r>
          </a:p>
          <a:p>
            <a:pPr marL="411480" lvl="1">
              <a:lnSpc>
                <a:spcPct val="120000"/>
              </a:lnSpc>
              <a:buFont typeface="Wingdings" pitchFamily="2" charset="2"/>
              <a:buChar char="§"/>
              <a:defRPr sz="1400" b="0" i="0">
                <a:solidFill>
                  <a:srgbClr val="34495E"/>
                </a:solidFill>
                <a:latin typeface="Arial"/>
              </a:defRPr>
            </a:pPr>
            <a:r>
              <a:rPr lang="en-US" sz="3400" dirty="0">
                <a:solidFill>
                  <a:srgbClr val="4B5563"/>
                </a:solidFill>
                <a:latin typeface="Arial"/>
              </a:rPr>
              <a:t>~500 combinations of operators! Huge </a:t>
            </a:r>
            <a:r>
              <a:rPr lang="en-US" sz="3400" b="1" dirty="0">
                <a:solidFill>
                  <a:srgbClr val="FF0000"/>
                </a:solidFill>
                <a:latin typeface="Arial"/>
              </a:rPr>
              <a:t>development efforts </a:t>
            </a:r>
            <a:r>
              <a:rPr lang="en-US" sz="3400" dirty="0">
                <a:solidFill>
                  <a:srgbClr val="4B5563"/>
                </a:solidFill>
                <a:latin typeface="Arial"/>
              </a:rPr>
              <a:t>and </a:t>
            </a:r>
            <a:r>
              <a:rPr lang="en-US" sz="3400" b="1" dirty="0">
                <a:solidFill>
                  <a:srgbClr val="FF0000"/>
                </a:solidFill>
                <a:latin typeface="Arial"/>
              </a:rPr>
              <a:t>maintenance costs</a:t>
            </a:r>
          </a:p>
          <a:p>
            <a:pPr marL="411480" lvl="1">
              <a:lnSpc>
                <a:spcPct val="120000"/>
              </a:lnSpc>
              <a:buFont typeface="Wingdings" pitchFamily="2" charset="2"/>
              <a:buChar char="§"/>
              <a:defRPr sz="1400" b="0" i="0">
                <a:solidFill>
                  <a:srgbClr val="34495E"/>
                </a:solidFill>
                <a:latin typeface="Arial"/>
              </a:defRPr>
            </a:pPr>
            <a:r>
              <a:rPr lang="en-US" sz="3400" dirty="0">
                <a:solidFill>
                  <a:srgbClr val="4B5563"/>
                </a:solidFill>
                <a:latin typeface="Arial"/>
              </a:rPr>
              <a:t>Can we avoid writing </a:t>
            </a:r>
            <a:r>
              <a:rPr lang="en-US" sz="3400" b="1" dirty="0">
                <a:solidFill>
                  <a:srgbClr val="FF0000"/>
                </a:solidFill>
                <a:latin typeface="Arial"/>
              </a:rPr>
              <a:t>500+ CUDA kernels</a:t>
            </a:r>
            <a:r>
              <a:rPr lang="en-US" sz="3400" dirty="0">
                <a:solidFill>
                  <a:srgbClr val="4B5563"/>
                </a:solidFill>
                <a:latin typeface="Arial"/>
              </a:rPr>
              <a:t>?</a:t>
            </a:r>
          </a:p>
        </p:txBody>
      </p:sp>
      <p:pic>
        <p:nvPicPr>
          <p:cNvPr id="19" name="Picture 18" descr="binary representation of geometry">
            <a:extLst>
              <a:ext uri="{FF2B5EF4-FFF2-40B4-BE49-F238E27FC236}">
                <a16:creationId xmlns:a16="http://schemas.microsoft.com/office/drawing/2014/main" id="{5DF46F49-F871-50E6-232E-F755A69D5205}"/>
              </a:ext>
            </a:extLst>
          </p:cNvPr>
          <p:cNvPicPr>
            <a:picLocks noChangeAspect="1"/>
          </p:cNvPicPr>
          <p:nvPr/>
        </p:nvPicPr>
        <p:blipFill>
          <a:blip r:embed="rId2"/>
          <a:stretch>
            <a:fillRect/>
          </a:stretch>
        </p:blipFill>
        <p:spPr>
          <a:xfrm>
            <a:off x="6829841" y="2525817"/>
            <a:ext cx="5068704" cy="1255882"/>
          </a:xfrm>
          <a:prstGeom prst="rect">
            <a:avLst/>
          </a:prstGeom>
        </p:spPr>
      </p:pic>
      <p:sp>
        <p:nvSpPr>
          <p:cNvPr id="21" name="TextBox 20">
            <a:extLst>
              <a:ext uri="{FF2B5EF4-FFF2-40B4-BE49-F238E27FC236}">
                <a16:creationId xmlns:a16="http://schemas.microsoft.com/office/drawing/2014/main" id="{C3AD9D56-3CAA-274E-C7CA-35E4BB3E6924}"/>
              </a:ext>
            </a:extLst>
          </p:cNvPr>
          <p:cNvSpPr txBox="1"/>
          <p:nvPr/>
        </p:nvSpPr>
        <p:spPr>
          <a:xfrm>
            <a:off x="0" y="6658180"/>
            <a:ext cx="6097604" cy="246221"/>
          </a:xfrm>
          <a:prstGeom prst="rect">
            <a:avLst/>
          </a:prstGeom>
          <a:noFill/>
        </p:spPr>
        <p:txBody>
          <a:bodyPr wrap="square">
            <a:spAutoFit/>
          </a:bodyPr>
          <a:lstStyle/>
          <a:p>
            <a:r>
              <a:rPr lang="en-US" sz="1000" dirty="0"/>
              <a:t>https://</a:t>
            </a:r>
            <a:r>
              <a:rPr lang="en-US" sz="1000" dirty="0" err="1"/>
              <a:t>help.arcgis.com</a:t>
            </a:r>
            <a:r>
              <a:rPr lang="en-US" sz="1000" dirty="0"/>
              <a:t>/</a:t>
            </a:r>
            <a:r>
              <a:rPr lang="en-US" sz="1000" dirty="0" err="1"/>
              <a:t>en</a:t>
            </a:r>
            <a:r>
              <a:rPr lang="en-US" sz="1000" dirty="0"/>
              <a:t>/geodatabase/10.0/</a:t>
            </a:r>
            <a:r>
              <a:rPr lang="en-US" sz="1000" dirty="0" err="1"/>
              <a:t>sdk</a:t>
            </a:r>
            <a:r>
              <a:rPr lang="en-US" sz="1000" dirty="0"/>
              <a:t>/</a:t>
            </a:r>
            <a:r>
              <a:rPr lang="en-US" sz="1000" dirty="0" err="1"/>
              <a:t>arcsde</a:t>
            </a:r>
            <a:r>
              <a:rPr lang="en-US" sz="1000" dirty="0"/>
              <a:t>/concepts/geometry/representations/</a:t>
            </a:r>
            <a:r>
              <a:rPr lang="en-US" sz="1000" dirty="0" err="1"/>
              <a:t>binary.htm</a:t>
            </a:r>
            <a:endParaRPr lang="en-US" sz="1000" dirty="0"/>
          </a:p>
        </p:txBody>
      </p:sp>
    </p:spTree>
    <p:extLst>
      <p:ext uri="{BB962C8B-B14F-4D97-AF65-F5344CB8AC3E}">
        <p14:creationId xmlns:p14="http://schemas.microsoft.com/office/powerpoint/2010/main" val="4015156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9" presetClass="entr" presetSubtype="0" fill="hold" nodeType="with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dissolve">
                                      <p:cBhvr>
                                        <p:cTn id="11" dur="500"/>
                                        <p:tgtEl>
                                          <p:spTgt spid="19"/>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4">
                                            <p:txEl>
                                              <p:pRg st="2" end="2"/>
                                            </p:txEl>
                                          </p:spTgt>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nodeType="clickEffect">
                                  <p:stCondLst>
                                    <p:cond delay="0"/>
                                  </p:stCondLst>
                                  <p:childTnLst>
                                    <p:set>
                                      <p:cBhvr>
                                        <p:cTn id="25" dur="1" fill="hold">
                                          <p:stCondLst>
                                            <p:cond delay="0"/>
                                          </p:stCondLst>
                                        </p:cTn>
                                        <p:tgtEl>
                                          <p:spTgt spid="4">
                                            <p:txEl>
                                              <p:pRg st="6" end="6"/>
                                            </p:txEl>
                                          </p:spTgt>
                                        </p:tgtEl>
                                        <p:attrNameLst>
                                          <p:attrName>style.visibility</p:attrName>
                                        </p:attrNameLst>
                                      </p:cBhvr>
                                      <p:to>
                                        <p:strVal val="visible"/>
                                      </p:to>
                                    </p:set>
                                    <p:animEffect transition="in" filter="blinds(horizontal)">
                                      <p:cBhvr>
                                        <p:cTn id="26" dur="500"/>
                                        <p:tgtEl>
                                          <p:spTgt spid="4">
                                            <p:txEl>
                                              <p:pRg st="6" end="6"/>
                                            </p:txEl>
                                          </p:spTgt>
                                        </p:tgtEl>
                                      </p:cBhvr>
                                    </p:animEffect>
                                  </p:childTnLst>
                                </p:cTn>
                              </p:par>
                              <p:par>
                                <p:cTn id="27" presetID="3" presetClass="entr" presetSubtype="10" fill="hold" nodeType="withEffect">
                                  <p:stCondLst>
                                    <p:cond delay="0"/>
                                  </p:stCondLst>
                                  <p:childTnLst>
                                    <p:set>
                                      <p:cBhvr>
                                        <p:cTn id="28" dur="1" fill="hold">
                                          <p:stCondLst>
                                            <p:cond delay="0"/>
                                          </p:stCondLst>
                                        </p:cTn>
                                        <p:tgtEl>
                                          <p:spTgt spid="4">
                                            <p:txEl>
                                              <p:pRg st="7" end="7"/>
                                            </p:txEl>
                                          </p:spTgt>
                                        </p:tgtEl>
                                        <p:attrNameLst>
                                          <p:attrName>style.visibility</p:attrName>
                                        </p:attrNameLst>
                                      </p:cBhvr>
                                      <p:to>
                                        <p:strVal val="visible"/>
                                      </p:to>
                                    </p:set>
                                    <p:animEffect transition="in" filter="blinds(horizontal)">
                                      <p:cBhvr>
                                        <p:cTn id="29" dur="500"/>
                                        <p:tgtEl>
                                          <p:spTgt spid="4">
                                            <p:txEl>
                                              <p:pRg st="7" end="7"/>
                                            </p:txEl>
                                          </p:spTgt>
                                        </p:tgtEl>
                                      </p:cBhvr>
                                    </p:animEffect>
                                  </p:childTnLst>
                                </p:cTn>
                              </p:par>
                              <p:par>
                                <p:cTn id="30" presetID="3" presetClass="entr" presetSubtype="10" fill="hold" nodeType="withEffect">
                                  <p:stCondLst>
                                    <p:cond delay="0"/>
                                  </p:stCondLst>
                                  <p:childTnLst>
                                    <p:set>
                                      <p:cBhvr>
                                        <p:cTn id="31" dur="1" fill="hold">
                                          <p:stCondLst>
                                            <p:cond delay="0"/>
                                          </p:stCondLst>
                                        </p:cTn>
                                        <p:tgtEl>
                                          <p:spTgt spid="4">
                                            <p:txEl>
                                              <p:pRg st="8" end="8"/>
                                            </p:txEl>
                                          </p:spTgt>
                                        </p:tgtEl>
                                        <p:attrNameLst>
                                          <p:attrName>style.visibility</p:attrName>
                                        </p:attrNameLst>
                                      </p:cBhvr>
                                      <p:to>
                                        <p:strVal val="visible"/>
                                      </p:to>
                                    </p:set>
                                    <p:animEffect transition="in" filter="blinds(horizontal)">
                                      <p:cBhvr>
                                        <p:cTn id="32" dur="500"/>
                                        <p:tgtEl>
                                          <p:spTgt spid="4">
                                            <p:txEl>
                                              <p:pRg st="8" end="8"/>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4">
                                            <p:txEl>
                                              <p:pRg st="11" end="11"/>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4">
                                            <p:txEl>
                                              <p:pRg st="12" end="12"/>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4">
                                            <p:txEl>
                                              <p:pRg st="13" end="13"/>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4">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3EC9EB8-9DB7-F91A-9634-C08BBD8AA89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84</a:t>
            </a:fld>
            <a:endParaRPr lang="en-US"/>
          </a:p>
        </p:txBody>
      </p:sp>
      <p:sp>
        <p:nvSpPr>
          <p:cNvPr id="3" name="Title 2">
            <a:extLst>
              <a:ext uri="{FF2B5EF4-FFF2-40B4-BE49-F238E27FC236}">
                <a16:creationId xmlns:a16="http://schemas.microsoft.com/office/drawing/2014/main" id="{8D7AB1EB-6276-1830-8C73-209085CB3615}"/>
              </a:ext>
            </a:extLst>
          </p:cNvPr>
          <p:cNvSpPr>
            <a:spLocks noGrp="1"/>
          </p:cNvSpPr>
          <p:nvPr>
            <p:ph type="title"/>
          </p:nvPr>
        </p:nvSpPr>
        <p:spPr/>
        <p:txBody>
          <a:bodyPr/>
          <a:lstStyle/>
          <a:p>
            <a:r>
              <a:rPr lang="en-US" dirty="0" err="1"/>
              <a:t>RayBooster</a:t>
            </a:r>
            <a:r>
              <a:rPr lang="en-US" dirty="0"/>
              <a:t>: A Suite of Solutions to Accelerate </a:t>
            </a:r>
            <a:r>
              <a:rPr lang="en-US" dirty="0" err="1"/>
              <a:t>SedonaDB</a:t>
            </a:r>
            <a:endParaRPr lang="en-US" dirty="0"/>
          </a:p>
        </p:txBody>
      </p:sp>
      <p:sp>
        <p:nvSpPr>
          <p:cNvPr id="4" name="Content Placeholder 3">
            <a:extLst>
              <a:ext uri="{FF2B5EF4-FFF2-40B4-BE49-F238E27FC236}">
                <a16:creationId xmlns:a16="http://schemas.microsoft.com/office/drawing/2014/main" id="{4C78C9C5-873F-687B-57ED-73CE50678EE1}"/>
              </a:ext>
            </a:extLst>
          </p:cNvPr>
          <p:cNvSpPr>
            <a:spLocks noGrp="1"/>
          </p:cNvSpPr>
          <p:nvPr>
            <p:ph sz="half" idx="1"/>
          </p:nvPr>
        </p:nvSpPr>
        <p:spPr>
          <a:xfrm>
            <a:off x="571500" y="1193537"/>
            <a:ext cx="11049000" cy="5147495"/>
          </a:xfrm>
        </p:spPr>
        <p:txBody>
          <a:bodyPr>
            <a:normAutofit/>
          </a:bodyPr>
          <a:lstStyle/>
          <a:p>
            <a:pPr marL="194310" indent="-182880">
              <a:lnSpc>
                <a:spcPct val="110000"/>
              </a:lnSpc>
              <a:spcBef>
                <a:spcPts val="800"/>
              </a:spcBef>
              <a:defRPr sz="1600" b="1" i="0">
                <a:solidFill>
                  <a:srgbClr val="2980B9"/>
                </a:solidFill>
                <a:latin typeface="Arial"/>
              </a:defRPr>
            </a:pPr>
            <a:r>
              <a:rPr lang="en-US" sz="2000" b="1" dirty="0">
                <a:solidFill>
                  <a:srgbClr val="2980B9"/>
                </a:solidFill>
                <a:latin typeface="Arial"/>
                <a:ea typeface="+mn-ea"/>
                <a:cs typeface="+mn-cs"/>
              </a:rPr>
              <a:t>The </a:t>
            </a:r>
            <a:r>
              <a:rPr lang="en-US" sz="2000" b="1" dirty="0">
                <a:solidFill>
                  <a:srgbClr val="FF0000"/>
                </a:solidFill>
                <a:latin typeface="Arial"/>
                <a:ea typeface="+mn-ea"/>
                <a:cs typeface="+mn-cs"/>
              </a:rPr>
              <a:t>first</a:t>
            </a:r>
            <a:r>
              <a:rPr lang="en-US" sz="2000" b="1" dirty="0">
                <a:solidFill>
                  <a:srgbClr val="2980B9"/>
                </a:solidFill>
                <a:latin typeface="Arial"/>
                <a:ea typeface="+mn-ea"/>
                <a:cs typeface="+mn-cs"/>
              </a:rPr>
              <a:t> integration of RT-core acceleration into a </a:t>
            </a:r>
            <a:r>
              <a:rPr lang="en-US" sz="2000" b="1" dirty="0">
                <a:solidFill>
                  <a:srgbClr val="FF0000"/>
                </a:solidFill>
                <a:latin typeface="Arial"/>
                <a:ea typeface="+mn-ea"/>
                <a:cs typeface="+mn-cs"/>
              </a:rPr>
              <a:t>production</a:t>
            </a:r>
            <a:r>
              <a:rPr lang="en-US" sz="2000" b="1" dirty="0">
                <a:solidFill>
                  <a:srgbClr val="2980B9"/>
                </a:solidFill>
                <a:latin typeface="Arial"/>
                <a:ea typeface="+mn-ea"/>
                <a:cs typeface="+mn-cs"/>
              </a:rPr>
              <a:t> database system</a:t>
            </a:r>
          </a:p>
          <a:p>
            <a:pPr marL="194310" indent="-182880">
              <a:lnSpc>
                <a:spcPct val="110000"/>
              </a:lnSpc>
              <a:spcBef>
                <a:spcPts val="800"/>
              </a:spcBef>
              <a:defRPr sz="1600" b="1" i="0">
                <a:solidFill>
                  <a:srgbClr val="2980B9"/>
                </a:solidFill>
                <a:latin typeface="Arial"/>
              </a:defRPr>
            </a:pPr>
            <a:r>
              <a:rPr lang="en-US" sz="2000" b="1" dirty="0">
                <a:solidFill>
                  <a:srgbClr val="2980B9"/>
                </a:solidFill>
                <a:latin typeface="Arial"/>
                <a:ea typeface="+mn-ea"/>
                <a:cs typeface="+mn-cs"/>
              </a:rPr>
              <a:t>Pluggable Accelerator: Offload only the most compute-intensive spatial joins to GPUs</a:t>
            </a:r>
          </a:p>
          <a:p>
            <a:pPr marL="194310" indent="-182880">
              <a:lnSpc>
                <a:spcPct val="110000"/>
              </a:lnSpc>
              <a:spcBef>
                <a:spcPts val="800"/>
              </a:spcBef>
              <a:defRPr sz="1600" b="1" i="0">
                <a:solidFill>
                  <a:srgbClr val="2980B9"/>
                </a:solidFill>
                <a:latin typeface="Arial"/>
              </a:defRPr>
            </a:pPr>
            <a:r>
              <a:rPr lang="en-US" sz="2000" b="1" dirty="0">
                <a:solidFill>
                  <a:srgbClr val="2980B9"/>
                </a:solidFill>
                <a:latin typeface="Arial"/>
                <a:ea typeface="+mn-ea"/>
                <a:cs typeface="+mn-cs"/>
              </a:rPr>
              <a:t>Architecture Overview:</a:t>
            </a:r>
          </a:p>
        </p:txBody>
      </p:sp>
      <p:sp>
        <p:nvSpPr>
          <p:cNvPr id="5" name="Rectangle 4">
            <a:extLst>
              <a:ext uri="{FF2B5EF4-FFF2-40B4-BE49-F238E27FC236}">
                <a16:creationId xmlns:a16="http://schemas.microsoft.com/office/drawing/2014/main" id="{449E81E1-E2C0-AA34-494E-1D4DC91B2823}"/>
              </a:ext>
            </a:extLst>
          </p:cNvPr>
          <p:cNvSpPr/>
          <p:nvPr/>
        </p:nvSpPr>
        <p:spPr>
          <a:xfrm>
            <a:off x="4820422" y="2671884"/>
            <a:ext cx="7256631" cy="3774906"/>
          </a:xfrm>
          <a:prstGeom prst="rect">
            <a:avLst/>
          </a:prstGeom>
          <a:solidFill>
            <a:srgbClr val="F0EB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dirty="0"/>
          </a:p>
        </p:txBody>
      </p:sp>
      <p:sp>
        <p:nvSpPr>
          <p:cNvPr id="29" name="Rectangle 28">
            <a:extLst>
              <a:ext uri="{FF2B5EF4-FFF2-40B4-BE49-F238E27FC236}">
                <a16:creationId xmlns:a16="http://schemas.microsoft.com/office/drawing/2014/main" id="{AC6CC2D8-4B7C-A08D-551C-7E564D2132EB}"/>
              </a:ext>
            </a:extLst>
          </p:cNvPr>
          <p:cNvSpPr>
            <a:spLocks/>
          </p:cNvSpPr>
          <p:nvPr/>
        </p:nvSpPr>
        <p:spPr>
          <a:xfrm>
            <a:off x="8195864" y="2871140"/>
            <a:ext cx="367296" cy="3100636"/>
          </a:xfrm>
          <a:prstGeom prst="rect">
            <a:avLst/>
          </a:prstGeom>
          <a:solidFill>
            <a:srgbClr val="76B900"/>
          </a:solidFill>
          <a:ln w="38100">
            <a:solidFill>
              <a:srgbClr val="FF9966"/>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lang="en-US" sz="1400" b="1" dirty="0">
                <a:solidFill>
                  <a:schemeClr val="tx1"/>
                </a:solidFill>
                <a:latin typeface="Helvetica" pitchFamily="2" charset="0"/>
              </a:rPr>
              <a:t>NVIDIA </a:t>
            </a:r>
            <a:r>
              <a:rPr lang="en-US" sz="1400" b="1" dirty="0" err="1">
                <a:solidFill>
                  <a:schemeClr val="tx1"/>
                </a:solidFill>
                <a:latin typeface="Helvetica" pitchFamily="2" charset="0"/>
              </a:rPr>
              <a:t>OptiX</a:t>
            </a:r>
            <a:endParaRPr lang="en-US" sz="1400" dirty="0">
              <a:solidFill>
                <a:schemeClr val="tx1"/>
              </a:solidFill>
              <a:latin typeface="Helvetica" pitchFamily="2" charset="0"/>
            </a:endParaRPr>
          </a:p>
        </p:txBody>
      </p:sp>
      <p:sp>
        <p:nvSpPr>
          <p:cNvPr id="35" name="Rectangle 34">
            <a:extLst>
              <a:ext uri="{FF2B5EF4-FFF2-40B4-BE49-F238E27FC236}">
                <a16:creationId xmlns:a16="http://schemas.microsoft.com/office/drawing/2014/main" id="{26F67F43-91E2-07B6-C789-626C7D52840E}"/>
              </a:ext>
            </a:extLst>
          </p:cNvPr>
          <p:cNvSpPr>
            <a:spLocks/>
          </p:cNvSpPr>
          <p:nvPr/>
        </p:nvSpPr>
        <p:spPr>
          <a:xfrm>
            <a:off x="7630183" y="2871140"/>
            <a:ext cx="317015" cy="3096868"/>
          </a:xfrm>
          <a:prstGeom prst="rect">
            <a:avLst/>
          </a:prstGeom>
          <a:solidFill>
            <a:srgbClr val="F2E3E3"/>
          </a:solidFill>
          <a:ln w="38100">
            <a:solidFill>
              <a:srgbClr val="FF9966"/>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lang="en-US" sz="1400" dirty="0">
                <a:solidFill>
                  <a:schemeClr val="tx1"/>
                </a:solidFill>
                <a:latin typeface="Helvetica" pitchFamily="2" charset="0"/>
              </a:rPr>
              <a:t>RT Shaders</a:t>
            </a:r>
          </a:p>
        </p:txBody>
      </p:sp>
      <p:sp>
        <p:nvSpPr>
          <p:cNvPr id="38" name="Up-Down Arrow 37">
            <a:extLst>
              <a:ext uri="{FF2B5EF4-FFF2-40B4-BE49-F238E27FC236}">
                <a16:creationId xmlns:a16="http://schemas.microsoft.com/office/drawing/2014/main" id="{A633CE4F-A822-0458-695C-236ED38C4D1A}"/>
              </a:ext>
            </a:extLst>
          </p:cNvPr>
          <p:cNvSpPr/>
          <p:nvPr/>
        </p:nvSpPr>
        <p:spPr>
          <a:xfrm rot="16200000">
            <a:off x="7403085" y="5417838"/>
            <a:ext cx="140953" cy="317015"/>
          </a:xfrm>
          <a:prstGeom prst="upDownArrow">
            <a:avLst/>
          </a:prstGeom>
          <a:solidFill>
            <a:srgbClr val="FFB3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latin typeface="Helvetica" pitchFamily="2" charset="0"/>
            </a:endParaRPr>
          </a:p>
        </p:txBody>
      </p:sp>
      <p:sp>
        <p:nvSpPr>
          <p:cNvPr id="39" name="Up-Down Arrow 38">
            <a:extLst>
              <a:ext uri="{FF2B5EF4-FFF2-40B4-BE49-F238E27FC236}">
                <a16:creationId xmlns:a16="http://schemas.microsoft.com/office/drawing/2014/main" id="{FF4C1906-0923-810D-8CE5-2A24C1874C15}"/>
              </a:ext>
            </a:extLst>
          </p:cNvPr>
          <p:cNvSpPr/>
          <p:nvPr/>
        </p:nvSpPr>
        <p:spPr>
          <a:xfrm rot="16200000">
            <a:off x="7395075" y="4125059"/>
            <a:ext cx="140953" cy="317016"/>
          </a:xfrm>
          <a:prstGeom prst="upDownArrow">
            <a:avLst/>
          </a:prstGeom>
          <a:solidFill>
            <a:srgbClr val="FFB3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latin typeface="Helvetica" pitchFamily="2" charset="0"/>
            </a:endParaRPr>
          </a:p>
        </p:txBody>
      </p:sp>
      <p:sp>
        <p:nvSpPr>
          <p:cNvPr id="40" name="Up-Down Arrow 39">
            <a:extLst>
              <a:ext uri="{FF2B5EF4-FFF2-40B4-BE49-F238E27FC236}">
                <a16:creationId xmlns:a16="http://schemas.microsoft.com/office/drawing/2014/main" id="{AA273644-D6A8-AB36-F513-9C4578918F37}"/>
              </a:ext>
            </a:extLst>
          </p:cNvPr>
          <p:cNvSpPr/>
          <p:nvPr/>
        </p:nvSpPr>
        <p:spPr>
          <a:xfrm rot="16200000">
            <a:off x="8008089" y="4185475"/>
            <a:ext cx="149460" cy="245602"/>
          </a:xfrm>
          <a:prstGeom prst="upDownArrow">
            <a:avLst/>
          </a:prstGeom>
          <a:solidFill>
            <a:srgbClr val="FFB3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latin typeface="Helvetica" pitchFamily="2" charset="0"/>
            </a:endParaRPr>
          </a:p>
        </p:txBody>
      </p:sp>
      <p:grpSp>
        <p:nvGrpSpPr>
          <p:cNvPr id="63" name="Group 62">
            <a:extLst>
              <a:ext uri="{FF2B5EF4-FFF2-40B4-BE49-F238E27FC236}">
                <a16:creationId xmlns:a16="http://schemas.microsoft.com/office/drawing/2014/main" id="{72B40FA4-61A6-2504-8E71-8A487FDF288B}"/>
              </a:ext>
            </a:extLst>
          </p:cNvPr>
          <p:cNvGrpSpPr/>
          <p:nvPr/>
        </p:nvGrpSpPr>
        <p:grpSpPr>
          <a:xfrm>
            <a:off x="5208730" y="3759906"/>
            <a:ext cx="2079524" cy="927413"/>
            <a:chOff x="2055950" y="3541771"/>
            <a:chExt cx="2079524" cy="927413"/>
          </a:xfrm>
        </p:grpSpPr>
        <p:sp>
          <p:nvSpPr>
            <p:cNvPr id="6" name="Rectangle 5">
              <a:extLst>
                <a:ext uri="{FF2B5EF4-FFF2-40B4-BE49-F238E27FC236}">
                  <a16:creationId xmlns:a16="http://schemas.microsoft.com/office/drawing/2014/main" id="{71D1ADEB-19B4-F67F-6461-650F1CCC194E}"/>
                </a:ext>
              </a:extLst>
            </p:cNvPr>
            <p:cNvSpPr>
              <a:spLocks/>
            </p:cNvSpPr>
            <p:nvPr/>
          </p:nvSpPr>
          <p:spPr>
            <a:xfrm>
              <a:off x="2059461" y="3541771"/>
              <a:ext cx="2076013" cy="927413"/>
            </a:xfrm>
            <a:prstGeom prst="rect">
              <a:avLst/>
            </a:prstGeom>
            <a:solidFill>
              <a:schemeClr val="bg1"/>
            </a:solidFill>
            <a:ln w="38100">
              <a:solidFill>
                <a:srgbClr val="FF99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latin typeface="Helvetica" pitchFamily="2" charset="0"/>
              </a:endParaRPr>
            </a:p>
          </p:txBody>
        </p:sp>
        <p:sp>
          <p:nvSpPr>
            <p:cNvPr id="33" name="Rounded Rectangle 32">
              <a:extLst>
                <a:ext uri="{FF2B5EF4-FFF2-40B4-BE49-F238E27FC236}">
                  <a16:creationId xmlns:a16="http://schemas.microsoft.com/office/drawing/2014/main" id="{7EE65FB1-95DD-DC20-3BA0-BAE6D07C96E4}"/>
                </a:ext>
              </a:extLst>
            </p:cNvPr>
            <p:cNvSpPr/>
            <p:nvPr/>
          </p:nvSpPr>
          <p:spPr>
            <a:xfrm>
              <a:off x="2126100" y="3835650"/>
              <a:ext cx="914400" cy="463707"/>
            </a:xfrm>
            <a:prstGeom prst="roundRect">
              <a:avLst/>
            </a:prstGeom>
            <a:solidFill>
              <a:srgbClr val="F2E3E3"/>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latin typeface="Helvetica" pitchFamily="2" charset="0"/>
                </a:rPr>
                <a:t>Point Query</a:t>
              </a:r>
            </a:p>
          </p:txBody>
        </p:sp>
        <p:sp>
          <p:nvSpPr>
            <p:cNvPr id="34" name="Rounded Rectangle 33">
              <a:extLst>
                <a:ext uri="{FF2B5EF4-FFF2-40B4-BE49-F238E27FC236}">
                  <a16:creationId xmlns:a16="http://schemas.microsoft.com/office/drawing/2014/main" id="{517F7CD2-0C9C-7F10-C27A-C0B499E62439}"/>
                </a:ext>
              </a:extLst>
            </p:cNvPr>
            <p:cNvSpPr/>
            <p:nvPr/>
          </p:nvSpPr>
          <p:spPr>
            <a:xfrm>
              <a:off x="3153725" y="3835650"/>
              <a:ext cx="914400" cy="463707"/>
            </a:xfrm>
            <a:prstGeom prst="roundRect">
              <a:avLst/>
            </a:prstGeom>
            <a:solidFill>
              <a:srgbClr val="F2E3E3"/>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latin typeface="Helvetica" pitchFamily="2" charset="0"/>
                </a:rPr>
                <a:t>Range Query</a:t>
              </a:r>
            </a:p>
          </p:txBody>
        </p:sp>
        <p:sp>
          <p:nvSpPr>
            <p:cNvPr id="43" name="TextBox 42">
              <a:extLst>
                <a:ext uri="{FF2B5EF4-FFF2-40B4-BE49-F238E27FC236}">
                  <a16:creationId xmlns:a16="http://schemas.microsoft.com/office/drawing/2014/main" id="{057D1F2C-4FA1-A18F-B0FC-4880D180B605}"/>
                </a:ext>
              </a:extLst>
            </p:cNvPr>
            <p:cNvSpPr txBox="1"/>
            <p:nvPr/>
          </p:nvSpPr>
          <p:spPr>
            <a:xfrm>
              <a:off x="2055950" y="3552393"/>
              <a:ext cx="1133644" cy="253916"/>
            </a:xfrm>
            <a:prstGeom prst="rect">
              <a:avLst/>
            </a:prstGeom>
            <a:noFill/>
          </p:spPr>
          <p:txBody>
            <a:bodyPr wrap="none" rtlCol="0">
              <a:spAutoFit/>
            </a:bodyPr>
            <a:lstStyle/>
            <a:p>
              <a:r>
                <a:rPr lang="en-US" sz="1050" b="1" i="1" dirty="0">
                  <a:solidFill>
                    <a:schemeClr val="tx1">
                      <a:lumMod val="50000"/>
                      <a:lumOff val="50000"/>
                    </a:schemeClr>
                  </a:solidFill>
                  <a:latin typeface="Helvetica" pitchFamily="2" charset="0"/>
                </a:rPr>
                <a:t>Indexing Layer</a:t>
              </a:r>
            </a:p>
          </p:txBody>
        </p:sp>
      </p:grpSp>
      <p:grpSp>
        <p:nvGrpSpPr>
          <p:cNvPr id="66" name="Group 65">
            <a:extLst>
              <a:ext uri="{FF2B5EF4-FFF2-40B4-BE49-F238E27FC236}">
                <a16:creationId xmlns:a16="http://schemas.microsoft.com/office/drawing/2014/main" id="{D4C763CD-1857-DFD6-3E7A-C0DDF817D8C9}"/>
              </a:ext>
            </a:extLst>
          </p:cNvPr>
          <p:cNvGrpSpPr/>
          <p:nvPr/>
        </p:nvGrpSpPr>
        <p:grpSpPr>
          <a:xfrm>
            <a:off x="5212241" y="5059988"/>
            <a:ext cx="2076013" cy="927413"/>
            <a:chOff x="1065784" y="4841853"/>
            <a:chExt cx="3069690" cy="927413"/>
          </a:xfrm>
        </p:grpSpPr>
        <p:sp>
          <p:nvSpPr>
            <p:cNvPr id="30" name="Rectangle 29">
              <a:extLst>
                <a:ext uri="{FF2B5EF4-FFF2-40B4-BE49-F238E27FC236}">
                  <a16:creationId xmlns:a16="http://schemas.microsoft.com/office/drawing/2014/main" id="{BE506763-F3D6-3DB3-6CAA-90CD614A81B7}"/>
                </a:ext>
              </a:extLst>
            </p:cNvPr>
            <p:cNvSpPr>
              <a:spLocks/>
            </p:cNvSpPr>
            <p:nvPr/>
          </p:nvSpPr>
          <p:spPr>
            <a:xfrm>
              <a:off x="1065784" y="4841853"/>
              <a:ext cx="3069690" cy="927413"/>
            </a:xfrm>
            <a:prstGeom prst="rect">
              <a:avLst/>
            </a:prstGeom>
            <a:solidFill>
              <a:schemeClr val="bg1"/>
            </a:solidFill>
            <a:ln w="38100">
              <a:solidFill>
                <a:srgbClr val="FF99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latin typeface="Helvetica" pitchFamily="2" charset="0"/>
              </a:endParaRPr>
            </a:p>
          </p:txBody>
        </p:sp>
        <p:sp>
          <p:nvSpPr>
            <p:cNvPr id="31" name="Rounded Rectangle 30">
              <a:extLst>
                <a:ext uri="{FF2B5EF4-FFF2-40B4-BE49-F238E27FC236}">
                  <a16:creationId xmlns:a16="http://schemas.microsoft.com/office/drawing/2014/main" id="{3123227D-4410-69A2-CDC5-F91E2BDDDB7B}"/>
                </a:ext>
              </a:extLst>
            </p:cNvPr>
            <p:cNvSpPr/>
            <p:nvPr/>
          </p:nvSpPr>
          <p:spPr>
            <a:xfrm>
              <a:off x="1206573" y="5149778"/>
              <a:ext cx="1352075" cy="463707"/>
            </a:xfrm>
            <a:prstGeom prst="roundRect">
              <a:avLst/>
            </a:prstGeom>
            <a:solidFill>
              <a:srgbClr val="F2E3E3"/>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latin typeface="Helvetica" pitchFamily="2" charset="0"/>
                </a:rPr>
                <a:t>CUDA Refiner</a:t>
              </a:r>
            </a:p>
          </p:txBody>
        </p:sp>
        <p:sp>
          <p:nvSpPr>
            <p:cNvPr id="32" name="Rounded Rectangle 31">
              <a:extLst>
                <a:ext uri="{FF2B5EF4-FFF2-40B4-BE49-F238E27FC236}">
                  <a16:creationId xmlns:a16="http://schemas.microsoft.com/office/drawing/2014/main" id="{0857FABE-37DC-293B-0605-EC041D8E0B61}"/>
                </a:ext>
              </a:extLst>
            </p:cNvPr>
            <p:cNvSpPr/>
            <p:nvPr/>
          </p:nvSpPr>
          <p:spPr>
            <a:xfrm>
              <a:off x="2685514" y="5149778"/>
              <a:ext cx="1352075" cy="463707"/>
            </a:xfrm>
            <a:prstGeom prst="roundRect">
              <a:avLst/>
            </a:prstGeom>
            <a:solidFill>
              <a:srgbClr val="F2E3E3"/>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latin typeface="Helvetica" pitchFamily="2" charset="0"/>
                </a:rPr>
                <a:t>RT Refiner</a:t>
              </a:r>
            </a:p>
          </p:txBody>
        </p:sp>
        <p:sp>
          <p:nvSpPr>
            <p:cNvPr id="44" name="TextBox 43">
              <a:extLst>
                <a:ext uri="{FF2B5EF4-FFF2-40B4-BE49-F238E27FC236}">
                  <a16:creationId xmlns:a16="http://schemas.microsoft.com/office/drawing/2014/main" id="{68F6FEC2-EE57-49EB-8535-50A0EC33BB71}"/>
                </a:ext>
              </a:extLst>
            </p:cNvPr>
            <p:cNvSpPr txBox="1"/>
            <p:nvPr/>
          </p:nvSpPr>
          <p:spPr>
            <a:xfrm>
              <a:off x="1078672" y="4850979"/>
              <a:ext cx="1946470" cy="253916"/>
            </a:xfrm>
            <a:prstGeom prst="rect">
              <a:avLst/>
            </a:prstGeom>
            <a:noFill/>
          </p:spPr>
          <p:txBody>
            <a:bodyPr wrap="none" rtlCol="0">
              <a:spAutoFit/>
            </a:bodyPr>
            <a:lstStyle/>
            <a:p>
              <a:r>
                <a:rPr lang="en-US" sz="1050" b="1" i="1" dirty="0">
                  <a:solidFill>
                    <a:schemeClr val="tx1">
                      <a:lumMod val="50000"/>
                      <a:lumOff val="50000"/>
                    </a:schemeClr>
                  </a:solidFill>
                  <a:latin typeface="Helvetica" pitchFamily="2" charset="0"/>
                </a:rPr>
                <a:t>Refinement Layer</a:t>
              </a:r>
            </a:p>
          </p:txBody>
        </p:sp>
      </p:grpSp>
      <p:grpSp>
        <p:nvGrpSpPr>
          <p:cNvPr id="71" name="Group 70">
            <a:extLst>
              <a:ext uri="{FF2B5EF4-FFF2-40B4-BE49-F238E27FC236}">
                <a16:creationId xmlns:a16="http://schemas.microsoft.com/office/drawing/2014/main" id="{03EAE9C2-05C6-8AED-2FB2-ED108BCF228C}"/>
              </a:ext>
            </a:extLst>
          </p:cNvPr>
          <p:cNvGrpSpPr/>
          <p:nvPr/>
        </p:nvGrpSpPr>
        <p:grpSpPr>
          <a:xfrm>
            <a:off x="5079130" y="2659354"/>
            <a:ext cx="1280160" cy="655365"/>
            <a:chOff x="1623678" y="2450831"/>
            <a:chExt cx="1280160" cy="655365"/>
          </a:xfrm>
        </p:grpSpPr>
        <p:sp>
          <p:nvSpPr>
            <p:cNvPr id="36" name="Data 35">
              <a:extLst>
                <a:ext uri="{FF2B5EF4-FFF2-40B4-BE49-F238E27FC236}">
                  <a16:creationId xmlns:a16="http://schemas.microsoft.com/office/drawing/2014/main" id="{DF76BC55-F55E-7C77-4D99-1F6B428BE822}"/>
                </a:ext>
              </a:extLst>
            </p:cNvPr>
            <p:cNvSpPr/>
            <p:nvPr/>
          </p:nvSpPr>
          <p:spPr>
            <a:xfrm>
              <a:off x="1623678" y="2697454"/>
              <a:ext cx="1280160" cy="408742"/>
            </a:xfrm>
            <a:prstGeom prst="flowChartInputOutput">
              <a:avLst/>
            </a:prstGeom>
            <a:solidFill>
              <a:schemeClr val="bg1"/>
            </a:solidFill>
            <a:ln w="31750">
              <a:solidFill>
                <a:srgbClr val="FF66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latin typeface="Helvetica" pitchFamily="2" charset="0"/>
                </a:rPr>
                <a:t>Matched Indices</a:t>
              </a:r>
            </a:p>
          </p:txBody>
        </p:sp>
        <p:sp>
          <p:nvSpPr>
            <p:cNvPr id="46" name="TextBox 45">
              <a:extLst>
                <a:ext uri="{FF2B5EF4-FFF2-40B4-BE49-F238E27FC236}">
                  <a16:creationId xmlns:a16="http://schemas.microsoft.com/office/drawing/2014/main" id="{A4CC849C-3052-6817-E9B3-CB2DAE3A1952}"/>
                </a:ext>
              </a:extLst>
            </p:cNvPr>
            <p:cNvSpPr txBox="1"/>
            <p:nvPr/>
          </p:nvSpPr>
          <p:spPr>
            <a:xfrm>
              <a:off x="1963650" y="2450831"/>
              <a:ext cx="623889" cy="253916"/>
            </a:xfrm>
            <a:prstGeom prst="rect">
              <a:avLst/>
            </a:prstGeom>
            <a:noFill/>
          </p:spPr>
          <p:txBody>
            <a:bodyPr wrap="none" rtlCol="0">
              <a:spAutoFit/>
            </a:bodyPr>
            <a:lstStyle/>
            <a:p>
              <a:r>
                <a:rPr lang="en-US" sz="1050" b="1" i="1" dirty="0">
                  <a:solidFill>
                    <a:schemeClr val="tx1">
                      <a:lumMod val="50000"/>
                      <a:lumOff val="50000"/>
                    </a:schemeClr>
                  </a:solidFill>
                  <a:latin typeface="Helvetica" pitchFamily="2" charset="0"/>
                </a:rPr>
                <a:t>Output</a:t>
              </a:r>
            </a:p>
          </p:txBody>
        </p:sp>
      </p:grpSp>
      <p:grpSp>
        <p:nvGrpSpPr>
          <p:cNvPr id="61" name="Group 60">
            <a:extLst>
              <a:ext uri="{FF2B5EF4-FFF2-40B4-BE49-F238E27FC236}">
                <a16:creationId xmlns:a16="http://schemas.microsoft.com/office/drawing/2014/main" id="{D0621F8A-F620-C5FC-42F9-AFEED8F46E85}"/>
              </a:ext>
            </a:extLst>
          </p:cNvPr>
          <p:cNvGrpSpPr/>
          <p:nvPr/>
        </p:nvGrpSpPr>
        <p:grpSpPr>
          <a:xfrm>
            <a:off x="6265887" y="2655965"/>
            <a:ext cx="1280160" cy="670750"/>
            <a:chOff x="2786325" y="2437830"/>
            <a:chExt cx="1280160" cy="670750"/>
          </a:xfrm>
        </p:grpSpPr>
        <p:sp>
          <p:nvSpPr>
            <p:cNvPr id="47" name="TextBox 46">
              <a:extLst>
                <a:ext uri="{FF2B5EF4-FFF2-40B4-BE49-F238E27FC236}">
                  <a16:creationId xmlns:a16="http://schemas.microsoft.com/office/drawing/2014/main" id="{C6DB7168-CCA4-3EA3-FAF5-D4375862FD87}"/>
                </a:ext>
              </a:extLst>
            </p:cNvPr>
            <p:cNvSpPr txBox="1"/>
            <p:nvPr/>
          </p:nvSpPr>
          <p:spPr>
            <a:xfrm>
              <a:off x="3288896" y="2437830"/>
              <a:ext cx="511679" cy="253916"/>
            </a:xfrm>
            <a:prstGeom prst="rect">
              <a:avLst/>
            </a:prstGeom>
            <a:noFill/>
          </p:spPr>
          <p:txBody>
            <a:bodyPr wrap="none" rtlCol="0">
              <a:spAutoFit/>
            </a:bodyPr>
            <a:lstStyle/>
            <a:p>
              <a:r>
                <a:rPr lang="en-US" sz="1050" b="1" i="1" dirty="0">
                  <a:solidFill>
                    <a:schemeClr val="tx1">
                      <a:lumMod val="50000"/>
                      <a:lumOff val="50000"/>
                    </a:schemeClr>
                  </a:solidFill>
                  <a:latin typeface="Helvetica" pitchFamily="2" charset="0"/>
                </a:rPr>
                <a:t>Input</a:t>
              </a:r>
            </a:p>
          </p:txBody>
        </p:sp>
        <p:sp>
          <p:nvSpPr>
            <p:cNvPr id="48" name="Data 47">
              <a:extLst>
                <a:ext uri="{FF2B5EF4-FFF2-40B4-BE49-F238E27FC236}">
                  <a16:creationId xmlns:a16="http://schemas.microsoft.com/office/drawing/2014/main" id="{AB530EBF-9406-487B-505B-E8FB74840C4B}"/>
                </a:ext>
              </a:extLst>
            </p:cNvPr>
            <p:cNvSpPr/>
            <p:nvPr/>
          </p:nvSpPr>
          <p:spPr>
            <a:xfrm>
              <a:off x="2786325" y="2687842"/>
              <a:ext cx="1280160" cy="420738"/>
            </a:xfrm>
            <a:prstGeom prst="flowChartInputOutput">
              <a:avLst/>
            </a:prstGeom>
            <a:solidFill>
              <a:schemeClr val="bg1"/>
            </a:solidFill>
            <a:ln w="31750">
              <a:solidFill>
                <a:srgbClr val="FF66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latin typeface="Helvetica" pitchFamily="2" charset="0"/>
                </a:rPr>
                <a:t>WKBs &amp;</a:t>
              </a:r>
            </a:p>
            <a:p>
              <a:pPr algn="ctr"/>
              <a:r>
                <a:rPr lang="en-US" sz="900" dirty="0">
                  <a:solidFill>
                    <a:schemeClr val="tx1"/>
                  </a:solidFill>
                  <a:latin typeface="Helvetica" pitchFamily="2" charset="0"/>
                </a:rPr>
                <a:t>Predicate</a:t>
              </a:r>
            </a:p>
          </p:txBody>
        </p:sp>
      </p:grpSp>
      <p:grpSp>
        <p:nvGrpSpPr>
          <p:cNvPr id="64" name="Group 63">
            <a:extLst>
              <a:ext uri="{FF2B5EF4-FFF2-40B4-BE49-F238E27FC236}">
                <a16:creationId xmlns:a16="http://schemas.microsoft.com/office/drawing/2014/main" id="{D4B11DA8-DA11-FFB6-D42F-1500AC89F757}"/>
              </a:ext>
            </a:extLst>
          </p:cNvPr>
          <p:cNvGrpSpPr/>
          <p:nvPr/>
        </p:nvGrpSpPr>
        <p:grpSpPr>
          <a:xfrm>
            <a:off x="5527066" y="3343947"/>
            <a:ext cx="1371396" cy="407778"/>
            <a:chOff x="2735864" y="3125812"/>
            <a:chExt cx="1371396" cy="407778"/>
          </a:xfrm>
        </p:grpSpPr>
        <p:sp>
          <p:nvSpPr>
            <p:cNvPr id="41" name="Down Arrow 40">
              <a:extLst>
                <a:ext uri="{FF2B5EF4-FFF2-40B4-BE49-F238E27FC236}">
                  <a16:creationId xmlns:a16="http://schemas.microsoft.com/office/drawing/2014/main" id="{FD0AA7C3-B117-E925-D9F1-E7896EB5BDA5}"/>
                </a:ext>
              </a:extLst>
            </p:cNvPr>
            <p:cNvSpPr/>
            <p:nvPr/>
          </p:nvSpPr>
          <p:spPr>
            <a:xfrm>
              <a:off x="3919335" y="3125812"/>
              <a:ext cx="187925" cy="407778"/>
            </a:xfrm>
            <a:prstGeom prst="downArrow">
              <a:avLst/>
            </a:prstGeom>
            <a:solidFill>
              <a:srgbClr val="FFB3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latin typeface="Helvetica" pitchFamily="2" charset="0"/>
              </a:endParaRPr>
            </a:p>
          </p:txBody>
        </p:sp>
        <p:sp>
          <p:nvSpPr>
            <p:cNvPr id="49" name="TextBox 48">
              <a:extLst>
                <a:ext uri="{FF2B5EF4-FFF2-40B4-BE49-F238E27FC236}">
                  <a16:creationId xmlns:a16="http://schemas.microsoft.com/office/drawing/2014/main" id="{A7B159AF-D430-3E2C-22F7-ACAC0F382EC1}"/>
                </a:ext>
              </a:extLst>
            </p:cNvPr>
            <p:cNvSpPr txBox="1"/>
            <p:nvPr/>
          </p:nvSpPr>
          <p:spPr>
            <a:xfrm>
              <a:off x="2735864" y="3193391"/>
              <a:ext cx="1252266" cy="253916"/>
            </a:xfrm>
            <a:prstGeom prst="rect">
              <a:avLst/>
            </a:prstGeom>
            <a:noFill/>
          </p:spPr>
          <p:txBody>
            <a:bodyPr wrap="none" rtlCol="0">
              <a:spAutoFit/>
            </a:bodyPr>
            <a:lstStyle/>
            <a:p>
              <a:r>
                <a:rPr lang="en-US" sz="1050" b="1" i="1" dirty="0">
                  <a:solidFill>
                    <a:schemeClr val="tx1">
                      <a:lumMod val="50000"/>
                      <a:lumOff val="50000"/>
                    </a:schemeClr>
                  </a:solidFill>
                  <a:latin typeface="Helvetica" pitchFamily="2" charset="0"/>
                </a:rPr>
                <a:t>Bounding Boxes</a:t>
              </a:r>
            </a:p>
          </p:txBody>
        </p:sp>
      </p:grpSp>
      <p:grpSp>
        <p:nvGrpSpPr>
          <p:cNvPr id="65" name="Group 64">
            <a:extLst>
              <a:ext uri="{FF2B5EF4-FFF2-40B4-BE49-F238E27FC236}">
                <a16:creationId xmlns:a16="http://schemas.microsoft.com/office/drawing/2014/main" id="{5DB78CDF-8863-59B3-17CA-B531731003A8}"/>
              </a:ext>
            </a:extLst>
          </p:cNvPr>
          <p:cNvGrpSpPr/>
          <p:nvPr/>
        </p:nvGrpSpPr>
        <p:grpSpPr>
          <a:xfrm>
            <a:off x="5608033" y="4676847"/>
            <a:ext cx="1291231" cy="405757"/>
            <a:chOff x="2598133" y="4458712"/>
            <a:chExt cx="1291231" cy="405757"/>
          </a:xfrm>
        </p:grpSpPr>
        <p:sp>
          <p:nvSpPr>
            <p:cNvPr id="37" name="Down Arrow 36">
              <a:extLst>
                <a:ext uri="{FF2B5EF4-FFF2-40B4-BE49-F238E27FC236}">
                  <a16:creationId xmlns:a16="http://schemas.microsoft.com/office/drawing/2014/main" id="{ECE02A90-93BA-01CC-C11F-5529D8BF795F}"/>
                </a:ext>
              </a:extLst>
            </p:cNvPr>
            <p:cNvSpPr/>
            <p:nvPr/>
          </p:nvSpPr>
          <p:spPr>
            <a:xfrm>
              <a:off x="2598133" y="4458712"/>
              <a:ext cx="177518" cy="405757"/>
            </a:xfrm>
            <a:prstGeom prst="downArrow">
              <a:avLst/>
            </a:prstGeom>
            <a:solidFill>
              <a:srgbClr val="FFB3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latin typeface="Helvetica" pitchFamily="2" charset="0"/>
              </a:endParaRPr>
            </a:p>
          </p:txBody>
        </p:sp>
        <p:sp>
          <p:nvSpPr>
            <p:cNvPr id="50" name="TextBox 49">
              <a:extLst>
                <a:ext uri="{FF2B5EF4-FFF2-40B4-BE49-F238E27FC236}">
                  <a16:creationId xmlns:a16="http://schemas.microsoft.com/office/drawing/2014/main" id="{C144D0F1-F8E2-4112-7449-6F9266CD28F5}"/>
                </a:ext>
              </a:extLst>
            </p:cNvPr>
            <p:cNvSpPr txBox="1"/>
            <p:nvPr/>
          </p:nvSpPr>
          <p:spPr>
            <a:xfrm>
              <a:off x="2686791" y="4507952"/>
              <a:ext cx="1202573" cy="253916"/>
            </a:xfrm>
            <a:prstGeom prst="rect">
              <a:avLst/>
            </a:prstGeom>
            <a:noFill/>
          </p:spPr>
          <p:txBody>
            <a:bodyPr wrap="none" rtlCol="0">
              <a:spAutoFit/>
            </a:bodyPr>
            <a:lstStyle/>
            <a:p>
              <a:r>
                <a:rPr lang="en-US" sz="1050" b="1" i="1" dirty="0">
                  <a:solidFill>
                    <a:schemeClr val="tx1">
                      <a:lumMod val="50000"/>
                      <a:lumOff val="50000"/>
                    </a:schemeClr>
                  </a:solidFill>
                  <a:latin typeface="Helvetica" pitchFamily="2" charset="0"/>
                </a:rPr>
                <a:t>Candidate Pairs</a:t>
              </a:r>
            </a:p>
          </p:txBody>
        </p:sp>
      </p:grpSp>
      <p:grpSp>
        <p:nvGrpSpPr>
          <p:cNvPr id="69" name="Group 68">
            <a:extLst>
              <a:ext uri="{FF2B5EF4-FFF2-40B4-BE49-F238E27FC236}">
                <a16:creationId xmlns:a16="http://schemas.microsoft.com/office/drawing/2014/main" id="{B3B161B4-DF3A-F32B-DB65-3EE1B5FAA590}"/>
              </a:ext>
            </a:extLst>
          </p:cNvPr>
          <p:cNvGrpSpPr/>
          <p:nvPr/>
        </p:nvGrpSpPr>
        <p:grpSpPr>
          <a:xfrm>
            <a:off x="4885175" y="3110349"/>
            <a:ext cx="346249" cy="2413347"/>
            <a:chOff x="736082" y="3092467"/>
            <a:chExt cx="416538" cy="2413347"/>
          </a:xfrm>
        </p:grpSpPr>
        <p:cxnSp>
          <p:nvCxnSpPr>
            <p:cNvPr id="42" name="Elbow Connector 41">
              <a:extLst>
                <a:ext uri="{FF2B5EF4-FFF2-40B4-BE49-F238E27FC236}">
                  <a16:creationId xmlns:a16="http://schemas.microsoft.com/office/drawing/2014/main" id="{04E61903-0705-D5DC-408A-F335ECAC6CAF}"/>
                </a:ext>
              </a:extLst>
            </p:cNvPr>
            <p:cNvCxnSpPr>
              <a:cxnSpLocks/>
            </p:cNvCxnSpPr>
            <p:nvPr/>
          </p:nvCxnSpPr>
          <p:spPr>
            <a:xfrm rot="10800000">
              <a:off x="1104229" y="3092467"/>
              <a:ext cx="5095" cy="2413347"/>
            </a:xfrm>
            <a:prstGeom prst="bentConnector3">
              <a:avLst>
                <a:gd name="adj1" fmla="val 7099333"/>
              </a:avLst>
            </a:prstGeom>
            <a:ln w="63500">
              <a:solidFill>
                <a:srgbClr val="FFB366"/>
              </a:solidFill>
              <a:tailEnd type="triangle" w="med" len="sm"/>
            </a:ln>
          </p:spPr>
          <p:style>
            <a:lnRef idx="2">
              <a:schemeClr val="accent1"/>
            </a:lnRef>
            <a:fillRef idx="0">
              <a:schemeClr val="accent1"/>
            </a:fillRef>
            <a:effectRef idx="1">
              <a:schemeClr val="accent1"/>
            </a:effectRef>
            <a:fontRef idx="minor">
              <a:schemeClr val="tx1"/>
            </a:fontRef>
          </p:style>
        </p:cxnSp>
        <p:sp>
          <p:nvSpPr>
            <p:cNvPr id="52" name="TextBox 51">
              <a:extLst>
                <a:ext uri="{FF2B5EF4-FFF2-40B4-BE49-F238E27FC236}">
                  <a16:creationId xmlns:a16="http://schemas.microsoft.com/office/drawing/2014/main" id="{CB34AD5D-EBF8-FC13-273B-F3E4FE6D535D}"/>
                </a:ext>
              </a:extLst>
            </p:cNvPr>
            <p:cNvSpPr txBox="1"/>
            <p:nvPr/>
          </p:nvSpPr>
          <p:spPr>
            <a:xfrm>
              <a:off x="736082" y="3789112"/>
              <a:ext cx="416538" cy="953146"/>
            </a:xfrm>
            <a:prstGeom prst="rect">
              <a:avLst/>
            </a:prstGeom>
            <a:noFill/>
          </p:spPr>
          <p:txBody>
            <a:bodyPr vert="vert270" wrap="none" rtlCol="0">
              <a:spAutoFit/>
            </a:bodyPr>
            <a:lstStyle/>
            <a:p>
              <a:r>
                <a:rPr lang="en-US" sz="1050" b="1" i="1" dirty="0">
                  <a:solidFill>
                    <a:schemeClr val="tx1">
                      <a:lumMod val="50000"/>
                      <a:lumOff val="50000"/>
                    </a:schemeClr>
                  </a:solidFill>
                  <a:latin typeface="Helvetica" pitchFamily="2" charset="0"/>
                </a:rPr>
                <a:t>Refined Pairs</a:t>
              </a:r>
            </a:p>
          </p:txBody>
        </p:sp>
      </p:grpSp>
      <p:grpSp>
        <p:nvGrpSpPr>
          <p:cNvPr id="67" name="Group 66">
            <a:extLst>
              <a:ext uri="{FF2B5EF4-FFF2-40B4-BE49-F238E27FC236}">
                <a16:creationId xmlns:a16="http://schemas.microsoft.com/office/drawing/2014/main" id="{3897AD73-FE76-C328-3637-04BBC1899DB7}"/>
              </a:ext>
            </a:extLst>
          </p:cNvPr>
          <p:cNvGrpSpPr/>
          <p:nvPr/>
        </p:nvGrpSpPr>
        <p:grpSpPr>
          <a:xfrm>
            <a:off x="8693436" y="2883275"/>
            <a:ext cx="3285744" cy="3457758"/>
            <a:chOff x="6683784" y="2665140"/>
            <a:chExt cx="3285744" cy="3457758"/>
          </a:xfrm>
        </p:grpSpPr>
        <p:sp>
          <p:nvSpPr>
            <p:cNvPr id="7" name="Rectangle 6">
              <a:extLst>
                <a:ext uri="{FF2B5EF4-FFF2-40B4-BE49-F238E27FC236}">
                  <a16:creationId xmlns:a16="http://schemas.microsoft.com/office/drawing/2014/main" id="{65B463C2-5960-1D56-5AC8-7120C779E4AB}"/>
                </a:ext>
              </a:extLst>
            </p:cNvPr>
            <p:cNvSpPr>
              <a:spLocks/>
            </p:cNvSpPr>
            <p:nvPr/>
          </p:nvSpPr>
          <p:spPr>
            <a:xfrm>
              <a:off x="6683784" y="2665140"/>
              <a:ext cx="3285744" cy="3457758"/>
            </a:xfrm>
            <a:prstGeom prst="rect">
              <a:avLst/>
            </a:prstGeom>
            <a:solidFill>
              <a:schemeClr val="bg1"/>
            </a:solidFill>
            <a:ln w="38100">
              <a:solidFill>
                <a:srgbClr val="FF99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dirty="0">
                <a:latin typeface="Helvetica" pitchFamily="2" charset="0"/>
              </a:endParaRPr>
            </a:p>
          </p:txBody>
        </p:sp>
        <p:sp>
          <p:nvSpPr>
            <p:cNvPr id="8" name="Rounded Rectangle 7">
              <a:extLst>
                <a:ext uri="{FF2B5EF4-FFF2-40B4-BE49-F238E27FC236}">
                  <a16:creationId xmlns:a16="http://schemas.microsoft.com/office/drawing/2014/main" id="{AD0694AB-28E5-3573-829B-C04E9EDDEBE6}"/>
                </a:ext>
              </a:extLst>
            </p:cNvPr>
            <p:cNvSpPr/>
            <p:nvPr/>
          </p:nvSpPr>
          <p:spPr>
            <a:xfrm>
              <a:off x="8398084" y="3973313"/>
              <a:ext cx="1297123" cy="457200"/>
            </a:xfrm>
            <a:prstGeom prst="roundRect">
              <a:avLst/>
            </a:prstGeom>
            <a:solidFill>
              <a:srgbClr val="F2E3E3"/>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latin typeface="Helvetica" pitchFamily="2" charset="0"/>
                </a:rPr>
                <a:t>Point Array /</a:t>
              </a:r>
            </a:p>
            <a:p>
              <a:pPr algn="ctr"/>
              <a:r>
                <a:rPr lang="en-US" sz="900" dirty="0">
                  <a:solidFill>
                    <a:schemeClr val="tx1"/>
                  </a:solidFill>
                  <a:latin typeface="Helvetica" pitchFamily="2" charset="0"/>
                </a:rPr>
                <a:t>MultiPoint Array</a:t>
              </a:r>
            </a:p>
          </p:txBody>
        </p:sp>
        <p:sp>
          <p:nvSpPr>
            <p:cNvPr id="9" name="Rounded Rectangle 8">
              <a:extLst>
                <a:ext uri="{FF2B5EF4-FFF2-40B4-BE49-F238E27FC236}">
                  <a16:creationId xmlns:a16="http://schemas.microsoft.com/office/drawing/2014/main" id="{0E1CB52B-219A-B4CC-F498-A6B9707B39BC}"/>
                </a:ext>
              </a:extLst>
            </p:cNvPr>
            <p:cNvSpPr/>
            <p:nvPr/>
          </p:nvSpPr>
          <p:spPr>
            <a:xfrm>
              <a:off x="8398084" y="4706368"/>
              <a:ext cx="1330625" cy="457200"/>
            </a:xfrm>
            <a:prstGeom prst="roundRect">
              <a:avLst/>
            </a:prstGeom>
            <a:solidFill>
              <a:srgbClr val="F2E3E3"/>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dirty="0" err="1">
                  <a:solidFill>
                    <a:schemeClr val="tx1"/>
                  </a:solidFill>
                  <a:latin typeface="Helvetica" pitchFamily="2" charset="0"/>
                </a:rPr>
                <a:t>LineString</a:t>
              </a:r>
              <a:r>
                <a:rPr lang="en-US" sz="900" dirty="0">
                  <a:solidFill>
                    <a:schemeClr val="tx1"/>
                  </a:solidFill>
                  <a:latin typeface="Helvetica" pitchFamily="2" charset="0"/>
                </a:rPr>
                <a:t> Array /</a:t>
              </a:r>
            </a:p>
            <a:p>
              <a:pPr algn="ctr"/>
              <a:r>
                <a:rPr lang="en-US" sz="900" dirty="0" err="1">
                  <a:solidFill>
                    <a:schemeClr val="tx1"/>
                  </a:solidFill>
                  <a:latin typeface="Helvetica" pitchFamily="2" charset="0"/>
                </a:rPr>
                <a:t>MultiLineString</a:t>
              </a:r>
              <a:r>
                <a:rPr lang="en-US" sz="900" dirty="0">
                  <a:solidFill>
                    <a:schemeClr val="tx1"/>
                  </a:solidFill>
                  <a:latin typeface="Helvetica" pitchFamily="2" charset="0"/>
                </a:rPr>
                <a:t> Array</a:t>
              </a:r>
            </a:p>
          </p:txBody>
        </p:sp>
        <p:sp>
          <p:nvSpPr>
            <p:cNvPr id="10" name="Rounded Rectangle 9">
              <a:extLst>
                <a:ext uri="{FF2B5EF4-FFF2-40B4-BE49-F238E27FC236}">
                  <a16:creationId xmlns:a16="http://schemas.microsoft.com/office/drawing/2014/main" id="{BCCD19B9-0B01-6D3E-E510-0705BBAD71A3}"/>
                </a:ext>
              </a:extLst>
            </p:cNvPr>
            <p:cNvSpPr/>
            <p:nvPr/>
          </p:nvSpPr>
          <p:spPr>
            <a:xfrm>
              <a:off x="8398084" y="5455808"/>
              <a:ext cx="1322249" cy="457200"/>
            </a:xfrm>
            <a:prstGeom prst="roundRect">
              <a:avLst/>
            </a:prstGeom>
            <a:solidFill>
              <a:srgbClr val="F2E3E3"/>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latin typeface="Helvetica" pitchFamily="2" charset="0"/>
                </a:rPr>
                <a:t>Polygon Array /</a:t>
              </a:r>
            </a:p>
            <a:p>
              <a:pPr algn="ctr"/>
              <a:r>
                <a:rPr lang="en-US" sz="900" dirty="0" err="1">
                  <a:solidFill>
                    <a:schemeClr val="tx1"/>
                  </a:solidFill>
                  <a:latin typeface="Helvetica" pitchFamily="2" charset="0"/>
                </a:rPr>
                <a:t>MultiPolygon</a:t>
              </a:r>
              <a:r>
                <a:rPr lang="en-US" sz="900" dirty="0">
                  <a:solidFill>
                    <a:schemeClr val="tx1"/>
                  </a:solidFill>
                  <a:latin typeface="Helvetica" pitchFamily="2" charset="0"/>
                </a:rPr>
                <a:t> Array</a:t>
              </a:r>
            </a:p>
          </p:txBody>
        </p:sp>
        <p:sp>
          <p:nvSpPr>
            <p:cNvPr id="11" name="Oval 10">
              <a:extLst>
                <a:ext uri="{FF2B5EF4-FFF2-40B4-BE49-F238E27FC236}">
                  <a16:creationId xmlns:a16="http://schemas.microsoft.com/office/drawing/2014/main" id="{899CE903-D408-E8A0-4B15-0C9678C9B509}"/>
                </a:ext>
              </a:extLst>
            </p:cNvPr>
            <p:cNvSpPr/>
            <p:nvPr/>
          </p:nvSpPr>
          <p:spPr>
            <a:xfrm>
              <a:off x="7016683" y="4183681"/>
              <a:ext cx="162529" cy="162529"/>
            </a:xfrm>
            <a:prstGeom prst="ellipse">
              <a:avLst/>
            </a:prstGeom>
            <a:solidFill>
              <a:srgbClr val="6C8E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latin typeface="Helvetica" pitchFamily="2" charset="0"/>
              </a:endParaRPr>
            </a:p>
          </p:txBody>
        </p:sp>
        <p:sp>
          <p:nvSpPr>
            <p:cNvPr id="12" name="Oval 11">
              <a:extLst>
                <a:ext uri="{FF2B5EF4-FFF2-40B4-BE49-F238E27FC236}">
                  <a16:creationId xmlns:a16="http://schemas.microsoft.com/office/drawing/2014/main" id="{ACE5C390-9980-D994-F8DE-40AF84C3B065}"/>
                </a:ext>
              </a:extLst>
            </p:cNvPr>
            <p:cNvSpPr/>
            <p:nvPr/>
          </p:nvSpPr>
          <p:spPr>
            <a:xfrm>
              <a:off x="7805392" y="4104741"/>
              <a:ext cx="162529" cy="162529"/>
            </a:xfrm>
            <a:prstGeom prst="ellipse">
              <a:avLst/>
            </a:prstGeom>
            <a:solidFill>
              <a:srgbClr val="82B3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latin typeface="Helvetica" pitchFamily="2" charset="0"/>
              </a:endParaRPr>
            </a:p>
          </p:txBody>
        </p:sp>
        <p:sp>
          <p:nvSpPr>
            <p:cNvPr id="13" name="Oval 12">
              <a:extLst>
                <a:ext uri="{FF2B5EF4-FFF2-40B4-BE49-F238E27FC236}">
                  <a16:creationId xmlns:a16="http://schemas.microsoft.com/office/drawing/2014/main" id="{EF90D983-3655-7962-D5B7-3CFD1B09AE3B}"/>
                </a:ext>
              </a:extLst>
            </p:cNvPr>
            <p:cNvSpPr/>
            <p:nvPr/>
          </p:nvSpPr>
          <p:spPr>
            <a:xfrm>
              <a:off x="7532937" y="4304362"/>
              <a:ext cx="162529" cy="162529"/>
            </a:xfrm>
            <a:prstGeom prst="ellipse">
              <a:avLst/>
            </a:prstGeom>
            <a:solidFill>
              <a:srgbClr val="82B3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latin typeface="Helvetica" pitchFamily="2" charset="0"/>
              </a:endParaRPr>
            </a:p>
          </p:txBody>
        </p:sp>
        <p:sp>
          <p:nvSpPr>
            <p:cNvPr id="14" name="Oval 13">
              <a:extLst>
                <a:ext uri="{FF2B5EF4-FFF2-40B4-BE49-F238E27FC236}">
                  <a16:creationId xmlns:a16="http://schemas.microsoft.com/office/drawing/2014/main" id="{16A7BFB1-B4C2-BB7B-8C63-9366C3FA61D2}"/>
                </a:ext>
              </a:extLst>
            </p:cNvPr>
            <p:cNvSpPr/>
            <p:nvPr/>
          </p:nvSpPr>
          <p:spPr>
            <a:xfrm>
              <a:off x="7278907" y="3998821"/>
              <a:ext cx="162529" cy="162529"/>
            </a:xfrm>
            <a:prstGeom prst="ellipse">
              <a:avLst/>
            </a:prstGeom>
            <a:solidFill>
              <a:srgbClr val="82B3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latin typeface="Helvetica" pitchFamily="2" charset="0"/>
              </a:endParaRPr>
            </a:p>
          </p:txBody>
        </p:sp>
        <p:sp>
          <p:nvSpPr>
            <p:cNvPr id="15" name="Oval 14">
              <a:extLst>
                <a:ext uri="{FF2B5EF4-FFF2-40B4-BE49-F238E27FC236}">
                  <a16:creationId xmlns:a16="http://schemas.microsoft.com/office/drawing/2014/main" id="{F67600CF-BFFD-F02D-E744-A1CFF2D39F1D}"/>
                </a:ext>
              </a:extLst>
            </p:cNvPr>
            <p:cNvSpPr/>
            <p:nvPr/>
          </p:nvSpPr>
          <p:spPr>
            <a:xfrm>
              <a:off x="7532937" y="3932898"/>
              <a:ext cx="162529" cy="162529"/>
            </a:xfrm>
            <a:prstGeom prst="ellipse">
              <a:avLst/>
            </a:prstGeom>
            <a:solidFill>
              <a:srgbClr val="82B3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latin typeface="Helvetica" pitchFamily="2" charset="0"/>
              </a:endParaRPr>
            </a:p>
          </p:txBody>
        </p:sp>
        <p:cxnSp>
          <p:nvCxnSpPr>
            <p:cNvPr id="16" name="Straight Connector 15">
              <a:extLst>
                <a:ext uri="{FF2B5EF4-FFF2-40B4-BE49-F238E27FC236}">
                  <a16:creationId xmlns:a16="http://schemas.microsoft.com/office/drawing/2014/main" id="{9263B844-D0BD-3E78-3A36-BC6D72EEDBF1}"/>
                </a:ext>
              </a:extLst>
            </p:cNvPr>
            <p:cNvCxnSpPr>
              <a:cxnSpLocks/>
            </p:cNvCxnSpPr>
            <p:nvPr/>
          </p:nvCxnSpPr>
          <p:spPr>
            <a:xfrm flipV="1">
              <a:off x="6899952" y="4845606"/>
              <a:ext cx="272917" cy="189589"/>
            </a:xfrm>
            <a:prstGeom prst="line">
              <a:avLst/>
            </a:prstGeom>
            <a:ln w="38100">
              <a:solidFill>
                <a:srgbClr val="6C8EBF"/>
              </a:solidFill>
              <a:headEnd type="ova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11E6A729-D68A-1988-840A-A8FB300B3D7D}"/>
                </a:ext>
              </a:extLst>
            </p:cNvPr>
            <p:cNvCxnSpPr>
              <a:cxnSpLocks/>
            </p:cNvCxnSpPr>
            <p:nvPr/>
          </p:nvCxnSpPr>
          <p:spPr>
            <a:xfrm>
              <a:off x="7151642" y="4845606"/>
              <a:ext cx="215513" cy="189589"/>
            </a:xfrm>
            <a:prstGeom prst="line">
              <a:avLst/>
            </a:prstGeom>
            <a:ln w="38100">
              <a:solidFill>
                <a:srgbClr val="6C8EBF"/>
              </a:solidFill>
              <a:headEnd type="oval"/>
              <a:tailEnd type="ova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ED3E1505-6FEE-B763-0123-514E9517924F}"/>
                </a:ext>
              </a:extLst>
            </p:cNvPr>
            <p:cNvCxnSpPr>
              <a:cxnSpLocks/>
            </p:cNvCxnSpPr>
            <p:nvPr/>
          </p:nvCxnSpPr>
          <p:spPr>
            <a:xfrm flipV="1">
              <a:off x="7494376" y="4698241"/>
              <a:ext cx="272917" cy="189589"/>
            </a:xfrm>
            <a:prstGeom prst="line">
              <a:avLst/>
            </a:prstGeom>
            <a:ln w="38100">
              <a:solidFill>
                <a:srgbClr val="82B366"/>
              </a:solidFill>
              <a:headEnd type="ova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F85954B2-E43D-ADC8-209D-6B56FAE6FE40}"/>
                </a:ext>
              </a:extLst>
            </p:cNvPr>
            <p:cNvCxnSpPr>
              <a:cxnSpLocks/>
            </p:cNvCxnSpPr>
            <p:nvPr/>
          </p:nvCxnSpPr>
          <p:spPr>
            <a:xfrm>
              <a:off x="7746066" y="4698241"/>
              <a:ext cx="215513" cy="189589"/>
            </a:xfrm>
            <a:prstGeom prst="line">
              <a:avLst/>
            </a:prstGeom>
            <a:ln w="38100">
              <a:solidFill>
                <a:srgbClr val="82B366"/>
              </a:solidFill>
              <a:headEnd type="oval"/>
              <a:tailEnd type="oval"/>
            </a:ln>
          </p:spPr>
          <p:style>
            <a:lnRef idx="2">
              <a:schemeClr val="accent1"/>
            </a:lnRef>
            <a:fillRef idx="0">
              <a:schemeClr val="accent1"/>
            </a:fillRef>
            <a:effectRef idx="1">
              <a:schemeClr val="accent1"/>
            </a:effectRef>
            <a:fontRef idx="minor">
              <a:schemeClr val="tx1"/>
            </a:fontRef>
          </p:style>
        </p:cxnSp>
        <p:sp>
          <p:nvSpPr>
            <p:cNvPr id="22" name="Freeform 21">
              <a:extLst>
                <a:ext uri="{FF2B5EF4-FFF2-40B4-BE49-F238E27FC236}">
                  <a16:creationId xmlns:a16="http://schemas.microsoft.com/office/drawing/2014/main" id="{5B05391D-C9FC-1CE9-817B-C872116E6EB3}"/>
                </a:ext>
              </a:extLst>
            </p:cNvPr>
            <p:cNvSpPr/>
            <p:nvPr/>
          </p:nvSpPr>
          <p:spPr>
            <a:xfrm>
              <a:off x="6895371" y="5482955"/>
              <a:ext cx="433059" cy="386422"/>
            </a:xfrm>
            <a:custGeom>
              <a:avLst/>
              <a:gdLst>
                <a:gd name="csX0" fmla="*/ 0 w 683172"/>
                <a:gd name="csY0" fmla="*/ 546538 h 609600"/>
                <a:gd name="csX1" fmla="*/ 31531 w 683172"/>
                <a:gd name="csY1" fmla="*/ 252248 h 609600"/>
                <a:gd name="csX2" fmla="*/ 262758 w 683172"/>
                <a:gd name="csY2" fmla="*/ 441434 h 609600"/>
                <a:gd name="csX3" fmla="*/ 220717 w 683172"/>
                <a:gd name="csY3" fmla="*/ 0 h 609600"/>
                <a:gd name="csX4" fmla="*/ 683172 w 683172"/>
                <a:gd name="csY4" fmla="*/ 189186 h 609600"/>
                <a:gd name="csX5" fmla="*/ 462455 w 683172"/>
                <a:gd name="csY5" fmla="*/ 609600 h 609600"/>
                <a:gd name="csX6" fmla="*/ 0 w 683172"/>
                <a:gd name="csY6" fmla="*/ 546538 h 60960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683172" h="609600">
                  <a:moveTo>
                    <a:pt x="0" y="546538"/>
                  </a:moveTo>
                  <a:lnTo>
                    <a:pt x="31531" y="252248"/>
                  </a:lnTo>
                  <a:lnTo>
                    <a:pt x="262758" y="441434"/>
                  </a:lnTo>
                  <a:lnTo>
                    <a:pt x="220717" y="0"/>
                  </a:lnTo>
                  <a:lnTo>
                    <a:pt x="683172" y="189186"/>
                  </a:lnTo>
                  <a:lnTo>
                    <a:pt x="462455" y="609600"/>
                  </a:lnTo>
                  <a:lnTo>
                    <a:pt x="0" y="546538"/>
                  </a:lnTo>
                  <a:close/>
                </a:path>
              </a:pathLst>
            </a:custGeom>
            <a:solidFill>
              <a:srgbClr val="6C8E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latin typeface="Helvetica" pitchFamily="2" charset="0"/>
              </a:endParaRPr>
            </a:p>
          </p:txBody>
        </p:sp>
        <p:sp>
          <p:nvSpPr>
            <p:cNvPr id="23" name="Freeform 22">
              <a:extLst>
                <a:ext uri="{FF2B5EF4-FFF2-40B4-BE49-F238E27FC236}">
                  <a16:creationId xmlns:a16="http://schemas.microsoft.com/office/drawing/2014/main" id="{E81A633C-E797-4BD9-F96A-6B90652B6243}"/>
                </a:ext>
              </a:extLst>
            </p:cNvPr>
            <p:cNvSpPr/>
            <p:nvPr/>
          </p:nvSpPr>
          <p:spPr>
            <a:xfrm>
              <a:off x="7364981" y="5639743"/>
              <a:ext cx="493022" cy="359773"/>
            </a:xfrm>
            <a:custGeom>
              <a:avLst/>
              <a:gdLst>
                <a:gd name="csX0" fmla="*/ 304800 w 777766"/>
                <a:gd name="csY0" fmla="*/ 0 h 567559"/>
                <a:gd name="csX1" fmla="*/ 704193 w 777766"/>
                <a:gd name="csY1" fmla="*/ 31531 h 567559"/>
                <a:gd name="csX2" fmla="*/ 536028 w 777766"/>
                <a:gd name="csY2" fmla="*/ 231228 h 567559"/>
                <a:gd name="csX3" fmla="*/ 777766 w 777766"/>
                <a:gd name="csY3" fmla="*/ 231228 h 567559"/>
                <a:gd name="csX4" fmla="*/ 546538 w 777766"/>
                <a:gd name="csY4" fmla="*/ 567559 h 567559"/>
                <a:gd name="csX5" fmla="*/ 315311 w 777766"/>
                <a:gd name="csY5" fmla="*/ 378373 h 567559"/>
                <a:gd name="csX6" fmla="*/ 0 w 777766"/>
                <a:gd name="csY6" fmla="*/ 273269 h 567559"/>
                <a:gd name="csX7" fmla="*/ 189186 w 777766"/>
                <a:gd name="csY7" fmla="*/ 231228 h 567559"/>
                <a:gd name="csX8" fmla="*/ 304800 w 777766"/>
                <a:gd name="csY8" fmla="*/ 0 h 56755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777766" h="567559">
                  <a:moveTo>
                    <a:pt x="304800" y="0"/>
                  </a:moveTo>
                  <a:lnTo>
                    <a:pt x="704193" y="31531"/>
                  </a:lnTo>
                  <a:lnTo>
                    <a:pt x="536028" y="231228"/>
                  </a:lnTo>
                  <a:lnTo>
                    <a:pt x="777766" y="231228"/>
                  </a:lnTo>
                  <a:lnTo>
                    <a:pt x="546538" y="567559"/>
                  </a:lnTo>
                  <a:lnTo>
                    <a:pt x="315311" y="378373"/>
                  </a:lnTo>
                  <a:lnTo>
                    <a:pt x="0" y="273269"/>
                  </a:lnTo>
                  <a:lnTo>
                    <a:pt x="189186" y="231228"/>
                  </a:lnTo>
                  <a:lnTo>
                    <a:pt x="304800" y="0"/>
                  </a:lnTo>
                  <a:close/>
                </a:path>
              </a:pathLst>
            </a:custGeom>
            <a:solidFill>
              <a:srgbClr val="82B3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latin typeface="Helvetica" pitchFamily="2" charset="0"/>
              </a:endParaRPr>
            </a:p>
          </p:txBody>
        </p:sp>
        <p:sp>
          <p:nvSpPr>
            <p:cNvPr id="24" name="Freeform 23">
              <a:extLst>
                <a:ext uri="{FF2B5EF4-FFF2-40B4-BE49-F238E27FC236}">
                  <a16:creationId xmlns:a16="http://schemas.microsoft.com/office/drawing/2014/main" id="{4766A52C-874C-9646-F66A-452E94609481}"/>
                </a:ext>
              </a:extLst>
            </p:cNvPr>
            <p:cNvSpPr/>
            <p:nvPr/>
          </p:nvSpPr>
          <p:spPr>
            <a:xfrm>
              <a:off x="7892514" y="5375495"/>
              <a:ext cx="433060" cy="437387"/>
            </a:xfrm>
            <a:custGeom>
              <a:avLst/>
              <a:gdLst>
                <a:gd name="csX0" fmla="*/ 0 w 861849"/>
                <a:gd name="csY0" fmla="*/ 157655 h 756745"/>
                <a:gd name="csX1" fmla="*/ 199697 w 861849"/>
                <a:gd name="csY1" fmla="*/ 378372 h 756745"/>
                <a:gd name="csX2" fmla="*/ 283780 w 861849"/>
                <a:gd name="csY2" fmla="*/ 84083 h 756745"/>
                <a:gd name="csX3" fmla="*/ 504497 w 861849"/>
                <a:gd name="csY3" fmla="*/ 252248 h 756745"/>
                <a:gd name="csX4" fmla="*/ 861849 w 861849"/>
                <a:gd name="csY4" fmla="*/ 0 h 756745"/>
                <a:gd name="csX5" fmla="*/ 767256 w 861849"/>
                <a:gd name="csY5" fmla="*/ 399393 h 756745"/>
                <a:gd name="csX6" fmla="*/ 451945 w 861849"/>
                <a:gd name="csY6" fmla="*/ 504497 h 756745"/>
                <a:gd name="csX7" fmla="*/ 525518 w 861849"/>
                <a:gd name="csY7" fmla="*/ 756745 h 756745"/>
                <a:gd name="csX8" fmla="*/ 105104 w 861849"/>
                <a:gd name="csY8" fmla="*/ 704193 h 756745"/>
                <a:gd name="csX9" fmla="*/ 0 w 861849"/>
                <a:gd name="csY9" fmla="*/ 157655 h 75674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861849" h="756745">
                  <a:moveTo>
                    <a:pt x="0" y="157655"/>
                  </a:moveTo>
                  <a:lnTo>
                    <a:pt x="199697" y="378372"/>
                  </a:lnTo>
                  <a:lnTo>
                    <a:pt x="283780" y="84083"/>
                  </a:lnTo>
                  <a:lnTo>
                    <a:pt x="504497" y="252248"/>
                  </a:lnTo>
                  <a:lnTo>
                    <a:pt x="861849" y="0"/>
                  </a:lnTo>
                  <a:lnTo>
                    <a:pt x="767256" y="399393"/>
                  </a:lnTo>
                  <a:lnTo>
                    <a:pt x="451945" y="504497"/>
                  </a:lnTo>
                  <a:lnTo>
                    <a:pt x="525518" y="756745"/>
                  </a:lnTo>
                  <a:lnTo>
                    <a:pt x="105104" y="704193"/>
                  </a:lnTo>
                  <a:lnTo>
                    <a:pt x="0" y="157655"/>
                  </a:lnTo>
                  <a:close/>
                </a:path>
              </a:pathLst>
            </a:custGeom>
            <a:solidFill>
              <a:srgbClr val="82B3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dirty="0">
                <a:latin typeface="Helvetica" pitchFamily="2" charset="0"/>
              </a:endParaRPr>
            </a:p>
          </p:txBody>
        </p:sp>
        <p:cxnSp>
          <p:nvCxnSpPr>
            <p:cNvPr id="25" name="Straight Connector 24">
              <a:extLst>
                <a:ext uri="{FF2B5EF4-FFF2-40B4-BE49-F238E27FC236}">
                  <a16:creationId xmlns:a16="http://schemas.microsoft.com/office/drawing/2014/main" id="{60F645B9-8864-1B29-46CE-E40E87FE83DB}"/>
                </a:ext>
              </a:extLst>
            </p:cNvPr>
            <p:cNvCxnSpPr>
              <a:cxnSpLocks/>
            </p:cNvCxnSpPr>
            <p:nvPr/>
          </p:nvCxnSpPr>
          <p:spPr>
            <a:xfrm flipH="1">
              <a:off x="7810369" y="4985916"/>
              <a:ext cx="286607" cy="189589"/>
            </a:xfrm>
            <a:prstGeom prst="line">
              <a:avLst/>
            </a:prstGeom>
            <a:ln w="38100">
              <a:solidFill>
                <a:srgbClr val="82B366"/>
              </a:solidFill>
              <a:headEnd type="oval"/>
              <a:tailEnd type="oval"/>
            </a:ln>
          </p:spPr>
          <p:style>
            <a:lnRef idx="2">
              <a:schemeClr val="accent1"/>
            </a:lnRef>
            <a:fillRef idx="0">
              <a:schemeClr val="accent1"/>
            </a:fillRef>
            <a:effectRef idx="1">
              <a:schemeClr val="accent1"/>
            </a:effectRef>
            <a:fontRef idx="minor">
              <a:schemeClr val="tx1"/>
            </a:fontRef>
          </p:style>
        </p:cxnSp>
        <p:sp>
          <p:nvSpPr>
            <p:cNvPr id="26" name="Rounded Rectangle 25">
              <a:extLst>
                <a:ext uri="{FF2B5EF4-FFF2-40B4-BE49-F238E27FC236}">
                  <a16:creationId xmlns:a16="http://schemas.microsoft.com/office/drawing/2014/main" id="{C092E3BD-B611-0680-4A92-46F1893E3CD4}"/>
                </a:ext>
              </a:extLst>
            </p:cNvPr>
            <p:cNvSpPr/>
            <p:nvPr/>
          </p:nvSpPr>
          <p:spPr>
            <a:xfrm>
              <a:off x="6779504" y="3885262"/>
              <a:ext cx="3104679" cy="640080"/>
            </a:xfrm>
            <a:prstGeom prst="roundRect">
              <a:avLst/>
            </a:prstGeom>
            <a:noFill/>
            <a:ln w="25400">
              <a:solidFill>
                <a:schemeClr val="tx1"/>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latin typeface="Helvetica" pitchFamily="2" charset="0"/>
              </a:endParaRPr>
            </a:p>
          </p:txBody>
        </p:sp>
        <p:sp>
          <p:nvSpPr>
            <p:cNvPr id="27" name="Rounded Rectangle 26">
              <a:extLst>
                <a:ext uri="{FF2B5EF4-FFF2-40B4-BE49-F238E27FC236}">
                  <a16:creationId xmlns:a16="http://schemas.microsoft.com/office/drawing/2014/main" id="{28AF6AA9-818F-134A-4784-4BC2CA0F5431}"/>
                </a:ext>
              </a:extLst>
            </p:cNvPr>
            <p:cNvSpPr/>
            <p:nvPr/>
          </p:nvSpPr>
          <p:spPr>
            <a:xfrm>
              <a:off x="6779504" y="4613608"/>
              <a:ext cx="3104679" cy="640080"/>
            </a:xfrm>
            <a:prstGeom prst="roundRect">
              <a:avLst/>
            </a:prstGeom>
            <a:noFill/>
            <a:ln w="25400">
              <a:solidFill>
                <a:schemeClr val="tx1"/>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latin typeface="Helvetica" pitchFamily="2" charset="0"/>
              </a:endParaRPr>
            </a:p>
          </p:txBody>
        </p:sp>
        <p:sp>
          <p:nvSpPr>
            <p:cNvPr id="28" name="Rounded Rectangle 27">
              <a:extLst>
                <a:ext uri="{FF2B5EF4-FFF2-40B4-BE49-F238E27FC236}">
                  <a16:creationId xmlns:a16="http://schemas.microsoft.com/office/drawing/2014/main" id="{3AC72757-87AB-A512-EC36-84BB6FA1809B}"/>
                </a:ext>
              </a:extLst>
            </p:cNvPr>
            <p:cNvSpPr/>
            <p:nvPr/>
          </p:nvSpPr>
          <p:spPr>
            <a:xfrm>
              <a:off x="6784452" y="5367749"/>
              <a:ext cx="3111923" cy="640080"/>
            </a:xfrm>
            <a:prstGeom prst="roundRect">
              <a:avLst/>
            </a:prstGeom>
            <a:noFill/>
            <a:ln w="25400">
              <a:solidFill>
                <a:schemeClr val="tx1"/>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latin typeface="Helvetica" pitchFamily="2" charset="0"/>
              </a:endParaRPr>
            </a:p>
          </p:txBody>
        </p:sp>
        <p:sp>
          <p:nvSpPr>
            <p:cNvPr id="45" name="TextBox 44">
              <a:extLst>
                <a:ext uri="{FF2B5EF4-FFF2-40B4-BE49-F238E27FC236}">
                  <a16:creationId xmlns:a16="http://schemas.microsoft.com/office/drawing/2014/main" id="{931CD642-9A9C-F1DB-3A82-CB434BD39024}"/>
                </a:ext>
              </a:extLst>
            </p:cNvPr>
            <p:cNvSpPr txBox="1"/>
            <p:nvPr/>
          </p:nvSpPr>
          <p:spPr>
            <a:xfrm>
              <a:off x="6702499" y="2701980"/>
              <a:ext cx="1125629" cy="261610"/>
            </a:xfrm>
            <a:prstGeom prst="rect">
              <a:avLst/>
            </a:prstGeom>
            <a:noFill/>
          </p:spPr>
          <p:txBody>
            <a:bodyPr wrap="none" rtlCol="0">
              <a:spAutoFit/>
            </a:bodyPr>
            <a:lstStyle/>
            <a:p>
              <a:r>
                <a:rPr lang="en-US" sz="1050" b="1" i="1" dirty="0">
                  <a:solidFill>
                    <a:schemeClr val="tx1">
                      <a:lumMod val="50000"/>
                      <a:lumOff val="50000"/>
                    </a:schemeClr>
                  </a:solidFill>
                  <a:latin typeface="Helvetica" pitchFamily="2" charset="0"/>
                </a:rPr>
                <a:t>Storage Layer</a:t>
              </a:r>
            </a:p>
          </p:txBody>
        </p:sp>
        <p:sp>
          <p:nvSpPr>
            <p:cNvPr id="53" name="Rounded Rectangle 52">
              <a:extLst>
                <a:ext uri="{FF2B5EF4-FFF2-40B4-BE49-F238E27FC236}">
                  <a16:creationId xmlns:a16="http://schemas.microsoft.com/office/drawing/2014/main" id="{D7F88E4F-9662-5969-3BFB-A72A13823EEC}"/>
                </a:ext>
              </a:extLst>
            </p:cNvPr>
            <p:cNvSpPr/>
            <p:nvPr/>
          </p:nvSpPr>
          <p:spPr>
            <a:xfrm>
              <a:off x="6813178" y="2950979"/>
              <a:ext cx="3077101" cy="804283"/>
            </a:xfrm>
            <a:prstGeom prst="roundRect">
              <a:avLst/>
            </a:prstGeom>
            <a:noFill/>
            <a:ln w="25400">
              <a:solidFill>
                <a:schemeClr val="tx1"/>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latin typeface="Helvetica" pitchFamily="2" charset="0"/>
              </a:endParaRPr>
            </a:p>
          </p:txBody>
        </p:sp>
        <p:sp>
          <p:nvSpPr>
            <p:cNvPr id="54" name="Rounded Rectangle 53">
              <a:extLst>
                <a:ext uri="{FF2B5EF4-FFF2-40B4-BE49-F238E27FC236}">
                  <a16:creationId xmlns:a16="http://schemas.microsoft.com/office/drawing/2014/main" id="{AC11217B-BBAA-A891-B893-1F7612BD086C}"/>
                </a:ext>
              </a:extLst>
            </p:cNvPr>
            <p:cNvSpPr/>
            <p:nvPr/>
          </p:nvSpPr>
          <p:spPr>
            <a:xfrm>
              <a:off x="7613016" y="3240957"/>
              <a:ext cx="654833" cy="412699"/>
            </a:xfrm>
            <a:prstGeom prst="roundRect">
              <a:avLst/>
            </a:prstGeom>
            <a:solidFill>
              <a:srgbClr val="F2E3E3"/>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latin typeface="Helvetica" pitchFamily="2" charset="0"/>
                </a:rPr>
                <a:t>Thread Pool</a:t>
              </a:r>
            </a:p>
          </p:txBody>
        </p:sp>
        <p:sp>
          <p:nvSpPr>
            <p:cNvPr id="55" name="Rounded Rectangle 54">
              <a:extLst>
                <a:ext uri="{FF2B5EF4-FFF2-40B4-BE49-F238E27FC236}">
                  <a16:creationId xmlns:a16="http://schemas.microsoft.com/office/drawing/2014/main" id="{D98A5703-FA10-4608-3F07-4361F074EFB4}"/>
                </a:ext>
              </a:extLst>
            </p:cNvPr>
            <p:cNvSpPr/>
            <p:nvPr/>
          </p:nvSpPr>
          <p:spPr>
            <a:xfrm>
              <a:off x="8340968" y="3263405"/>
              <a:ext cx="689775" cy="412699"/>
            </a:xfrm>
            <a:prstGeom prst="roundRect">
              <a:avLst/>
            </a:prstGeom>
            <a:solidFill>
              <a:srgbClr val="F2E3E3"/>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latin typeface="Helvetica" pitchFamily="2" charset="0"/>
                </a:rPr>
                <a:t>Type Analyzer</a:t>
              </a:r>
            </a:p>
          </p:txBody>
        </p:sp>
        <p:sp>
          <p:nvSpPr>
            <p:cNvPr id="56" name="Rounded Rectangle 55">
              <a:extLst>
                <a:ext uri="{FF2B5EF4-FFF2-40B4-BE49-F238E27FC236}">
                  <a16:creationId xmlns:a16="http://schemas.microsoft.com/office/drawing/2014/main" id="{1C9AF661-25A5-15D6-FD46-AE03C62DD318}"/>
                </a:ext>
              </a:extLst>
            </p:cNvPr>
            <p:cNvSpPr/>
            <p:nvPr/>
          </p:nvSpPr>
          <p:spPr>
            <a:xfrm>
              <a:off x="9080214" y="3240957"/>
              <a:ext cx="720197" cy="412699"/>
            </a:xfrm>
            <a:prstGeom prst="roundRect">
              <a:avLst/>
            </a:prstGeom>
            <a:solidFill>
              <a:srgbClr val="F2E3E3"/>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latin typeface="Helvetica" pitchFamily="2" charset="0"/>
                </a:rPr>
                <a:t>Transfer Manager</a:t>
              </a:r>
            </a:p>
          </p:txBody>
        </p:sp>
        <p:sp>
          <p:nvSpPr>
            <p:cNvPr id="57" name="Rounded Rectangle 56">
              <a:extLst>
                <a:ext uri="{FF2B5EF4-FFF2-40B4-BE49-F238E27FC236}">
                  <a16:creationId xmlns:a16="http://schemas.microsoft.com/office/drawing/2014/main" id="{3BC6AA85-E938-697A-C577-1F5673797BEF}"/>
                </a:ext>
              </a:extLst>
            </p:cNvPr>
            <p:cNvSpPr/>
            <p:nvPr/>
          </p:nvSpPr>
          <p:spPr>
            <a:xfrm>
              <a:off x="6885430" y="3237273"/>
              <a:ext cx="660979" cy="412699"/>
            </a:xfrm>
            <a:prstGeom prst="roundRect">
              <a:avLst/>
            </a:prstGeom>
            <a:solidFill>
              <a:srgbClr val="F2E3E3"/>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latin typeface="Helvetica" pitchFamily="2" charset="0"/>
                </a:rPr>
                <a:t>WKB Parser</a:t>
              </a:r>
            </a:p>
          </p:txBody>
        </p:sp>
        <p:sp>
          <p:nvSpPr>
            <p:cNvPr id="58" name="TextBox 57">
              <a:extLst>
                <a:ext uri="{FF2B5EF4-FFF2-40B4-BE49-F238E27FC236}">
                  <a16:creationId xmlns:a16="http://schemas.microsoft.com/office/drawing/2014/main" id="{F06F2EEF-4B7D-E4AE-214B-C42E707763DA}"/>
                </a:ext>
              </a:extLst>
            </p:cNvPr>
            <p:cNvSpPr txBox="1"/>
            <p:nvPr/>
          </p:nvSpPr>
          <p:spPr>
            <a:xfrm>
              <a:off x="6826162" y="2997917"/>
              <a:ext cx="1191352" cy="230832"/>
            </a:xfrm>
            <a:prstGeom prst="rect">
              <a:avLst/>
            </a:prstGeom>
            <a:noFill/>
          </p:spPr>
          <p:txBody>
            <a:bodyPr wrap="none" rtlCol="0">
              <a:spAutoFit/>
            </a:bodyPr>
            <a:lstStyle/>
            <a:p>
              <a:r>
                <a:rPr lang="en-US" sz="900" i="1" dirty="0" err="1">
                  <a:latin typeface="Helvetica" pitchFamily="2" charset="0"/>
                </a:rPr>
                <a:t>ParallelWKBLoader</a:t>
              </a:r>
              <a:endParaRPr lang="en-US" sz="900" i="1" dirty="0">
                <a:latin typeface="Helvetica" pitchFamily="2" charset="0"/>
              </a:endParaRPr>
            </a:p>
          </p:txBody>
        </p:sp>
      </p:grpSp>
      <p:grpSp>
        <p:nvGrpSpPr>
          <p:cNvPr id="68" name="Group 67">
            <a:extLst>
              <a:ext uri="{FF2B5EF4-FFF2-40B4-BE49-F238E27FC236}">
                <a16:creationId xmlns:a16="http://schemas.microsoft.com/office/drawing/2014/main" id="{3A07E100-B00A-DB21-D508-B1FF7C719E32}"/>
              </a:ext>
            </a:extLst>
          </p:cNvPr>
          <p:cNvGrpSpPr/>
          <p:nvPr/>
        </p:nvGrpSpPr>
        <p:grpSpPr>
          <a:xfrm>
            <a:off x="5543884" y="5968007"/>
            <a:ext cx="3141514" cy="446103"/>
            <a:chOff x="3415703" y="5749873"/>
            <a:chExt cx="3248896" cy="356556"/>
          </a:xfrm>
        </p:grpSpPr>
        <p:sp>
          <p:nvSpPr>
            <p:cNvPr id="51" name="TextBox 50">
              <a:extLst>
                <a:ext uri="{FF2B5EF4-FFF2-40B4-BE49-F238E27FC236}">
                  <a16:creationId xmlns:a16="http://schemas.microsoft.com/office/drawing/2014/main" id="{706855BE-EE84-5779-71BE-1D36CCB2262E}"/>
                </a:ext>
              </a:extLst>
            </p:cNvPr>
            <p:cNvSpPr txBox="1"/>
            <p:nvPr/>
          </p:nvSpPr>
          <p:spPr>
            <a:xfrm>
              <a:off x="3770212" y="5749873"/>
              <a:ext cx="926857" cy="253916"/>
            </a:xfrm>
            <a:prstGeom prst="rect">
              <a:avLst/>
            </a:prstGeom>
            <a:noFill/>
          </p:spPr>
          <p:txBody>
            <a:bodyPr wrap="none" rtlCol="0">
              <a:spAutoFit/>
            </a:bodyPr>
            <a:lstStyle/>
            <a:p>
              <a:r>
                <a:rPr lang="en-US" sz="1050" b="1" i="1" dirty="0">
                  <a:solidFill>
                    <a:schemeClr val="tx1">
                      <a:lumMod val="50000"/>
                      <a:lumOff val="50000"/>
                    </a:schemeClr>
                  </a:solidFill>
                  <a:latin typeface="Helvetica" pitchFamily="2" charset="0"/>
                </a:rPr>
                <a:t>Geometries</a:t>
              </a:r>
            </a:p>
          </p:txBody>
        </p:sp>
        <p:sp>
          <p:nvSpPr>
            <p:cNvPr id="59" name="Left-Up Arrow 58">
              <a:extLst>
                <a:ext uri="{FF2B5EF4-FFF2-40B4-BE49-F238E27FC236}">
                  <a16:creationId xmlns:a16="http://schemas.microsoft.com/office/drawing/2014/main" id="{BEF355ED-F843-1266-7940-6BF9545FAA1C}"/>
                </a:ext>
              </a:extLst>
            </p:cNvPr>
            <p:cNvSpPr/>
            <p:nvPr/>
          </p:nvSpPr>
          <p:spPr>
            <a:xfrm flipH="1">
              <a:off x="3415703" y="5765775"/>
              <a:ext cx="3248896" cy="340654"/>
            </a:xfrm>
            <a:prstGeom prst="leftUpArrow">
              <a:avLst>
                <a:gd name="adj1" fmla="val 14453"/>
                <a:gd name="adj2" fmla="val 25000"/>
                <a:gd name="adj3" fmla="val 20679"/>
              </a:avLst>
            </a:prstGeom>
            <a:solidFill>
              <a:srgbClr val="FFB3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grpSp>
      <p:pic>
        <p:nvPicPr>
          <p:cNvPr id="60" name="Graphic 59" descr="SedonaDB Architecture">
            <a:extLst>
              <a:ext uri="{FF2B5EF4-FFF2-40B4-BE49-F238E27FC236}">
                <a16:creationId xmlns:a16="http://schemas.microsoft.com/office/drawing/2014/main" id="{3BC05126-1CA5-96BF-DCB5-2F5EE24E14DC}"/>
              </a:ext>
            </a:extLst>
          </p:cNvPr>
          <p:cNvPicPr>
            <a:picLocks noChangeAspect="1"/>
          </p:cNvPicPr>
          <p:nvPr/>
        </p:nvPicPr>
        <p:blipFill>
          <a:blip>
            <a:extLst>
              <a:ext uri="{96DAC541-7B7A-43D3-8B79-37D633B846F1}">
                <asvg:svgBlip xmlns:asvg="http://schemas.microsoft.com/office/drawing/2016/SVG/main" r:embed="rId3"/>
              </a:ext>
            </a:extLst>
          </a:blip>
          <a:srcRect l="30889" r="1426"/>
          <a:stretch>
            <a:fillRect/>
          </a:stretch>
        </p:blipFill>
        <p:spPr>
          <a:xfrm>
            <a:off x="114947" y="2671883"/>
            <a:ext cx="4553244" cy="3774906"/>
          </a:xfrm>
          <a:prstGeom prst="rect">
            <a:avLst/>
          </a:prstGeom>
        </p:spPr>
      </p:pic>
      <p:sp>
        <p:nvSpPr>
          <p:cNvPr id="242" name="Freeform 241">
            <a:extLst>
              <a:ext uri="{FF2B5EF4-FFF2-40B4-BE49-F238E27FC236}">
                <a16:creationId xmlns:a16="http://schemas.microsoft.com/office/drawing/2014/main" id="{F80E46AE-EA29-D631-1148-DD9F87D463EA}"/>
              </a:ext>
            </a:extLst>
          </p:cNvPr>
          <p:cNvSpPr/>
          <p:nvPr/>
        </p:nvSpPr>
        <p:spPr>
          <a:xfrm>
            <a:off x="4400166" y="5550428"/>
            <a:ext cx="4289702" cy="1166013"/>
          </a:xfrm>
          <a:custGeom>
            <a:avLst/>
            <a:gdLst>
              <a:gd name="csX0" fmla="*/ 0 w 4289702"/>
              <a:gd name="csY0" fmla="*/ 0 h 1166013"/>
              <a:gd name="csX1" fmla="*/ 12274 w 4289702"/>
              <a:gd name="csY1" fmla="*/ 30684 h 1166013"/>
              <a:gd name="csX2" fmla="*/ 18411 w 4289702"/>
              <a:gd name="csY2" fmla="*/ 49095 h 1166013"/>
              <a:gd name="csX3" fmla="*/ 36822 w 4289702"/>
              <a:gd name="csY3" fmla="*/ 79780 h 1166013"/>
              <a:gd name="csX4" fmla="*/ 61370 w 4289702"/>
              <a:gd name="csY4" fmla="*/ 128875 h 1166013"/>
              <a:gd name="csX5" fmla="*/ 98191 w 4289702"/>
              <a:gd name="csY5" fmla="*/ 208655 h 1166013"/>
              <a:gd name="csX6" fmla="*/ 110465 w 4289702"/>
              <a:gd name="csY6" fmla="*/ 227066 h 1166013"/>
              <a:gd name="csX7" fmla="*/ 135013 w 4289702"/>
              <a:gd name="csY7" fmla="*/ 276161 h 1166013"/>
              <a:gd name="csX8" fmla="*/ 141149 w 4289702"/>
              <a:gd name="csY8" fmla="*/ 294572 h 1166013"/>
              <a:gd name="csX9" fmla="*/ 147286 w 4289702"/>
              <a:gd name="csY9" fmla="*/ 319119 h 1166013"/>
              <a:gd name="csX10" fmla="*/ 184108 w 4289702"/>
              <a:gd name="csY10" fmla="*/ 441858 h 1166013"/>
              <a:gd name="csX11" fmla="*/ 196382 w 4289702"/>
              <a:gd name="csY11" fmla="*/ 503227 h 1166013"/>
              <a:gd name="csX12" fmla="*/ 208655 w 4289702"/>
              <a:gd name="csY12" fmla="*/ 540048 h 1166013"/>
              <a:gd name="csX13" fmla="*/ 214792 w 4289702"/>
              <a:gd name="csY13" fmla="*/ 558459 h 1166013"/>
              <a:gd name="csX14" fmla="*/ 220929 w 4289702"/>
              <a:gd name="csY14" fmla="*/ 583007 h 1166013"/>
              <a:gd name="csX15" fmla="*/ 239340 w 4289702"/>
              <a:gd name="csY15" fmla="*/ 632102 h 1166013"/>
              <a:gd name="csX16" fmla="*/ 245477 w 4289702"/>
              <a:gd name="csY16" fmla="*/ 650513 h 1166013"/>
              <a:gd name="csX17" fmla="*/ 251614 w 4289702"/>
              <a:gd name="csY17" fmla="*/ 675060 h 1166013"/>
              <a:gd name="csX18" fmla="*/ 319120 w 4289702"/>
              <a:gd name="csY18" fmla="*/ 822346 h 1166013"/>
              <a:gd name="csX19" fmla="*/ 368215 w 4289702"/>
              <a:gd name="csY19" fmla="*/ 889852 h 1166013"/>
              <a:gd name="csX20" fmla="*/ 374352 w 4289702"/>
              <a:gd name="csY20" fmla="*/ 908263 h 1166013"/>
              <a:gd name="csX21" fmla="*/ 435721 w 4289702"/>
              <a:gd name="csY21" fmla="*/ 981906 h 1166013"/>
              <a:gd name="csX22" fmla="*/ 472543 w 4289702"/>
              <a:gd name="csY22" fmla="*/ 1006454 h 1166013"/>
              <a:gd name="csX23" fmla="*/ 576870 w 4289702"/>
              <a:gd name="csY23" fmla="*/ 1061686 h 1166013"/>
              <a:gd name="csX24" fmla="*/ 693472 w 4289702"/>
              <a:gd name="csY24" fmla="*/ 1098507 h 1166013"/>
              <a:gd name="csX25" fmla="*/ 803936 w 4289702"/>
              <a:gd name="csY25" fmla="*/ 1116918 h 1166013"/>
              <a:gd name="csX26" fmla="*/ 828484 w 4289702"/>
              <a:gd name="csY26" fmla="*/ 1123055 h 1166013"/>
              <a:gd name="csX27" fmla="*/ 957359 w 4289702"/>
              <a:gd name="csY27" fmla="*/ 1135329 h 1166013"/>
              <a:gd name="csX28" fmla="*/ 1104645 w 4289702"/>
              <a:gd name="csY28" fmla="*/ 1153740 h 1166013"/>
              <a:gd name="csX29" fmla="*/ 1159877 w 4289702"/>
              <a:gd name="csY29" fmla="*/ 1159876 h 1166013"/>
              <a:gd name="csX30" fmla="*/ 1282615 w 4289702"/>
              <a:gd name="csY30" fmla="*/ 1166013 h 1166013"/>
              <a:gd name="csX31" fmla="*/ 1755157 w 4289702"/>
              <a:gd name="csY31" fmla="*/ 1153740 h 1166013"/>
              <a:gd name="csX32" fmla="*/ 1877896 w 4289702"/>
              <a:gd name="csY32" fmla="*/ 1135329 h 1166013"/>
              <a:gd name="csX33" fmla="*/ 2006771 w 4289702"/>
              <a:gd name="csY33" fmla="*/ 1110781 h 1166013"/>
              <a:gd name="csX34" fmla="*/ 2074277 w 4289702"/>
              <a:gd name="csY34" fmla="*/ 1098507 h 1166013"/>
              <a:gd name="csX35" fmla="*/ 2301343 w 4289702"/>
              <a:gd name="csY35" fmla="*/ 1043275 h 1166013"/>
              <a:gd name="csX36" fmla="*/ 2565230 w 4289702"/>
              <a:gd name="csY36" fmla="*/ 988043 h 1166013"/>
              <a:gd name="csX37" fmla="*/ 2724790 w 4289702"/>
              <a:gd name="csY37" fmla="*/ 963495 h 1166013"/>
              <a:gd name="csX38" fmla="*/ 2853665 w 4289702"/>
              <a:gd name="csY38" fmla="*/ 932811 h 1166013"/>
              <a:gd name="csX39" fmla="*/ 2982540 w 4289702"/>
              <a:gd name="csY39" fmla="*/ 908263 h 1166013"/>
              <a:gd name="csX40" fmla="*/ 3050046 w 4289702"/>
              <a:gd name="csY40" fmla="*/ 883715 h 1166013"/>
              <a:gd name="csX41" fmla="*/ 3148237 w 4289702"/>
              <a:gd name="csY41" fmla="*/ 865305 h 1166013"/>
              <a:gd name="csX42" fmla="*/ 3178921 w 4289702"/>
              <a:gd name="csY42" fmla="*/ 859168 h 1166013"/>
              <a:gd name="csX43" fmla="*/ 3558673 w 4289702"/>
              <a:gd name="csY43" fmla="*/ 855977 h 1166013"/>
              <a:gd name="csX44" fmla="*/ 3909214 w 4289702"/>
              <a:gd name="csY44" fmla="*/ 853031 h 1166013"/>
              <a:gd name="csX45" fmla="*/ 3976720 w 4289702"/>
              <a:gd name="csY45" fmla="*/ 846894 h 1166013"/>
              <a:gd name="csX46" fmla="*/ 4025815 w 4289702"/>
              <a:gd name="csY46" fmla="*/ 840757 h 1166013"/>
              <a:gd name="csX47" fmla="*/ 4087184 w 4289702"/>
              <a:gd name="csY47" fmla="*/ 834620 h 1166013"/>
              <a:gd name="csX48" fmla="*/ 4124006 w 4289702"/>
              <a:gd name="csY48" fmla="*/ 822346 h 1166013"/>
              <a:gd name="csX49" fmla="*/ 4179238 w 4289702"/>
              <a:gd name="csY49" fmla="*/ 797799 h 1166013"/>
              <a:gd name="csX50" fmla="*/ 4240607 w 4289702"/>
              <a:gd name="csY50" fmla="*/ 779388 h 1166013"/>
              <a:gd name="csX51" fmla="*/ 4259018 w 4289702"/>
              <a:gd name="csY51" fmla="*/ 767114 h 1166013"/>
              <a:gd name="csX52" fmla="*/ 4289702 w 4289702"/>
              <a:gd name="csY52" fmla="*/ 754840 h 116601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Lst>
            <a:rect l="l" t="t" r="r" b="b"/>
            <a:pathLst>
              <a:path w="4289702" h="1166013" extrusionOk="0">
                <a:moveTo>
                  <a:pt x="0" y="0"/>
                </a:moveTo>
                <a:cubicBezTo>
                  <a:pt x="1879" y="8864"/>
                  <a:pt x="7504" y="20707"/>
                  <a:pt x="12274" y="30684"/>
                </a:cubicBezTo>
                <a:cubicBezTo>
                  <a:pt x="16198" y="37089"/>
                  <a:pt x="13950" y="43359"/>
                  <a:pt x="18411" y="49095"/>
                </a:cubicBezTo>
                <a:cubicBezTo>
                  <a:pt x="22817" y="60671"/>
                  <a:pt x="30919" y="70649"/>
                  <a:pt x="36822" y="79780"/>
                </a:cubicBezTo>
                <a:cubicBezTo>
                  <a:pt x="43341" y="94710"/>
                  <a:pt x="56452" y="113576"/>
                  <a:pt x="61370" y="128875"/>
                </a:cubicBezTo>
                <a:cubicBezTo>
                  <a:pt x="93174" y="192597"/>
                  <a:pt x="56453" y="113911"/>
                  <a:pt x="98191" y="208655"/>
                </a:cubicBezTo>
                <a:cubicBezTo>
                  <a:pt x="101216" y="215052"/>
                  <a:pt x="106149" y="221427"/>
                  <a:pt x="110465" y="227066"/>
                </a:cubicBezTo>
                <a:cubicBezTo>
                  <a:pt x="140259" y="284896"/>
                  <a:pt x="104232" y="236763"/>
                  <a:pt x="135013" y="276161"/>
                </a:cubicBezTo>
                <a:cubicBezTo>
                  <a:pt x="138235" y="282957"/>
                  <a:pt x="140632" y="288655"/>
                  <a:pt x="141149" y="294572"/>
                </a:cubicBezTo>
                <a:cubicBezTo>
                  <a:pt x="141571" y="302375"/>
                  <a:pt x="145536" y="311695"/>
                  <a:pt x="147286" y="319119"/>
                </a:cubicBezTo>
                <a:cubicBezTo>
                  <a:pt x="161781" y="360707"/>
                  <a:pt x="178364" y="411530"/>
                  <a:pt x="184108" y="441858"/>
                </a:cubicBezTo>
                <a:cubicBezTo>
                  <a:pt x="190391" y="470031"/>
                  <a:pt x="190567" y="481625"/>
                  <a:pt x="196382" y="503227"/>
                </a:cubicBezTo>
                <a:cubicBezTo>
                  <a:pt x="201931" y="514015"/>
                  <a:pt x="205139" y="525068"/>
                  <a:pt x="208655" y="540048"/>
                </a:cubicBezTo>
                <a:cubicBezTo>
                  <a:pt x="209144" y="546441"/>
                  <a:pt x="211808" y="551207"/>
                  <a:pt x="214792" y="558459"/>
                </a:cubicBezTo>
                <a:cubicBezTo>
                  <a:pt x="215531" y="566549"/>
                  <a:pt x="217181" y="572800"/>
                  <a:pt x="220929" y="583007"/>
                </a:cubicBezTo>
                <a:cubicBezTo>
                  <a:pt x="226828" y="594559"/>
                  <a:pt x="230144" y="617558"/>
                  <a:pt x="239340" y="632102"/>
                </a:cubicBezTo>
                <a:cubicBezTo>
                  <a:pt x="240812" y="639503"/>
                  <a:pt x="244664" y="645009"/>
                  <a:pt x="245477" y="650513"/>
                </a:cubicBezTo>
                <a:cubicBezTo>
                  <a:pt x="247704" y="660769"/>
                  <a:pt x="250203" y="666223"/>
                  <a:pt x="251614" y="675060"/>
                </a:cubicBezTo>
                <a:cubicBezTo>
                  <a:pt x="254680" y="700478"/>
                  <a:pt x="294375" y="798309"/>
                  <a:pt x="319120" y="822346"/>
                </a:cubicBezTo>
                <a:cubicBezTo>
                  <a:pt x="351215" y="870623"/>
                  <a:pt x="331691" y="849106"/>
                  <a:pt x="368215" y="889852"/>
                </a:cubicBezTo>
                <a:cubicBezTo>
                  <a:pt x="370543" y="894379"/>
                  <a:pt x="369339" y="902800"/>
                  <a:pt x="374352" y="908263"/>
                </a:cubicBezTo>
                <a:cubicBezTo>
                  <a:pt x="384445" y="920206"/>
                  <a:pt x="416552" y="968289"/>
                  <a:pt x="435721" y="981906"/>
                </a:cubicBezTo>
                <a:cubicBezTo>
                  <a:pt x="445594" y="994519"/>
                  <a:pt x="459263" y="999229"/>
                  <a:pt x="472543" y="1006454"/>
                </a:cubicBezTo>
                <a:cubicBezTo>
                  <a:pt x="508396" y="1025202"/>
                  <a:pt x="539142" y="1045571"/>
                  <a:pt x="576870" y="1061686"/>
                </a:cubicBezTo>
                <a:cubicBezTo>
                  <a:pt x="624877" y="1079718"/>
                  <a:pt x="645488" y="1093513"/>
                  <a:pt x="693472" y="1098507"/>
                </a:cubicBezTo>
                <a:cubicBezTo>
                  <a:pt x="728688" y="1109647"/>
                  <a:pt x="766063" y="1102643"/>
                  <a:pt x="803936" y="1116918"/>
                </a:cubicBezTo>
                <a:cubicBezTo>
                  <a:pt x="813040" y="1118272"/>
                  <a:pt x="820495" y="1121381"/>
                  <a:pt x="828484" y="1123055"/>
                </a:cubicBezTo>
                <a:cubicBezTo>
                  <a:pt x="863748" y="1125291"/>
                  <a:pt x="921166" y="1122808"/>
                  <a:pt x="957359" y="1135329"/>
                </a:cubicBezTo>
                <a:cubicBezTo>
                  <a:pt x="1079596" y="1154030"/>
                  <a:pt x="1009039" y="1162291"/>
                  <a:pt x="1104645" y="1153740"/>
                </a:cubicBezTo>
                <a:cubicBezTo>
                  <a:pt x="1124192" y="1155456"/>
                  <a:pt x="1140732" y="1161092"/>
                  <a:pt x="1159877" y="1159876"/>
                </a:cubicBezTo>
                <a:cubicBezTo>
                  <a:pt x="1210461" y="1165481"/>
                  <a:pt x="1239511" y="1156823"/>
                  <a:pt x="1282615" y="1166013"/>
                </a:cubicBezTo>
                <a:cubicBezTo>
                  <a:pt x="1448374" y="1162184"/>
                  <a:pt x="1612096" y="1176665"/>
                  <a:pt x="1755157" y="1153740"/>
                </a:cubicBezTo>
                <a:cubicBezTo>
                  <a:pt x="1803175" y="1158027"/>
                  <a:pt x="1839629" y="1148437"/>
                  <a:pt x="1877896" y="1135329"/>
                </a:cubicBezTo>
                <a:cubicBezTo>
                  <a:pt x="1926013" y="1132925"/>
                  <a:pt x="1958097" y="1111228"/>
                  <a:pt x="2006771" y="1110781"/>
                </a:cubicBezTo>
                <a:cubicBezTo>
                  <a:pt x="2028017" y="1107790"/>
                  <a:pt x="2055261" y="1105209"/>
                  <a:pt x="2074277" y="1098507"/>
                </a:cubicBezTo>
                <a:cubicBezTo>
                  <a:pt x="2169164" y="1071762"/>
                  <a:pt x="2180207" y="1067499"/>
                  <a:pt x="2301343" y="1043275"/>
                </a:cubicBezTo>
                <a:cubicBezTo>
                  <a:pt x="2376498" y="1030816"/>
                  <a:pt x="2477411" y="1016772"/>
                  <a:pt x="2565230" y="988043"/>
                </a:cubicBezTo>
                <a:cubicBezTo>
                  <a:pt x="2610339" y="970618"/>
                  <a:pt x="2674948" y="973989"/>
                  <a:pt x="2724790" y="963495"/>
                </a:cubicBezTo>
                <a:cubicBezTo>
                  <a:pt x="2753583" y="961565"/>
                  <a:pt x="2829793" y="939229"/>
                  <a:pt x="2853665" y="932811"/>
                </a:cubicBezTo>
                <a:cubicBezTo>
                  <a:pt x="2920684" y="924958"/>
                  <a:pt x="2866725" y="926317"/>
                  <a:pt x="2982540" y="908263"/>
                </a:cubicBezTo>
                <a:cubicBezTo>
                  <a:pt x="3094640" y="854203"/>
                  <a:pt x="2935062" y="882539"/>
                  <a:pt x="3050046" y="883715"/>
                </a:cubicBezTo>
                <a:cubicBezTo>
                  <a:pt x="3087774" y="873721"/>
                  <a:pt x="3110890" y="871240"/>
                  <a:pt x="3148237" y="865305"/>
                </a:cubicBezTo>
                <a:cubicBezTo>
                  <a:pt x="3158997" y="863047"/>
                  <a:pt x="3169600" y="859250"/>
                  <a:pt x="3178921" y="859168"/>
                </a:cubicBezTo>
                <a:cubicBezTo>
                  <a:pt x="3278405" y="834630"/>
                  <a:pt x="3463609" y="875662"/>
                  <a:pt x="3558673" y="855977"/>
                </a:cubicBezTo>
                <a:cubicBezTo>
                  <a:pt x="3653737" y="836291"/>
                  <a:pt x="3810000" y="891722"/>
                  <a:pt x="3909214" y="853031"/>
                </a:cubicBezTo>
                <a:cubicBezTo>
                  <a:pt x="3930962" y="847961"/>
                  <a:pt x="3953145" y="853769"/>
                  <a:pt x="3976720" y="846894"/>
                </a:cubicBezTo>
                <a:cubicBezTo>
                  <a:pt x="3995213" y="847159"/>
                  <a:pt x="4012517" y="840035"/>
                  <a:pt x="4025815" y="840757"/>
                </a:cubicBezTo>
                <a:cubicBezTo>
                  <a:pt x="4046330" y="836086"/>
                  <a:pt x="4066111" y="835525"/>
                  <a:pt x="4087184" y="834620"/>
                </a:cubicBezTo>
                <a:cubicBezTo>
                  <a:pt x="4100592" y="832733"/>
                  <a:pt x="4115338" y="826209"/>
                  <a:pt x="4124006" y="822346"/>
                </a:cubicBezTo>
                <a:cubicBezTo>
                  <a:pt x="4144161" y="809185"/>
                  <a:pt x="4162823" y="802557"/>
                  <a:pt x="4179238" y="797799"/>
                </a:cubicBezTo>
                <a:cubicBezTo>
                  <a:pt x="4198301" y="794078"/>
                  <a:pt x="4223541" y="790682"/>
                  <a:pt x="4240607" y="779388"/>
                </a:cubicBezTo>
                <a:cubicBezTo>
                  <a:pt x="4247752" y="775452"/>
                  <a:pt x="4253164" y="771439"/>
                  <a:pt x="4259018" y="767114"/>
                </a:cubicBezTo>
                <a:cubicBezTo>
                  <a:pt x="4300154" y="751976"/>
                  <a:pt x="4278580" y="770662"/>
                  <a:pt x="4289702" y="754840"/>
                </a:cubicBezTo>
              </a:path>
            </a:pathLst>
          </a:custGeom>
          <a:noFill/>
          <a:ln w="63500">
            <a:solidFill>
              <a:srgbClr val="C00000"/>
            </a:solidFill>
            <a:tailEnd type="triangle" w="lg" len="lg"/>
            <a:extLst>
              <a:ext uri="{C807C97D-BFC1-408E-A445-0C87EB9F89A2}">
                <ask:lineSketchStyleProps xmlns:ask="http://schemas.microsoft.com/office/drawing/2018/sketchyshapes" sd="1219033472">
                  <a:custGeom>
                    <a:avLst/>
                    <a:gdLst>
                      <a:gd name="csX0" fmla="*/ 0 w 4289702"/>
                      <a:gd name="csY0" fmla="*/ 0 h 1166013"/>
                      <a:gd name="csX1" fmla="*/ 12274 w 4289702"/>
                      <a:gd name="csY1" fmla="*/ 30684 h 1166013"/>
                      <a:gd name="csX2" fmla="*/ 18411 w 4289702"/>
                      <a:gd name="csY2" fmla="*/ 49095 h 1166013"/>
                      <a:gd name="csX3" fmla="*/ 36822 w 4289702"/>
                      <a:gd name="csY3" fmla="*/ 79780 h 1166013"/>
                      <a:gd name="csX4" fmla="*/ 61370 w 4289702"/>
                      <a:gd name="csY4" fmla="*/ 128875 h 1166013"/>
                      <a:gd name="csX5" fmla="*/ 98191 w 4289702"/>
                      <a:gd name="csY5" fmla="*/ 208655 h 1166013"/>
                      <a:gd name="csX6" fmla="*/ 110465 w 4289702"/>
                      <a:gd name="csY6" fmla="*/ 227066 h 1166013"/>
                      <a:gd name="csX7" fmla="*/ 135013 w 4289702"/>
                      <a:gd name="csY7" fmla="*/ 276161 h 1166013"/>
                      <a:gd name="csX8" fmla="*/ 141149 w 4289702"/>
                      <a:gd name="csY8" fmla="*/ 294572 h 1166013"/>
                      <a:gd name="csX9" fmla="*/ 147286 w 4289702"/>
                      <a:gd name="csY9" fmla="*/ 319119 h 1166013"/>
                      <a:gd name="csX10" fmla="*/ 184108 w 4289702"/>
                      <a:gd name="csY10" fmla="*/ 441858 h 1166013"/>
                      <a:gd name="csX11" fmla="*/ 196382 w 4289702"/>
                      <a:gd name="csY11" fmla="*/ 503227 h 1166013"/>
                      <a:gd name="csX12" fmla="*/ 208655 w 4289702"/>
                      <a:gd name="csY12" fmla="*/ 540048 h 1166013"/>
                      <a:gd name="csX13" fmla="*/ 214792 w 4289702"/>
                      <a:gd name="csY13" fmla="*/ 558459 h 1166013"/>
                      <a:gd name="csX14" fmla="*/ 220929 w 4289702"/>
                      <a:gd name="csY14" fmla="*/ 583007 h 1166013"/>
                      <a:gd name="csX15" fmla="*/ 239340 w 4289702"/>
                      <a:gd name="csY15" fmla="*/ 632102 h 1166013"/>
                      <a:gd name="csX16" fmla="*/ 245477 w 4289702"/>
                      <a:gd name="csY16" fmla="*/ 650513 h 1166013"/>
                      <a:gd name="csX17" fmla="*/ 251614 w 4289702"/>
                      <a:gd name="csY17" fmla="*/ 675060 h 1166013"/>
                      <a:gd name="csX18" fmla="*/ 319120 w 4289702"/>
                      <a:gd name="csY18" fmla="*/ 822346 h 1166013"/>
                      <a:gd name="csX19" fmla="*/ 368215 w 4289702"/>
                      <a:gd name="csY19" fmla="*/ 889852 h 1166013"/>
                      <a:gd name="csX20" fmla="*/ 374352 w 4289702"/>
                      <a:gd name="csY20" fmla="*/ 908263 h 1166013"/>
                      <a:gd name="csX21" fmla="*/ 435721 w 4289702"/>
                      <a:gd name="csY21" fmla="*/ 981906 h 1166013"/>
                      <a:gd name="csX22" fmla="*/ 472543 w 4289702"/>
                      <a:gd name="csY22" fmla="*/ 1006454 h 1166013"/>
                      <a:gd name="csX23" fmla="*/ 576870 w 4289702"/>
                      <a:gd name="csY23" fmla="*/ 1061686 h 1166013"/>
                      <a:gd name="csX24" fmla="*/ 693472 w 4289702"/>
                      <a:gd name="csY24" fmla="*/ 1098507 h 1166013"/>
                      <a:gd name="csX25" fmla="*/ 803936 w 4289702"/>
                      <a:gd name="csY25" fmla="*/ 1116918 h 1166013"/>
                      <a:gd name="csX26" fmla="*/ 828484 w 4289702"/>
                      <a:gd name="csY26" fmla="*/ 1123055 h 1166013"/>
                      <a:gd name="csX27" fmla="*/ 957359 w 4289702"/>
                      <a:gd name="csY27" fmla="*/ 1135329 h 1166013"/>
                      <a:gd name="csX28" fmla="*/ 1104645 w 4289702"/>
                      <a:gd name="csY28" fmla="*/ 1153740 h 1166013"/>
                      <a:gd name="csX29" fmla="*/ 1159877 w 4289702"/>
                      <a:gd name="csY29" fmla="*/ 1159876 h 1166013"/>
                      <a:gd name="csX30" fmla="*/ 1282615 w 4289702"/>
                      <a:gd name="csY30" fmla="*/ 1166013 h 1166013"/>
                      <a:gd name="csX31" fmla="*/ 1755157 w 4289702"/>
                      <a:gd name="csY31" fmla="*/ 1153740 h 1166013"/>
                      <a:gd name="csX32" fmla="*/ 1877896 w 4289702"/>
                      <a:gd name="csY32" fmla="*/ 1135329 h 1166013"/>
                      <a:gd name="csX33" fmla="*/ 2006771 w 4289702"/>
                      <a:gd name="csY33" fmla="*/ 1110781 h 1166013"/>
                      <a:gd name="csX34" fmla="*/ 2074277 w 4289702"/>
                      <a:gd name="csY34" fmla="*/ 1098507 h 1166013"/>
                      <a:gd name="csX35" fmla="*/ 2301343 w 4289702"/>
                      <a:gd name="csY35" fmla="*/ 1043275 h 1166013"/>
                      <a:gd name="csX36" fmla="*/ 2565230 w 4289702"/>
                      <a:gd name="csY36" fmla="*/ 988043 h 1166013"/>
                      <a:gd name="csX37" fmla="*/ 2724790 w 4289702"/>
                      <a:gd name="csY37" fmla="*/ 963495 h 1166013"/>
                      <a:gd name="csX38" fmla="*/ 2853665 w 4289702"/>
                      <a:gd name="csY38" fmla="*/ 932811 h 1166013"/>
                      <a:gd name="csX39" fmla="*/ 2982540 w 4289702"/>
                      <a:gd name="csY39" fmla="*/ 908263 h 1166013"/>
                      <a:gd name="csX40" fmla="*/ 3050046 w 4289702"/>
                      <a:gd name="csY40" fmla="*/ 883715 h 1166013"/>
                      <a:gd name="csX41" fmla="*/ 3148237 w 4289702"/>
                      <a:gd name="csY41" fmla="*/ 865305 h 1166013"/>
                      <a:gd name="csX42" fmla="*/ 3178921 w 4289702"/>
                      <a:gd name="csY42" fmla="*/ 859168 h 1166013"/>
                      <a:gd name="csX43" fmla="*/ 3909214 w 4289702"/>
                      <a:gd name="csY43" fmla="*/ 853031 h 1166013"/>
                      <a:gd name="csX44" fmla="*/ 3976720 w 4289702"/>
                      <a:gd name="csY44" fmla="*/ 846894 h 1166013"/>
                      <a:gd name="csX45" fmla="*/ 4025815 w 4289702"/>
                      <a:gd name="csY45" fmla="*/ 840757 h 1166013"/>
                      <a:gd name="csX46" fmla="*/ 4087184 w 4289702"/>
                      <a:gd name="csY46" fmla="*/ 834620 h 1166013"/>
                      <a:gd name="csX47" fmla="*/ 4124006 w 4289702"/>
                      <a:gd name="csY47" fmla="*/ 822346 h 1166013"/>
                      <a:gd name="csX48" fmla="*/ 4179238 w 4289702"/>
                      <a:gd name="csY48" fmla="*/ 797799 h 1166013"/>
                      <a:gd name="csX49" fmla="*/ 4240607 w 4289702"/>
                      <a:gd name="csY49" fmla="*/ 779388 h 1166013"/>
                      <a:gd name="csX50" fmla="*/ 4259018 w 4289702"/>
                      <a:gd name="csY50" fmla="*/ 767114 h 1166013"/>
                      <a:gd name="csX51" fmla="*/ 4289702 w 4289702"/>
                      <a:gd name="csY51" fmla="*/ 754840 h 116601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Lst>
                    <a:rect l="l" t="t" r="r" b="b"/>
                    <a:pathLst>
                      <a:path w="4289702" h="1166013">
                        <a:moveTo>
                          <a:pt x="0" y="0"/>
                        </a:moveTo>
                        <a:cubicBezTo>
                          <a:pt x="4091" y="10228"/>
                          <a:pt x="8406" y="20369"/>
                          <a:pt x="12274" y="30684"/>
                        </a:cubicBezTo>
                        <a:cubicBezTo>
                          <a:pt x="14545" y="36741"/>
                          <a:pt x="15518" y="43309"/>
                          <a:pt x="18411" y="49095"/>
                        </a:cubicBezTo>
                        <a:cubicBezTo>
                          <a:pt x="23745" y="59764"/>
                          <a:pt x="31167" y="69278"/>
                          <a:pt x="36822" y="79780"/>
                        </a:cubicBezTo>
                        <a:cubicBezTo>
                          <a:pt x="45497" y="95890"/>
                          <a:pt x="53703" y="112262"/>
                          <a:pt x="61370" y="128875"/>
                        </a:cubicBezTo>
                        <a:cubicBezTo>
                          <a:pt x="90641" y="192297"/>
                          <a:pt x="51769" y="123550"/>
                          <a:pt x="98191" y="208655"/>
                        </a:cubicBezTo>
                        <a:cubicBezTo>
                          <a:pt x="101723" y="215130"/>
                          <a:pt x="107166" y="220469"/>
                          <a:pt x="110465" y="227066"/>
                        </a:cubicBezTo>
                        <a:cubicBezTo>
                          <a:pt x="140492" y="287118"/>
                          <a:pt x="106576" y="233506"/>
                          <a:pt x="135013" y="276161"/>
                        </a:cubicBezTo>
                        <a:cubicBezTo>
                          <a:pt x="137058" y="282298"/>
                          <a:pt x="139372" y="288352"/>
                          <a:pt x="141149" y="294572"/>
                        </a:cubicBezTo>
                        <a:cubicBezTo>
                          <a:pt x="143466" y="302682"/>
                          <a:pt x="144770" y="311069"/>
                          <a:pt x="147286" y="319119"/>
                        </a:cubicBezTo>
                        <a:cubicBezTo>
                          <a:pt x="158980" y="356538"/>
                          <a:pt x="177416" y="401707"/>
                          <a:pt x="184108" y="441858"/>
                        </a:cubicBezTo>
                        <a:cubicBezTo>
                          <a:pt x="188256" y="466742"/>
                          <a:pt x="189516" y="480338"/>
                          <a:pt x="196382" y="503227"/>
                        </a:cubicBezTo>
                        <a:cubicBezTo>
                          <a:pt x="200099" y="515619"/>
                          <a:pt x="204564" y="527774"/>
                          <a:pt x="208655" y="540048"/>
                        </a:cubicBezTo>
                        <a:cubicBezTo>
                          <a:pt x="210701" y="546185"/>
                          <a:pt x="213223" y="552183"/>
                          <a:pt x="214792" y="558459"/>
                        </a:cubicBezTo>
                        <a:cubicBezTo>
                          <a:pt x="216838" y="566642"/>
                          <a:pt x="218262" y="575005"/>
                          <a:pt x="220929" y="583007"/>
                        </a:cubicBezTo>
                        <a:cubicBezTo>
                          <a:pt x="226456" y="599588"/>
                          <a:pt x="233367" y="615676"/>
                          <a:pt x="239340" y="632102"/>
                        </a:cubicBezTo>
                        <a:cubicBezTo>
                          <a:pt x="241551" y="638181"/>
                          <a:pt x="243700" y="644293"/>
                          <a:pt x="245477" y="650513"/>
                        </a:cubicBezTo>
                        <a:cubicBezTo>
                          <a:pt x="247794" y="658623"/>
                          <a:pt x="248557" y="667199"/>
                          <a:pt x="251614" y="675060"/>
                        </a:cubicBezTo>
                        <a:cubicBezTo>
                          <a:pt x="258896" y="693784"/>
                          <a:pt x="302796" y="797860"/>
                          <a:pt x="319120" y="822346"/>
                        </a:cubicBezTo>
                        <a:cubicBezTo>
                          <a:pt x="350934" y="870066"/>
                          <a:pt x="334453" y="847649"/>
                          <a:pt x="368215" y="889852"/>
                        </a:cubicBezTo>
                        <a:cubicBezTo>
                          <a:pt x="370261" y="895989"/>
                          <a:pt x="370764" y="902881"/>
                          <a:pt x="374352" y="908263"/>
                        </a:cubicBezTo>
                        <a:cubicBezTo>
                          <a:pt x="379444" y="915901"/>
                          <a:pt x="416892" y="967261"/>
                          <a:pt x="435721" y="981906"/>
                        </a:cubicBezTo>
                        <a:cubicBezTo>
                          <a:pt x="447365" y="990963"/>
                          <a:pt x="459506" y="999552"/>
                          <a:pt x="472543" y="1006454"/>
                        </a:cubicBezTo>
                        <a:cubicBezTo>
                          <a:pt x="507319" y="1024865"/>
                          <a:pt x="539348" y="1049837"/>
                          <a:pt x="576870" y="1061686"/>
                        </a:cubicBezTo>
                        <a:cubicBezTo>
                          <a:pt x="615737" y="1073960"/>
                          <a:pt x="653267" y="1091806"/>
                          <a:pt x="693472" y="1098507"/>
                        </a:cubicBezTo>
                        <a:cubicBezTo>
                          <a:pt x="730293" y="1104644"/>
                          <a:pt x="767721" y="1107864"/>
                          <a:pt x="803936" y="1116918"/>
                        </a:cubicBezTo>
                        <a:cubicBezTo>
                          <a:pt x="812119" y="1118964"/>
                          <a:pt x="820110" y="1122050"/>
                          <a:pt x="828484" y="1123055"/>
                        </a:cubicBezTo>
                        <a:cubicBezTo>
                          <a:pt x="871329" y="1128197"/>
                          <a:pt x="914640" y="1129226"/>
                          <a:pt x="957359" y="1135329"/>
                        </a:cubicBezTo>
                        <a:cubicBezTo>
                          <a:pt x="1081357" y="1153043"/>
                          <a:pt x="1001891" y="1142924"/>
                          <a:pt x="1104645" y="1153740"/>
                        </a:cubicBezTo>
                        <a:cubicBezTo>
                          <a:pt x="1123067" y="1155679"/>
                          <a:pt x="1141397" y="1158602"/>
                          <a:pt x="1159877" y="1159876"/>
                        </a:cubicBezTo>
                        <a:cubicBezTo>
                          <a:pt x="1200744" y="1162694"/>
                          <a:pt x="1241702" y="1163967"/>
                          <a:pt x="1282615" y="1166013"/>
                        </a:cubicBezTo>
                        <a:cubicBezTo>
                          <a:pt x="1440129" y="1161922"/>
                          <a:pt x="1597799" y="1161851"/>
                          <a:pt x="1755157" y="1153740"/>
                        </a:cubicBezTo>
                        <a:cubicBezTo>
                          <a:pt x="1796473" y="1151610"/>
                          <a:pt x="1837115" y="1142292"/>
                          <a:pt x="1877896" y="1135329"/>
                        </a:cubicBezTo>
                        <a:cubicBezTo>
                          <a:pt x="1921003" y="1127969"/>
                          <a:pt x="1963789" y="1118840"/>
                          <a:pt x="2006771" y="1110781"/>
                        </a:cubicBezTo>
                        <a:cubicBezTo>
                          <a:pt x="2029250" y="1106566"/>
                          <a:pt x="2052212" y="1104525"/>
                          <a:pt x="2074277" y="1098507"/>
                        </a:cubicBezTo>
                        <a:cubicBezTo>
                          <a:pt x="2168073" y="1072927"/>
                          <a:pt x="2180773" y="1068510"/>
                          <a:pt x="2301343" y="1043275"/>
                        </a:cubicBezTo>
                        <a:cubicBezTo>
                          <a:pt x="2389305" y="1024864"/>
                          <a:pt x="2476407" y="1001708"/>
                          <a:pt x="2565230" y="988043"/>
                        </a:cubicBezTo>
                        <a:cubicBezTo>
                          <a:pt x="2618417" y="979860"/>
                          <a:pt x="2672584" y="976547"/>
                          <a:pt x="2724790" y="963495"/>
                        </a:cubicBezTo>
                        <a:cubicBezTo>
                          <a:pt x="2750022" y="957187"/>
                          <a:pt x="2823453" y="938142"/>
                          <a:pt x="2853665" y="932811"/>
                        </a:cubicBezTo>
                        <a:cubicBezTo>
                          <a:pt x="2941660" y="917283"/>
                          <a:pt x="2867132" y="940321"/>
                          <a:pt x="2982540" y="908263"/>
                        </a:cubicBezTo>
                        <a:cubicBezTo>
                          <a:pt x="3092308" y="877772"/>
                          <a:pt x="2924006" y="915224"/>
                          <a:pt x="3050046" y="883715"/>
                        </a:cubicBezTo>
                        <a:cubicBezTo>
                          <a:pt x="3091041" y="873466"/>
                          <a:pt x="3110268" y="872209"/>
                          <a:pt x="3148237" y="865305"/>
                        </a:cubicBezTo>
                        <a:cubicBezTo>
                          <a:pt x="3158499" y="863439"/>
                          <a:pt x="3168492" y="859336"/>
                          <a:pt x="3178921" y="859168"/>
                        </a:cubicBezTo>
                        <a:lnTo>
                          <a:pt x="3909214" y="853031"/>
                        </a:lnTo>
                        <a:lnTo>
                          <a:pt x="3976720" y="846894"/>
                        </a:lnTo>
                        <a:cubicBezTo>
                          <a:pt x="3993122" y="845167"/>
                          <a:pt x="4009424" y="842578"/>
                          <a:pt x="4025815" y="840757"/>
                        </a:cubicBezTo>
                        <a:cubicBezTo>
                          <a:pt x="4046248" y="838487"/>
                          <a:pt x="4066728" y="836666"/>
                          <a:pt x="4087184" y="834620"/>
                        </a:cubicBezTo>
                        <a:cubicBezTo>
                          <a:pt x="4099458" y="830529"/>
                          <a:pt x="4111993" y="827151"/>
                          <a:pt x="4124006" y="822346"/>
                        </a:cubicBezTo>
                        <a:cubicBezTo>
                          <a:pt x="4142712" y="814864"/>
                          <a:pt x="4160434" y="805031"/>
                          <a:pt x="4179238" y="797799"/>
                        </a:cubicBezTo>
                        <a:cubicBezTo>
                          <a:pt x="4199510" y="790002"/>
                          <a:pt x="4221596" y="792062"/>
                          <a:pt x="4240607" y="779388"/>
                        </a:cubicBezTo>
                        <a:cubicBezTo>
                          <a:pt x="4246744" y="775297"/>
                          <a:pt x="4252239" y="770019"/>
                          <a:pt x="4259018" y="767114"/>
                        </a:cubicBezTo>
                        <a:cubicBezTo>
                          <a:pt x="4294918" y="751728"/>
                          <a:pt x="4274671" y="769873"/>
                          <a:pt x="4289702" y="754840"/>
                        </a:cubicBezTo>
                      </a:path>
                    </a:pathLst>
                  </a:cu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7" name="Freeform 246">
            <a:extLst>
              <a:ext uri="{FF2B5EF4-FFF2-40B4-BE49-F238E27FC236}">
                <a16:creationId xmlns:a16="http://schemas.microsoft.com/office/drawing/2014/main" id="{0284FFC1-60B8-C6E3-43D0-8E2233AC2999}"/>
              </a:ext>
            </a:extLst>
          </p:cNvPr>
          <p:cNvSpPr/>
          <p:nvPr/>
        </p:nvSpPr>
        <p:spPr>
          <a:xfrm>
            <a:off x="3372129" y="2343505"/>
            <a:ext cx="3469246" cy="1372284"/>
          </a:xfrm>
          <a:custGeom>
            <a:avLst/>
            <a:gdLst>
              <a:gd name="csX0" fmla="*/ 0 w 3469246"/>
              <a:gd name="csY0" fmla="*/ 1372284 h 1372284"/>
              <a:gd name="csX1" fmla="*/ 32575 w 3469246"/>
              <a:gd name="csY1" fmla="*/ 1330720 h 1372284"/>
              <a:gd name="csX2" fmla="*/ 89581 w 3469246"/>
              <a:gd name="csY2" fmla="*/ 1272531 h 1372284"/>
              <a:gd name="csX3" fmla="*/ 195450 w 3469246"/>
              <a:gd name="csY3" fmla="*/ 1122902 h 1372284"/>
              <a:gd name="csX4" fmla="*/ 236169 w 3469246"/>
              <a:gd name="csY4" fmla="*/ 1081339 h 1372284"/>
              <a:gd name="csX5" fmla="*/ 268744 w 3469246"/>
              <a:gd name="csY5" fmla="*/ 1064713 h 1372284"/>
              <a:gd name="csX6" fmla="*/ 325750 w 3469246"/>
              <a:gd name="csY6" fmla="*/ 1023150 h 1372284"/>
              <a:gd name="csX7" fmla="*/ 366468 w 3469246"/>
              <a:gd name="csY7" fmla="*/ 998211 h 1372284"/>
              <a:gd name="csX8" fmla="*/ 488625 w 3469246"/>
              <a:gd name="csY8" fmla="*/ 915084 h 1372284"/>
              <a:gd name="csX9" fmla="*/ 529344 w 3469246"/>
              <a:gd name="csY9" fmla="*/ 881833 h 1372284"/>
              <a:gd name="csX10" fmla="*/ 610782 w 3469246"/>
              <a:gd name="csY10" fmla="*/ 823644 h 1372284"/>
              <a:gd name="csX11" fmla="*/ 651501 w 3469246"/>
              <a:gd name="csY11" fmla="*/ 798706 h 1372284"/>
              <a:gd name="csX12" fmla="*/ 692220 w 3469246"/>
              <a:gd name="csY12" fmla="*/ 765455 h 1372284"/>
              <a:gd name="csX13" fmla="*/ 806233 w 3469246"/>
              <a:gd name="csY13" fmla="*/ 698953 h 1372284"/>
              <a:gd name="csX14" fmla="*/ 920245 w 3469246"/>
              <a:gd name="csY14" fmla="*/ 615826 h 1372284"/>
              <a:gd name="csX15" fmla="*/ 1009827 w 3469246"/>
              <a:gd name="csY15" fmla="*/ 549324 h 1372284"/>
              <a:gd name="csX16" fmla="*/ 1034258 w 3469246"/>
              <a:gd name="csY16" fmla="*/ 532699 h 1372284"/>
              <a:gd name="csX17" fmla="*/ 1091264 w 3469246"/>
              <a:gd name="csY17" fmla="*/ 491135 h 1372284"/>
              <a:gd name="csX18" fmla="*/ 1123839 w 3469246"/>
              <a:gd name="csY18" fmla="*/ 466197 h 1372284"/>
              <a:gd name="csX19" fmla="*/ 1148270 w 3469246"/>
              <a:gd name="csY19" fmla="*/ 441259 h 1372284"/>
              <a:gd name="csX20" fmla="*/ 1180846 w 3469246"/>
              <a:gd name="csY20" fmla="*/ 424633 h 1372284"/>
              <a:gd name="csX21" fmla="*/ 1254140 w 3469246"/>
              <a:gd name="csY21" fmla="*/ 374757 h 1372284"/>
              <a:gd name="csX22" fmla="*/ 1278571 w 3469246"/>
              <a:gd name="csY22" fmla="*/ 366444 h 1372284"/>
              <a:gd name="csX23" fmla="*/ 1376297 w 3469246"/>
              <a:gd name="csY23" fmla="*/ 316568 h 1372284"/>
              <a:gd name="csX24" fmla="*/ 1563603 w 3469246"/>
              <a:gd name="csY24" fmla="*/ 241753 h 1372284"/>
              <a:gd name="csX25" fmla="*/ 1612466 w 3469246"/>
              <a:gd name="csY25" fmla="*/ 233440 h 1372284"/>
              <a:gd name="csX26" fmla="*/ 1661328 w 3469246"/>
              <a:gd name="csY26" fmla="*/ 216815 h 1372284"/>
              <a:gd name="csX27" fmla="*/ 1718334 w 3469246"/>
              <a:gd name="csY27" fmla="*/ 200190 h 1372284"/>
              <a:gd name="csX28" fmla="*/ 1921928 w 3469246"/>
              <a:gd name="csY28" fmla="*/ 133688 h 1372284"/>
              <a:gd name="csX29" fmla="*/ 1970792 w 3469246"/>
              <a:gd name="csY29" fmla="*/ 125375 h 1372284"/>
              <a:gd name="csX30" fmla="*/ 2166242 w 3469246"/>
              <a:gd name="csY30" fmla="*/ 75499 h 1372284"/>
              <a:gd name="csX31" fmla="*/ 2280254 w 3469246"/>
              <a:gd name="csY31" fmla="*/ 58873 h 1372284"/>
              <a:gd name="csX32" fmla="*/ 2410555 w 3469246"/>
              <a:gd name="csY32" fmla="*/ 42248 h 1372284"/>
              <a:gd name="csX33" fmla="*/ 2752594 w 3469246"/>
              <a:gd name="csY33" fmla="*/ 25622 h 1372284"/>
              <a:gd name="csX34" fmla="*/ 3208644 w 3469246"/>
              <a:gd name="csY34" fmla="*/ 8997 h 1372284"/>
              <a:gd name="csX35" fmla="*/ 3241219 w 3469246"/>
              <a:gd name="csY35" fmla="*/ 17310 h 1372284"/>
              <a:gd name="csX36" fmla="*/ 3290083 w 3469246"/>
              <a:gd name="csY36" fmla="*/ 50560 h 1372284"/>
              <a:gd name="csX37" fmla="*/ 3338945 w 3469246"/>
              <a:gd name="csY37" fmla="*/ 108750 h 1372284"/>
              <a:gd name="csX38" fmla="*/ 3355232 w 3469246"/>
              <a:gd name="csY38" fmla="*/ 133688 h 1372284"/>
              <a:gd name="csX39" fmla="*/ 3387807 w 3469246"/>
              <a:gd name="csY39" fmla="*/ 208502 h 1372284"/>
              <a:gd name="csX40" fmla="*/ 3444813 w 3469246"/>
              <a:gd name="csY40" fmla="*/ 283317 h 1372284"/>
              <a:gd name="csX41" fmla="*/ 3469246 w 3469246"/>
              <a:gd name="csY41" fmla="*/ 308255 h 137228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Lst>
            <a:rect l="l" t="t" r="r" b="b"/>
            <a:pathLst>
              <a:path w="3469246" h="1372284" extrusionOk="0">
                <a:moveTo>
                  <a:pt x="0" y="1372284"/>
                </a:moveTo>
                <a:cubicBezTo>
                  <a:pt x="8097" y="1356726"/>
                  <a:pt x="18829" y="1343812"/>
                  <a:pt x="32575" y="1330720"/>
                </a:cubicBezTo>
                <a:cubicBezTo>
                  <a:pt x="101570" y="1278396"/>
                  <a:pt x="25066" y="1339704"/>
                  <a:pt x="89581" y="1272531"/>
                </a:cubicBezTo>
                <a:cubicBezTo>
                  <a:pt x="144554" y="1185782"/>
                  <a:pt x="112459" y="1225838"/>
                  <a:pt x="195450" y="1122902"/>
                </a:cubicBezTo>
                <a:cubicBezTo>
                  <a:pt x="205181" y="1106542"/>
                  <a:pt x="222895" y="1094265"/>
                  <a:pt x="236169" y="1081339"/>
                </a:cubicBezTo>
                <a:cubicBezTo>
                  <a:pt x="248088" y="1074008"/>
                  <a:pt x="259314" y="1069692"/>
                  <a:pt x="268744" y="1064713"/>
                </a:cubicBezTo>
                <a:cubicBezTo>
                  <a:pt x="285275" y="1051431"/>
                  <a:pt x="301312" y="1041087"/>
                  <a:pt x="325750" y="1023150"/>
                </a:cubicBezTo>
                <a:cubicBezTo>
                  <a:pt x="338436" y="1009570"/>
                  <a:pt x="350870" y="1010250"/>
                  <a:pt x="366468" y="998211"/>
                </a:cubicBezTo>
                <a:cubicBezTo>
                  <a:pt x="414267" y="974776"/>
                  <a:pt x="456537" y="945654"/>
                  <a:pt x="488625" y="915084"/>
                </a:cubicBezTo>
                <a:cubicBezTo>
                  <a:pt x="502127" y="904790"/>
                  <a:pt x="516800" y="893530"/>
                  <a:pt x="529344" y="881833"/>
                </a:cubicBezTo>
                <a:cubicBezTo>
                  <a:pt x="558675" y="865716"/>
                  <a:pt x="583539" y="845807"/>
                  <a:pt x="610782" y="823644"/>
                </a:cubicBezTo>
                <a:cubicBezTo>
                  <a:pt x="624652" y="815760"/>
                  <a:pt x="639303" y="808913"/>
                  <a:pt x="651501" y="798706"/>
                </a:cubicBezTo>
                <a:cubicBezTo>
                  <a:pt x="669595" y="785156"/>
                  <a:pt x="678562" y="770046"/>
                  <a:pt x="692220" y="765455"/>
                </a:cubicBezTo>
                <a:cubicBezTo>
                  <a:pt x="719009" y="743274"/>
                  <a:pt x="766497" y="723030"/>
                  <a:pt x="806233" y="698953"/>
                </a:cubicBezTo>
                <a:cubicBezTo>
                  <a:pt x="869957" y="631614"/>
                  <a:pt x="794826" y="682288"/>
                  <a:pt x="920245" y="615826"/>
                </a:cubicBezTo>
                <a:cubicBezTo>
                  <a:pt x="950759" y="590628"/>
                  <a:pt x="971441" y="576101"/>
                  <a:pt x="1009827" y="549324"/>
                </a:cubicBezTo>
                <a:cubicBezTo>
                  <a:pt x="1017089" y="544774"/>
                  <a:pt x="1028040" y="539766"/>
                  <a:pt x="1034258" y="532699"/>
                </a:cubicBezTo>
                <a:cubicBezTo>
                  <a:pt x="1053182" y="523926"/>
                  <a:pt x="1077509" y="502112"/>
                  <a:pt x="1091264" y="491135"/>
                </a:cubicBezTo>
                <a:cubicBezTo>
                  <a:pt x="1100847" y="485199"/>
                  <a:pt x="1113469" y="476035"/>
                  <a:pt x="1123839" y="466197"/>
                </a:cubicBezTo>
                <a:cubicBezTo>
                  <a:pt x="1132883" y="459665"/>
                  <a:pt x="1138081" y="448524"/>
                  <a:pt x="1148270" y="441259"/>
                </a:cubicBezTo>
                <a:cubicBezTo>
                  <a:pt x="1158333" y="433008"/>
                  <a:pt x="1169518" y="431072"/>
                  <a:pt x="1180846" y="424633"/>
                </a:cubicBezTo>
                <a:cubicBezTo>
                  <a:pt x="1209116" y="411734"/>
                  <a:pt x="1223562" y="392454"/>
                  <a:pt x="1254140" y="374757"/>
                </a:cubicBezTo>
                <a:cubicBezTo>
                  <a:pt x="1262034" y="372488"/>
                  <a:pt x="1270380" y="369771"/>
                  <a:pt x="1278571" y="366444"/>
                </a:cubicBezTo>
                <a:cubicBezTo>
                  <a:pt x="1378747" y="315403"/>
                  <a:pt x="1309820" y="327743"/>
                  <a:pt x="1376297" y="316568"/>
                </a:cubicBezTo>
                <a:cubicBezTo>
                  <a:pt x="1462464" y="273592"/>
                  <a:pt x="1448128" y="275246"/>
                  <a:pt x="1563603" y="241753"/>
                </a:cubicBezTo>
                <a:cubicBezTo>
                  <a:pt x="1579263" y="237795"/>
                  <a:pt x="1595681" y="235118"/>
                  <a:pt x="1612466" y="233440"/>
                </a:cubicBezTo>
                <a:cubicBezTo>
                  <a:pt x="1630513" y="228145"/>
                  <a:pt x="1645699" y="220615"/>
                  <a:pt x="1661328" y="216815"/>
                </a:cubicBezTo>
                <a:cubicBezTo>
                  <a:pt x="1679525" y="210618"/>
                  <a:pt x="1703409" y="202336"/>
                  <a:pt x="1718334" y="200190"/>
                </a:cubicBezTo>
                <a:cubicBezTo>
                  <a:pt x="1773370" y="185772"/>
                  <a:pt x="1854488" y="153350"/>
                  <a:pt x="1921928" y="133688"/>
                </a:cubicBezTo>
                <a:cubicBezTo>
                  <a:pt x="1939826" y="130598"/>
                  <a:pt x="1954190" y="131085"/>
                  <a:pt x="1970792" y="125375"/>
                </a:cubicBezTo>
                <a:cubicBezTo>
                  <a:pt x="2229928" y="105509"/>
                  <a:pt x="1803080" y="81451"/>
                  <a:pt x="2166242" y="75499"/>
                </a:cubicBezTo>
                <a:cubicBezTo>
                  <a:pt x="2206343" y="68130"/>
                  <a:pt x="2245067" y="67334"/>
                  <a:pt x="2280254" y="58873"/>
                </a:cubicBezTo>
                <a:cubicBezTo>
                  <a:pt x="2332978" y="58986"/>
                  <a:pt x="2366686" y="52905"/>
                  <a:pt x="2410555" y="42248"/>
                </a:cubicBezTo>
                <a:cubicBezTo>
                  <a:pt x="2528512" y="34482"/>
                  <a:pt x="2620831" y="11778"/>
                  <a:pt x="2752594" y="25622"/>
                </a:cubicBezTo>
                <a:cubicBezTo>
                  <a:pt x="3010282" y="19730"/>
                  <a:pt x="2892415" y="-546"/>
                  <a:pt x="3208644" y="8997"/>
                </a:cubicBezTo>
                <a:cubicBezTo>
                  <a:pt x="3221770" y="9347"/>
                  <a:pt x="3230463" y="10870"/>
                  <a:pt x="3241219" y="17310"/>
                </a:cubicBezTo>
                <a:cubicBezTo>
                  <a:pt x="3255736" y="27637"/>
                  <a:pt x="3274528" y="40158"/>
                  <a:pt x="3290083" y="50560"/>
                </a:cubicBezTo>
                <a:cubicBezTo>
                  <a:pt x="3303385" y="60491"/>
                  <a:pt x="3335647" y="101814"/>
                  <a:pt x="3338945" y="108750"/>
                </a:cubicBezTo>
                <a:cubicBezTo>
                  <a:pt x="3346118" y="118342"/>
                  <a:pt x="3351167" y="124805"/>
                  <a:pt x="3355232" y="133688"/>
                </a:cubicBezTo>
                <a:cubicBezTo>
                  <a:pt x="3359611" y="160869"/>
                  <a:pt x="3373841" y="184346"/>
                  <a:pt x="3387807" y="208502"/>
                </a:cubicBezTo>
                <a:cubicBezTo>
                  <a:pt x="3404745" y="227379"/>
                  <a:pt x="3430008" y="250044"/>
                  <a:pt x="3444813" y="283317"/>
                </a:cubicBezTo>
                <a:cubicBezTo>
                  <a:pt x="3459594" y="310796"/>
                  <a:pt x="3452019" y="307158"/>
                  <a:pt x="3469246" y="308255"/>
                </a:cubicBezTo>
              </a:path>
            </a:pathLst>
          </a:custGeom>
          <a:noFill/>
          <a:ln w="63500">
            <a:solidFill>
              <a:srgbClr val="C00000"/>
            </a:solidFill>
            <a:tailEnd type="triangle" w="lg" len="lg"/>
            <a:extLst>
              <a:ext uri="{C807C97D-BFC1-408E-A445-0C87EB9F89A2}">
                <ask:lineSketchStyleProps xmlns:ask="http://schemas.microsoft.com/office/drawing/2018/sketchyshapes" sd="1219033472">
                  <a:custGeom>
                    <a:avLst/>
                    <a:gdLst>
                      <a:gd name="csX0" fmla="*/ 0 w 3541222"/>
                      <a:gd name="csY0" fmla="*/ 1372284 h 1372284"/>
                      <a:gd name="csX1" fmla="*/ 33251 w 3541222"/>
                      <a:gd name="csY1" fmla="*/ 1330720 h 1372284"/>
                      <a:gd name="csX2" fmla="*/ 91440 w 3541222"/>
                      <a:gd name="csY2" fmla="*/ 1272531 h 1372284"/>
                      <a:gd name="csX3" fmla="*/ 199505 w 3541222"/>
                      <a:gd name="csY3" fmla="*/ 1122902 h 1372284"/>
                      <a:gd name="csX4" fmla="*/ 241069 w 3541222"/>
                      <a:gd name="csY4" fmla="*/ 1081339 h 1372284"/>
                      <a:gd name="csX5" fmla="*/ 274320 w 3541222"/>
                      <a:gd name="csY5" fmla="*/ 1064713 h 1372284"/>
                      <a:gd name="csX6" fmla="*/ 332509 w 3541222"/>
                      <a:gd name="csY6" fmla="*/ 1023150 h 1372284"/>
                      <a:gd name="csX7" fmla="*/ 374072 w 3541222"/>
                      <a:gd name="csY7" fmla="*/ 998211 h 1372284"/>
                      <a:gd name="csX8" fmla="*/ 498763 w 3541222"/>
                      <a:gd name="csY8" fmla="*/ 915084 h 1372284"/>
                      <a:gd name="csX9" fmla="*/ 540327 w 3541222"/>
                      <a:gd name="csY9" fmla="*/ 881833 h 1372284"/>
                      <a:gd name="csX10" fmla="*/ 623454 w 3541222"/>
                      <a:gd name="csY10" fmla="*/ 823644 h 1372284"/>
                      <a:gd name="csX11" fmla="*/ 665018 w 3541222"/>
                      <a:gd name="csY11" fmla="*/ 798706 h 1372284"/>
                      <a:gd name="csX12" fmla="*/ 706582 w 3541222"/>
                      <a:gd name="csY12" fmla="*/ 765455 h 1372284"/>
                      <a:gd name="csX13" fmla="*/ 822960 w 3541222"/>
                      <a:gd name="csY13" fmla="*/ 698953 h 1372284"/>
                      <a:gd name="csX14" fmla="*/ 939338 w 3541222"/>
                      <a:gd name="csY14" fmla="*/ 615826 h 1372284"/>
                      <a:gd name="csX15" fmla="*/ 1030778 w 3541222"/>
                      <a:gd name="csY15" fmla="*/ 549324 h 1372284"/>
                      <a:gd name="csX16" fmla="*/ 1055716 w 3541222"/>
                      <a:gd name="csY16" fmla="*/ 532699 h 1372284"/>
                      <a:gd name="csX17" fmla="*/ 1113905 w 3541222"/>
                      <a:gd name="csY17" fmla="*/ 491135 h 1372284"/>
                      <a:gd name="csX18" fmla="*/ 1147156 w 3541222"/>
                      <a:gd name="csY18" fmla="*/ 466197 h 1372284"/>
                      <a:gd name="csX19" fmla="*/ 1172094 w 3541222"/>
                      <a:gd name="csY19" fmla="*/ 441259 h 1372284"/>
                      <a:gd name="csX20" fmla="*/ 1205345 w 3541222"/>
                      <a:gd name="csY20" fmla="*/ 424633 h 1372284"/>
                      <a:gd name="csX21" fmla="*/ 1280160 w 3541222"/>
                      <a:gd name="csY21" fmla="*/ 374757 h 1372284"/>
                      <a:gd name="csX22" fmla="*/ 1305098 w 3541222"/>
                      <a:gd name="csY22" fmla="*/ 366444 h 1372284"/>
                      <a:gd name="csX23" fmla="*/ 1404851 w 3541222"/>
                      <a:gd name="csY23" fmla="*/ 316568 h 1372284"/>
                      <a:gd name="csX24" fmla="*/ 1596043 w 3541222"/>
                      <a:gd name="csY24" fmla="*/ 241753 h 1372284"/>
                      <a:gd name="csX25" fmla="*/ 1645920 w 3541222"/>
                      <a:gd name="csY25" fmla="*/ 233440 h 1372284"/>
                      <a:gd name="csX26" fmla="*/ 1695796 w 3541222"/>
                      <a:gd name="csY26" fmla="*/ 216815 h 1372284"/>
                      <a:gd name="csX27" fmla="*/ 1753985 w 3541222"/>
                      <a:gd name="csY27" fmla="*/ 200190 h 1372284"/>
                      <a:gd name="csX28" fmla="*/ 1961803 w 3541222"/>
                      <a:gd name="csY28" fmla="*/ 133688 h 1372284"/>
                      <a:gd name="csX29" fmla="*/ 2011680 w 3541222"/>
                      <a:gd name="csY29" fmla="*/ 125375 h 1372284"/>
                      <a:gd name="csX30" fmla="*/ 2211185 w 3541222"/>
                      <a:gd name="csY30" fmla="*/ 75499 h 1372284"/>
                      <a:gd name="csX31" fmla="*/ 2327563 w 3541222"/>
                      <a:gd name="csY31" fmla="*/ 58873 h 1372284"/>
                      <a:gd name="csX32" fmla="*/ 2460567 w 3541222"/>
                      <a:gd name="csY32" fmla="*/ 42248 h 1372284"/>
                      <a:gd name="csX33" fmla="*/ 2809702 w 3541222"/>
                      <a:gd name="csY33" fmla="*/ 25622 h 1372284"/>
                      <a:gd name="csX34" fmla="*/ 3275214 w 3541222"/>
                      <a:gd name="csY34" fmla="*/ 8997 h 1372284"/>
                      <a:gd name="csX35" fmla="*/ 3308465 w 3541222"/>
                      <a:gd name="csY35" fmla="*/ 17310 h 1372284"/>
                      <a:gd name="csX36" fmla="*/ 3358342 w 3541222"/>
                      <a:gd name="csY36" fmla="*/ 50560 h 1372284"/>
                      <a:gd name="csX37" fmla="*/ 3408218 w 3541222"/>
                      <a:gd name="csY37" fmla="*/ 108750 h 1372284"/>
                      <a:gd name="csX38" fmla="*/ 3424843 w 3541222"/>
                      <a:gd name="csY38" fmla="*/ 133688 h 1372284"/>
                      <a:gd name="csX39" fmla="*/ 3458094 w 3541222"/>
                      <a:gd name="csY39" fmla="*/ 208502 h 1372284"/>
                      <a:gd name="csX40" fmla="*/ 3516283 w 3541222"/>
                      <a:gd name="csY40" fmla="*/ 283317 h 1372284"/>
                      <a:gd name="csX41" fmla="*/ 3541222 w 3541222"/>
                      <a:gd name="csY41" fmla="*/ 308255 h 137228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Lst>
                    <a:rect l="l" t="t" r="r" b="b"/>
                    <a:pathLst>
                      <a:path w="3541222" h="1372284">
                        <a:moveTo>
                          <a:pt x="0" y="1372284"/>
                        </a:moveTo>
                        <a:cubicBezTo>
                          <a:pt x="11084" y="1358429"/>
                          <a:pt x="20705" y="1343266"/>
                          <a:pt x="33251" y="1330720"/>
                        </a:cubicBezTo>
                        <a:cubicBezTo>
                          <a:pt x="88670" y="1275301"/>
                          <a:pt x="47105" y="1339034"/>
                          <a:pt x="91440" y="1272531"/>
                        </a:cubicBezTo>
                        <a:cubicBezTo>
                          <a:pt x="152298" y="1181243"/>
                          <a:pt x="116011" y="1219241"/>
                          <a:pt x="199505" y="1122902"/>
                        </a:cubicBezTo>
                        <a:cubicBezTo>
                          <a:pt x="212337" y="1108096"/>
                          <a:pt x="225603" y="1093368"/>
                          <a:pt x="241069" y="1081339"/>
                        </a:cubicBezTo>
                        <a:cubicBezTo>
                          <a:pt x="250851" y="1073731"/>
                          <a:pt x="263865" y="1071366"/>
                          <a:pt x="274320" y="1064713"/>
                        </a:cubicBezTo>
                        <a:cubicBezTo>
                          <a:pt x="294430" y="1051916"/>
                          <a:pt x="312676" y="1036372"/>
                          <a:pt x="332509" y="1023150"/>
                        </a:cubicBezTo>
                        <a:cubicBezTo>
                          <a:pt x="345952" y="1014188"/>
                          <a:pt x="360525" y="1007016"/>
                          <a:pt x="374072" y="998211"/>
                        </a:cubicBezTo>
                        <a:cubicBezTo>
                          <a:pt x="415955" y="970987"/>
                          <a:pt x="457840" y="943730"/>
                          <a:pt x="498763" y="915084"/>
                        </a:cubicBezTo>
                        <a:cubicBezTo>
                          <a:pt x="513298" y="904909"/>
                          <a:pt x="526019" y="892325"/>
                          <a:pt x="540327" y="881833"/>
                        </a:cubicBezTo>
                        <a:cubicBezTo>
                          <a:pt x="567602" y="861831"/>
                          <a:pt x="595311" y="842406"/>
                          <a:pt x="623454" y="823644"/>
                        </a:cubicBezTo>
                        <a:cubicBezTo>
                          <a:pt x="636898" y="814682"/>
                          <a:pt x="651782" y="807971"/>
                          <a:pt x="665018" y="798706"/>
                        </a:cubicBezTo>
                        <a:cubicBezTo>
                          <a:pt x="679553" y="788531"/>
                          <a:pt x="691581" y="774929"/>
                          <a:pt x="706582" y="765455"/>
                        </a:cubicBezTo>
                        <a:cubicBezTo>
                          <a:pt x="744358" y="741596"/>
                          <a:pt x="788071" y="726864"/>
                          <a:pt x="822960" y="698953"/>
                        </a:cubicBezTo>
                        <a:cubicBezTo>
                          <a:pt x="905603" y="632838"/>
                          <a:pt x="819901" y="699431"/>
                          <a:pt x="939338" y="615826"/>
                        </a:cubicBezTo>
                        <a:cubicBezTo>
                          <a:pt x="970214" y="594213"/>
                          <a:pt x="1000110" y="571230"/>
                          <a:pt x="1030778" y="549324"/>
                        </a:cubicBezTo>
                        <a:cubicBezTo>
                          <a:pt x="1038908" y="543517"/>
                          <a:pt x="1047531" y="538428"/>
                          <a:pt x="1055716" y="532699"/>
                        </a:cubicBezTo>
                        <a:cubicBezTo>
                          <a:pt x="1075243" y="519030"/>
                          <a:pt x="1094628" y="505155"/>
                          <a:pt x="1113905" y="491135"/>
                        </a:cubicBezTo>
                        <a:cubicBezTo>
                          <a:pt x="1125110" y="482986"/>
                          <a:pt x="1137359" y="475994"/>
                          <a:pt x="1147156" y="466197"/>
                        </a:cubicBezTo>
                        <a:cubicBezTo>
                          <a:pt x="1155469" y="457884"/>
                          <a:pt x="1162528" y="448092"/>
                          <a:pt x="1172094" y="441259"/>
                        </a:cubicBezTo>
                        <a:cubicBezTo>
                          <a:pt x="1182178" y="434056"/>
                          <a:pt x="1194791" y="431128"/>
                          <a:pt x="1205345" y="424633"/>
                        </a:cubicBezTo>
                        <a:cubicBezTo>
                          <a:pt x="1230871" y="408925"/>
                          <a:pt x="1251726" y="384235"/>
                          <a:pt x="1280160" y="374757"/>
                        </a:cubicBezTo>
                        <a:cubicBezTo>
                          <a:pt x="1288473" y="371986"/>
                          <a:pt x="1297406" y="370640"/>
                          <a:pt x="1305098" y="366444"/>
                        </a:cubicBezTo>
                        <a:cubicBezTo>
                          <a:pt x="1401798" y="313698"/>
                          <a:pt x="1337276" y="333460"/>
                          <a:pt x="1404851" y="316568"/>
                        </a:cubicBezTo>
                        <a:cubicBezTo>
                          <a:pt x="1491909" y="273038"/>
                          <a:pt x="1480774" y="274687"/>
                          <a:pt x="1596043" y="241753"/>
                        </a:cubicBezTo>
                        <a:cubicBezTo>
                          <a:pt x="1612249" y="237123"/>
                          <a:pt x="1629568" y="237528"/>
                          <a:pt x="1645920" y="233440"/>
                        </a:cubicBezTo>
                        <a:cubicBezTo>
                          <a:pt x="1662921" y="229190"/>
                          <a:pt x="1679046" y="221969"/>
                          <a:pt x="1695796" y="216815"/>
                        </a:cubicBezTo>
                        <a:cubicBezTo>
                          <a:pt x="1715076" y="210883"/>
                          <a:pt x="1734731" y="206207"/>
                          <a:pt x="1753985" y="200190"/>
                        </a:cubicBezTo>
                        <a:cubicBezTo>
                          <a:pt x="1823407" y="178496"/>
                          <a:pt x="1890060" y="145645"/>
                          <a:pt x="1961803" y="133688"/>
                        </a:cubicBezTo>
                        <a:cubicBezTo>
                          <a:pt x="1978429" y="130917"/>
                          <a:pt x="1995257" y="129165"/>
                          <a:pt x="2011680" y="125375"/>
                        </a:cubicBezTo>
                        <a:cubicBezTo>
                          <a:pt x="2195736" y="82901"/>
                          <a:pt x="1859912" y="143488"/>
                          <a:pt x="2211185" y="75499"/>
                        </a:cubicBezTo>
                        <a:cubicBezTo>
                          <a:pt x="2249658" y="68053"/>
                          <a:pt x="2288770" y="64415"/>
                          <a:pt x="2327563" y="58873"/>
                        </a:cubicBezTo>
                        <a:cubicBezTo>
                          <a:pt x="2374164" y="52216"/>
                          <a:pt x="2412929" y="46059"/>
                          <a:pt x="2460567" y="42248"/>
                        </a:cubicBezTo>
                        <a:cubicBezTo>
                          <a:pt x="2579192" y="32758"/>
                          <a:pt x="2689307" y="30253"/>
                          <a:pt x="2809702" y="25622"/>
                        </a:cubicBezTo>
                        <a:cubicBezTo>
                          <a:pt x="3102851" y="-9556"/>
                          <a:pt x="2947787" y="-1566"/>
                          <a:pt x="3275214" y="8997"/>
                        </a:cubicBezTo>
                        <a:cubicBezTo>
                          <a:pt x="3286298" y="11768"/>
                          <a:pt x="3298246" y="12201"/>
                          <a:pt x="3308465" y="17310"/>
                        </a:cubicBezTo>
                        <a:cubicBezTo>
                          <a:pt x="3326337" y="26246"/>
                          <a:pt x="3342357" y="38571"/>
                          <a:pt x="3358342" y="50560"/>
                        </a:cubicBezTo>
                        <a:cubicBezTo>
                          <a:pt x="3372601" y="61254"/>
                          <a:pt x="3403829" y="102898"/>
                          <a:pt x="3408218" y="108750"/>
                        </a:cubicBezTo>
                        <a:cubicBezTo>
                          <a:pt x="3414212" y="116742"/>
                          <a:pt x="3420375" y="124752"/>
                          <a:pt x="3424843" y="133688"/>
                        </a:cubicBezTo>
                        <a:cubicBezTo>
                          <a:pt x="3437048" y="158097"/>
                          <a:pt x="3443864" y="185216"/>
                          <a:pt x="3458094" y="208502"/>
                        </a:cubicBezTo>
                        <a:cubicBezTo>
                          <a:pt x="3474568" y="235460"/>
                          <a:pt x="3498758" y="257030"/>
                          <a:pt x="3516283" y="283317"/>
                        </a:cubicBezTo>
                        <a:cubicBezTo>
                          <a:pt x="3534446" y="310561"/>
                          <a:pt x="3522918" y="308255"/>
                          <a:pt x="3541222" y="308255"/>
                        </a:cubicBezTo>
                      </a:path>
                    </a:pathLst>
                  </a:cu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42297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par>
                                <p:cTn id="15" presetID="3" presetClass="entr" presetSubtype="10" fill="hold" nodeType="withEffect">
                                  <p:stCondLst>
                                    <p:cond delay="0"/>
                                  </p:stCondLst>
                                  <p:childTnLst>
                                    <p:set>
                                      <p:cBhvr>
                                        <p:cTn id="16" dur="1" fill="hold">
                                          <p:stCondLst>
                                            <p:cond delay="0"/>
                                          </p:stCondLst>
                                        </p:cTn>
                                        <p:tgtEl>
                                          <p:spTgt spid="60"/>
                                        </p:tgtEl>
                                        <p:attrNameLst>
                                          <p:attrName>style.visibility</p:attrName>
                                        </p:attrNameLst>
                                      </p:cBhvr>
                                      <p:to>
                                        <p:strVal val="visible"/>
                                      </p:to>
                                    </p:set>
                                    <p:animEffect transition="in" filter="blinds(horizontal)">
                                      <p:cBhvr>
                                        <p:cTn id="17" dur="500"/>
                                        <p:tgtEl>
                                          <p:spTgt spid="60"/>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242"/>
                                        </p:tgtEl>
                                        <p:attrNameLst>
                                          <p:attrName>style.visibility</p:attrName>
                                        </p:attrNameLst>
                                      </p:cBhvr>
                                      <p:to>
                                        <p:strVal val="visible"/>
                                      </p:to>
                                    </p:set>
                                    <p:animEffect transition="in" filter="dissolve">
                                      <p:cBhvr>
                                        <p:cTn id="22" dur="500"/>
                                        <p:tgtEl>
                                          <p:spTgt spid="242"/>
                                        </p:tgtEl>
                                      </p:cBhvr>
                                    </p:animEffect>
                                  </p:childTnLst>
                                </p:cTn>
                              </p:par>
                            </p:childTnLst>
                          </p:cTn>
                        </p:par>
                        <p:par>
                          <p:cTn id="23" fill="hold">
                            <p:stCondLst>
                              <p:cond delay="500"/>
                            </p:stCondLst>
                            <p:childTnLst>
                              <p:par>
                                <p:cTn id="24" presetID="9" presetClass="entr" presetSubtype="0" fill="hold" grpId="0" nodeType="after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dissolve">
                                      <p:cBhvr>
                                        <p:cTn id="26" dur="500"/>
                                        <p:tgtEl>
                                          <p:spTgt spid="5"/>
                                        </p:tgtEl>
                                      </p:cBhvr>
                                    </p:animEffect>
                                  </p:childTnLst>
                                </p:cTn>
                              </p:par>
                            </p:childTnLst>
                          </p:cTn>
                        </p:par>
                        <p:par>
                          <p:cTn id="27" fill="hold">
                            <p:stCondLst>
                              <p:cond delay="1000"/>
                            </p:stCondLst>
                            <p:childTnLst>
                              <p:par>
                                <p:cTn id="28" presetID="3" presetClass="entr" presetSubtype="10" fill="hold" nodeType="afterEffect">
                                  <p:stCondLst>
                                    <p:cond delay="0"/>
                                  </p:stCondLst>
                                  <p:childTnLst>
                                    <p:set>
                                      <p:cBhvr>
                                        <p:cTn id="29" dur="1" fill="hold">
                                          <p:stCondLst>
                                            <p:cond delay="0"/>
                                          </p:stCondLst>
                                        </p:cTn>
                                        <p:tgtEl>
                                          <p:spTgt spid="67"/>
                                        </p:tgtEl>
                                        <p:attrNameLst>
                                          <p:attrName>style.visibility</p:attrName>
                                        </p:attrNameLst>
                                      </p:cBhvr>
                                      <p:to>
                                        <p:strVal val="visible"/>
                                      </p:to>
                                    </p:set>
                                    <p:animEffect transition="in" filter="blinds(horizontal)">
                                      <p:cBhvr>
                                        <p:cTn id="30" dur="500"/>
                                        <p:tgtEl>
                                          <p:spTgt spid="67"/>
                                        </p:tgtEl>
                                      </p:cBhvr>
                                    </p:animEffect>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grpId="0" nodeType="clickEffect">
                                  <p:stCondLst>
                                    <p:cond delay="0"/>
                                  </p:stCondLst>
                                  <p:childTnLst>
                                    <p:set>
                                      <p:cBhvr>
                                        <p:cTn id="34" dur="1" fill="hold">
                                          <p:stCondLst>
                                            <p:cond delay="0"/>
                                          </p:stCondLst>
                                        </p:cTn>
                                        <p:tgtEl>
                                          <p:spTgt spid="247"/>
                                        </p:tgtEl>
                                        <p:attrNameLst>
                                          <p:attrName>style.visibility</p:attrName>
                                        </p:attrNameLst>
                                      </p:cBhvr>
                                      <p:to>
                                        <p:strVal val="visible"/>
                                      </p:to>
                                    </p:set>
                                    <p:animEffect transition="in" filter="blinds(horizontal)">
                                      <p:cBhvr>
                                        <p:cTn id="35" dur="500"/>
                                        <p:tgtEl>
                                          <p:spTgt spid="247"/>
                                        </p:tgtEl>
                                      </p:cBhvr>
                                    </p:animEffect>
                                  </p:childTnLst>
                                </p:cTn>
                              </p:par>
                            </p:childTnLst>
                          </p:cTn>
                        </p:par>
                        <p:par>
                          <p:cTn id="36" fill="hold">
                            <p:stCondLst>
                              <p:cond delay="500"/>
                            </p:stCondLst>
                            <p:childTnLst>
                              <p:par>
                                <p:cTn id="37" presetID="3" presetClass="entr" presetSubtype="10" fill="hold" nodeType="afterEffect">
                                  <p:stCondLst>
                                    <p:cond delay="0"/>
                                  </p:stCondLst>
                                  <p:childTnLst>
                                    <p:set>
                                      <p:cBhvr>
                                        <p:cTn id="38" dur="1" fill="hold">
                                          <p:stCondLst>
                                            <p:cond delay="0"/>
                                          </p:stCondLst>
                                        </p:cTn>
                                        <p:tgtEl>
                                          <p:spTgt spid="61"/>
                                        </p:tgtEl>
                                        <p:attrNameLst>
                                          <p:attrName>style.visibility</p:attrName>
                                        </p:attrNameLst>
                                      </p:cBhvr>
                                      <p:to>
                                        <p:strVal val="visible"/>
                                      </p:to>
                                    </p:set>
                                    <p:animEffect transition="in" filter="blinds(horizontal)">
                                      <p:cBhvr>
                                        <p:cTn id="39" dur="500"/>
                                        <p:tgtEl>
                                          <p:spTgt spid="61"/>
                                        </p:tgtEl>
                                      </p:cBhvr>
                                    </p:animEffect>
                                  </p:childTnLst>
                                </p:cTn>
                              </p:par>
                            </p:childTnLst>
                          </p:cTn>
                        </p:par>
                        <p:par>
                          <p:cTn id="40" fill="hold">
                            <p:stCondLst>
                              <p:cond delay="1000"/>
                            </p:stCondLst>
                            <p:childTnLst>
                              <p:par>
                                <p:cTn id="41" presetID="3" presetClass="entr" presetSubtype="10" fill="hold" nodeType="afterEffect">
                                  <p:stCondLst>
                                    <p:cond delay="0"/>
                                  </p:stCondLst>
                                  <p:childTnLst>
                                    <p:set>
                                      <p:cBhvr>
                                        <p:cTn id="42" dur="1" fill="hold">
                                          <p:stCondLst>
                                            <p:cond delay="0"/>
                                          </p:stCondLst>
                                        </p:cTn>
                                        <p:tgtEl>
                                          <p:spTgt spid="64"/>
                                        </p:tgtEl>
                                        <p:attrNameLst>
                                          <p:attrName>style.visibility</p:attrName>
                                        </p:attrNameLst>
                                      </p:cBhvr>
                                      <p:to>
                                        <p:strVal val="visible"/>
                                      </p:to>
                                    </p:set>
                                    <p:animEffect transition="in" filter="blinds(horizontal)">
                                      <p:cBhvr>
                                        <p:cTn id="43" dur="500"/>
                                        <p:tgtEl>
                                          <p:spTgt spid="64"/>
                                        </p:tgtEl>
                                      </p:cBhvr>
                                    </p:animEffect>
                                  </p:childTnLst>
                                </p:cTn>
                              </p:par>
                            </p:childTnLst>
                          </p:cTn>
                        </p:par>
                        <p:par>
                          <p:cTn id="44" fill="hold">
                            <p:stCondLst>
                              <p:cond delay="1500"/>
                            </p:stCondLst>
                            <p:childTnLst>
                              <p:par>
                                <p:cTn id="45" presetID="3" presetClass="entr" presetSubtype="10" fill="hold" nodeType="afterEffect">
                                  <p:stCondLst>
                                    <p:cond delay="0"/>
                                  </p:stCondLst>
                                  <p:childTnLst>
                                    <p:set>
                                      <p:cBhvr>
                                        <p:cTn id="46" dur="1" fill="hold">
                                          <p:stCondLst>
                                            <p:cond delay="0"/>
                                          </p:stCondLst>
                                        </p:cTn>
                                        <p:tgtEl>
                                          <p:spTgt spid="63"/>
                                        </p:tgtEl>
                                        <p:attrNameLst>
                                          <p:attrName>style.visibility</p:attrName>
                                        </p:attrNameLst>
                                      </p:cBhvr>
                                      <p:to>
                                        <p:strVal val="visible"/>
                                      </p:to>
                                    </p:set>
                                    <p:animEffect transition="in" filter="blinds(horizontal)">
                                      <p:cBhvr>
                                        <p:cTn id="47" dur="500"/>
                                        <p:tgtEl>
                                          <p:spTgt spid="63"/>
                                        </p:tgtEl>
                                      </p:cBhvr>
                                    </p:animEffect>
                                  </p:childTnLst>
                                </p:cTn>
                              </p:par>
                            </p:childTnLst>
                          </p:cTn>
                        </p:par>
                        <p:par>
                          <p:cTn id="48" fill="hold">
                            <p:stCondLst>
                              <p:cond delay="2000"/>
                            </p:stCondLst>
                            <p:childTnLst>
                              <p:par>
                                <p:cTn id="49" presetID="9" presetClass="entr" presetSubtype="0" fill="hold" grpId="0" nodeType="afterEffect">
                                  <p:stCondLst>
                                    <p:cond delay="0"/>
                                  </p:stCondLst>
                                  <p:childTnLst>
                                    <p:set>
                                      <p:cBhvr>
                                        <p:cTn id="50" dur="1" fill="hold">
                                          <p:stCondLst>
                                            <p:cond delay="0"/>
                                          </p:stCondLst>
                                        </p:cTn>
                                        <p:tgtEl>
                                          <p:spTgt spid="39"/>
                                        </p:tgtEl>
                                        <p:attrNameLst>
                                          <p:attrName>style.visibility</p:attrName>
                                        </p:attrNameLst>
                                      </p:cBhvr>
                                      <p:to>
                                        <p:strVal val="visible"/>
                                      </p:to>
                                    </p:set>
                                    <p:animEffect transition="in" filter="dissolve">
                                      <p:cBhvr>
                                        <p:cTn id="51" dur="500"/>
                                        <p:tgtEl>
                                          <p:spTgt spid="39"/>
                                        </p:tgtEl>
                                      </p:cBhvr>
                                    </p:animEffect>
                                  </p:childTnLst>
                                </p:cTn>
                              </p:par>
                            </p:childTnLst>
                          </p:cTn>
                        </p:par>
                        <p:par>
                          <p:cTn id="52" fill="hold">
                            <p:stCondLst>
                              <p:cond delay="2500"/>
                            </p:stCondLst>
                            <p:childTnLst>
                              <p:par>
                                <p:cTn id="53" presetID="9" presetClass="entr" presetSubtype="0" fill="hold" grpId="0" nodeType="afterEffect">
                                  <p:stCondLst>
                                    <p:cond delay="0"/>
                                  </p:stCondLst>
                                  <p:childTnLst>
                                    <p:set>
                                      <p:cBhvr>
                                        <p:cTn id="54" dur="1" fill="hold">
                                          <p:stCondLst>
                                            <p:cond delay="0"/>
                                          </p:stCondLst>
                                        </p:cTn>
                                        <p:tgtEl>
                                          <p:spTgt spid="35"/>
                                        </p:tgtEl>
                                        <p:attrNameLst>
                                          <p:attrName>style.visibility</p:attrName>
                                        </p:attrNameLst>
                                      </p:cBhvr>
                                      <p:to>
                                        <p:strVal val="visible"/>
                                      </p:to>
                                    </p:set>
                                    <p:animEffect transition="in" filter="dissolve">
                                      <p:cBhvr>
                                        <p:cTn id="55" dur="500"/>
                                        <p:tgtEl>
                                          <p:spTgt spid="35"/>
                                        </p:tgtEl>
                                      </p:cBhvr>
                                    </p:animEffect>
                                  </p:childTnLst>
                                </p:cTn>
                              </p:par>
                            </p:childTnLst>
                          </p:cTn>
                        </p:par>
                        <p:par>
                          <p:cTn id="56" fill="hold">
                            <p:stCondLst>
                              <p:cond delay="3000"/>
                            </p:stCondLst>
                            <p:childTnLst>
                              <p:par>
                                <p:cTn id="57" presetID="9" presetClass="entr" presetSubtype="0" fill="hold" grpId="0" nodeType="afterEffect">
                                  <p:stCondLst>
                                    <p:cond delay="0"/>
                                  </p:stCondLst>
                                  <p:childTnLst>
                                    <p:set>
                                      <p:cBhvr>
                                        <p:cTn id="58" dur="1" fill="hold">
                                          <p:stCondLst>
                                            <p:cond delay="0"/>
                                          </p:stCondLst>
                                        </p:cTn>
                                        <p:tgtEl>
                                          <p:spTgt spid="40"/>
                                        </p:tgtEl>
                                        <p:attrNameLst>
                                          <p:attrName>style.visibility</p:attrName>
                                        </p:attrNameLst>
                                      </p:cBhvr>
                                      <p:to>
                                        <p:strVal val="visible"/>
                                      </p:to>
                                    </p:set>
                                    <p:animEffect transition="in" filter="dissolve">
                                      <p:cBhvr>
                                        <p:cTn id="59" dur="500"/>
                                        <p:tgtEl>
                                          <p:spTgt spid="40"/>
                                        </p:tgtEl>
                                      </p:cBhvr>
                                    </p:animEffect>
                                  </p:childTnLst>
                                </p:cTn>
                              </p:par>
                            </p:childTnLst>
                          </p:cTn>
                        </p:par>
                        <p:par>
                          <p:cTn id="60" fill="hold">
                            <p:stCondLst>
                              <p:cond delay="3500"/>
                            </p:stCondLst>
                            <p:childTnLst>
                              <p:par>
                                <p:cTn id="61" presetID="9" presetClass="entr" presetSubtype="0" fill="hold" grpId="0" nodeType="afterEffect">
                                  <p:stCondLst>
                                    <p:cond delay="0"/>
                                  </p:stCondLst>
                                  <p:childTnLst>
                                    <p:set>
                                      <p:cBhvr>
                                        <p:cTn id="62" dur="1" fill="hold">
                                          <p:stCondLst>
                                            <p:cond delay="0"/>
                                          </p:stCondLst>
                                        </p:cTn>
                                        <p:tgtEl>
                                          <p:spTgt spid="29"/>
                                        </p:tgtEl>
                                        <p:attrNameLst>
                                          <p:attrName>style.visibility</p:attrName>
                                        </p:attrNameLst>
                                      </p:cBhvr>
                                      <p:to>
                                        <p:strVal val="visible"/>
                                      </p:to>
                                    </p:set>
                                    <p:animEffect transition="in" filter="dissolve">
                                      <p:cBhvr>
                                        <p:cTn id="63" dur="500"/>
                                        <p:tgtEl>
                                          <p:spTgt spid="29"/>
                                        </p:tgtEl>
                                      </p:cBhvr>
                                    </p:animEffect>
                                  </p:childTnLst>
                                </p:cTn>
                              </p:par>
                            </p:childTnLst>
                          </p:cTn>
                        </p:par>
                        <p:par>
                          <p:cTn id="64" fill="hold">
                            <p:stCondLst>
                              <p:cond delay="4000"/>
                            </p:stCondLst>
                            <p:childTnLst>
                              <p:par>
                                <p:cTn id="65" presetID="3" presetClass="entr" presetSubtype="10" fill="hold" nodeType="afterEffect">
                                  <p:stCondLst>
                                    <p:cond delay="0"/>
                                  </p:stCondLst>
                                  <p:childTnLst>
                                    <p:set>
                                      <p:cBhvr>
                                        <p:cTn id="66" dur="1" fill="hold">
                                          <p:stCondLst>
                                            <p:cond delay="0"/>
                                          </p:stCondLst>
                                        </p:cTn>
                                        <p:tgtEl>
                                          <p:spTgt spid="65"/>
                                        </p:tgtEl>
                                        <p:attrNameLst>
                                          <p:attrName>style.visibility</p:attrName>
                                        </p:attrNameLst>
                                      </p:cBhvr>
                                      <p:to>
                                        <p:strVal val="visible"/>
                                      </p:to>
                                    </p:set>
                                    <p:animEffect transition="in" filter="blinds(horizontal)">
                                      <p:cBhvr>
                                        <p:cTn id="67" dur="500"/>
                                        <p:tgtEl>
                                          <p:spTgt spid="65"/>
                                        </p:tgtEl>
                                      </p:cBhvr>
                                    </p:animEffect>
                                  </p:childTnLst>
                                </p:cTn>
                              </p:par>
                            </p:childTnLst>
                          </p:cTn>
                        </p:par>
                        <p:par>
                          <p:cTn id="68" fill="hold">
                            <p:stCondLst>
                              <p:cond delay="4500"/>
                            </p:stCondLst>
                            <p:childTnLst>
                              <p:par>
                                <p:cTn id="69" presetID="3" presetClass="entr" presetSubtype="10" fill="hold" nodeType="afterEffect">
                                  <p:stCondLst>
                                    <p:cond delay="0"/>
                                  </p:stCondLst>
                                  <p:childTnLst>
                                    <p:set>
                                      <p:cBhvr>
                                        <p:cTn id="70" dur="1" fill="hold">
                                          <p:stCondLst>
                                            <p:cond delay="0"/>
                                          </p:stCondLst>
                                        </p:cTn>
                                        <p:tgtEl>
                                          <p:spTgt spid="66"/>
                                        </p:tgtEl>
                                        <p:attrNameLst>
                                          <p:attrName>style.visibility</p:attrName>
                                        </p:attrNameLst>
                                      </p:cBhvr>
                                      <p:to>
                                        <p:strVal val="visible"/>
                                      </p:to>
                                    </p:set>
                                    <p:animEffect transition="in" filter="blinds(horizontal)">
                                      <p:cBhvr>
                                        <p:cTn id="71" dur="500"/>
                                        <p:tgtEl>
                                          <p:spTgt spid="66"/>
                                        </p:tgtEl>
                                      </p:cBhvr>
                                    </p:animEffect>
                                  </p:childTnLst>
                                </p:cTn>
                              </p:par>
                            </p:childTnLst>
                          </p:cTn>
                        </p:par>
                        <p:par>
                          <p:cTn id="72" fill="hold">
                            <p:stCondLst>
                              <p:cond delay="5000"/>
                            </p:stCondLst>
                            <p:childTnLst>
                              <p:par>
                                <p:cTn id="73" presetID="3" presetClass="entr" presetSubtype="10" fill="hold" nodeType="afterEffect">
                                  <p:stCondLst>
                                    <p:cond delay="0"/>
                                  </p:stCondLst>
                                  <p:childTnLst>
                                    <p:set>
                                      <p:cBhvr>
                                        <p:cTn id="74" dur="1" fill="hold">
                                          <p:stCondLst>
                                            <p:cond delay="0"/>
                                          </p:stCondLst>
                                        </p:cTn>
                                        <p:tgtEl>
                                          <p:spTgt spid="68"/>
                                        </p:tgtEl>
                                        <p:attrNameLst>
                                          <p:attrName>style.visibility</p:attrName>
                                        </p:attrNameLst>
                                      </p:cBhvr>
                                      <p:to>
                                        <p:strVal val="visible"/>
                                      </p:to>
                                    </p:set>
                                    <p:animEffect transition="in" filter="blinds(horizontal)">
                                      <p:cBhvr>
                                        <p:cTn id="75" dur="500"/>
                                        <p:tgtEl>
                                          <p:spTgt spid="68"/>
                                        </p:tgtEl>
                                      </p:cBhvr>
                                    </p:animEffect>
                                  </p:childTnLst>
                                </p:cTn>
                              </p:par>
                            </p:childTnLst>
                          </p:cTn>
                        </p:par>
                        <p:par>
                          <p:cTn id="76" fill="hold">
                            <p:stCondLst>
                              <p:cond delay="5500"/>
                            </p:stCondLst>
                            <p:childTnLst>
                              <p:par>
                                <p:cTn id="77" presetID="1" presetClass="entr" presetSubtype="0" fill="hold" nodeType="afterEffect">
                                  <p:stCondLst>
                                    <p:cond delay="0"/>
                                  </p:stCondLst>
                                  <p:childTnLst>
                                    <p:set>
                                      <p:cBhvr>
                                        <p:cTn id="78" dur="1" fill="hold">
                                          <p:stCondLst>
                                            <p:cond delay="0"/>
                                          </p:stCondLst>
                                        </p:cTn>
                                        <p:tgtEl>
                                          <p:spTgt spid="69"/>
                                        </p:tgtEl>
                                        <p:attrNameLst>
                                          <p:attrName>style.visibility</p:attrName>
                                        </p:attrNameLst>
                                      </p:cBhvr>
                                      <p:to>
                                        <p:strVal val="visible"/>
                                      </p:to>
                                    </p:set>
                                  </p:childTnLst>
                                </p:cTn>
                              </p:par>
                              <p:par>
                                <p:cTn id="79" presetID="1" presetClass="entr" presetSubtype="0" fill="hold" nodeType="withEffect">
                                  <p:stCondLst>
                                    <p:cond delay="0"/>
                                  </p:stCondLst>
                                  <p:childTnLst>
                                    <p:set>
                                      <p:cBhvr>
                                        <p:cTn id="80" dur="1" fill="hold">
                                          <p:stCondLst>
                                            <p:cond delay="0"/>
                                          </p:stCondLst>
                                        </p:cTn>
                                        <p:tgtEl>
                                          <p:spTgt spid="71"/>
                                        </p:tgtEl>
                                        <p:attrNameLst>
                                          <p:attrName>style.visibility</p:attrName>
                                        </p:attrNameLst>
                                      </p:cBhvr>
                                      <p:to>
                                        <p:strVal val="visible"/>
                                      </p:to>
                                    </p:set>
                                  </p:childTnLst>
                                </p:cTn>
                              </p:par>
                            </p:childTnLst>
                          </p:cTn>
                        </p:par>
                      </p:childTnLst>
                    </p:cTn>
                  </p:par>
                  <p:par>
                    <p:cTn id="81" fill="hold">
                      <p:stCondLst>
                        <p:cond delay="indefinite"/>
                      </p:stCondLst>
                      <p:childTnLst>
                        <p:par>
                          <p:cTn id="82" fill="hold">
                            <p:stCondLst>
                              <p:cond delay="0"/>
                            </p:stCondLst>
                            <p:childTnLst>
                              <p:par>
                                <p:cTn id="83" presetID="3" presetClass="entr" presetSubtype="10" fill="hold" grpId="0" nodeType="clickEffect">
                                  <p:stCondLst>
                                    <p:cond delay="0"/>
                                  </p:stCondLst>
                                  <p:childTnLst>
                                    <p:set>
                                      <p:cBhvr>
                                        <p:cTn id="84" dur="1" fill="hold">
                                          <p:stCondLst>
                                            <p:cond delay="0"/>
                                          </p:stCondLst>
                                        </p:cTn>
                                        <p:tgtEl>
                                          <p:spTgt spid="38"/>
                                        </p:tgtEl>
                                        <p:attrNameLst>
                                          <p:attrName>style.visibility</p:attrName>
                                        </p:attrNameLst>
                                      </p:cBhvr>
                                      <p:to>
                                        <p:strVal val="visible"/>
                                      </p:to>
                                    </p:set>
                                    <p:animEffect transition="in" filter="blinds(horizontal)">
                                      <p:cBhvr>
                                        <p:cTn id="85"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9" grpId="0" animBg="1"/>
      <p:bldP spid="35" grpId="0" animBg="1"/>
      <p:bldP spid="38" grpId="0" animBg="1"/>
      <p:bldP spid="39" grpId="0" animBg="1"/>
      <p:bldP spid="40" grpId="0" animBg="1"/>
      <p:bldP spid="242" grpId="0" animBg="1"/>
      <p:bldP spid="247" grpId="0" animBg="1"/>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3DDB3FA-6252-B1F2-9D1F-8A5E6DAD408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85</a:t>
            </a:fld>
            <a:endParaRPr lang="en-US"/>
          </a:p>
        </p:txBody>
      </p:sp>
      <p:sp>
        <p:nvSpPr>
          <p:cNvPr id="3" name="Title 2">
            <a:extLst>
              <a:ext uri="{FF2B5EF4-FFF2-40B4-BE49-F238E27FC236}">
                <a16:creationId xmlns:a16="http://schemas.microsoft.com/office/drawing/2014/main" id="{C852D10C-80ED-7073-2AEE-A1A12B9214FD}"/>
              </a:ext>
            </a:extLst>
          </p:cNvPr>
          <p:cNvSpPr>
            <a:spLocks noGrp="1"/>
          </p:cNvSpPr>
          <p:nvPr>
            <p:ph type="title"/>
          </p:nvPr>
        </p:nvSpPr>
        <p:spPr/>
        <p:txBody>
          <a:bodyPr/>
          <a:lstStyle/>
          <a:p>
            <a:r>
              <a:rPr lang="en-US" dirty="0"/>
              <a:t>GPU-friendly Geometry Format</a:t>
            </a:r>
          </a:p>
        </p:txBody>
      </p:sp>
      <p:sp>
        <p:nvSpPr>
          <p:cNvPr id="4" name="Content Placeholder 3">
            <a:extLst>
              <a:ext uri="{FF2B5EF4-FFF2-40B4-BE49-F238E27FC236}">
                <a16:creationId xmlns:a16="http://schemas.microsoft.com/office/drawing/2014/main" id="{CD1AF645-CE59-B66C-C00F-D64D7E4A8206}"/>
              </a:ext>
            </a:extLst>
          </p:cNvPr>
          <p:cNvSpPr>
            <a:spLocks noGrp="1"/>
          </p:cNvSpPr>
          <p:nvPr>
            <p:ph sz="half" idx="1"/>
          </p:nvPr>
        </p:nvSpPr>
        <p:spPr/>
        <p:txBody>
          <a:bodyPr/>
          <a:lstStyle/>
          <a:p>
            <a:pPr marL="194310" indent="-182880">
              <a:spcBef>
                <a:spcPts val="800"/>
              </a:spcBef>
              <a:defRPr sz="1600" b="1" i="0">
                <a:solidFill>
                  <a:srgbClr val="2980B9"/>
                </a:solidFill>
                <a:latin typeface="Arial"/>
              </a:defRPr>
            </a:pPr>
            <a:r>
              <a:rPr lang="en-US" sz="2000" b="1" dirty="0">
                <a:solidFill>
                  <a:srgbClr val="FF0000"/>
                </a:solidFill>
                <a:latin typeface="Arial"/>
                <a:ea typeface="+mn-ea"/>
                <a:cs typeface="+mn-cs"/>
              </a:rPr>
              <a:t>CSR-like</a:t>
            </a:r>
            <a:r>
              <a:rPr lang="en-US" sz="2000" b="1" dirty="0">
                <a:solidFill>
                  <a:srgbClr val="2980B9"/>
                </a:solidFill>
                <a:latin typeface="Arial"/>
                <a:ea typeface="+mn-ea"/>
                <a:cs typeface="+mn-cs"/>
              </a:rPr>
              <a:t> format to represent all types of geometries</a:t>
            </a:r>
          </a:p>
          <a:p>
            <a:pPr marL="411480" lvl="1">
              <a:lnSpc>
                <a:spcPct val="100000"/>
              </a:lnSpc>
              <a:buFont typeface="Wingdings" pitchFamily="2" charset="2"/>
              <a:buChar char="§"/>
              <a:defRPr sz="1400" b="0" i="0">
                <a:solidFill>
                  <a:srgbClr val="34495E"/>
                </a:solidFill>
                <a:latin typeface="Arial"/>
              </a:defRPr>
            </a:pPr>
            <a:r>
              <a:rPr lang="en-US" sz="1600" dirty="0">
                <a:solidFill>
                  <a:srgbClr val="4B5563"/>
                </a:solidFill>
                <a:latin typeface="Arial"/>
              </a:rPr>
              <a:t>Hierarchical offset arrays and a vertices array</a:t>
            </a:r>
          </a:p>
          <a:p>
            <a:pPr marL="411480" lvl="1">
              <a:lnSpc>
                <a:spcPct val="100000"/>
              </a:lnSpc>
              <a:buFont typeface="Wingdings" pitchFamily="2" charset="2"/>
              <a:buChar char="§"/>
              <a:defRPr sz="1400" b="0" i="0">
                <a:solidFill>
                  <a:srgbClr val="34495E"/>
                </a:solidFill>
                <a:latin typeface="Arial"/>
              </a:defRPr>
            </a:pPr>
            <a:r>
              <a:rPr lang="en-US" sz="1600" dirty="0">
                <a:solidFill>
                  <a:srgbClr val="4B5563"/>
                </a:solidFill>
                <a:latin typeface="Arial"/>
              </a:rPr>
              <a:t>Features → Parts → Rings → Vertices</a:t>
            </a:r>
          </a:p>
          <a:p>
            <a:pPr marL="411480" lvl="1">
              <a:lnSpc>
                <a:spcPct val="100000"/>
              </a:lnSpc>
              <a:buFont typeface="Wingdings" pitchFamily="2" charset="2"/>
              <a:buChar char="§"/>
              <a:defRPr sz="1400" b="0" i="0">
                <a:solidFill>
                  <a:srgbClr val="34495E"/>
                </a:solidFill>
                <a:latin typeface="Arial"/>
              </a:defRPr>
            </a:pPr>
            <a:r>
              <a:rPr lang="en-US" sz="1600" b="1" dirty="0">
                <a:solidFill>
                  <a:srgbClr val="FF0000"/>
                </a:solidFill>
                <a:latin typeface="Arial"/>
              </a:rPr>
              <a:t>Compact</a:t>
            </a:r>
            <a:r>
              <a:rPr lang="en-US" sz="1600" dirty="0">
                <a:solidFill>
                  <a:srgbClr val="4B5563"/>
                </a:solidFill>
                <a:latin typeface="Arial"/>
              </a:rPr>
              <a:t> storage and facilitate </a:t>
            </a:r>
            <a:r>
              <a:rPr lang="en-US" sz="1600" b="1" dirty="0">
                <a:solidFill>
                  <a:srgbClr val="FF0000"/>
                </a:solidFill>
                <a:latin typeface="Arial"/>
              </a:rPr>
              <a:t>coalesced memory </a:t>
            </a:r>
            <a:r>
              <a:rPr lang="en-US" sz="1600" dirty="0">
                <a:solidFill>
                  <a:srgbClr val="4B5563"/>
                </a:solidFill>
                <a:latin typeface="Arial"/>
              </a:rPr>
              <a:t>access</a:t>
            </a:r>
            <a:endParaRPr lang="en-US" sz="1800" b="1" dirty="0">
              <a:solidFill>
                <a:srgbClr val="2980B9"/>
              </a:solidFill>
              <a:latin typeface="Arial"/>
              <a:ea typeface="+mn-ea"/>
              <a:cs typeface="+mn-cs"/>
            </a:endParaRPr>
          </a:p>
          <a:p>
            <a:pPr marL="194310" indent="-182880">
              <a:spcBef>
                <a:spcPts val="800"/>
              </a:spcBef>
              <a:defRPr sz="1600" b="1" i="0">
                <a:solidFill>
                  <a:srgbClr val="2980B9"/>
                </a:solidFill>
                <a:latin typeface="Arial"/>
              </a:defRPr>
            </a:pPr>
            <a:r>
              <a:rPr lang="en-US" sz="2000" b="1" dirty="0">
                <a:solidFill>
                  <a:srgbClr val="2980B9"/>
                </a:solidFill>
                <a:latin typeface="Arial"/>
                <a:ea typeface="+mn-ea"/>
                <a:cs typeface="+mn-cs"/>
              </a:rPr>
              <a:t>Converting WKBs to this format on-demand</a:t>
            </a:r>
          </a:p>
          <a:p>
            <a:pPr marL="411480" lvl="1">
              <a:lnSpc>
                <a:spcPct val="100000"/>
              </a:lnSpc>
              <a:buFont typeface="Wingdings" pitchFamily="2" charset="2"/>
              <a:buChar char="§"/>
              <a:defRPr sz="1400" b="0" i="0">
                <a:solidFill>
                  <a:srgbClr val="34495E"/>
                </a:solidFill>
                <a:latin typeface="Arial"/>
              </a:defRPr>
            </a:pPr>
            <a:r>
              <a:rPr lang="en-US" sz="1600" dirty="0">
                <a:solidFill>
                  <a:srgbClr val="4B5563"/>
                </a:solidFill>
                <a:latin typeface="Arial"/>
              </a:rPr>
              <a:t>WKBs are stored in Arrow arrays</a:t>
            </a:r>
          </a:p>
          <a:p>
            <a:pPr marL="411480" lvl="1">
              <a:lnSpc>
                <a:spcPct val="100000"/>
              </a:lnSpc>
              <a:buFont typeface="Wingdings" pitchFamily="2" charset="2"/>
              <a:buChar char="§"/>
              <a:defRPr sz="1400" b="0" i="0">
                <a:solidFill>
                  <a:srgbClr val="34495E"/>
                </a:solidFill>
                <a:latin typeface="Arial"/>
              </a:defRPr>
            </a:pPr>
            <a:r>
              <a:rPr lang="en-US" sz="1600" dirty="0">
                <a:solidFill>
                  <a:srgbClr val="4B5563"/>
                </a:solidFill>
                <a:latin typeface="Arial"/>
              </a:rPr>
              <a:t>Parallel conversion on the CPU for incoming queries</a:t>
            </a:r>
          </a:p>
          <a:p>
            <a:pPr marL="411480" lvl="1">
              <a:lnSpc>
                <a:spcPct val="100000"/>
              </a:lnSpc>
              <a:buFont typeface="Wingdings" pitchFamily="2" charset="2"/>
              <a:buChar char="§"/>
              <a:defRPr sz="1400" b="0" i="0">
                <a:solidFill>
                  <a:srgbClr val="34495E"/>
                </a:solidFill>
                <a:latin typeface="Arial"/>
              </a:defRPr>
            </a:pPr>
            <a:r>
              <a:rPr lang="en-US" sz="1600" dirty="0">
                <a:solidFill>
                  <a:srgbClr val="4B5563"/>
                </a:solidFill>
                <a:latin typeface="Arial"/>
              </a:rPr>
              <a:t>Only keep geometries on device memory to reduce memory usage</a:t>
            </a:r>
          </a:p>
          <a:p>
            <a:endParaRPr lang="en-US" dirty="0"/>
          </a:p>
        </p:txBody>
      </p:sp>
      <p:pic>
        <p:nvPicPr>
          <p:cNvPr id="5" name="Picture 4">
            <a:extLst>
              <a:ext uri="{FF2B5EF4-FFF2-40B4-BE49-F238E27FC236}">
                <a16:creationId xmlns:a16="http://schemas.microsoft.com/office/drawing/2014/main" id="{8BEB6DFC-222D-323E-2B0F-F80FE569C8B8}"/>
              </a:ext>
            </a:extLst>
          </p:cNvPr>
          <p:cNvPicPr>
            <a:picLocks noChangeAspect="1"/>
          </p:cNvPicPr>
          <p:nvPr/>
        </p:nvPicPr>
        <p:blipFill>
          <a:blip r:embed="rId2"/>
          <a:stretch>
            <a:fillRect/>
          </a:stretch>
        </p:blipFill>
        <p:spPr>
          <a:xfrm>
            <a:off x="571500" y="4119261"/>
            <a:ext cx="11180618" cy="2650146"/>
          </a:xfrm>
          <a:prstGeom prst="rect">
            <a:avLst/>
          </a:prstGeom>
        </p:spPr>
      </p:pic>
    </p:spTree>
    <p:extLst>
      <p:ext uri="{BB962C8B-B14F-4D97-AF65-F5344CB8AC3E}">
        <p14:creationId xmlns:p14="http://schemas.microsoft.com/office/powerpoint/2010/main" val="3293391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9"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animEffect transition="in" filter="dissolv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childTnLst>
                                </p:cTn>
                              </p:par>
                            </p:childTnLst>
                          </p:cTn>
                        </p:par>
                        <p:par>
                          <p:cTn id="14" fill="hold">
                            <p:stCondLst>
                              <p:cond delay="0"/>
                            </p:stCondLst>
                            <p:childTnLst>
                              <p:par>
                                <p:cTn id="15" presetID="1" presetClass="entr" presetSubtype="0" fill="hold" nodeType="afterEffect">
                                  <p:stCondLst>
                                    <p:cond delay="500"/>
                                  </p:stCondLst>
                                  <p:childTnLst>
                                    <p:set>
                                      <p:cBhvr>
                                        <p:cTn id="16" dur="1" fill="hold">
                                          <p:stCondLst>
                                            <p:cond delay="0"/>
                                          </p:stCondLst>
                                        </p:cTn>
                                        <p:tgtEl>
                                          <p:spTgt spid="4">
                                            <p:txEl>
                                              <p:pRg st="2" end="2"/>
                                            </p:txEl>
                                          </p:spTgt>
                                        </p:tgtEl>
                                        <p:attrNameLst>
                                          <p:attrName>style.visibility</p:attrName>
                                        </p:attrNameLst>
                                      </p:cBhvr>
                                      <p:to>
                                        <p:strVal val="visible"/>
                                      </p:to>
                                    </p:set>
                                  </p:childTnLst>
                                </p:cTn>
                              </p:par>
                            </p:childTnLst>
                          </p:cTn>
                        </p:par>
                        <p:par>
                          <p:cTn id="17" fill="hold">
                            <p:stCondLst>
                              <p:cond delay="500"/>
                            </p:stCondLst>
                            <p:childTnLst>
                              <p:par>
                                <p:cTn id="18" presetID="1" presetClass="entr" presetSubtype="0" fill="hold" nodeType="afterEffect">
                                  <p:stCondLst>
                                    <p:cond delay="500"/>
                                  </p:stCondLst>
                                  <p:childTnLst>
                                    <p:set>
                                      <p:cBhvr>
                                        <p:cTn id="19"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4">
                                            <p:txEl>
                                              <p:pRg st="5" end="5"/>
                                            </p:txEl>
                                          </p:spTgt>
                                        </p:tgtEl>
                                        <p:attrNameLst>
                                          <p:attrName>style.visibility</p:attrName>
                                        </p:attrNameLst>
                                      </p:cBhvr>
                                      <p:to>
                                        <p:strVal val="visible"/>
                                      </p:to>
                                    </p:set>
                                  </p:childTnLst>
                                </p:cTn>
                              </p:par>
                            </p:childTnLst>
                          </p:cTn>
                        </p:par>
                        <p:par>
                          <p:cTn id="28" fill="hold">
                            <p:stCondLst>
                              <p:cond delay="0"/>
                            </p:stCondLst>
                            <p:childTnLst>
                              <p:par>
                                <p:cTn id="29" presetID="1" presetClass="entr" presetSubtype="0" fill="hold" nodeType="after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par>
                          <p:cTn id="31" fill="hold">
                            <p:stCondLst>
                              <p:cond delay="0"/>
                            </p:stCondLst>
                            <p:childTnLst>
                              <p:par>
                                <p:cTn id="32" presetID="1" presetClass="entr" presetSubtype="0" fill="hold" nodeType="afterEffect">
                                  <p:stCondLst>
                                    <p:cond delay="0"/>
                                  </p:stCondLst>
                                  <p:childTnLst>
                                    <p:set>
                                      <p:cBhvr>
                                        <p:cTn id="33"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C0DBDDC-265E-2A6A-E1A0-0CE306CF4A5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86</a:t>
            </a:fld>
            <a:endParaRPr lang="en-US"/>
          </a:p>
        </p:txBody>
      </p:sp>
      <p:sp>
        <p:nvSpPr>
          <p:cNvPr id="3" name="Title 2">
            <a:extLst>
              <a:ext uri="{FF2B5EF4-FFF2-40B4-BE49-F238E27FC236}">
                <a16:creationId xmlns:a16="http://schemas.microsoft.com/office/drawing/2014/main" id="{8CD43466-50B7-52D9-8C2E-9EF18EFC0AAD}"/>
              </a:ext>
            </a:extLst>
          </p:cNvPr>
          <p:cNvSpPr>
            <a:spLocks noGrp="1"/>
          </p:cNvSpPr>
          <p:nvPr>
            <p:ph type="title"/>
          </p:nvPr>
        </p:nvSpPr>
        <p:spPr/>
        <p:txBody>
          <a:bodyPr/>
          <a:lstStyle/>
          <a:p>
            <a:r>
              <a:rPr lang="en-US" dirty="0"/>
              <a:t>Accelerating the Filter Stage with RT cores</a:t>
            </a:r>
          </a:p>
        </p:txBody>
      </p:sp>
      <p:sp>
        <p:nvSpPr>
          <p:cNvPr id="4" name="Content Placeholder 3">
            <a:extLst>
              <a:ext uri="{FF2B5EF4-FFF2-40B4-BE49-F238E27FC236}">
                <a16:creationId xmlns:a16="http://schemas.microsoft.com/office/drawing/2014/main" id="{D1F8BF5C-009E-79E6-8D2D-6EA77BE581AF}"/>
              </a:ext>
            </a:extLst>
          </p:cNvPr>
          <p:cNvSpPr>
            <a:spLocks noGrp="1"/>
          </p:cNvSpPr>
          <p:nvPr>
            <p:ph sz="half" idx="1"/>
          </p:nvPr>
        </p:nvSpPr>
        <p:spPr/>
        <p:txBody>
          <a:bodyPr/>
          <a:lstStyle/>
          <a:p>
            <a:pPr marL="194310" indent="-182880">
              <a:spcBef>
                <a:spcPts val="800"/>
              </a:spcBef>
              <a:defRPr sz="1600" b="1" i="0">
                <a:solidFill>
                  <a:srgbClr val="2980B9"/>
                </a:solidFill>
                <a:latin typeface="Arial"/>
              </a:defRPr>
            </a:pPr>
            <a:r>
              <a:rPr lang="en-US" sz="1800" b="1" dirty="0">
                <a:solidFill>
                  <a:srgbClr val="2980B9"/>
                </a:solidFill>
                <a:latin typeface="Arial"/>
                <a:ea typeface="+mn-ea"/>
                <a:cs typeface="+mn-cs"/>
              </a:rPr>
              <a:t>The filter stage finds geometries that potentially have intersections</a:t>
            </a:r>
          </a:p>
          <a:p>
            <a:pPr marL="411480" lvl="1">
              <a:lnSpc>
                <a:spcPct val="100000"/>
              </a:lnSpc>
              <a:buFont typeface="Wingdings" pitchFamily="2" charset="2"/>
              <a:buChar char="§"/>
              <a:defRPr sz="1400" b="0" i="0">
                <a:solidFill>
                  <a:srgbClr val="34495E"/>
                </a:solidFill>
                <a:latin typeface="Arial"/>
              </a:defRPr>
            </a:pPr>
            <a:r>
              <a:rPr lang="en-US" sz="1400" dirty="0">
                <a:solidFill>
                  <a:srgbClr val="4B5563"/>
                </a:solidFill>
                <a:latin typeface="Arial"/>
              </a:rPr>
              <a:t>Using MBRs, approximate the outline of geometries</a:t>
            </a:r>
          </a:p>
          <a:p>
            <a:pPr marL="411480" lvl="1">
              <a:lnSpc>
                <a:spcPct val="100000"/>
              </a:lnSpc>
              <a:buFont typeface="Wingdings" pitchFamily="2" charset="2"/>
              <a:buChar char="§"/>
              <a:defRPr sz="1400" b="0" i="0">
                <a:solidFill>
                  <a:srgbClr val="34495E"/>
                </a:solidFill>
                <a:latin typeface="Arial"/>
              </a:defRPr>
            </a:pPr>
            <a:r>
              <a:rPr lang="en-US" sz="1400" dirty="0">
                <a:solidFill>
                  <a:srgbClr val="4B5563"/>
                </a:solidFill>
                <a:latin typeface="Arial"/>
              </a:rPr>
              <a:t>Point query: </a:t>
            </a:r>
            <a:r>
              <a:rPr lang="en-US" sz="1400" b="1" dirty="0">
                <a:solidFill>
                  <a:srgbClr val="FF0000"/>
                </a:solidFill>
                <a:latin typeface="Arial"/>
              </a:rPr>
              <a:t>MBR-Point</a:t>
            </a:r>
            <a:r>
              <a:rPr lang="en-US" sz="1400" dirty="0">
                <a:solidFill>
                  <a:srgbClr val="4B5563"/>
                </a:solidFill>
                <a:latin typeface="Arial"/>
              </a:rPr>
              <a:t> intersection test</a:t>
            </a:r>
          </a:p>
          <a:p>
            <a:pPr marL="411480" lvl="1">
              <a:lnSpc>
                <a:spcPct val="100000"/>
              </a:lnSpc>
              <a:buFont typeface="Wingdings" pitchFamily="2" charset="2"/>
              <a:buChar char="§"/>
              <a:defRPr sz="1400" b="0" i="0">
                <a:solidFill>
                  <a:srgbClr val="34495E"/>
                </a:solidFill>
                <a:latin typeface="Arial"/>
              </a:defRPr>
            </a:pPr>
            <a:r>
              <a:rPr lang="en-US" sz="1400" dirty="0">
                <a:solidFill>
                  <a:srgbClr val="4B5563"/>
                </a:solidFill>
                <a:latin typeface="Arial"/>
              </a:rPr>
              <a:t>Range query: </a:t>
            </a:r>
            <a:r>
              <a:rPr lang="en-US" sz="1400" b="1" dirty="0">
                <a:solidFill>
                  <a:srgbClr val="FF0000"/>
                </a:solidFill>
                <a:latin typeface="Arial"/>
              </a:rPr>
              <a:t>MBR-MBR</a:t>
            </a:r>
            <a:r>
              <a:rPr lang="en-US" sz="1400" dirty="0">
                <a:solidFill>
                  <a:srgbClr val="4B5563"/>
                </a:solidFill>
                <a:latin typeface="Arial"/>
              </a:rPr>
              <a:t> intersection test</a:t>
            </a:r>
            <a:endParaRPr lang="en-US" sz="1400" dirty="0">
              <a:solidFill>
                <a:srgbClr val="4B5563"/>
              </a:solidFill>
            </a:endParaRPr>
          </a:p>
          <a:p>
            <a:r>
              <a:rPr lang="en-US" sz="1800" b="1" dirty="0">
                <a:solidFill>
                  <a:srgbClr val="2980B9"/>
                </a:solidFill>
                <a:latin typeface="Arial"/>
                <a:ea typeface="+mn-ea"/>
                <a:cs typeface="+mn-cs"/>
              </a:rPr>
              <a:t>Maps spatial index search to ray casting operations:</a:t>
            </a:r>
          </a:p>
          <a:p>
            <a:pPr marL="411480" lvl="1">
              <a:lnSpc>
                <a:spcPct val="100000"/>
              </a:lnSpc>
              <a:buFont typeface="Wingdings" pitchFamily="2" charset="2"/>
              <a:buChar char="§"/>
              <a:defRPr sz="1400" b="0" i="0">
                <a:solidFill>
                  <a:srgbClr val="34495E"/>
                </a:solidFill>
                <a:latin typeface="Arial"/>
              </a:defRPr>
            </a:pPr>
            <a:r>
              <a:rPr lang="en-US" sz="1400" dirty="0">
                <a:solidFill>
                  <a:srgbClr val="4B5563"/>
                </a:solidFill>
                <a:latin typeface="Arial"/>
              </a:rPr>
              <a:t>Point Queries: </a:t>
            </a:r>
            <a:r>
              <a:rPr lang="en-US" sz="1400" b="1" dirty="0">
                <a:solidFill>
                  <a:srgbClr val="FF0000"/>
                </a:solidFill>
                <a:latin typeface="Arial"/>
              </a:rPr>
              <a:t>Cast short rays </a:t>
            </a:r>
            <a:r>
              <a:rPr lang="en-US" sz="1400" dirty="0">
                <a:solidFill>
                  <a:srgbClr val="4B5563"/>
                </a:solidFill>
                <a:latin typeface="Arial"/>
              </a:rPr>
              <a:t>from the probe points.</a:t>
            </a:r>
          </a:p>
          <a:p>
            <a:pPr marL="411480" lvl="1">
              <a:lnSpc>
                <a:spcPct val="100000"/>
              </a:lnSpc>
              <a:buFont typeface="Wingdings" pitchFamily="2" charset="2"/>
              <a:buChar char="§"/>
              <a:defRPr sz="1400" b="0" i="0">
                <a:solidFill>
                  <a:srgbClr val="34495E"/>
                </a:solidFill>
                <a:latin typeface="Arial"/>
              </a:defRPr>
            </a:pPr>
            <a:r>
              <a:rPr lang="en-US" sz="1400" dirty="0">
                <a:solidFill>
                  <a:srgbClr val="4B5563"/>
                </a:solidFill>
                <a:latin typeface="Arial"/>
              </a:rPr>
              <a:t>Range Queries: Dual-pass </a:t>
            </a:r>
            <a:r>
              <a:rPr lang="en-US" sz="1400" b="1" dirty="0">
                <a:solidFill>
                  <a:srgbClr val="FF0000"/>
                </a:solidFill>
                <a:latin typeface="Arial"/>
              </a:rPr>
              <a:t>diagonal/anti-diagonal ray casting</a:t>
            </a:r>
            <a:r>
              <a:rPr lang="en-US" sz="1400" dirty="0">
                <a:solidFill>
                  <a:srgbClr val="4B5563"/>
                </a:solidFill>
                <a:latin typeface="Arial"/>
              </a:rPr>
              <a:t>.</a:t>
            </a:r>
          </a:p>
        </p:txBody>
      </p:sp>
      <p:grpSp>
        <p:nvGrpSpPr>
          <p:cNvPr id="252" name="Group 251">
            <a:extLst>
              <a:ext uri="{FF2B5EF4-FFF2-40B4-BE49-F238E27FC236}">
                <a16:creationId xmlns:a16="http://schemas.microsoft.com/office/drawing/2014/main" id="{2786B171-F8CE-9B24-E514-098A9B2FC648}"/>
              </a:ext>
            </a:extLst>
          </p:cNvPr>
          <p:cNvGrpSpPr/>
          <p:nvPr/>
        </p:nvGrpSpPr>
        <p:grpSpPr>
          <a:xfrm>
            <a:off x="1441200" y="4036799"/>
            <a:ext cx="1645526" cy="1663822"/>
            <a:chOff x="1441200" y="4036799"/>
            <a:chExt cx="1645526" cy="1663822"/>
          </a:xfrm>
        </p:grpSpPr>
        <p:graphicFrame>
          <p:nvGraphicFramePr>
            <p:cNvPr id="119" name="Table 118">
              <a:extLst>
                <a:ext uri="{FF2B5EF4-FFF2-40B4-BE49-F238E27FC236}">
                  <a16:creationId xmlns:a16="http://schemas.microsoft.com/office/drawing/2014/main" id="{F4A75896-0B53-974C-56A6-C90D93EAA706}"/>
                </a:ext>
              </a:extLst>
            </p:cNvPr>
            <p:cNvGraphicFramePr>
              <a:graphicFrameLocks/>
            </p:cNvGraphicFramePr>
            <p:nvPr/>
          </p:nvGraphicFramePr>
          <p:xfrm>
            <a:off x="1441200" y="4412841"/>
            <a:ext cx="1645526" cy="1287780"/>
          </p:xfrm>
          <a:graphic>
            <a:graphicData uri="http://schemas.openxmlformats.org/drawingml/2006/table">
              <a:tbl>
                <a:tblPr firstRow="1" bandRow="1">
                  <a:tableStyleId>{073A0DAA-6AF3-43AB-8588-CEC1D06C72B9}</a:tableStyleId>
                </a:tblPr>
                <a:tblGrid>
                  <a:gridCol w="847701">
                    <a:extLst>
                      <a:ext uri="{9D8B030D-6E8A-4147-A177-3AD203B41FA5}">
                        <a16:colId xmlns:a16="http://schemas.microsoft.com/office/drawing/2014/main" val="3045944556"/>
                      </a:ext>
                    </a:extLst>
                  </a:gridCol>
                  <a:gridCol w="797825">
                    <a:extLst>
                      <a:ext uri="{9D8B030D-6E8A-4147-A177-3AD203B41FA5}">
                        <a16:colId xmlns:a16="http://schemas.microsoft.com/office/drawing/2014/main" val="2895826200"/>
                      </a:ext>
                    </a:extLst>
                  </a:gridCol>
                </a:tblGrid>
                <a:tr h="245609">
                  <a:tc>
                    <a:txBody>
                      <a:bodyPr/>
                      <a:lstStyle/>
                      <a:p>
                        <a:pPr algn="ctr"/>
                        <a:r>
                          <a:rPr lang="en-US" sz="1050" dirty="0">
                            <a:solidFill>
                              <a:schemeClr val="tx1"/>
                            </a:solidFill>
                          </a:rPr>
                          <a:t>Feature ID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AE8FC"/>
                      </a:solidFill>
                    </a:tcPr>
                  </a:tc>
                  <a:tc>
                    <a:txBody>
                      <a:bodyPr/>
                      <a:lstStyle/>
                      <a:p>
                        <a:pPr algn="ctr"/>
                        <a:r>
                          <a:rPr lang="en-US" sz="1050" dirty="0">
                            <a:solidFill>
                              <a:schemeClr val="tx1"/>
                            </a:solidFill>
                          </a:rPr>
                          <a:t>Geometry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AE8FC"/>
                      </a:solidFill>
                    </a:tcPr>
                  </a:tc>
                  <a:extLst>
                    <a:ext uri="{0D108BD9-81ED-4DB2-BD59-A6C34878D82A}">
                      <a16:rowId xmlns:a16="http://schemas.microsoft.com/office/drawing/2014/main" val="2476762352"/>
                    </a:ext>
                  </a:extLst>
                </a:tr>
                <a:tr h="253051">
                  <a:tc>
                    <a:txBody>
                      <a:bodyPr/>
                      <a:lstStyle/>
                      <a:p>
                        <a:pPr algn="ctr"/>
                        <a:r>
                          <a:rPr lang="en-US" sz="1100" dirty="0"/>
                          <a:t>P</a:t>
                        </a:r>
                        <a:r>
                          <a:rPr lang="en-US" sz="1100" baseline="-25000" dirty="0"/>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9847573"/>
                    </a:ext>
                  </a:extLst>
                </a:tr>
                <a:tr h="253051">
                  <a:tc>
                    <a:txBody>
                      <a:bodyPr/>
                      <a:lstStyle/>
                      <a:p>
                        <a:pPr algn="ctr"/>
                        <a:r>
                          <a:rPr lang="en-US" sz="1100" dirty="0"/>
                          <a:t>P</a:t>
                        </a:r>
                        <a:r>
                          <a:rPr lang="en-US" sz="1100" baseline="-25000" dirty="0"/>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69928777"/>
                    </a:ext>
                  </a:extLst>
                </a:tr>
                <a:tr h="253051">
                  <a:tc>
                    <a:txBody>
                      <a:bodyPr/>
                      <a:lstStyle/>
                      <a:p>
                        <a:pPr algn="ctr"/>
                        <a:r>
                          <a:rPr lang="en-US" sz="1100" dirty="0"/>
                          <a:t>P</a:t>
                        </a:r>
                        <a:r>
                          <a:rPr lang="en-US" sz="1100" baseline="-25000" dirty="0"/>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84857460"/>
                    </a:ext>
                  </a:extLst>
                </a:tr>
                <a:tr h="253051">
                  <a:tc>
                    <a:txBody>
                      <a:bodyPr/>
                      <a:lstStyle/>
                      <a:p>
                        <a:pPr algn="ctr"/>
                        <a:r>
                          <a:rPr lang="en-US" sz="1100" dirty="0"/>
                          <a:t>P</a:t>
                        </a:r>
                        <a:r>
                          <a:rPr lang="en-US" sz="1100" baseline="-25000" dirty="0"/>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78679367"/>
                    </a:ext>
                  </a:extLst>
                </a:tr>
              </a:tbl>
            </a:graphicData>
          </a:graphic>
        </p:graphicFrame>
        <p:grpSp>
          <p:nvGrpSpPr>
            <p:cNvPr id="120" name="Group 119">
              <a:extLst>
                <a:ext uri="{FF2B5EF4-FFF2-40B4-BE49-F238E27FC236}">
                  <a16:creationId xmlns:a16="http://schemas.microsoft.com/office/drawing/2014/main" id="{649AFB80-4E8F-C689-3B89-7701E6A2F9A2}"/>
                </a:ext>
              </a:extLst>
            </p:cNvPr>
            <p:cNvGrpSpPr/>
            <p:nvPr/>
          </p:nvGrpSpPr>
          <p:grpSpPr>
            <a:xfrm>
              <a:off x="2601750" y="4697870"/>
              <a:ext cx="225761" cy="214668"/>
              <a:chOff x="6787058" y="4241722"/>
              <a:chExt cx="746125" cy="720725"/>
            </a:xfrm>
          </p:grpSpPr>
          <p:sp>
            <p:nvSpPr>
              <p:cNvPr id="127" name="Freeform 126">
                <a:extLst>
                  <a:ext uri="{FF2B5EF4-FFF2-40B4-BE49-F238E27FC236}">
                    <a16:creationId xmlns:a16="http://schemas.microsoft.com/office/drawing/2014/main" id="{949B4D01-B576-1D95-98E3-A68282D7885C}"/>
                  </a:ext>
                </a:extLst>
              </p:cNvPr>
              <p:cNvSpPr>
                <a:spLocks/>
              </p:cNvSpPr>
              <p:nvPr/>
            </p:nvSpPr>
            <p:spPr>
              <a:xfrm>
                <a:off x="6787058" y="4241722"/>
                <a:ext cx="746125" cy="720725"/>
              </a:xfrm>
              <a:custGeom>
                <a:avLst/>
                <a:gdLst>
                  <a:gd name="csX0" fmla="*/ 0 w 746125"/>
                  <a:gd name="csY0" fmla="*/ 577850 h 720725"/>
                  <a:gd name="csX1" fmla="*/ 85725 w 746125"/>
                  <a:gd name="csY1" fmla="*/ 352425 h 720725"/>
                  <a:gd name="csX2" fmla="*/ 69850 w 746125"/>
                  <a:gd name="csY2" fmla="*/ 130175 h 720725"/>
                  <a:gd name="csX3" fmla="*/ 396875 w 746125"/>
                  <a:gd name="csY3" fmla="*/ 88900 h 720725"/>
                  <a:gd name="csX4" fmla="*/ 590550 w 746125"/>
                  <a:gd name="csY4" fmla="*/ 0 h 720725"/>
                  <a:gd name="csX5" fmla="*/ 746125 w 746125"/>
                  <a:gd name="csY5" fmla="*/ 187325 h 720725"/>
                  <a:gd name="csX6" fmla="*/ 644525 w 746125"/>
                  <a:gd name="csY6" fmla="*/ 377825 h 720725"/>
                  <a:gd name="csX7" fmla="*/ 723900 w 746125"/>
                  <a:gd name="csY7" fmla="*/ 466725 h 720725"/>
                  <a:gd name="csX8" fmla="*/ 571500 w 746125"/>
                  <a:gd name="csY8" fmla="*/ 558800 h 720725"/>
                  <a:gd name="csX9" fmla="*/ 390525 w 746125"/>
                  <a:gd name="csY9" fmla="*/ 561975 h 720725"/>
                  <a:gd name="csX10" fmla="*/ 257175 w 746125"/>
                  <a:gd name="csY10" fmla="*/ 720725 h 720725"/>
                  <a:gd name="csX11" fmla="*/ 0 w 746125"/>
                  <a:gd name="csY11" fmla="*/ 577850 h 72072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746125" h="720725">
                    <a:moveTo>
                      <a:pt x="0" y="577850"/>
                    </a:moveTo>
                    <a:lnTo>
                      <a:pt x="85725" y="352425"/>
                    </a:lnTo>
                    <a:lnTo>
                      <a:pt x="69850" y="130175"/>
                    </a:lnTo>
                    <a:lnTo>
                      <a:pt x="396875" y="88900"/>
                    </a:lnTo>
                    <a:lnTo>
                      <a:pt x="590550" y="0"/>
                    </a:lnTo>
                    <a:lnTo>
                      <a:pt x="746125" y="187325"/>
                    </a:lnTo>
                    <a:lnTo>
                      <a:pt x="644525" y="377825"/>
                    </a:lnTo>
                    <a:lnTo>
                      <a:pt x="723900" y="466725"/>
                    </a:lnTo>
                    <a:lnTo>
                      <a:pt x="571500" y="558800"/>
                    </a:lnTo>
                    <a:lnTo>
                      <a:pt x="390525" y="561975"/>
                    </a:lnTo>
                    <a:lnTo>
                      <a:pt x="257175" y="720725"/>
                    </a:lnTo>
                    <a:lnTo>
                      <a:pt x="0" y="577850"/>
                    </a:lnTo>
                    <a:close/>
                  </a:path>
                </a:pathLst>
              </a:custGeom>
              <a:solidFill>
                <a:srgbClr val="DAE8FC"/>
              </a:solidFill>
              <a:ln w="9525">
                <a:solidFill>
                  <a:srgbClr val="6C8EB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Helvetica" pitchFamily="2" charset="0"/>
                </a:endParaRPr>
              </a:p>
            </p:txBody>
          </p:sp>
          <p:sp>
            <p:nvSpPr>
              <p:cNvPr id="128" name="Freeform 127">
                <a:extLst>
                  <a:ext uri="{FF2B5EF4-FFF2-40B4-BE49-F238E27FC236}">
                    <a16:creationId xmlns:a16="http://schemas.microsoft.com/office/drawing/2014/main" id="{95AA91C8-E2DA-A5EA-E5C2-CD775C0EF0D3}"/>
                  </a:ext>
                </a:extLst>
              </p:cNvPr>
              <p:cNvSpPr>
                <a:spLocks/>
              </p:cNvSpPr>
              <p:nvPr/>
            </p:nvSpPr>
            <p:spPr>
              <a:xfrm>
                <a:off x="7031533" y="4451272"/>
                <a:ext cx="320675" cy="225425"/>
              </a:xfrm>
              <a:custGeom>
                <a:avLst/>
                <a:gdLst>
                  <a:gd name="csX0" fmla="*/ 0 w 320675"/>
                  <a:gd name="csY0" fmla="*/ 41275 h 225425"/>
                  <a:gd name="csX1" fmla="*/ 234950 w 320675"/>
                  <a:gd name="csY1" fmla="*/ 0 h 225425"/>
                  <a:gd name="csX2" fmla="*/ 215900 w 320675"/>
                  <a:gd name="csY2" fmla="*/ 92075 h 225425"/>
                  <a:gd name="csX3" fmla="*/ 320675 w 320675"/>
                  <a:gd name="csY3" fmla="*/ 136525 h 225425"/>
                  <a:gd name="csX4" fmla="*/ 158750 w 320675"/>
                  <a:gd name="csY4" fmla="*/ 225425 h 225425"/>
                  <a:gd name="csX5" fmla="*/ 19050 w 320675"/>
                  <a:gd name="csY5" fmla="*/ 158750 h 225425"/>
                  <a:gd name="csX6" fmla="*/ 0 w 320675"/>
                  <a:gd name="csY6" fmla="*/ 41275 h 22542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20675" h="225425">
                    <a:moveTo>
                      <a:pt x="0" y="41275"/>
                    </a:moveTo>
                    <a:lnTo>
                      <a:pt x="234950" y="0"/>
                    </a:lnTo>
                    <a:lnTo>
                      <a:pt x="215900" y="92075"/>
                    </a:lnTo>
                    <a:lnTo>
                      <a:pt x="320675" y="136525"/>
                    </a:lnTo>
                    <a:lnTo>
                      <a:pt x="158750" y="225425"/>
                    </a:lnTo>
                    <a:lnTo>
                      <a:pt x="19050" y="158750"/>
                    </a:lnTo>
                    <a:lnTo>
                      <a:pt x="0" y="41275"/>
                    </a:lnTo>
                    <a:close/>
                  </a:path>
                </a:pathLst>
              </a:custGeom>
              <a:solidFill>
                <a:schemeClr val="bg1"/>
              </a:solidFill>
              <a:ln w="9525">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Helvetica" pitchFamily="2" charset="0"/>
                </a:endParaRPr>
              </a:p>
            </p:txBody>
          </p:sp>
        </p:grpSp>
        <p:grpSp>
          <p:nvGrpSpPr>
            <p:cNvPr id="121" name="Group 120">
              <a:extLst>
                <a:ext uri="{FF2B5EF4-FFF2-40B4-BE49-F238E27FC236}">
                  <a16:creationId xmlns:a16="http://schemas.microsoft.com/office/drawing/2014/main" id="{2BA64E30-ADB9-B305-0401-BDFAF52DC71A}"/>
                </a:ext>
              </a:extLst>
            </p:cNvPr>
            <p:cNvGrpSpPr/>
            <p:nvPr/>
          </p:nvGrpSpPr>
          <p:grpSpPr>
            <a:xfrm>
              <a:off x="2555897" y="4951472"/>
              <a:ext cx="317466" cy="223685"/>
              <a:chOff x="6380250" y="4835082"/>
              <a:chExt cx="1066800" cy="763596"/>
            </a:xfrm>
          </p:grpSpPr>
          <p:sp>
            <p:nvSpPr>
              <p:cNvPr id="125" name="Freeform 124">
                <a:extLst>
                  <a:ext uri="{FF2B5EF4-FFF2-40B4-BE49-F238E27FC236}">
                    <a16:creationId xmlns:a16="http://schemas.microsoft.com/office/drawing/2014/main" id="{7C8E6BD2-5E6F-7748-38F2-3429D83DCB75}"/>
                  </a:ext>
                </a:extLst>
              </p:cNvPr>
              <p:cNvSpPr>
                <a:spLocks/>
              </p:cNvSpPr>
              <p:nvPr/>
            </p:nvSpPr>
            <p:spPr>
              <a:xfrm>
                <a:off x="6808875" y="5185928"/>
                <a:ext cx="638175" cy="412750"/>
              </a:xfrm>
              <a:custGeom>
                <a:avLst/>
                <a:gdLst>
                  <a:gd name="csX0" fmla="*/ 0 w 638175"/>
                  <a:gd name="csY0" fmla="*/ 209550 h 412750"/>
                  <a:gd name="csX1" fmla="*/ 82550 w 638175"/>
                  <a:gd name="csY1" fmla="*/ 82550 h 412750"/>
                  <a:gd name="csX2" fmla="*/ 434975 w 638175"/>
                  <a:gd name="csY2" fmla="*/ 0 h 412750"/>
                  <a:gd name="csX3" fmla="*/ 593725 w 638175"/>
                  <a:gd name="csY3" fmla="*/ 60325 h 412750"/>
                  <a:gd name="csX4" fmla="*/ 638175 w 638175"/>
                  <a:gd name="csY4" fmla="*/ 146050 h 412750"/>
                  <a:gd name="csX5" fmla="*/ 501650 w 638175"/>
                  <a:gd name="csY5" fmla="*/ 288925 h 412750"/>
                  <a:gd name="csX6" fmla="*/ 555625 w 638175"/>
                  <a:gd name="csY6" fmla="*/ 377825 h 412750"/>
                  <a:gd name="csX7" fmla="*/ 371475 w 638175"/>
                  <a:gd name="csY7" fmla="*/ 412750 h 412750"/>
                  <a:gd name="csX8" fmla="*/ 301625 w 638175"/>
                  <a:gd name="csY8" fmla="*/ 342900 h 412750"/>
                  <a:gd name="csX9" fmla="*/ 53975 w 638175"/>
                  <a:gd name="csY9" fmla="*/ 311150 h 412750"/>
                  <a:gd name="csX10" fmla="*/ 0 w 638175"/>
                  <a:gd name="csY10" fmla="*/ 209550 h 4127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638175" h="412750">
                    <a:moveTo>
                      <a:pt x="0" y="209550"/>
                    </a:moveTo>
                    <a:lnTo>
                      <a:pt x="82550" y="82550"/>
                    </a:lnTo>
                    <a:lnTo>
                      <a:pt x="434975" y="0"/>
                    </a:lnTo>
                    <a:lnTo>
                      <a:pt x="593725" y="60325"/>
                    </a:lnTo>
                    <a:lnTo>
                      <a:pt x="638175" y="146050"/>
                    </a:lnTo>
                    <a:lnTo>
                      <a:pt x="501650" y="288925"/>
                    </a:lnTo>
                    <a:lnTo>
                      <a:pt x="555625" y="377825"/>
                    </a:lnTo>
                    <a:lnTo>
                      <a:pt x="371475" y="412750"/>
                    </a:lnTo>
                    <a:lnTo>
                      <a:pt x="301625" y="342900"/>
                    </a:lnTo>
                    <a:lnTo>
                      <a:pt x="53975" y="311150"/>
                    </a:lnTo>
                    <a:lnTo>
                      <a:pt x="0" y="209550"/>
                    </a:lnTo>
                    <a:close/>
                  </a:path>
                </a:pathLst>
              </a:custGeom>
              <a:solidFill>
                <a:srgbClr val="DAE8FC"/>
              </a:solidFill>
              <a:ln w="9525">
                <a:solidFill>
                  <a:srgbClr val="6C8EB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Helvetica" pitchFamily="2" charset="0"/>
                </a:endParaRPr>
              </a:p>
            </p:txBody>
          </p:sp>
          <p:sp>
            <p:nvSpPr>
              <p:cNvPr id="126" name="Freeform 125">
                <a:extLst>
                  <a:ext uri="{FF2B5EF4-FFF2-40B4-BE49-F238E27FC236}">
                    <a16:creationId xmlns:a16="http://schemas.microsoft.com/office/drawing/2014/main" id="{CD7F64C5-E883-771A-43F0-97C780A56140}"/>
                  </a:ext>
                </a:extLst>
              </p:cNvPr>
              <p:cNvSpPr>
                <a:spLocks/>
              </p:cNvSpPr>
              <p:nvPr/>
            </p:nvSpPr>
            <p:spPr>
              <a:xfrm>
                <a:off x="6380250" y="4835082"/>
                <a:ext cx="390525" cy="406400"/>
              </a:xfrm>
              <a:custGeom>
                <a:avLst/>
                <a:gdLst>
                  <a:gd name="csX0" fmla="*/ 0 w 390525"/>
                  <a:gd name="csY0" fmla="*/ 130175 h 406400"/>
                  <a:gd name="csX1" fmla="*/ 142875 w 390525"/>
                  <a:gd name="csY1" fmla="*/ 0 h 406400"/>
                  <a:gd name="csX2" fmla="*/ 257175 w 390525"/>
                  <a:gd name="csY2" fmla="*/ 25400 h 406400"/>
                  <a:gd name="csX3" fmla="*/ 377825 w 390525"/>
                  <a:gd name="csY3" fmla="*/ 168275 h 406400"/>
                  <a:gd name="csX4" fmla="*/ 231775 w 390525"/>
                  <a:gd name="csY4" fmla="*/ 196850 h 406400"/>
                  <a:gd name="csX5" fmla="*/ 390525 w 390525"/>
                  <a:gd name="csY5" fmla="*/ 304800 h 406400"/>
                  <a:gd name="csX6" fmla="*/ 288925 w 390525"/>
                  <a:gd name="csY6" fmla="*/ 403225 h 406400"/>
                  <a:gd name="csX7" fmla="*/ 82550 w 390525"/>
                  <a:gd name="csY7" fmla="*/ 406400 h 406400"/>
                  <a:gd name="csX8" fmla="*/ 0 w 390525"/>
                  <a:gd name="csY8" fmla="*/ 130175 h 4064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390525" h="406400">
                    <a:moveTo>
                      <a:pt x="0" y="130175"/>
                    </a:moveTo>
                    <a:lnTo>
                      <a:pt x="142875" y="0"/>
                    </a:lnTo>
                    <a:lnTo>
                      <a:pt x="257175" y="25400"/>
                    </a:lnTo>
                    <a:lnTo>
                      <a:pt x="377825" y="168275"/>
                    </a:lnTo>
                    <a:lnTo>
                      <a:pt x="231775" y="196850"/>
                    </a:lnTo>
                    <a:lnTo>
                      <a:pt x="390525" y="304800"/>
                    </a:lnTo>
                    <a:lnTo>
                      <a:pt x="288925" y="403225"/>
                    </a:lnTo>
                    <a:lnTo>
                      <a:pt x="82550" y="406400"/>
                    </a:lnTo>
                    <a:lnTo>
                      <a:pt x="0" y="130175"/>
                    </a:lnTo>
                    <a:close/>
                  </a:path>
                </a:pathLst>
              </a:custGeom>
              <a:solidFill>
                <a:srgbClr val="DAE8FC"/>
              </a:solidFill>
              <a:ln w="9525">
                <a:solidFill>
                  <a:srgbClr val="6C8EB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Helvetica" pitchFamily="2" charset="0"/>
                </a:endParaRPr>
              </a:p>
            </p:txBody>
          </p:sp>
        </p:grpSp>
        <p:sp>
          <p:nvSpPr>
            <p:cNvPr id="122" name="Freeform 121">
              <a:extLst>
                <a:ext uri="{FF2B5EF4-FFF2-40B4-BE49-F238E27FC236}">
                  <a16:creationId xmlns:a16="http://schemas.microsoft.com/office/drawing/2014/main" id="{2E375AC7-F1F1-926F-5E14-889F774FD76E}"/>
                </a:ext>
              </a:extLst>
            </p:cNvPr>
            <p:cNvSpPr>
              <a:spLocks/>
            </p:cNvSpPr>
            <p:nvPr/>
          </p:nvSpPr>
          <p:spPr>
            <a:xfrm>
              <a:off x="2336632" y="5222014"/>
              <a:ext cx="335480" cy="197660"/>
            </a:xfrm>
            <a:custGeom>
              <a:avLst/>
              <a:gdLst>
                <a:gd name="csX0" fmla="*/ 0 w 869950"/>
                <a:gd name="csY0" fmla="*/ 304800 h 520700"/>
                <a:gd name="csX1" fmla="*/ 260350 w 869950"/>
                <a:gd name="csY1" fmla="*/ 269875 h 520700"/>
                <a:gd name="csX2" fmla="*/ 282575 w 869950"/>
                <a:gd name="csY2" fmla="*/ 206375 h 520700"/>
                <a:gd name="csX3" fmla="*/ 387350 w 869950"/>
                <a:gd name="csY3" fmla="*/ 193675 h 520700"/>
                <a:gd name="csX4" fmla="*/ 419100 w 869950"/>
                <a:gd name="csY4" fmla="*/ 123825 h 520700"/>
                <a:gd name="csX5" fmla="*/ 628650 w 869950"/>
                <a:gd name="csY5" fmla="*/ 120650 h 520700"/>
                <a:gd name="csX6" fmla="*/ 727075 w 869950"/>
                <a:gd name="csY6" fmla="*/ 0 h 520700"/>
                <a:gd name="csX7" fmla="*/ 869950 w 869950"/>
                <a:gd name="csY7" fmla="*/ 355600 h 520700"/>
                <a:gd name="csX8" fmla="*/ 558800 w 869950"/>
                <a:gd name="csY8" fmla="*/ 520700 h 520700"/>
                <a:gd name="csX9" fmla="*/ 292100 w 869950"/>
                <a:gd name="csY9" fmla="*/ 396875 h 520700"/>
                <a:gd name="csX10" fmla="*/ 38100 w 869950"/>
                <a:gd name="csY10" fmla="*/ 406400 h 520700"/>
                <a:gd name="csX11" fmla="*/ 0 w 869950"/>
                <a:gd name="csY11" fmla="*/ 304800 h 5207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869950" h="520700">
                  <a:moveTo>
                    <a:pt x="0" y="304800"/>
                  </a:moveTo>
                  <a:lnTo>
                    <a:pt x="260350" y="269875"/>
                  </a:lnTo>
                  <a:lnTo>
                    <a:pt x="282575" y="206375"/>
                  </a:lnTo>
                  <a:lnTo>
                    <a:pt x="387350" y="193675"/>
                  </a:lnTo>
                  <a:lnTo>
                    <a:pt x="419100" y="123825"/>
                  </a:lnTo>
                  <a:lnTo>
                    <a:pt x="628650" y="120650"/>
                  </a:lnTo>
                  <a:lnTo>
                    <a:pt x="727075" y="0"/>
                  </a:lnTo>
                  <a:lnTo>
                    <a:pt x="869950" y="355600"/>
                  </a:lnTo>
                  <a:lnTo>
                    <a:pt x="558800" y="520700"/>
                  </a:lnTo>
                  <a:lnTo>
                    <a:pt x="292100" y="396875"/>
                  </a:lnTo>
                  <a:lnTo>
                    <a:pt x="38100" y="406400"/>
                  </a:lnTo>
                  <a:lnTo>
                    <a:pt x="0" y="304800"/>
                  </a:lnTo>
                  <a:close/>
                </a:path>
              </a:pathLst>
            </a:custGeom>
            <a:solidFill>
              <a:srgbClr val="DAE8FC"/>
            </a:solidFill>
            <a:ln w="9525">
              <a:solidFill>
                <a:srgbClr val="6C8EB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Helvetica" pitchFamily="2" charset="0"/>
              </a:endParaRPr>
            </a:p>
          </p:txBody>
        </p:sp>
        <p:sp>
          <p:nvSpPr>
            <p:cNvPr id="123" name="Freeform 122">
              <a:extLst>
                <a:ext uri="{FF2B5EF4-FFF2-40B4-BE49-F238E27FC236}">
                  <a16:creationId xmlns:a16="http://schemas.microsoft.com/office/drawing/2014/main" id="{2E9E9C4D-5F13-47BB-40B2-D89FC35DB204}"/>
                </a:ext>
              </a:extLst>
            </p:cNvPr>
            <p:cNvSpPr>
              <a:spLocks/>
            </p:cNvSpPr>
            <p:nvPr/>
          </p:nvSpPr>
          <p:spPr>
            <a:xfrm>
              <a:off x="2735349" y="5510364"/>
              <a:ext cx="264289" cy="174838"/>
            </a:xfrm>
            <a:custGeom>
              <a:avLst/>
              <a:gdLst>
                <a:gd name="csX0" fmla="*/ 57150 w 590550"/>
                <a:gd name="csY0" fmla="*/ 111125 h 396875"/>
                <a:gd name="csX1" fmla="*/ 282575 w 590550"/>
                <a:gd name="csY1" fmla="*/ 130175 h 396875"/>
                <a:gd name="csX2" fmla="*/ 558800 w 590550"/>
                <a:gd name="csY2" fmla="*/ 0 h 396875"/>
                <a:gd name="csX3" fmla="*/ 590550 w 590550"/>
                <a:gd name="csY3" fmla="*/ 228600 h 396875"/>
                <a:gd name="csX4" fmla="*/ 263525 w 590550"/>
                <a:gd name="csY4" fmla="*/ 368300 h 396875"/>
                <a:gd name="csX5" fmla="*/ 0 w 590550"/>
                <a:gd name="csY5" fmla="*/ 396875 h 396875"/>
                <a:gd name="csX6" fmla="*/ 57150 w 590550"/>
                <a:gd name="csY6" fmla="*/ 111125 h 39687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90550" h="396875">
                  <a:moveTo>
                    <a:pt x="57150" y="111125"/>
                  </a:moveTo>
                  <a:lnTo>
                    <a:pt x="282575" y="130175"/>
                  </a:lnTo>
                  <a:lnTo>
                    <a:pt x="558800" y="0"/>
                  </a:lnTo>
                  <a:lnTo>
                    <a:pt x="590550" y="228600"/>
                  </a:lnTo>
                  <a:lnTo>
                    <a:pt x="263525" y="368300"/>
                  </a:lnTo>
                  <a:lnTo>
                    <a:pt x="0" y="396875"/>
                  </a:lnTo>
                  <a:lnTo>
                    <a:pt x="57150" y="111125"/>
                  </a:lnTo>
                  <a:close/>
                </a:path>
              </a:pathLst>
            </a:custGeom>
            <a:solidFill>
              <a:srgbClr val="DAE8FC"/>
            </a:solidFill>
            <a:ln w="9525">
              <a:solidFill>
                <a:srgbClr val="6C8EB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Helvetica" pitchFamily="2" charset="0"/>
              </a:endParaRPr>
            </a:p>
          </p:txBody>
        </p:sp>
        <p:sp>
          <p:nvSpPr>
            <p:cNvPr id="124" name="TextBox 123">
              <a:extLst>
                <a:ext uri="{FF2B5EF4-FFF2-40B4-BE49-F238E27FC236}">
                  <a16:creationId xmlns:a16="http://schemas.microsoft.com/office/drawing/2014/main" id="{73CC4208-92CE-E715-CA75-9A6C425FEE1E}"/>
                </a:ext>
              </a:extLst>
            </p:cNvPr>
            <p:cNvSpPr txBox="1"/>
            <p:nvPr/>
          </p:nvSpPr>
          <p:spPr>
            <a:xfrm>
              <a:off x="1597327" y="4036799"/>
              <a:ext cx="1189749" cy="369332"/>
            </a:xfrm>
            <a:prstGeom prst="rect">
              <a:avLst/>
            </a:prstGeom>
            <a:noFill/>
          </p:spPr>
          <p:txBody>
            <a:bodyPr wrap="none" rtlCol="0">
              <a:spAutoFit/>
            </a:bodyPr>
            <a:lstStyle/>
            <a:p>
              <a:r>
                <a:rPr lang="en-US" i="1" dirty="0"/>
                <a:t>Build-side</a:t>
              </a:r>
            </a:p>
          </p:txBody>
        </p:sp>
      </p:grpSp>
      <p:graphicFrame>
        <p:nvGraphicFramePr>
          <p:cNvPr id="129" name="Table 128">
            <a:extLst>
              <a:ext uri="{FF2B5EF4-FFF2-40B4-BE49-F238E27FC236}">
                <a16:creationId xmlns:a16="http://schemas.microsoft.com/office/drawing/2014/main" id="{C50A52A3-3ADF-9E24-19DA-5812CECF6520}"/>
              </a:ext>
            </a:extLst>
          </p:cNvPr>
          <p:cNvGraphicFramePr>
            <a:graphicFrameLocks noGrp="1"/>
          </p:cNvGraphicFramePr>
          <p:nvPr/>
        </p:nvGraphicFramePr>
        <p:xfrm>
          <a:off x="8655403" y="4331114"/>
          <a:ext cx="1645526" cy="1028700"/>
        </p:xfrm>
        <a:graphic>
          <a:graphicData uri="http://schemas.openxmlformats.org/drawingml/2006/table">
            <a:tbl>
              <a:tblPr firstRow="1" bandRow="1">
                <a:tableStyleId>{073A0DAA-6AF3-43AB-8588-CEC1D06C72B9}</a:tableStyleId>
              </a:tblPr>
              <a:tblGrid>
                <a:gridCol w="847701">
                  <a:extLst>
                    <a:ext uri="{9D8B030D-6E8A-4147-A177-3AD203B41FA5}">
                      <a16:colId xmlns:a16="http://schemas.microsoft.com/office/drawing/2014/main" val="3045944556"/>
                    </a:ext>
                  </a:extLst>
                </a:gridCol>
                <a:gridCol w="797825">
                  <a:extLst>
                    <a:ext uri="{9D8B030D-6E8A-4147-A177-3AD203B41FA5}">
                      <a16:colId xmlns:a16="http://schemas.microsoft.com/office/drawing/2014/main" val="2895826200"/>
                    </a:ext>
                  </a:extLst>
                </a:gridCol>
              </a:tblGrid>
              <a:tr h="206044">
                <a:tc>
                  <a:txBody>
                    <a:bodyPr/>
                    <a:lstStyle/>
                    <a:p>
                      <a:pPr algn="ctr"/>
                      <a:r>
                        <a:rPr lang="en-US" sz="1050" dirty="0">
                          <a:solidFill>
                            <a:schemeClr val="tx1"/>
                          </a:solidFill>
                        </a:rPr>
                        <a:t>Feature ID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5E8D4"/>
                    </a:solidFill>
                  </a:tcPr>
                </a:tc>
                <a:tc>
                  <a:txBody>
                    <a:bodyPr/>
                    <a:lstStyle/>
                    <a:p>
                      <a:pPr algn="ctr"/>
                      <a:r>
                        <a:rPr lang="en-US" sz="1050" dirty="0">
                          <a:solidFill>
                            <a:schemeClr val="tx1"/>
                          </a:solidFill>
                        </a:rPr>
                        <a:t>Geometry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5E8D4"/>
                    </a:solidFill>
                  </a:tcPr>
                </a:tc>
                <a:extLst>
                  <a:ext uri="{0D108BD9-81ED-4DB2-BD59-A6C34878D82A}">
                    <a16:rowId xmlns:a16="http://schemas.microsoft.com/office/drawing/2014/main" val="2476762352"/>
                  </a:ext>
                </a:extLst>
              </a:tr>
              <a:tr h="235479">
                <a:tc>
                  <a:txBody>
                    <a:bodyPr/>
                    <a:lstStyle/>
                    <a:p>
                      <a:pPr algn="ctr"/>
                      <a:r>
                        <a:rPr lang="en-US" sz="1100" dirty="0"/>
                        <a:t>Q</a:t>
                      </a:r>
                      <a:r>
                        <a:rPr lang="en-US" sz="1100" baseline="-25000" dirty="0"/>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9847573"/>
                  </a:ext>
                </a:extLst>
              </a:tr>
              <a:tr h="235479">
                <a:tc>
                  <a:txBody>
                    <a:bodyPr/>
                    <a:lstStyle/>
                    <a:p>
                      <a:pPr algn="ctr"/>
                      <a:r>
                        <a:rPr lang="en-US" sz="1100" dirty="0"/>
                        <a:t>Q</a:t>
                      </a:r>
                      <a:r>
                        <a:rPr lang="en-US" sz="1100" baseline="-25000" dirty="0"/>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69928777"/>
                  </a:ext>
                </a:extLst>
              </a:tr>
              <a:tr h="235479">
                <a:tc>
                  <a:txBody>
                    <a:bodyPr/>
                    <a:lstStyle/>
                    <a:p>
                      <a:pPr algn="ctr"/>
                      <a:r>
                        <a:rPr lang="en-US" sz="1100" dirty="0"/>
                        <a:t>Q</a:t>
                      </a:r>
                      <a:r>
                        <a:rPr lang="en-US" sz="1100" baseline="-25000" dirty="0"/>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84857460"/>
                  </a:ext>
                </a:extLst>
              </a:tr>
            </a:tbl>
          </a:graphicData>
        </a:graphic>
      </p:graphicFrame>
      <p:sp>
        <p:nvSpPr>
          <p:cNvPr id="130" name="Oval 129">
            <a:extLst>
              <a:ext uri="{FF2B5EF4-FFF2-40B4-BE49-F238E27FC236}">
                <a16:creationId xmlns:a16="http://schemas.microsoft.com/office/drawing/2014/main" id="{A01A1209-5AD7-D55C-CC9A-8966550929BE}"/>
              </a:ext>
            </a:extLst>
          </p:cNvPr>
          <p:cNvSpPr/>
          <p:nvPr/>
        </p:nvSpPr>
        <p:spPr>
          <a:xfrm>
            <a:off x="9936997" y="4666445"/>
            <a:ext cx="91440" cy="91440"/>
          </a:xfrm>
          <a:prstGeom prst="ellipse">
            <a:avLst/>
          </a:prstGeom>
          <a:solidFill>
            <a:srgbClr val="82B3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Helvetica" pitchFamily="2" charset="0"/>
            </a:endParaRPr>
          </a:p>
        </p:txBody>
      </p:sp>
      <p:sp>
        <p:nvSpPr>
          <p:cNvPr id="131" name="Oval 130">
            <a:extLst>
              <a:ext uri="{FF2B5EF4-FFF2-40B4-BE49-F238E27FC236}">
                <a16:creationId xmlns:a16="http://schemas.microsoft.com/office/drawing/2014/main" id="{829B746C-7AF8-E1BF-7C0F-A1B7F61440D6}"/>
              </a:ext>
            </a:extLst>
          </p:cNvPr>
          <p:cNvSpPr/>
          <p:nvPr/>
        </p:nvSpPr>
        <p:spPr>
          <a:xfrm>
            <a:off x="9604821" y="4963518"/>
            <a:ext cx="91440" cy="91440"/>
          </a:xfrm>
          <a:prstGeom prst="ellipse">
            <a:avLst/>
          </a:prstGeom>
          <a:solidFill>
            <a:srgbClr val="82B3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Helvetica" pitchFamily="2" charset="0"/>
            </a:endParaRPr>
          </a:p>
        </p:txBody>
      </p:sp>
      <p:sp>
        <p:nvSpPr>
          <p:cNvPr id="133" name="TextBox 132">
            <a:extLst>
              <a:ext uri="{FF2B5EF4-FFF2-40B4-BE49-F238E27FC236}">
                <a16:creationId xmlns:a16="http://schemas.microsoft.com/office/drawing/2014/main" id="{6F91E6DC-170B-117C-3141-E8A62CE50282}"/>
              </a:ext>
            </a:extLst>
          </p:cNvPr>
          <p:cNvSpPr txBox="1"/>
          <p:nvPr/>
        </p:nvSpPr>
        <p:spPr>
          <a:xfrm>
            <a:off x="8716855" y="3992257"/>
            <a:ext cx="1266309" cy="369332"/>
          </a:xfrm>
          <a:prstGeom prst="rect">
            <a:avLst/>
          </a:prstGeom>
          <a:noFill/>
        </p:spPr>
        <p:txBody>
          <a:bodyPr wrap="none" rtlCol="0">
            <a:spAutoFit/>
          </a:bodyPr>
          <a:lstStyle/>
          <a:p>
            <a:r>
              <a:rPr lang="en-US" i="1" dirty="0"/>
              <a:t>Probe-side</a:t>
            </a:r>
          </a:p>
        </p:txBody>
      </p:sp>
      <p:grpSp>
        <p:nvGrpSpPr>
          <p:cNvPr id="253" name="Group 252">
            <a:extLst>
              <a:ext uri="{FF2B5EF4-FFF2-40B4-BE49-F238E27FC236}">
                <a16:creationId xmlns:a16="http://schemas.microsoft.com/office/drawing/2014/main" id="{0A2A8D3B-8278-C95A-BC5A-FF00CF6CA49D}"/>
              </a:ext>
            </a:extLst>
          </p:cNvPr>
          <p:cNvGrpSpPr/>
          <p:nvPr/>
        </p:nvGrpSpPr>
        <p:grpSpPr>
          <a:xfrm>
            <a:off x="3084324" y="4496200"/>
            <a:ext cx="1456485" cy="558758"/>
            <a:chOff x="3084324" y="4496200"/>
            <a:chExt cx="1456485" cy="558758"/>
          </a:xfrm>
        </p:grpSpPr>
        <p:sp>
          <p:nvSpPr>
            <p:cNvPr id="222" name="TextBox 221">
              <a:extLst>
                <a:ext uri="{FF2B5EF4-FFF2-40B4-BE49-F238E27FC236}">
                  <a16:creationId xmlns:a16="http://schemas.microsoft.com/office/drawing/2014/main" id="{39D11ADF-EEBE-9F97-3F2A-2EAF6D237B27}"/>
                </a:ext>
              </a:extLst>
            </p:cNvPr>
            <p:cNvSpPr txBox="1"/>
            <p:nvPr/>
          </p:nvSpPr>
          <p:spPr>
            <a:xfrm>
              <a:off x="3084324" y="4496200"/>
              <a:ext cx="1395731" cy="461665"/>
            </a:xfrm>
            <a:prstGeom prst="rect">
              <a:avLst/>
            </a:prstGeom>
            <a:noFill/>
          </p:spPr>
          <p:txBody>
            <a:bodyPr wrap="square" rtlCol="0">
              <a:spAutoFit/>
            </a:bodyPr>
            <a:lstStyle/>
            <a:p>
              <a:pPr algn="ctr"/>
              <a:r>
                <a:rPr lang="en-US" sz="1200" b="1" dirty="0">
                  <a:latin typeface="Helvetica" pitchFamily="2" charset="0"/>
                </a:rPr>
                <a:t>① BVH over</a:t>
              </a:r>
            </a:p>
            <a:p>
              <a:pPr algn="ctr"/>
              <a:r>
                <a:rPr lang="en-US" sz="1200" b="1" dirty="0">
                  <a:latin typeface="Helvetica" pitchFamily="2" charset="0"/>
                </a:rPr>
                <a:t>Feature MBRs</a:t>
              </a:r>
            </a:p>
          </p:txBody>
        </p:sp>
        <p:sp>
          <p:nvSpPr>
            <p:cNvPr id="223" name="Down Arrow 222">
              <a:extLst>
                <a:ext uri="{FF2B5EF4-FFF2-40B4-BE49-F238E27FC236}">
                  <a16:creationId xmlns:a16="http://schemas.microsoft.com/office/drawing/2014/main" id="{D163AD77-67B3-68A7-D1B1-6E25C9157A8B}"/>
                </a:ext>
              </a:extLst>
            </p:cNvPr>
            <p:cNvSpPr/>
            <p:nvPr/>
          </p:nvSpPr>
          <p:spPr>
            <a:xfrm rot="16200000">
              <a:off x="3773666" y="4287814"/>
              <a:ext cx="153870" cy="1380417"/>
            </a:xfrm>
            <a:prstGeom prst="downArrow">
              <a:avLst>
                <a:gd name="adj1" fmla="val 50000"/>
                <a:gd name="adj2" fmla="val 75933"/>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Helvetica" pitchFamily="2" charset="0"/>
              </a:endParaRPr>
            </a:p>
          </p:txBody>
        </p:sp>
      </p:grpSp>
      <p:grpSp>
        <p:nvGrpSpPr>
          <p:cNvPr id="254" name="Group 253">
            <a:extLst>
              <a:ext uri="{FF2B5EF4-FFF2-40B4-BE49-F238E27FC236}">
                <a16:creationId xmlns:a16="http://schemas.microsoft.com/office/drawing/2014/main" id="{6FF654E5-3352-22AD-E969-A26211CC0899}"/>
              </a:ext>
            </a:extLst>
          </p:cNvPr>
          <p:cNvGrpSpPr/>
          <p:nvPr/>
        </p:nvGrpSpPr>
        <p:grpSpPr>
          <a:xfrm>
            <a:off x="7121773" y="4163821"/>
            <a:ext cx="1516440" cy="714099"/>
            <a:chOff x="7121773" y="4163821"/>
            <a:chExt cx="1516440" cy="714099"/>
          </a:xfrm>
        </p:grpSpPr>
        <p:sp>
          <p:nvSpPr>
            <p:cNvPr id="224" name="TextBox 223">
              <a:extLst>
                <a:ext uri="{FF2B5EF4-FFF2-40B4-BE49-F238E27FC236}">
                  <a16:creationId xmlns:a16="http://schemas.microsoft.com/office/drawing/2014/main" id="{8D320CB8-586C-1077-E217-B86066AE1ADD}"/>
                </a:ext>
              </a:extLst>
            </p:cNvPr>
            <p:cNvSpPr txBox="1"/>
            <p:nvPr/>
          </p:nvSpPr>
          <p:spPr>
            <a:xfrm>
              <a:off x="7302838" y="4163821"/>
              <a:ext cx="1321839" cy="600164"/>
            </a:xfrm>
            <a:prstGeom prst="rect">
              <a:avLst/>
            </a:prstGeom>
            <a:noFill/>
          </p:spPr>
          <p:txBody>
            <a:bodyPr wrap="square" rtlCol="0">
              <a:spAutoFit/>
            </a:bodyPr>
            <a:lstStyle/>
            <a:p>
              <a:pPr algn="ctr"/>
              <a:r>
                <a:rPr lang="en-US" sz="1100" b="1" dirty="0">
                  <a:latin typeface="Helvetica" pitchFamily="2" charset="0"/>
                </a:rPr>
                <a:t>② Cast Rays</a:t>
              </a:r>
            </a:p>
            <a:p>
              <a:pPr algn="ctr"/>
              <a:r>
                <a:rPr lang="en-US" sz="1100" b="1" dirty="0">
                  <a:latin typeface="Helvetica" pitchFamily="2" charset="0"/>
                </a:rPr>
                <a:t>from Geometry Outlines</a:t>
              </a:r>
            </a:p>
          </p:txBody>
        </p:sp>
        <p:sp>
          <p:nvSpPr>
            <p:cNvPr id="225" name="Down Arrow 224">
              <a:extLst>
                <a:ext uri="{FF2B5EF4-FFF2-40B4-BE49-F238E27FC236}">
                  <a16:creationId xmlns:a16="http://schemas.microsoft.com/office/drawing/2014/main" id="{E7EBC8FA-210C-CEF1-7DBC-6D6D5A011EA2}"/>
                </a:ext>
              </a:extLst>
            </p:cNvPr>
            <p:cNvSpPr/>
            <p:nvPr/>
          </p:nvSpPr>
          <p:spPr>
            <a:xfrm rot="5400000">
              <a:off x="7787659" y="4027366"/>
              <a:ext cx="184668" cy="1516440"/>
            </a:xfrm>
            <a:prstGeom prst="downArrow">
              <a:avLst>
                <a:gd name="adj1" fmla="val 50000"/>
                <a:gd name="adj2" fmla="val 75934"/>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Helvetica" pitchFamily="2" charset="0"/>
              </a:endParaRPr>
            </a:p>
          </p:txBody>
        </p:sp>
      </p:grpSp>
      <p:graphicFrame>
        <p:nvGraphicFramePr>
          <p:cNvPr id="227" name="Table 226">
            <a:extLst>
              <a:ext uri="{FF2B5EF4-FFF2-40B4-BE49-F238E27FC236}">
                <a16:creationId xmlns:a16="http://schemas.microsoft.com/office/drawing/2014/main" id="{74E9D361-4B87-A281-79FA-6189C601C919}"/>
              </a:ext>
            </a:extLst>
          </p:cNvPr>
          <p:cNvGraphicFramePr>
            <a:graphicFrameLocks noGrp="1"/>
          </p:cNvGraphicFramePr>
          <p:nvPr/>
        </p:nvGraphicFramePr>
        <p:xfrm>
          <a:off x="8175741" y="6118787"/>
          <a:ext cx="2486595" cy="287554"/>
        </p:xfrm>
        <a:graphic>
          <a:graphicData uri="http://schemas.openxmlformats.org/drawingml/2006/table">
            <a:tbl>
              <a:tblPr firstRow="1" bandRow="1">
                <a:tableStyleId>{2D5ABB26-0587-4C30-8999-92F81FD0307C}</a:tableStyleId>
              </a:tblPr>
              <a:tblGrid>
                <a:gridCol w="828865">
                  <a:extLst>
                    <a:ext uri="{9D8B030D-6E8A-4147-A177-3AD203B41FA5}">
                      <a16:colId xmlns:a16="http://schemas.microsoft.com/office/drawing/2014/main" val="1405154005"/>
                    </a:ext>
                  </a:extLst>
                </a:gridCol>
                <a:gridCol w="828865">
                  <a:extLst>
                    <a:ext uri="{9D8B030D-6E8A-4147-A177-3AD203B41FA5}">
                      <a16:colId xmlns:a16="http://schemas.microsoft.com/office/drawing/2014/main" val="2929450236"/>
                    </a:ext>
                  </a:extLst>
                </a:gridCol>
                <a:gridCol w="828865">
                  <a:extLst>
                    <a:ext uri="{9D8B030D-6E8A-4147-A177-3AD203B41FA5}">
                      <a16:colId xmlns:a16="http://schemas.microsoft.com/office/drawing/2014/main" val="3169401701"/>
                    </a:ext>
                  </a:extLst>
                </a:gridCol>
              </a:tblGrid>
              <a:tr h="287554">
                <a:tc>
                  <a:txBody>
                    <a:bodyPr/>
                    <a:lstStyle/>
                    <a:p>
                      <a:pPr algn="ctr"/>
                      <a:r>
                        <a:rPr lang="en-US" sz="1200" b="1" dirty="0">
                          <a:solidFill>
                            <a:schemeClr val="tx1"/>
                          </a:solidFill>
                        </a:rPr>
                        <a:t>(</a:t>
                      </a:r>
                      <a:r>
                        <a:rPr lang="en-US" sz="1200" b="1" dirty="0">
                          <a:solidFill>
                            <a:srgbClr val="6C8EBF"/>
                          </a:solidFill>
                        </a:rPr>
                        <a:t>P</a:t>
                      </a:r>
                      <a:r>
                        <a:rPr lang="en-US" sz="1200" b="1" baseline="-25000" dirty="0">
                          <a:solidFill>
                            <a:srgbClr val="6C8EBF"/>
                          </a:solidFill>
                        </a:rPr>
                        <a:t>1</a:t>
                      </a:r>
                      <a:r>
                        <a:rPr lang="en-US" sz="1200" b="1" dirty="0">
                          <a:solidFill>
                            <a:schemeClr val="tx1"/>
                          </a:solidFill>
                        </a:rPr>
                        <a:t>, </a:t>
                      </a:r>
                      <a:r>
                        <a:rPr lang="en-US" sz="1200" b="1" dirty="0">
                          <a:solidFill>
                            <a:srgbClr val="82B366"/>
                          </a:solidFill>
                        </a:rPr>
                        <a:t>Q</a:t>
                      </a:r>
                      <a:r>
                        <a:rPr lang="en-US" sz="1200" b="1" baseline="-25000" dirty="0">
                          <a:solidFill>
                            <a:srgbClr val="82B366"/>
                          </a:solidFill>
                        </a:rPr>
                        <a:t>1</a:t>
                      </a:r>
                      <a:r>
                        <a:rPr lang="en-US" sz="1200" b="1" dirty="0">
                          <a:solidFill>
                            <a:schemeClr val="tx1"/>
                          </a:solidFill>
                        </a:rPr>
                        <a:t>)</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US" sz="1200" b="1" dirty="0">
                          <a:solidFill>
                            <a:schemeClr val="tx1"/>
                          </a:solidFill>
                        </a:rPr>
                        <a:t>(</a:t>
                      </a:r>
                      <a:r>
                        <a:rPr lang="en-US" sz="1200" b="1" dirty="0">
                          <a:solidFill>
                            <a:srgbClr val="6C8EBF"/>
                          </a:solidFill>
                        </a:rPr>
                        <a:t>P</a:t>
                      </a:r>
                      <a:r>
                        <a:rPr lang="en-US" sz="1200" b="1" baseline="-25000" dirty="0">
                          <a:solidFill>
                            <a:srgbClr val="6C8EBF"/>
                          </a:solidFill>
                        </a:rPr>
                        <a:t>1</a:t>
                      </a:r>
                      <a:r>
                        <a:rPr lang="en-US" sz="1200" b="1" dirty="0">
                          <a:solidFill>
                            <a:schemeClr val="tx1"/>
                          </a:solidFill>
                        </a:rPr>
                        <a:t>, </a:t>
                      </a:r>
                      <a:r>
                        <a:rPr lang="en-US" sz="1200" b="1" dirty="0">
                          <a:solidFill>
                            <a:srgbClr val="82B366"/>
                          </a:solidFill>
                        </a:rPr>
                        <a:t>Q</a:t>
                      </a:r>
                      <a:r>
                        <a:rPr lang="en-US" sz="1200" b="1" baseline="-25000" dirty="0">
                          <a:solidFill>
                            <a:srgbClr val="82B366"/>
                          </a:solidFill>
                        </a:rPr>
                        <a:t>2</a:t>
                      </a:r>
                      <a:r>
                        <a:rPr lang="en-US" sz="1200" b="1" dirty="0">
                          <a:solidFill>
                            <a:schemeClr val="tx1"/>
                          </a:solidFill>
                        </a:rPr>
                        <a:t>)</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lvl="0" indent="0" algn="ctr" defTabSz="2743200" rtl="0" eaLnBrk="1" fontAlgn="auto" latinLnBrk="0" hangingPunct="1">
                        <a:lnSpc>
                          <a:spcPct val="100000"/>
                        </a:lnSpc>
                        <a:spcBef>
                          <a:spcPts val="0"/>
                        </a:spcBef>
                        <a:spcAft>
                          <a:spcPts val="0"/>
                        </a:spcAft>
                        <a:buClrTx/>
                        <a:buSzTx/>
                        <a:buFontTx/>
                        <a:buNone/>
                        <a:tabLst/>
                        <a:defRPr/>
                      </a:pPr>
                      <a:r>
                        <a:rPr lang="en-US" sz="1200" b="1" dirty="0">
                          <a:solidFill>
                            <a:schemeClr val="tx1"/>
                          </a:solidFill>
                        </a:rPr>
                        <a:t>(</a:t>
                      </a:r>
                      <a:r>
                        <a:rPr lang="en-US" sz="1200" b="1" dirty="0">
                          <a:solidFill>
                            <a:srgbClr val="6C8EBF"/>
                          </a:solidFill>
                        </a:rPr>
                        <a:t>P</a:t>
                      </a:r>
                      <a:r>
                        <a:rPr lang="en-US" sz="1200" b="1" baseline="-25000" dirty="0">
                          <a:solidFill>
                            <a:srgbClr val="6C8EBF"/>
                          </a:solidFill>
                        </a:rPr>
                        <a:t>4</a:t>
                      </a:r>
                      <a:r>
                        <a:rPr lang="en-US" sz="1200" b="1" dirty="0">
                          <a:solidFill>
                            <a:schemeClr val="tx1"/>
                          </a:solidFill>
                        </a:rPr>
                        <a:t>, </a:t>
                      </a:r>
                      <a:r>
                        <a:rPr lang="en-US" sz="1200" b="1" dirty="0">
                          <a:solidFill>
                            <a:srgbClr val="82B366"/>
                          </a:solidFill>
                        </a:rPr>
                        <a:t>Q</a:t>
                      </a:r>
                      <a:r>
                        <a:rPr lang="en-US" sz="1200" b="1" baseline="-25000" dirty="0">
                          <a:solidFill>
                            <a:srgbClr val="82B366"/>
                          </a:solidFill>
                        </a:rPr>
                        <a:t>3</a:t>
                      </a:r>
                      <a:r>
                        <a:rPr lang="en-US" sz="1200" b="1" dirty="0">
                          <a:solidFill>
                            <a:schemeClr val="tx1"/>
                          </a:solidFill>
                        </a:rPr>
                        <a:t>)</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6621278"/>
                  </a:ext>
                </a:extLst>
              </a:tr>
            </a:tbl>
          </a:graphicData>
        </a:graphic>
      </p:graphicFrame>
      <p:sp>
        <p:nvSpPr>
          <p:cNvPr id="228" name="TextBox 227">
            <a:extLst>
              <a:ext uri="{FF2B5EF4-FFF2-40B4-BE49-F238E27FC236}">
                <a16:creationId xmlns:a16="http://schemas.microsoft.com/office/drawing/2014/main" id="{356971D6-6140-801A-26F3-2E207B05B87E}"/>
              </a:ext>
            </a:extLst>
          </p:cNvPr>
          <p:cNvSpPr txBox="1"/>
          <p:nvPr/>
        </p:nvSpPr>
        <p:spPr>
          <a:xfrm>
            <a:off x="8535421" y="5767559"/>
            <a:ext cx="1826141" cy="369332"/>
          </a:xfrm>
          <a:prstGeom prst="rect">
            <a:avLst/>
          </a:prstGeom>
          <a:noFill/>
        </p:spPr>
        <p:txBody>
          <a:bodyPr wrap="none" rtlCol="0">
            <a:spAutoFit/>
          </a:bodyPr>
          <a:lstStyle/>
          <a:p>
            <a:r>
              <a:rPr lang="en-US" i="1" dirty="0"/>
              <a:t>Candidate Pairs</a:t>
            </a:r>
          </a:p>
        </p:txBody>
      </p:sp>
      <p:sp>
        <p:nvSpPr>
          <p:cNvPr id="245" name="Freeform 244">
            <a:extLst>
              <a:ext uri="{FF2B5EF4-FFF2-40B4-BE49-F238E27FC236}">
                <a16:creationId xmlns:a16="http://schemas.microsoft.com/office/drawing/2014/main" id="{DC1BCE77-007A-C82C-EA35-866FB453A2B1}"/>
              </a:ext>
            </a:extLst>
          </p:cNvPr>
          <p:cNvSpPr/>
          <p:nvPr/>
        </p:nvSpPr>
        <p:spPr>
          <a:xfrm rot="19451481">
            <a:off x="10006882" y="5112409"/>
            <a:ext cx="155773" cy="259810"/>
          </a:xfrm>
          <a:custGeom>
            <a:avLst/>
            <a:gdLst>
              <a:gd name="csX0" fmla="*/ 0 w 995787"/>
              <a:gd name="csY0" fmla="*/ 833014 h 1364419"/>
              <a:gd name="csX1" fmla="*/ 19150 w 995787"/>
              <a:gd name="csY1" fmla="*/ 411719 h 1364419"/>
              <a:gd name="csX2" fmla="*/ 287246 w 995787"/>
              <a:gd name="csY2" fmla="*/ 0 h 1364419"/>
              <a:gd name="csX3" fmla="*/ 804289 w 995787"/>
              <a:gd name="csY3" fmla="*/ 33512 h 1364419"/>
              <a:gd name="csX4" fmla="*/ 995787 w 995787"/>
              <a:gd name="csY4" fmla="*/ 354270 h 1364419"/>
              <a:gd name="csX5" fmla="*/ 641517 w 995787"/>
              <a:gd name="csY5" fmla="*/ 1292607 h 1364419"/>
              <a:gd name="csX6" fmla="*/ 426082 w 995787"/>
              <a:gd name="csY6" fmla="*/ 1364419 h 1364419"/>
              <a:gd name="csX7" fmla="*/ 335121 w 995787"/>
              <a:gd name="csY7" fmla="*/ 1072385 h 1364419"/>
              <a:gd name="csX8" fmla="*/ 0 w 995787"/>
              <a:gd name="csY8" fmla="*/ 833014 h 136441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995787" h="1364419">
                <a:moveTo>
                  <a:pt x="0" y="833014"/>
                </a:moveTo>
                <a:lnTo>
                  <a:pt x="19150" y="411719"/>
                </a:lnTo>
                <a:lnTo>
                  <a:pt x="287246" y="0"/>
                </a:lnTo>
                <a:lnTo>
                  <a:pt x="804289" y="33512"/>
                </a:lnTo>
                <a:lnTo>
                  <a:pt x="995787" y="354270"/>
                </a:lnTo>
                <a:lnTo>
                  <a:pt x="641517" y="1292607"/>
                </a:lnTo>
                <a:lnTo>
                  <a:pt x="426082" y="1364419"/>
                </a:lnTo>
                <a:lnTo>
                  <a:pt x="335121" y="1072385"/>
                </a:lnTo>
                <a:lnTo>
                  <a:pt x="0" y="833014"/>
                </a:lnTo>
                <a:close/>
              </a:path>
            </a:pathLst>
          </a:custGeom>
          <a:solidFill>
            <a:srgbClr val="D5E8D4"/>
          </a:solidFill>
          <a:ln w="12700">
            <a:solidFill>
              <a:srgbClr val="82B366"/>
            </a:solid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latin typeface="Helvetica" pitchFamily="2" charset="0"/>
            </a:endParaRPr>
          </a:p>
        </p:txBody>
      </p:sp>
      <p:grpSp>
        <p:nvGrpSpPr>
          <p:cNvPr id="255" name="Group 254">
            <a:extLst>
              <a:ext uri="{FF2B5EF4-FFF2-40B4-BE49-F238E27FC236}">
                <a16:creationId xmlns:a16="http://schemas.microsoft.com/office/drawing/2014/main" id="{8A722543-4142-B08C-0C18-F6F02D8C706E}"/>
              </a:ext>
            </a:extLst>
          </p:cNvPr>
          <p:cNvGrpSpPr/>
          <p:nvPr/>
        </p:nvGrpSpPr>
        <p:grpSpPr>
          <a:xfrm>
            <a:off x="4487455" y="3688229"/>
            <a:ext cx="2634318" cy="2766703"/>
            <a:chOff x="4487455" y="3688229"/>
            <a:chExt cx="2634318" cy="2766703"/>
          </a:xfrm>
        </p:grpSpPr>
        <p:sp>
          <p:nvSpPr>
            <p:cNvPr id="134" name="Rectangle 133">
              <a:extLst>
                <a:ext uri="{FF2B5EF4-FFF2-40B4-BE49-F238E27FC236}">
                  <a16:creationId xmlns:a16="http://schemas.microsoft.com/office/drawing/2014/main" id="{6A05551B-2F50-C695-AA6A-47A2364237DC}"/>
                </a:ext>
              </a:extLst>
            </p:cNvPr>
            <p:cNvSpPr>
              <a:spLocks/>
            </p:cNvSpPr>
            <p:nvPr/>
          </p:nvSpPr>
          <p:spPr>
            <a:xfrm>
              <a:off x="4564894" y="3688229"/>
              <a:ext cx="2556879" cy="2766703"/>
            </a:xfrm>
            <a:prstGeom prst="rect">
              <a:avLst/>
            </a:prstGeom>
            <a:noFill/>
            <a:ln w="25400">
              <a:solidFill>
                <a:schemeClr val="tx1"/>
              </a:solidFill>
              <a:prstDash val="dash"/>
            </a:ln>
          </p:spPr>
          <p:style>
            <a:lnRef idx="1">
              <a:schemeClr val="dk1"/>
            </a:lnRef>
            <a:fillRef idx="2">
              <a:schemeClr val="dk1"/>
            </a:fillRef>
            <a:effectRef idx="1">
              <a:schemeClr val="dk1"/>
            </a:effectRef>
            <a:fontRef idx="minor">
              <a:schemeClr val="dk1"/>
            </a:fontRef>
          </p:style>
          <p:txBody>
            <a:bodyPr rtlCol="0" anchor="ctr"/>
            <a:lstStyle/>
            <a:p>
              <a:pPr algn="ctr"/>
              <a:endParaRPr lang="en-US" sz="1050" dirty="0">
                <a:latin typeface="Helvetica" pitchFamily="2" charset="0"/>
              </a:endParaRPr>
            </a:p>
          </p:txBody>
        </p:sp>
        <p:cxnSp>
          <p:nvCxnSpPr>
            <p:cNvPr id="135" name="Straight Arrow Connector 134">
              <a:extLst>
                <a:ext uri="{FF2B5EF4-FFF2-40B4-BE49-F238E27FC236}">
                  <a16:creationId xmlns:a16="http://schemas.microsoft.com/office/drawing/2014/main" id="{015B1798-3BE1-9ADD-4957-2EBB8D202B8A}"/>
                </a:ext>
              </a:extLst>
            </p:cNvPr>
            <p:cNvCxnSpPr>
              <a:cxnSpLocks/>
              <a:stCxn id="139" idx="2"/>
              <a:endCxn id="165" idx="0"/>
            </p:cNvCxnSpPr>
            <p:nvPr/>
          </p:nvCxnSpPr>
          <p:spPr>
            <a:xfrm flipH="1">
              <a:off x="5102437" y="5311165"/>
              <a:ext cx="288206" cy="201782"/>
            </a:xfrm>
            <a:prstGeom prst="straightConnector1">
              <a:avLst/>
            </a:prstGeom>
            <a:ln w="25400">
              <a:solidFill>
                <a:srgbClr val="FF2600"/>
              </a:solidFill>
              <a:tailEnd type="triangle"/>
            </a:ln>
          </p:spPr>
          <p:style>
            <a:lnRef idx="2">
              <a:schemeClr val="dk1"/>
            </a:lnRef>
            <a:fillRef idx="0">
              <a:schemeClr val="dk1"/>
            </a:fillRef>
            <a:effectRef idx="1">
              <a:schemeClr val="dk1"/>
            </a:effectRef>
            <a:fontRef idx="minor">
              <a:schemeClr val="tx1"/>
            </a:fontRef>
          </p:style>
        </p:cxnSp>
        <p:cxnSp>
          <p:nvCxnSpPr>
            <p:cNvPr id="136" name="Straight Arrow Connector 135">
              <a:extLst>
                <a:ext uri="{FF2B5EF4-FFF2-40B4-BE49-F238E27FC236}">
                  <a16:creationId xmlns:a16="http://schemas.microsoft.com/office/drawing/2014/main" id="{E65B5B0C-0B09-D164-7483-47A4435FEF30}"/>
                </a:ext>
              </a:extLst>
            </p:cNvPr>
            <p:cNvCxnSpPr>
              <a:cxnSpLocks/>
              <a:stCxn id="139" idx="2"/>
              <a:endCxn id="175" idx="0"/>
            </p:cNvCxnSpPr>
            <p:nvPr/>
          </p:nvCxnSpPr>
          <p:spPr>
            <a:xfrm>
              <a:off x="5390643" y="5311165"/>
              <a:ext cx="203697" cy="201782"/>
            </a:xfrm>
            <a:prstGeom prst="straightConnector1">
              <a:avLst/>
            </a:prstGeom>
            <a:ln>
              <a:solidFill>
                <a:schemeClr val="tx1">
                  <a:lumMod val="50000"/>
                  <a:lumOff val="50000"/>
                </a:schemeClr>
              </a:solidFill>
              <a:tailEnd type="triangle"/>
            </a:ln>
          </p:spPr>
          <p:style>
            <a:lnRef idx="2">
              <a:schemeClr val="dk1"/>
            </a:lnRef>
            <a:fillRef idx="0">
              <a:schemeClr val="dk1"/>
            </a:fillRef>
            <a:effectRef idx="1">
              <a:schemeClr val="dk1"/>
            </a:effectRef>
            <a:fontRef idx="minor">
              <a:schemeClr val="tx1"/>
            </a:fontRef>
          </p:style>
        </p:cxnSp>
        <p:cxnSp>
          <p:nvCxnSpPr>
            <p:cNvPr id="137" name="Straight Arrow Connector 136">
              <a:extLst>
                <a:ext uri="{FF2B5EF4-FFF2-40B4-BE49-F238E27FC236}">
                  <a16:creationId xmlns:a16="http://schemas.microsoft.com/office/drawing/2014/main" id="{DE52D4AF-B802-07B1-8B64-4E09A29FB8F0}"/>
                </a:ext>
              </a:extLst>
            </p:cNvPr>
            <p:cNvCxnSpPr>
              <a:cxnSpLocks/>
              <a:stCxn id="146" idx="2"/>
              <a:endCxn id="181" idx="0"/>
            </p:cNvCxnSpPr>
            <p:nvPr/>
          </p:nvCxnSpPr>
          <p:spPr>
            <a:xfrm flipH="1">
              <a:off x="6188521" y="5310163"/>
              <a:ext cx="276863" cy="200145"/>
            </a:xfrm>
            <a:prstGeom prst="straightConnector1">
              <a:avLst/>
            </a:prstGeom>
            <a:ln>
              <a:solidFill>
                <a:schemeClr val="tx1">
                  <a:lumMod val="50000"/>
                  <a:lumOff val="50000"/>
                </a:schemeClr>
              </a:solidFill>
              <a:tailEnd type="triangle"/>
            </a:ln>
          </p:spPr>
          <p:style>
            <a:lnRef idx="2">
              <a:schemeClr val="dk1"/>
            </a:lnRef>
            <a:fillRef idx="0">
              <a:schemeClr val="dk1"/>
            </a:fillRef>
            <a:effectRef idx="1">
              <a:schemeClr val="dk1"/>
            </a:effectRef>
            <a:fontRef idx="minor">
              <a:schemeClr val="tx1"/>
            </a:fontRef>
          </p:style>
        </p:cxnSp>
        <p:cxnSp>
          <p:nvCxnSpPr>
            <p:cNvPr id="138" name="Straight Arrow Connector 137">
              <a:extLst>
                <a:ext uri="{FF2B5EF4-FFF2-40B4-BE49-F238E27FC236}">
                  <a16:creationId xmlns:a16="http://schemas.microsoft.com/office/drawing/2014/main" id="{2152C5F3-B431-7708-B2AE-281E8E110D49}"/>
                </a:ext>
              </a:extLst>
            </p:cNvPr>
            <p:cNvCxnSpPr>
              <a:cxnSpLocks/>
              <a:stCxn id="146" idx="2"/>
              <a:endCxn id="185" idx="0"/>
            </p:cNvCxnSpPr>
            <p:nvPr/>
          </p:nvCxnSpPr>
          <p:spPr>
            <a:xfrm>
              <a:off x="6465384" y="5310163"/>
              <a:ext cx="275999" cy="200145"/>
            </a:xfrm>
            <a:prstGeom prst="straightConnector1">
              <a:avLst/>
            </a:prstGeom>
            <a:ln w="25400">
              <a:solidFill>
                <a:srgbClr val="FF2600"/>
              </a:solidFill>
              <a:tailEnd type="triangle"/>
            </a:ln>
          </p:spPr>
          <p:style>
            <a:lnRef idx="2">
              <a:schemeClr val="dk1"/>
            </a:lnRef>
            <a:fillRef idx="0">
              <a:schemeClr val="dk1"/>
            </a:fillRef>
            <a:effectRef idx="1">
              <a:schemeClr val="dk1"/>
            </a:effectRef>
            <a:fontRef idx="minor">
              <a:schemeClr val="tx1"/>
            </a:fontRef>
          </p:style>
        </p:cxnSp>
        <p:sp>
          <p:nvSpPr>
            <p:cNvPr id="139" name="Rectangle 138">
              <a:extLst>
                <a:ext uri="{FF2B5EF4-FFF2-40B4-BE49-F238E27FC236}">
                  <a16:creationId xmlns:a16="http://schemas.microsoft.com/office/drawing/2014/main" id="{EAB0270B-FA82-3C1A-9A33-7C3740BB5000}"/>
                </a:ext>
              </a:extLst>
            </p:cNvPr>
            <p:cNvSpPr>
              <a:spLocks/>
            </p:cNvSpPr>
            <p:nvPr/>
          </p:nvSpPr>
          <p:spPr>
            <a:xfrm>
              <a:off x="5159574" y="4829224"/>
              <a:ext cx="462138" cy="481941"/>
            </a:xfrm>
            <a:prstGeom prst="rect">
              <a:avLst/>
            </a:prstGeom>
            <a:solidFill>
              <a:schemeClr val="bg1"/>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latin typeface="Helvetica" pitchFamily="2" charset="0"/>
              </a:endParaRPr>
            </a:p>
          </p:txBody>
        </p:sp>
        <p:grpSp>
          <p:nvGrpSpPr>
            <p:cNvPr id="140" name="Group 139">
              <a:extLst>
                <a:ext uri="{FF2B5EF4-FFF2-40B4-BE49-F238E27FC236}">
                  <a16:creationId xmlns:a16="http://schemas.microsoft.com/office/drawing/2014/main" id="{BCFBE66A-158D-76D6-7E8C-9A27A59661D4}"/>
                </a:ext>
              </a:extLst>
            </p:cNvPr>
            <p:cNvGrpSpPr>
              <a:grpSpLocks/>
            </p:cNvGrpSpPr>
            <p:nvPr/>
          </p:nvGrpSpPr>
          <p:grpSpPr>
            <a:xfrm>
              <a:off x="5204307" y="4986440"/>
              <a:ext cx="380746" cy="256819"/>
              <a:chOff x="8089107" y="14571922"/>
              <a:chExt cx="1482725" cy="1000121"/>
            </a:xfrm>
          </p:grpSpPr>
          <p:sp>
            <p:nvSpPr>
              <p:cNvPr id="141" name="Freeform 140">
                <a:extLst>
                  <a:ext uri="{FF2B5EF4-FFF2-40B4-BE49-F238E27FC236}">
                    <a16:creationId xmlns:a16="http://schemas.microsoft.com/office/drawing/2014/main" id="{E671C54F-15F9-8044-65CF-57095746DE26}"/>
                  </a:ext>
                </a:extLst>
              </p:cNvPr>
              <p:cNvSpPr>
                <a:spLocks/>
              </p:cNvSpPr>
              <p:nvPr/>
            </p:nvSpPr>
            <p:spPr>
              <a:xfrm>
                <a:off x="8089107" y="14571922"/>
                <a:ext cx="746125" cy="720723"/>
              </a:xfrm>
              <a:custGeom>
                <a:avLst/>
                <a:gdLst>
                  <a:gd name="csX0" fmla="*/ 0 w 746125"/>
                  <a:gd name="csY0" fmla="*/ 577850 h 720725"/>
                  <a:gd name="csX1" fmla="*/ 85725 w 746125"/>
                  <a:gd name="csY1" fmla="*/ 352425 h 720725"/>
                  <a:gd name="csX2" fmla="*/ 69850 w 746125"/>
                  <a:gd name="csY2" fmla="*/ 130175 h 720725"/>
                  <a:gd name="csX3" fmla="*/ 396875 w 746125"/>
                  <a:gd name="csY3" fmla="*/ 88900 h 720725"/>
                  <a:gd name="csX4" fmla="*/ 590550 w 746125"/>
                  <a:gd name="csY4" fmla="*/ 0 h 720725"/>
                  <a:gd name="csX5" fmla="*/ 746125 w 746125"/>
                  <a:gd name="csY5" fmla="*/ 187325 h 720725"/>
                  <a:gd name="csX6" fmla="*/ 644525 w 746125"/>
                  <a:gd name="csY6" fmla="*/ 377825 h 720725"/>
                  <a:gd name="csX7" fmla="*/ 723900 w 746125"/>
                  <a:gd name="csY7" fmla="*/ 466725 h 720725"/>
                  <a:gd name="csX8" fmla="*/ 571500 w 746125"/>
                  <a:gd name="csY8" fmla="*/ 558800 h 720725"/>
                  <a:gd name="csX9" fmla="*/ 390525 w 746125"/>
                  <a:gd name="csY9" fmla="*/ 561975 h 720725"/>
                  <a:gd name="csX10" fmla="*/ 257175 w 746125"/>
                  <a:gd name="csY10" fmla="*/ 720725 h 720725"/>
                  <a:gd name="csX11" fmla="*/ 0 w 746125"/>
                  <a:gd name="csY11" fmla="*/ 577850 h 72072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746125" h="720725">
                    <a:moveTo>
                      <a:pt x="0" y="577850"/>
                    </a:moveTo>
                    <a:lnTo>
                      <a:pt x="85725" y="352425"/>
                    </a:lnTo>
                    <a:lnTo>
                      <a:pt x="69850" y="130175"/>
                    </a:lnTo>
                    <a:lnTo>
                      <a:pt x="396875" y="88900"/>
                    </a:lnTo>
                    <a:lnTo>
                      <a:pt x="590550" y="0"/>
                    </a:lnTo>
                    <a:lnTo>
                      <a:pt x="746125" y="187325"/>
                    </a:lnTo>
                    <a:lnTo>
                      <a:pt x="644525" y="377825"/>
                    </a:lnTo>
                    <a:lnTo>
                      <a:pt x="723900" y="466725"/>
                    </a:lnTo>
                    <a:lnTo>
                      <a:pt x="571500" y="558800"/>
                    </a:lnTo>
                    <a:lnTo>
                      <a:pt x="390525" y="561975"/>
                    </a:lnTo>
                    <a:lnTo>
                      <a:pt x="257175" y="720725"/>
                    </a:lnTo>
                    <a:lnTo>
                      <a:pt x="0" y="577850"/>
                    </a:lnTo>
                    <a:close/>
                  </a:path>
                </a:pathLst>
              </a:custGeom>
              <a:solidFill>
                <a:srgbClr val="DAE8FC"/>
              </a:solidFill>
              <a:ln w="9525">
                <a:solidFill>
                  <a:srgbClr val="6C8EB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dirty="0">
                  <a:latin typeface="Helvetica" pitchFamily="2" charset="0"/>
                </a:endParaRPr>
              </a:p>
            </p:txBody>
          </p:sp>
          <p:sp>
            <p:nvSpPr>
              <p:cNvPr id="142" name="Freeform 141">
                <a:extLst>
                  <a:ext uri="{FF2B5EF4-FFF2-40B4-BE49-F238E27FC236}">
                    <a16:creationId xmlns:a16="http://schemas.microsoft.com/office/drawing/2014/main" id="{8B7F4818-DEAB-39FF-D652-36A21974F0BA}"/>
                  </a:ext>
                </a:extLst>
              </p:cNvPr>
              <p:cNvSpPr>
                <a:spLocks/>
              </p:cNvSpPr>
              <p:nvPr/>
            </p:nvSpPr>
            <p:spPr>
              <a:xfrm>
                <a:off x="8933656" y="15159294"/>
                <a:ext cx="638176" cy="412749"/>
              </a:xfrm>
              <a:custGeom>
                <a:avLst/>
                <a:gdLst>
                  <a:gd name="csX0" fmla="*/ 0 w 638175"/>
                  <a:gd name="csY0" fmla="*/ 209550 h 412750"/>
                  <a:gd name="csX1" fmla="*/ 82550 w 638175"/>
                  <a:gd name="csY1" fmla="*/ 82550 h 412750"/>
                  <a:gd name="csX2" fmla="*/ 434975 w 638175"/>
                  <a:gd name="csY2" fmla="*/ 0 h 412750"/>
                  <a:gd name="csX3" fmla="*/ 593725 w 638175"/>
                  <a:gd name="csY3" fmla="*/ 60325 h 412750"/>
                  <a:gd name="csX4" fmla="*/ 638175 w 638175"/>
                  <a:gd name="csY4" fmla="*/ 146050 h 412750"/>
                  <a:gd name="csX5" fmla="*/ 501650 w 638175"/>
                  <a:gd name="csY5" fmla="*/ 288925 h 412750"/>
                  <a:gd name="csX6" fmla="*/ 555625 w 638175"/>
                  <a:gd name="csY6" fmla="*/ 377825 h 412750"/>
                  <a:gd name="csX7" fmla="*/ 371475 w 638175"/>
                  <a:gd name="csY7" fmla="*/ 412750 h 412750"/>
                  <a:gd name="csX8" fmla="*/ 301625 w 638175"/>
                  <a:gd name="csY8" fmla="*/ 342900 h 412750"/>
                  <a:gd name="csX9" fmla="*/ 53975 w 638175"/>
                  <a:gd name="csY9" fmla="*/ 311150 h 412750"/>
                  <a:gd name="csX10" fmla="*/ 0 w 638175"/>
                  <a:gd name="csY10" fmla="*/ 209550 h 4127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638175" h="412750">
                    <a:moveTo>
                      <a:pt x="0" y="209550"/>
                    </a:moveTo>
                    <a:lnTo>
                      <a:pt x="82550" y="82550"/>
                    </a:lnTo>
                    <a:lnTo>
                      <a:pt x="434975" y="0"/>
                    </a:lnTo>
                    <a:lnTo>
                      <a:pt x="593725" y="60325"/>
                    </a:lnTo>
                    <a:lnTo>
                      <a:pt x="638175" y="146050"/>
                    </a:lnTo>
                    <a:lnTo>
                      <a:pt x="501650" y="288925"/>
                    </a:lnTo>
                    <a:lnTo>
                      <a:pt x="555625" y="377825"/>
                    </a:lnTo>
                    <a:lnTo>
                      <a:pt x="371475" y="412750"/>
                    </a:lnTo>
                    <a:lnTo>
                      <a:pt x="301625" y="342900"/>
                    </a:lnTo>
                    <a:lnTo>
                      <a:pt x="53975" y="311150"/>
                    </a:lnTo>
                    <a:lnTo>
                      <a:pt x="0" y="209550"/>
                    </a:lnTo>
                    <a:close/>
                  </a:path>
                </a:pathLst>
              </a:custGeom>
              <a:solidFill>
                <a:srgbClr val="DAE8FC"/>
              </a:solidFill>
              <a:ln w="9525">
                <a:solidFill>
                  <a:srgbClr val="6C8EB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latin typeface="Helvetica" pitchFamily="2" charset="0"/>
                </a:endParaRPr>
              </a:p>
            </p:txBody>
          </p:sp>
          <p:sp>
            <p:nvSpPr>
              <p:cNvPr id="143" name="Freeform 142">
                <a:extLst>
                  <a:ext uri="{FF2B5EF4-FFF2-40B4-BE49-F238E27FC236}">
                    <a16:creationId xmlns:a16="http://schemas.microsoft.com/office/drawing/2014/main" id="{06D85D03-1268-8493-0C51-526A1762E97C}"/>
                  </a:ext>
                </a:extLst>
              </p:cNvPr>
              <p:cNvSpPr>
                <a:spLocks/>
              </p:cNvSpPr>
              <p:nvPr/>
            </p:nvSpPr>
            <p:spPr>
              <a:xfrm>
                <a:off x="8333581" y="14781472"/>
                <a:ext cx="320673" cy="225423"/>
              </a:xfrm>
              <a:custGeom>
                <a:avLst/>
                <a:gdLst>
                  <a:gd name="csX0" fmla="*/ 0 w 320675"/>
                  <a:gd name="csY0" fmla="*/ 41275 h 225425"/>
                  <a:gd name="csX1" fmla="*/ 234950 w 320675"/>
                  <a:gd name="csY1" fmla="*/ 0 h 225425"/>
                  <a:gd name="csX2" fmla="*/ 215900 w 320675"/>
                  <a:gd name="csY2" fmla="*/ 92075 h 225425"/>
                  <a:gd name="csX3" fmla="*/ 320675 w 320675"/>
                  <a:gd name="csY3" fmla="*/ 136525 h 225425"/>
                  <a:gd name="csX4" fmla="*/ 158750 w 320675"/>
                  <a:gd name="csY4" fmla="*/ 225425 h 225425"/>
                  <a:gd name="csX5" fmla="*/ 19050 w 320675"/>
                  <a:gd name="csY5" fmla="*/ 158750 h 225425"/>
                  <a:gd name="csX6" fmla="*/ 0 w 320675"/>
                  <a:gd name="csY6" fmla="*/ 41275 h 22542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20675" h="225425">
                    <a:moveTo>
                      <a:pt x="0" y="41275"/>
                    </a:moveTo>
                    <a:lnTo>
                      <a:pt x="234950" y="0"/>
                    </a:lnTo>
                    <a:lnTo>
                      <a:pt x="215900" y="92075"/>
                    </a:lnTo>
                    <a:lnTo>
                      <a:pt x="320675" y="136525"/>
                    </a:lnTo>
                    <a:lnTo>
                      <a:pt x="158750" y="225425"/>
                    </a:lnTo>
                    <a:lnTo>
                      <a:pt x="19050" y="158750"/>
                    </a:lnTo>
                    <a:lnTo>
                      <a:pt x="0" y="41275"/>
                    </a:lnTo>
                    <a:close/>
                  </a:path>
                </a:pathLst>
              </a:custGeom>
              <a:solidFill>
                <a:schemeClr val="bg1"/>
              </a:solidFill>
              <a:ln w="9525">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latin typeface="Helvetica" pitchFamily="2" charset="0"/>
                </a:endParaRPr>
              </a:p>
            </p:txBody>
          </p:sp>
          <p:sp>
            <p:nvSpPr>
              <p:cNvPr id="144" name="Freeform 143">
                <a:extLst>
                  <a:ext uri="{FF2B5EF4-FFF2-40B4-BE49-F238E27FC236}">
                    <a16:creationId xmlns:a16="http://schemas.microsoft.com/office/drawing/2014/main" id="{447782CF-1135-C5A1-33A1-A4785F91E91A}"/>
                  </a:ext>
                </a:extLst>
              </p:cNvPr>
              <p:cNvSpPr>
                <a:spLocks/>
              </p:cNvSpPr>
              <p:nvPr/>
            </p:nvSpPr>
            <p:spPr>
              <a:xfrm>
                <a:off x="9108282" y="14610020"/>
                <a:ext cx="390524" cy="406402"/>
              </a:xfrm>
              <a:custGeom>
                <a:avLst/>
                <a:gdLst>
                  <a:gd name="csX0" fmla="*/ 0 w 390525"/>
                  <a:gd name="csY0" fmla="*/ 130175 h 406400"/>
                  <a:gd name="csX1" fmla="*/ 142875 w 390525"/>
                  <a:gd name="csY1" fmla="*/ 0 h 406400"/>
                  <a:gd name="csX2" fmla="*/ 257175 w 390525"/>
                  <a:gd name="csY2" fmla="*/ 25400 h 406400"/>
                  <a:gd name="csX3" fmla="*/ 377825 w 390525"/>
                  <a:gd name="csY3" fmla="*/ 168275 h 406400"/>
                  <a:gd name="csX4" fmla="*/ 231775 w 390525"/>
                  <a:gd name="csY4" fmla="*/ 196850 h 406400"/>
                  <a:gd name="csX5" fmla="*/ 390525 w 390525"/>
                  <a:gd name="csY5" fmla="*/ 304800 h 406400"/>
                  <a:gd name="csX6" fmla="*/ 288925 w 390525"/>
                  <a:gd name="csY6" fmla="*/ 403225 h 406400"/>
                  <a:gd name="csX7" fmla="*/ 82550 w 390525"/>
                  <a:gd name="csY7" fmla="*/ 406400 h 406400"/>
                  <a:gd name="csX8" fmla="*/ 0 w 390525"/>
                  <a:gd name="csY8" fmla="*/ 130175 h 4064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390525" h="406400">
                    <a:moveTo>
                      <a:pt x="0" y="130175"/>
                    </a:moveTo>
                    <a:lnTo>
                      <a:pt x="142875" y="0"/>
                    </a:lnTo>
                    <a:lnTo>
                      <a:pt x="257175" y="25400"/>
                    </a:lnTo>
                    <a:lnTo>
                      <a:pt x="377825" y="168275"/>
                    </a:lnTo>
                    <a:lnTo>
                      <a:pt x="231775" y="196850"/>
                    </a:lnTo>
                    <a:lnTo>
                      <a:pt x="390525" y="304800"/>
                    </a:lnTo>
                    <a:lnTo>
                      <a:pt x="288925" y="403225"/>
                    </a:lnTo>
                    <a:lnTo>
                      <a:pt x="82550" y="406400"/>
                    </a:lnTo>
                    <a:lnTo>
                      <a:pt x="0" y="130175"/>
                    </a:lnTo>
                    <a:close/>
                  </a:path>
                </a:pathLst>
              </a:custGeom>
              <a:solidFill>
                <a:srgbClr val="DAE8FC"/>
              </a:solidFill>
              <a:ln w="9525">
                <a:solidFill>
                  <a:srgbClr val="6C8EB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latin typeface="Helvetica" pitchFamily="2" charset="0"/>
                </a:endParaRPr>
              </a:p>
            </p:txBody>
          </p:sp>
        </p:grpSp>
        <p:sp>
          <p:nvSpPr>
            <p:cNvPr id="145" name="Rectangle 144">
              <a:extLst>
                <a:ext uri="{FF2B5EF4-FFF2-40B4-BE49-F238E27FC236}">
                  <a16:creationId xmlns:a16="http://schemas.microsoft.com/office/drawing/2014/main" id="{BE1AD4F4-EC6C-0D94-E9BE-D0906CF59580}"/>
                </a:ext>
              </a:extLst>
            </p:cNvPr>
            <p:cNvSpPr>
              <a:spLocks/>
            </p:cNvSpPr>
            <p:nvPr/>
          </p:nvSpPr>
          <p:spPr>
            <a:xfrm>
              <a:off x="5180086" y="4961355"/>
              <a:ext cx="418315" cy="319204"/>
            </a:xfrm>
            <a:prstGeom prst="rect">
              <a:avLst/>
            </a:prstGeom>
            <a:noFill/>
            <a:ln w="12700">
              <a:solidFill>
                <a:srgbClr val="FF26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latin typeface="Helvetica" pitchFamily="2" charset="0"/>
              </a:endParaRPr>
            </a:p>
          </p:txBody>
        </p:sp>
        <p:sp>
          <p:nvSpPr>
            <p:cNvPr id="146" name="Rectangle 145">
              <a:extLst>
                <a:ext uri="{FF2B5EF4-FFF2-40B4-BE49-F238E27FC236}">
                  <a16:creationId xmlns:a16="http://schemas.microsoft.com/office/drawing/2014/main" id="{C2C4A82B-7349-98B9-46D8-D39E7746A8F4}"/>
                </a:ext>
              </a:extLst>
            </p:cNvPr>
            <p:cNvSpPr>
              <a:spLocks/>
            </p:cNvSpPr>
            <p:nvPr/>
          </p:nvSpPr>
          <p:spPr>
            <a:xfrm>
              <a:off x="6231615" y="4859942"/>
              <a:ext cx="467538" cy="450221"/>
            </a:xfrm>
            <a:prstGeom prst="rect">
              <a:avLst/>
            </a:prstGeom>
            <a:solidFill>
              <a:schemeClr val="bg1"/>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latin typeface="Helvetica" pitchFamily="2" charset="0"/>
              </a:endParaRPr>
            </a:p>
          </p:txBody>
        </p:sp>
        <p:grpSp>
          <p:nvGrpSpPr>
            <p:cNvPr id="147" name="Group 146">
              <a:extLst>
                <a:ext uri="{FF2B5EF4-FFF2-40B4-BE49-F238E27FC236}">
                  <a16:creationId xmlns:a16="http://schemas.microsoft.com/office/drawing/2014/main" id="{3D96690D-1152-79C9-0218-D339DD757CBF}"/>
                </a:ext>
              </a:extLst>
            </p:cNvPr>
            <p:cNvGrpSpPr>
              <a:grpSpLocks/>
            </p:cNvGrpSpPr>
            <p:nvPr/>
          </p:nvGrpSpPr>
          <p:grpSpPr>
            <a:xfrm>
              <a:off x="6267018" y="4971277"/>
              <a:ext cx="402535" cy="295262"/>
              <a:chOff x="11482389" y="15859125"/>
              <a:chExt cx="1250950" cy="917578"/>
            </a:xfrm>
          </p:grpSpPr>
          <p:sp>
            <p:nvSpPr>
              <p:cNvPr id="148" name="Freeform 147">
                <a:extLst>
                  <a:ext uri="{FF2B5EF4-FFF2-40B4-BE49-F238E27FC236}">
                    <a16:creationId xmlns:a16="http://schemas.microsoft.com/office/drawing/2014/main" id="{8511A3F6-E3AD-03AC-1013-EEFBBB157133}"/>
                  </a:ext>
                </a:extLst>
              </p:cNvPr>
              <p:cNvSpPr>
                <a:spLocks/>
              </p:cNvSpPr>
              <p:nvPr/>
            </p:nvSpPr>
            <p:spPr>
              <a:xfrm>
                <a:off x="11482389" y="15859125"/>
                <a:ext cx="869952" cy="520700"/>
              </a:xfrm>
              <a:custGeom>
                <a:avLst/>
                <a:gdLst>
                  <a:gd name="csX0" fmla="*/ 0 w 869950"/>
                  <a:gd name="csY0" fmla="*/ 304800 h 520700"/>
                  <a:gd name="csX1" fmla="*/ 260350 w 869950"/>
                  <a:gd name="csY1" fmla="*/ 269875 h 520700"/>
                  <a:gd name="csX2" fmla="*/ 282575 w 869950"/>
                  <a:gd name="csY2" fmla="*/ 206375 h 520700"/>
                  <a:gd name="csX3" fmla="*/ 387350 w 869950"/>
                  <a:gd name="csY3" fmla="*/ 193675 h 520700"/>
                  <a:gd name="csX4" fmla="*/ 419100 w 869950"/>
                  <a:gd name="csY4" fmla="*/ 123825 h 520700"/>
                  <a:gd name="csX5" fmla="*/ 628650 w 869950"/>
                  <a:gd name="csY5" fmla="*/ 120650 h 520700"/>
                  <a:gd name="csX6" fmla="*/ 727075 w 869950"/>
                  <a:gd name="csY6" fmla="*/ 0 h 520700"/>
                  <a:gd name="csX7" fmla="*/ 869950 w 869950"/>
                  <a:gd name="csY7" fmla="*/ 355600 h 520700"/>
                  <a:gd name="csX8" fmla="*/ 558800 w 869950"/>
                  <a:gd name="csY8" fmla="*/ 520700 h 520700"/>
                  <a:gd name="csX9" fmla="*/ 292100 w 869950"/>
                  <a:gd name="csY9" fmla="*/ 396875 h 520700"/>
                  <a:gd name="csX10" fmla="*/ 38100 w 869950"/>
                  <a:gd name="csY10" fmla="*/ 406400 h 520700"/>
                  <a:gd name="csX11" fmla="*/ 0 w 869950"/>
                  <a:gd name="csY11" fmla="*/ 304800 h 5207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869950" h="520700">
                    <a:moveTo>
                      <a:pt x="0" y="304800"/>
                    </a:moveTo>
                    <a:lnTo>
                      <a:pt x="260350" y="269875"/>
                    </a:lnTo>
                    <a:lnTo>
                      <a:pt x="282575" y="206375"/>
                    </a:lnTo>
                    <a:lnTo>
                      <a:pt x="387350" y="193675"/>
                    </a:lnTo>
                    <a:lnTo>
                      <a:pt x="419100" y="123825"/>
                    </a:lnTo>
                    <a:lnTo>
                      <a:pt x="628650" y="120650"/>
                    </a:lnTo>
                    <a:lnTo>
                      <a:pt x="727075" y="0"/>
                    </a:lnTo>
                    <a:lnTo>
                      <a:pt x="869950" y="355600"/>
                    </a:lnTo>
                    <a:lnTo>
                      <a:pt x="558800" y="520700"/>
                    </a:lnTo>
                    <a:lnTo>
                      <a:pt x="292100" y="396875"/>
                    </a:lnTo>
                    <a:lnTo>
                      <a:pt x="38100" y="406400"/>
                    </a:lnTo>
                    <a:lnTo>
                      <a:pt x="0" y="304800"/>
                    </a:lnTo>
                    <a:close/>
                  </a:path>
                </a:pathLst>
              </a:custGeom>
              <a:solidFill>
                <a:srgbClr val="DAE8FC"/>
              </a:solidFill>
              <a:ln w="9525">
                <a:solidFill>
                  <a:srgbClr val="6C8EB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latin typeface="Helvetica" pitchFamily="2" charset="0"/>
                </a:endParaRPr>
              </a:p>
            </p:txBody>
          </p:sp>
          <p:sp>
            <p:nvSpPr>
              <p:cNvPr id="149" name="Freeform 148">
                <a:extLst>
                  <a:ext uri="{FF2B5EF4-FFF2-40B4-BE49-F238E27FC236}">
                    <a16:creationId xmlns:a16="http://schemas.microsoft.com/office/drawing/2014/main" id="{1AD53A52-F667-02DF-2F2A-6889237FBACC}"/>
                  </a:ext>
                </a:extLst>
              </p:cNvPr>
              <p:cNvSpPr>
                <a:spLocks/>
              </p:cNvSpPr>
              <p:nvPr/>
            </p:nvSpPr>
            <p:spPr>
              <a:xfrm>
                <a:off x="12142790" y="16379828"/>
                <a:ext cx="590549" cy="396875"/>
              </a:xfrm>
              <a:custGeom>
                <a:avLst/>
                <a:gdLst>
                  <a:gd name="csX0" fmla="*/ 57150 w 590550"/>
                  <a:gd name="csY0" fmla="*/ 111125 h 396875"/>
                  <a:gd name="csX1" fmla="*/ 282575 w 590550"/>
                  <a:gd name="csY1" fmla="*/ 130175 h 396875"/>
                  <a:gd name="csX2" fmla="*/ 558800 w 590550"/>
                  <a:gd name="csY2" fmla="*/ 0 h 396875"/>
                  <a:gd name="csX3" fmla="*/ 590550 w 590550"/>
                  <a:gd name="csY3" fmla="*/ 228600 h 396875"/>
                  <a:gd name="csX4" fmla="*/ 263525 w 590550"/>
                  <a:gd name="csY4" fmla="*/ 368300 h 396875"/>
                  <a:gd name="csX5" fmla="*/ 0 w 590550"/>
                  <a:gd name="csY5" fmla="*/ 396875 h 396875"/>
                  <a:gd name="csX6" fmla="*/ 57150 w 590550"/>
                  <a:gd name="csY6" fmla="*/ 111125 h 39687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90550" h="396875">
                    <a:moveTo>
                      <a:pt x="57150" y="111125"/>
                    </a:moveTo>
                    <a:lnTo>
                      <a:pt x="282575" y="130175"/>
                    </a:lnTo>
                    <a:lnTo>
                      <a:pt x="558800" y="0"/>
                    </a:lnTo>
                    <a:lnTo>
                      <a:pt x="590550" y="228600"/>
                    </a:lnTo>
                    <a:lnTo>
                      <a:pt x="263525" y="368300"/>
                    </a:lnTo>
                    <a:lnTo>
                      <a:pt x="0" y="396875"/>
                    </a:lnTo>
                    <a:lnTo>
                      <a:pt x="57150" y="111125"/>
                    </a:lnTo>
                    <a:close/>
                  </a:path>
                </a:pathLst>
              </a:custGeom>
              <a:solidFill>
                <a:srgbClr val="DAE8FC"/>
              </a:solidFill>
              <a:ln w="9525">
                <a:solidFill>
                  <a:srgbClr val="6C8EB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latin typeface="Helvetica" pitchFamily="2" charset="0"/>
                </a:endParaRPr>
              </a:p>
            </p:txBody>
          </p:sp>
        </p:grpSp>
        <p:sp>
          <p:nvSpPr>
            <p:cNvPr id="150" name="Rectangle 149">
              <a:extLst>
                <a:ext uri="{FF2B5EF4-FFF2-40B4-BE49-F238E27FC236}">
                  <a16:creationId xmlns:a16="http://schemas.microsoft.com/office/drawing/2014/main" id="{BF72DEA1-357B-D53E-7D91-887D20913D9B}"/>
                </a:ext>
              </a:extLst>
            </p:cNvPr>
            <p:cNvSpPr>
              <a:spLocks/>
            </p:cNvSpPr>
            <p:nvPr/>
          </p:nvSpPr>
          <p:spPr>
            <a:xfrm>
              <a:off x="6249516" y="4957865"/>
              <a:ext cx="424351" cy="322742"/>
            </a:xfrm>
            <a:prstGeom prst="rect">
              <a:avLst/>
            </a:prstGeom>
            <a:noFill/>
            <a:ln w="12700">
              <a:solidFill>
                <a:srgbClr val="FF26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latin typeface="Helvetica" pitchFamily="2" charset="0"/>
              </a:endParaRPr>
            </a:p>
          </p:txBody>
        </p:sp>
        <p:sp>
          <p:nvSpPr>
            <p:cNvPr id="151" name="Rectangle 150">
              <a:extLst>
                <a:ext uri="{FF2B5EF4-FFF2-40B4-BE49-F238E27FC236}">
                  <a16:creationId xmlns:a16="http://schemas.microsoft.com/office/drawing/2014/main" id="{623DF7BB-CE97-DFCD-D9E9-E64FD312412E}"/>
                </a:ext>
              </a:extLst>
            </p:cNvPr>
            <p:cNvSpPr>
              <a:spLocks/>
            </p:cNvSpPr>
            <p:nvPr/>
          </p:nvSpPr>
          <p:spPr>
            <a:xfrm>
              <a:off x="5609137" y="3931125"/>
              <a:ext cx="570327" cy="781239"/>
            </a:xfrm>
            <a:prstGeom prst="rect">
              <a:avLst/>
            </a:prstGeom>
            <a:solidFill>
              <a:schemeClr val="bg1"/>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dirty="0">
                <a:latin typeface="Helvetica" pitchFamily="2" charset="0"/>
              </a:endParaRPr>
            </a:p>
          </p:txBody>
        </p:sp>
        <p:grpSp>
          <p:nvGrpSpPr>
            <p:cNvPr id="152" name="Group 151">
              <a:extLst>
                <a:ext uri="{FF2B5EF4-FFF2-40B4-BE49-F238E27FC236}">
                  <a16:creationId xmlns:a16="http://schemas.microsoft.com/office/drawing/2014/main" id="{B1252DDB-887F-1A13-BB37-2FFD83D756B0}"/>
                </a:ext>
              </a:extLst>
            </p:cNvPr>
            <p:cNvGrpSpPr>
              <a:grpSpLocks/>
            </p:cNvGrpSpPr>
            <p:nvPr/>
          </p:nvGrpSpPr>
          <p:grpSpPr>
            <a:xfrm>
              <a:off x="5666530" y="4056931"/>
              <a:ext cx="464274" cy="609974"/>
              <a:chOff x="9310857" y="14584374"/>
              <a:chExt cx="588793" cy="773570"/>
            </a:xfrm>
          </p:grpSpPr>
          <p:sp>
            <p:nvSpPr>
              <p:cNvPr id="153" name="Freeform 152">
                <a:extLst>
                  <a:ext uri="{FF2B5EF4-FFF2-40B4-BE49-F238E27FC236}">
                    <a16:creationId xmlns:a16="http://schemas.microsoft.com/office/drawing/2014/main" id="{742502F0-B920-6A18-53CF-E5BD3B972112}"/>
                  </a:ext>
                </a:extLst>
              </p:cNvPr>
              <p:cNvSpPr>
                <a:spLocks/>
              </p:cNvSpPr>
              <p:nvPr/>
            </p:nvSpPr>
            <p:spPr>
              <a:xfrm>
                <a:off x="9310857" y="14584374"/>
                <a:ext cx="296287" cy="286201"/>
              </a:xfrm>
              <a:custGeom>
                <a:avLst/>
                <a:gdLst>
                  <a:gd name="csX0" fmla="*/ 0 w 746125"/>
                  <a:gd name="csY0" fmla="*/ 577850 h 720725"/>
                  <a:gd name="csX1" fmla="*/ 85725 w 746125"/>
                  <a:gd name="csY1" fmla="*/ 352425 h 720725"/>
                  <a:gd name="csX2" fmla="*/ 69850 w 746125"/>
                  <a:gd name="csY2" fmla="*/ 130175 h 720725"/>
                  <a:gd name="csX3" fmla="*/ 396875 w 746125"/>
                  <a:gd name="csY3" fmla="*/ 88900 h 720725"/>
                  <a:gd name="csX4" fmla="*/ 590550 w 746125"/>
                  <a:gd name="csY4" fmla="*/ 0 h 720725"/>
                  <a:gd name="csX5" fmla="*/ 746125 w 746125"/>
                  <a:gd name="csY5" fmla="*/ 187325 h 720725"/>
                  <a:gd name="csX6" fmla="*/ 644525 w 746125"/>
                  <a:gd name="csY6" fmla="*/ 377825 h 720725"/>
                  <a:gd name="csX7" fmla="*/ 723900 w 746125"/>
                  <a:gd name="csY7" fmla="*/ 466725 h 720725"/>
                  <a:gd name="csX8" fmla="*/ 571500 w 746125"/>
                  <a:gd name="csY8" fmla="*/ 558800 h 720725"/>
                  <a:gd name="csX9" fmla="*/ 390525 w 746125"/>
                  <a:gd name="csY9" fmla="*/ 561975 h 720725"/>
                  <a:gd name="csX10" fmla="*/ 257175 w 746125"/>
                  <a:gd name="csY10" fmla="*/ 720725 h 720725"/>
                  <a:gd name="csX11" fmla="*/ 0 w 746125"/>
                  <a:gd name="csY11" fmla="*/ 577850 h 72072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746125" h="720725">
                    <a:moveTo>
                      <a:pt x="0" y="577850"/>
                    </a:moveTo>
                    <a:lnTo>
                      <a:pt x="85725" y="352425"/>
                    </a:lnTo>
                    <a:lnTo>
                      <a:pt x="69850" y="130175"/>
                    </a:lnTo>
                    <a:lnTo>
                      <a:pt x="396875" y="88900"/>
                    </a:lnTo>
                    <a:lnTo>
                      <a:pt x="590550" y="0"/>
                    </a:lnTo>
                    <a:lnTo>
                      <a:pt x="746125" y="187325"/>
                    </a:lnTo>
                    <a:lnTo>
                      <a:pt x="644525" y="377825"/>
                    </a:lnTo>
                    <a:lnTo>
                      <a:pt x="723900" y="466725"/>
                    </a:lnTo>
                    <a:lnTo>
                      <a:pt x="571500" y="558800"/>
                    </a:lnTo>
                    <a:lnTo>
                      <a:pt x="390525" y="561975"/>
                    </a:lnTo>
                    <a:lnTo>
                      <a:pt x="257175" y="720725"/>
                    </a:lnTo>
                    <a:lnTo>
                      <a:pt x="0" y="577850"/>
                    </a:lnTo>
                    <a:close/>
                  </a:path>
                </a:pathLst>
              </a:custGeom>
              <a:solidFill>
                <a:srgbClr val="DAE8FC"/>
              </a:solidFill>
              <a:ln w="9525">
                <a:solidFill>
                  <a:srgbClr val="6C8EB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dirty="0">
                  <a:latin typeface="Helvetica" pitchFamily="2" charset="0"/>
                </a:endParaRPr>
              </a:p>
            </p:txBody>
          </p:sp>
          <p:sp>
            <p:nvSpPr>
              <p:cNvPr id="154" name="Freeform 153">
                <a:extLst>
                  <a:ext uri="{FF2B5EF4-FFF2-40B4-BE49-F238E27FC236}">
                    <a16:creationId xmlns:a16="http://schemas.microsoft.com/office/drawing/2014/main" id="{1D268235-38B4-BFA5-2655-8E7529B16F94}"/>
                  </a:ext>
                </a:extLst>
              </p:cNvPr>
              <p:cNvSpPr>
                <a:spLocks/>
              </p:cNvSpPr>
              <p:nvPr/>
            </p:nvSpPr>
            <p:spPr>
              <a:xfrm>
                <a:off x="9646229" y="14817620"/>
                <a:ext cx="253421" cy="163904"/>
              </a:xfrm>
              <a:custGeom>
                <a:avLst/>
                <a:gdLst>
                  <a:gd name="csX0" fmla="*/ 0 w 638175"/>
                  <a:gd name="csY0" fmla="*/ 209550 h 412750"/>
                  <a:gd name="csX1" fmla="*/ 82550 w 638175"/>
                  <a:gd name="csY1" fmla="*/ 82550 h 412750"/>
                  <a:gd name="csX2" fmla="*/ 434975 w 638175"/>
                  <a:gd name="csY2" fmla="*/ 0 h 412750"/>
                  <a:gd name="csX3" fmla="*/ 593725 w 638175"/>
                  <a:gd name="csY3" fmla="*/ 60325 h 412750"/>
                  <a:gd name="csX4" fmla="*/ 638175 w 638175"/>
                  <a:gd name="csY4" fmla="*/ 146050 h 412750"/>
                  <a:gd name="csX5" fmla="*/ 501650 w 638175"/>
                  <a:gd name="csY5" fmla="*/ 288925 h 412750"/>
                  <a:gd name="csX6" fmla="*/ 555625 w 638175"/>
                  <a:gd name="csY6" fmla="*/ 377825 h 412750"/>
                  <a:gd name="csX7" fmla="*/ 371475 w 638175"/>
                  <a:gd name="csY7" fmla="*/ 412750 h 412750"/>
                  <a:gd name="csX8" fmla="*/ 301625 w 638175"/>
                  <a:gd name="csY8" fmla="*/ 342900 h 412750"/>
                  <a:gd name="csX9" fmla="*/ 53975 w 638175"/>
                  <a:gd name="csY9" fmla="*/ 311150 h 412750"/>
                  <a:gd name="csX10" fmla="*/ 0 w 638175"/>
                  <a:gd name="csY10" fmla="*/ 209550 h 4127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638175" h="412750">
                    <a:moveTo>
                      <a:pt x="0" y="209550"/>
                    </a:moveTo>
                    <a:lnTo>
                      <a:pt x="82550" y="82550"/>
                    </a:lnTo>
                    <a:lnTo>
                      <a:pt x="434975" y="0"/>
                    </a:lnTo>
                    <a:lnTo>
                      <a:pt x="593725" y="60325"/>
                    </a:lnTo>
                    <a:lnTo>
                      <a:pt x="638175" y="146050"/>
                    </a:lnTo>
                    <a:lnTo>
                      <a:pt x="501650" y="288925"/>
                    </a:lnTo>
                    <a:lnTo>
                      <a:pt x="555625" y="377825"/>
                    </a:lnTo>
                    <a:lnTo>
                      <a:pt x="371475" y="412750"/>
                    </a:lnTo>
                    <a:lnTo>
                      <a:pt x="301625" y="342900"/>
                    </a:lnTo>
                    <a:lnTo>
                      <a:pt x="53975" y="311150"/>
                    </a:lnTo>
                    <a:lnTo>
                      <a:pt x="0" y="209550"/>
                    </a:lnTo>
                    <a:close/>
                  </a:path>
                </a:pathLst>
              </a:custGeom>
              <a:solidFill>
                <a:srgbClr val="DAE8FC"/>
              </a:solidFill>
              <a:ln w="9525">
                <a:solidFill>
                  <a:srgbClr val="6C8EB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latin typeface="Helvetica" pitchFamily="2" charset="0"/>
                </a:endParaRPr>
              </a:p>
            </p:txBody>
          </p:sp>
          <p:sp>
            <p:nvSpPr>
              <p:cNvPr id="155" name="Freeform 154">
                <a:extLst>
                  <a:ext uri="{FF2B5EF4-FFF2-40B4-BE49-F238E27FC236}">
                    <a16:creationId xmlns:a16="http://schemas.microsoft.com/office/drawing/2014/main" id="{2D7E67CF-9B40-6DA1-4AD2-8E6DBDF403C5}"/>
                  </a:ext>
                </a:extLst>
              </p:cNvPr>
              <p:cNvSpPr>
                <a:spLocks/>
              </p:cNvSpPr>
              <p:nvPr/>
            </p:nvSpPr>
            <p:spPr>
              <a:xfrm>
                <a:off x="9334812" y="14984046"/>
                <a:ext cx="345459" cy="206771"/>
              </a:xfrm>
              <a:custGeom>
                <a:avLst/>
                <a:gdLst>
                  <a:gd name="csX0" fmla="*/ 0 w 869950"/>
                  <a:gd name="csY0" fmla="*/ 304800 h 520700"/>
                  <a:gd name="csX1" fmla="*/ 260350 w 869950"/>
                  <a:gd name="csY1" fmla="*/ 269875 h 520700"/>
                  <a:gd name="csX2" fmla="*/ 282575 w 869950"/>
                  <a:gd name="csY2" fmla="*/ 206375 h 520700"/>
                  <a:gd name="csX3" fmla="*/ 387350 w 869950"/>
                  <a:gd name="csY3" fmla="*/ 193675 h 520700"/>
                  <a:gd name="csX4" fmla="*/ 419100 w 869950"/>
                  <a:gd name="csY4" fmla="*/ 123825 h 520700"/>
                  <a:gd name="csX5" fmla="*/ 628650 w 869950"/>
                  <a:gd name="csY5" fmla="*/ 120650 h 520700"/>
                  <a:gd name="csX6" fmla="*/ 727075 w 869950"/>
                  <a:gd name="csY6" fmla="*/ 0 h 520700"/>
                  <a:gd name="csX7" fmla="*/ 869950 w 869950"/>
                  <a:gd name="csY7" fmla="*/ 355600 h 520700"/>
                  <a:gd name="csX8" fmla="*/ 558800 w 869950"/>
                  <a:gd name="csY8" fmla="*/ 520700 h 520700"/>
                  <a:gd name="csX9" fmla="*/ 292100 w 869950"/>
                  <a:gd name="csY9" fmla="*/ 396875 h 520700"/>
                  <a:gd name="csX10" fmla="*/ 38100 w 869950"/>
                  <a:gd name="csY10" fmla="*/ 406400 h 520700"/>
                  <a:gd name="csX11" fmla="*/ 0 w 869950"/>
                  <a:gd name="csY11" fmla="*/ 304800 h 5207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869950" h="520700">
                    <a:moveTo>
                      <a:pt x="0" y="304800"/>
                    </a:moveTo>
                    <a:lnTo>
                      <a:pt x="260350" y="269875"/>
                    </a:lnTo>
                    <a:lnTo>
                      <a:pt x="282575" y="206375"/>
                    </a:lnTo>
                    <a:lnTo>
                      <a:pt x="387350" y="193675"/>
                    </a:lnTo>
                    <a:lnTo>
                      <a:pt x="419100" y="123825"/>
                    </a:lnTo>
                    <a:lnTo>
                      <a:pt x="628650" y="120650"/>
                    </a:lnTo>
                    <a:lnTo>
                      <a:pt x="727075" y="0"/>
                    </a:lnTo>
                    <a:lnTo>
                      <a:pt x="869950" y="355600"/>
                    </a:lnTo>
                    <a:lnTo>
                      <a:pt x="558800" y="520700"/>
                    </a:lnTo>
                    <a:lnTo>
                      <a:pt x="292100" y="396875"/>
                    </a:lnTo>
                    <a:lnTo>
                      <a:pt x="38100" y="406400"/>
                    </a:lnTo>
                    <a:lnTo>
                      <a:pt x="0" y="304800"/>
                    </a:lnTo>
                    <a:close/>
                  </a:path>
                </a:pathLst>
              </a:custGeom>
              <a:solidFill>
                <a:srgbClr val="DAE8FC"/>
              </a:solidFill>
              <a:ln w="9525">
                <a:solidFill>
                  <a:srgbClr val="6C8EB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latin typeface="Helvetica" pitchFamily="2" charset="0"/>
                </a:endParaRPr>
              </a:p>
            </p:txBody>
          </p:sp>
          <p:sp>
            <p:nvSpPr>
              <p:cNvPr id="156" name="Freeform 155">
                <a:extLst>
                  <a:ext uri="{FF2B5EF4-FFF2-40B4-BE49-F238E27FC236}">
                    <a16:creationId xmlns:a16="http://schemas.microsoft.com/office/drawing/2014/main" id="{496886F8-4210-0628-42CB-E81B65C85EEA}"/>
                  </a:ext>
                </a:extLst>
              </p:cNvPr>
              <p:cNvSpPr>
                <a:spLocks/>
              </p:cNvSpPr>
              <p:nvPr/>
            </p:nvSpPr>
            <p:spPr>
              <a:xfrm>
                <a:off x="9651033" y="15200343"/>
                <a:ext cx="234509" cy="157601"/>
              </a:xfrm>
              <a:custGeom>
                <a:avLst/>
                <a:gdLst>
                  <a:gd name="csX0" fmla="*/ 57150 w 590550"/>
                  <a:gd name="csY0" fmla="*/ 111125 h 396875"/>
                  <a:gd name="csX1" fmla="*/ 282575 w 590550"/>
                  <a:gd name="csY1" fmla="*/ 130175 h 396875"/>
                  <a:gd name="csX2" fmla="*/ 558800 w 590550"/>
                  <a:gd name="csY2" fmla="*/ 0 h 396875"/>
                  <a:gd name="csX3" fmla="*/ 590550 w 590550"/>
                  <a:gd name="csY3" fmla="*/ 228600 h 396875"/>
                  <a:gd name="csX4" fmla="*/ 263525 w 590550"/>
                  <a:gd name="csY4" fmla="*/ 368300 h 396875"/>
                  <a:gd name="csX5" fmla="*/ 0 w 590550"/>
                  <a:gd name="csY5" fmla="*/ 396875 h 396875"/>
                  <a:gd name="csX6" fmla="*/ 57150 w 590550"/>
                  <a:gd name="csY6" fmla="*/ 111125 h 39687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90550" h="396875">
                    <a:moveTo>
                      <a:pt x="57150" y="111125"/>
                    </a:moveTo>
                    <a:lnTo>
                      <a:pt x="282575" y="130175"/>
                    </a:lnTo>
                    <a:lnTo>
                      <a:pt x="558800" y="0"/>
                    </a:lnTo>
                    <a:lnTo>
                      <a:pt x="590550" y="228600"/>
                    </a:lnTo>
                    <a:lnTo>
                      <a:pt x="263525" y="368300"/>
                    </a:lnTo>
                    <a:lnTo>
                      <a:pt x="0" y="396875"/>
                    </a:lnTo>
                    <a:lnTo>
                      <a:pt x="57150" y="111125"/>
                    </a:lnTo>
                    <a:close/>
                  </a:path>
                </a:pathLst>
              </a:custGeom>
              <a:solidFill>
                <a:srgbClr val="DAE8FC"/>
              </a:solidFill>
              <a:ln w="9525">
                <a:solidFill>
                  <a:srgbClr val="6C8EB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latin typeface="Helvetica" pitchFamily="2" charset="0"/>
                </a:endParaRPr>
              </a:p>
            </p:txBody>
          </p:sp>
          <p:sp>
            <p:nvSpPr>
              <p:cNvPr id="157" name="Freeform 156">
                <a:extLst>
                  <a:ext uri="{FF2B5EF4-FFF2-40B4-BE49-F238E27FC236}">
                    <a16:creationId xmlns:a16="http://schemas.microsoft.com/office/drawing/2014/main" id="{55227469-BE12-4DFB-A38F-6D9B730E7A0A}"/>
                  </a:ext>
                </a:extLst>
              </p:cNvPr>
              <p:cNvSpPr>
                <a:spLocks/>
              </p:cNvSpPr>
              <p:nvPr/>
            </p:nvSpPr>
            <p:spPr>
              <a:xfrm>
                <a:off x="9407939" y="14667587"/>
                <a:ext cx="127341" cy="89517"/>
              </a:xfrm>
              <a:custGeom>
                <a:avLst/>
                <a:gdLst>
                  <a:gd name="csX0" fmla="*/ 0 w 320675"/>
                  <a:gd name="csY0" fmla="*/ 41275 h 225425"/>
                  <a:gd name="csX1" fmla="*/ 234950 w 320675"/>
                  <a:gd name="csY1" fmla="*/ 0 h 225425"/>
                  <a:gd name="csX2" fmla="*/ 215900 w 320675"/>
                  <a:gd name="csY2" fmla="*/ 92075 h 225425"/>
                  <a:gd name="csX3" fmla="*/ 320675 w 320675"/>
                  <a:gd name="csY3" fmla="*/ 136525 h 225425"/>
                  <a:gd name="csX4" fmla="*/ 158750 w 320675"/>
                  <a:gd name="csY4" fmla="*/ 225425 h 225425"/>
                  <a:gd name="csX5" fmla="*/ 19050 w 320675"/>
                  <a:gd name="csY5" fmla="*/ 158750 h 225425"/>
                  <a:gd name="csX6" fmla="*/ 0 w 320675"/>
                  <a:gd name="csY6" fmla="*/ 41275 h 22542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20675" h="225425">
                    <a:moveTo>
                      <a:pt x="0" y="41275"/>
                    </a:moveTo>
                    <a:lnTo>
                      <a:pt x="234950" y="0"/>
                    </a:lnTo>
                    <a:lnTo>
                      <a:pt x="215900" y="92075"/>
                    </a:lnTo>
                    <a:lnTo>
                      <a:pt x="320675" y="136525"/>
                    </a:lnTo>
                    <a:lnTo>
                      <a:pt x="158750" y="225425"/>
                    </a:lnTo>
                    <a:lnTo>
                      <a:pt x="19050" y="158750"/>
                    </a:lnTo>
                    <a:lnTo>
                      <a:pt x="0" y="41275"/>
                    </a:lnTo>
                    <a:close/>
                  </a:path>
                </a:pathLst>
              </a:custGeom>
              <a:solidFill>
                <a:schemeClr val="bg1"/>
              </a:solidFill>
              <a:ln w="9525">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latin typeface="Helvetica" pitchFamily="2" charset="0"/>
                </a:endParaRPr>
              </a:p>
            </p:txBody>
          </p:sp>
          <p:sp>
            <p:nvSpPr>
              <p:cNvPr id="158" name="Freeform 157">
                <a:extLst>
                  <a:ext uri="{FF2B5EF4-FFF2-40B4-BE49-F238E27FC236}">
                    <a16:creationId xmlns:a16="http://schemas.microsoft.com/office/drawing/2014/main" id="{85F14BF3-F8A0-1FE3-95B1-41CFCAA956D9}"/>
                  </a:ext>
                </a:extLst>
              </p:cNvPr>
              <p:cNvSpPr>
                <a:spLocks/>
              </p:cNvSpPr>
              <p:nvPr/>
            </p:nvSpPr>
            <p:spPr>
              <a:xfrm>
                <a:off x="9715573" y="14599504"/>
                <a:ext cx="155078" cy="161382"/>
              </a:xfrm>
              <a:custGeom>
                <a:avLst/>
                <a:gdLst>
                  <a:gd name="csX0" fmla="*/ 0 w 390525"/>
                  <a:gd name="csY0" fmla="*/ 130175 h 406400"/>
                  <a:gd name="csX1" fmla="*/ 142875 w 390525"/>
                  <a:gd name="csY1" fmla="*/ 0 h 406400"/>
                  <a:gd name="csX2" fmla="*/ 257175 w 390525"/>
                  <a:gd name="csY2" fmla="*/ 25400 h 406400"/>
                  <a:gd name="csX3" fmla="*/ 377825 w 390525"/>
                  <a:gd name="csY3" fmla="*/ 168275 h 406400"/>
                  <a:gd name="csX4" fmla="*/ 231775 w 390525"/>
                  <a:gd name="csY4" fmla="*/ 196850 h 406400"/>
                  <a:gd name="csX5" fmla="*/ 390525 w 390525"/>
                  <a:gd name="csY5" fmla="*/ 304800 h 406400"/>
                  <a:gd name="csX6" fmla="*/ 288925 w 390525"/>
                  <a:gd name="csY6" fmla="*/ 403225 h 406400"/>
                  <a:gd name="csX7" fmla="*/ 82550 w 390525"/>
                  <a:gd name="csY7" fmla="*/ 406400 h 406400"/>
                  <a:gd name="csX8" fmla="*/ 0 w 390525"/>
                  <a:gd name="csY8" fmla="*/ 130175 h 4064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390525" h="406400">
                    <a:moveTo>
                      <a:pt x="0" y="130175"/>
                    </a:moveTo>
                    <a:lnTo>
                      <a:pt x="142875" y="0"/>
                    </a:lnTo>
                    <a:lnTo>
                      <a:pt x="257175" y="25400"/>
                    </a:lnTo>
                    <a:lnTo>
                      <a:pt x="377825" y="168275"/>
                    </a:lnTo>
                    <a:lnTo>
                      <a:pt x="231775" y="196850"/>
                    </a:lnTo>
                    <a:lnTo>
                      <a:pt x="390525" y="304800"/>
                    </a:lnTo>
                    <a:lnTo>
                      <a:pt x="288925" y="403225"/>
                    </a:lnTo>
                    <a:lnTo>
                      <a:pt x="82550" y="406400"/>
                    </a:lnTo>
                    <a:lnTo>
                      <a:pt x="0" y="130175"/>
                    </a:lnTo>
                    <a:close/>
                  </a:path>
                </a:pathLst>
              </a:custGeom>
              <a:solidFill>
                <a:srgbClr val="DAE8FC"/>
              </a:solidFill>
              <a:ln w="9525">
                <a:solidFill>
                  <a:srgbClr val="6C8EB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latin typeface="Helvetica" pitchFamily="2" charset="0"/>
                </a:endParaRPr>
              </a:p>
            </p:txBody>
          </p:sp>
        </p:grpSp>
        <p:sp>
          <p:nvSpPr>
            <p:cNvPr id="159" name="Rectangle 158">
              <a:extLst>
                <a:ext uri="{FF2B5EF4-FFF2-40B4-BE49-F238E27FC236}">
                  <a16:creationId xmlns:a16="http://schemas.microsoft.com/office/drawing/2014/main" id="{83C5F97B-2425-C9CF-FA5B-85899F52F5CE}"/>
                </a:ext>
              </a:extLst>
            </p:cNvPr>
            <p:cNvSpPr>
              <a:spLocks/>
            </p:cNvSpPr>
            <p:nvPr/>
          </p:nvSpPr>
          <p:spPr>
            <a:xfrm>
              <a:off x="5654887" y="4054716"/>
              <a:ext cx="475918" cy="623185"/>
            </a:xfrm>
            <a:prstGeom prst="rect">
              <a:avLst/>
            </a:prstGeom>
            <a:noFill/>
            <a:ln w="12700">
              <a:solidFill>
                <a:srgbClr val="FF26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latin typeface="Helvetica" pitchFamily="2" charset="0"/>
              </a:endParaRPr>
            </a:p>
          </p:txBody>
        </p:sp>
        <p:sp>
          <p:nvSpPr>
            <p:cNvPr id="160" name="TextBox 159">
              <a:extLst>
                <a:ext uri="{FF2B5EF4-FFF2-40B4-BE49-F238E27FC236}">
                  <a16:creationId xmlns:a16="http://schemas.microsoft.com/office/drawing/2014/main" id="{C0C673B6-DA17-8789-1D82-C7D909BC515B}"/>
                </a:ext>
              </a:extLst>
            </p:cNvPr>
            <p:cNvSpPr txBox="1">
              <a:spLocks/>
            </p:cNvSpPr>
            <p:nvPr/>
          </p:nvSpPr>
          <p:spPr>
            <a:xfrm>
              <a:off x="5721711" y="3900465"/>
              <a:ext cx="454844" cy="184666"/>
            </a:xfrm>
            <a:prstGeom prst="rect">
              <a:avLst/>
            </a:prstGeom>
            <a:noFill/>
          </p:spPr>
          <p:txBody>
            <a:bodyPr wrap="square" rtlCol="0">
              <a:spAutoFit/>
            </a:bodyPr>
            <a:lstStyle/>
            <a:p>
              <a:r>
                <a:rPr lang="en-US" sz="600" dirty="0">
                  <a:solidFill>
                    <a:schemeClr val="tx1">
                      <a:lumMod val="50000"/>
                      <a:lumOff val="50000"/>
                    </a:schemeClr>
                  </a:solidFill>
                  <a:latin typeface="Helvetica" pitchFamily="2" charset="0"/>
                </a:rPr>
                <a:t>Node 1</a:t>
              </a:r>
            </a:p>
          </p:txBody>
        </p:sp>
        <p:cxnSp>
          <p:nvCxnSpPr>
            <p:cNvPr id="161" name="Straight Arrow Connector 160">
              <a:extLst>
                <a:ext uri="{FF2B5EF4-FFF2-40B4-BE49-F238E27FC236}">
                  <a16:creationId xmlns:a16="http://schemas.microsoft.com/office/drawing/2014/main" id="{64CF97CB-12C0-7E8A-14D7-2B740142E618}"/>
                </a:ext>
              </a:extLst>
            </p:cNvPr>
            <p:cNvCxnSpPr>
              <a:cxnSpLocks/>
              <a:stCxn id="151" idx="2"/>
              <a:endCxn id="146" idx="0"/>
            </p:cNvCxnSpPr>
            <p:nvPr/>
          </p:nvCxnSpPr>
          <p:spPr>
            <a:xfrm>
              <a:off x="5894300" y="4712364"/>
              <a:ext cx="571084" cy="147578"/>
            </a:xfrm>
            <a:prstGeom prst="straightConnector1">
              <a:avLst/>
            </a:prstGeom>
            <a:ln w="25400">
              <a:solidFill>
                <a:srgbClr val="FF2600"/>
              </a:solidFill>
              <a:tailEnd type="triangle"/>
            </a:ln>
          </p:spPr>
          <p:style>
            <a:lnRef idx="2">
              <a:schemeClr val="dk1"/>
            </a:lnRef>
            <a:fillRef idx="0">
              <a:schemeClr val="dk1"/>
            </a:fillRef>
            <a:effectRef idx="1">
              <a:schemeClr val="dk1"/>
            </a:effectRef>
            <a:fontRef idx="minor">
              <a:schemeClr val="tx1"/>
            </a:fontRef>
          </p:style>
        </p:cxnSp>
        <p:cxnSp>
          <p:nvCxnSpPr>
            <p:cNvPr id="162" name="Straight Arrow Connector 161">
              <a:extLst>
                <a:ext uri="{FF2B5EF4-FFF2-40B4-BE49-F238E27FC236}">
                  <a16:creationId xmlns:a16="http://schemas.microsoft.com/office/drawing/2014/main" id="{1A522E82-7A00-105E-4BD3-BE400628587D}"/>
                </a:ext>
              </a:extLst>
            </p:cNvPr>
            <p:cNvCxnSpPr>
              <a:cxnSpLocks/>
              <a:stCxn id="151" idx="2"/>
              <a:endCxn id="139" idx="0"/>
            </p:cNvCxnSpPr>
            <p:nvPr/>
          </p:nvCxnSpPr>
          <p:spPr>
            <a:xfrm flipH="1">
              <a:off x="5390643" y="4712364"/>
              <a:ext cx="503658" cy="116860"/>
            </a:xfrm>
            <a:prstGeom prst="straightConnector1">
              <a:avLst/>
            </a:prstGeom>
            <a:ln w="25400">
              <a:solidFill>
                <a:srgbClr val="FF0000"/>
              </a:solidFill>
              <a:tailEnd type="triangle"/>
            </a:ln>
          </p:spPr>
          <p:style>
            <a:lnRef idx="2">
              <a:schemeClr val="dk1"/>
            </a:lnRef>
            <a:fillRef idx="0">
              <a:schemeClr val="dk1"/>
            </a:fillRef>
            <a:effectRef idx="1">
              <a:schemeClr val="dk1"/>
            </a:effectRef>
            <a:fontRef idx="minor">
              <a:schemeClr val="tx1"/>
            </a:fontRef>
          </p:style>
        </p:cxnSp>
        <p:sp>
          <p:nvSpPr>
            <p:cNvPr id="163" name="TextBox 162">
              <a:extLst>
                <a:ext uri="{FF2B5EF4-FFF2-40B4-BE49-F238E27FC236}">
                  <a16:creationId xmlns:a16="http://schemas.microsoft.com/office/drawing/2014/main" id="{BE655BB3-913A-6C04-126B-2FBC66927F4C}"/>
                </a:ext>
              </a:extLst>
            </p:cNvPr>
            <p:cNvSpPr txBox="1">
              <a:spLocks/>
            </p:cNvSpPr>
            <p:nvPr/>
          </p:nvSpPr>
          <p:spPr>
            <a:xfrm>
              <a:off x="5187326" y="4808225"/>
              <a:ext cx="434734" cy="184666"/>
            </a:xfrm>
            <a:prstGeom prst="rect">
              <a:avLst/>
            </a:prstGeom>
            <a:noFill/>
          </p:spPr>
          <p:txBody>
            <a:bodyPr wrap="none" rtlCol="0">
              <a:spAutoFit/>
            </a:bodyPr>
            <a:lstStyle/>
            <a:p>
              <a:r>
                <a:rPr lang="en-US" sz="600" dirty="0">
                  <a:solidFill>
                    <a:schemeClr val="tx1">
                      <a:lumMod val="50000"/>
                      <a:lumOff val="50000"/>
                    </a:schemeClr>
                  </a:solidFill>
                  <a:latin typeface="Helvetica" pitchFamily="2" charset="0"/>
                </a:rPr>
                <a:t>Node 2</a:t>
              </a:r>
            </a:p>
          </p:txBody>
        </p:sp>
        <p:sp>
          <p:nvSpPr>
            <p:cNvPr id="164" name="TextBox 163">
              <a:extLst>
                <a:ext uri="{FF2B5EF4-FFF2-40B4-BE49-F238E27FC236}">
                  <a16:creationId xmlns:a16="http://schemas.microsoft.com/office/drawing/2014/main" id="{6E552DD0-5F02-24BB-53C5-56BAEE278058}"/>
                </a:ext>
              </a:extLst>
            </p:cNvPr>
            <p:cNvSpPr txBox="1">
              <a:spLocks/>
            </p:cNvSpPr>
            <p:nvPr/>
          </p:nvSpPr>
          <p:spPr>
            <a:xfrm>
              <a:off x="6293159" y="4831398"/>
              <a:ext cx="434734" cy="184666"/>
            </a:xfrm>
            <a:prstGeom prst="rect">
              <a:avLst/>
            </a:prstGeom>
            <a:noFill/>
          </p:spPr>
          <p:txBody>
            <a:bodyPr wrap="none" rtlCol="0">
              <a:spAutoFit/>
            </a:bodyPr>
            <a:lstStyle/>
            <a:p>
              <a:r>
                <a:rPr lang="en-US" sz="600" dirty="0">
                  <a:solidFill>
                    <a:schemeClr val="tx1">
                      <a:lumMod val="50000"/>
                      <a:lumOff val="50000"/>
                    </a:schemeClr>
                  </a:solidFill>
                  <a:latin typeface="Helvetica" pitchFamily="2" charset="0"/>
                </a:rPr>
                <a:t>Node 3</a:t>
              </a:r>
            </a:p>
          </p:txBody>
        </p:sp>
        <p:sp>
          <p:nvSpPr>
            <p:cNvPr id="165" name="Rectangle 164">
              <a:extLst>
                <a:ext uri="{FF2B5EF4-FFF2-40B4-BE49-F238E27FC236}">
                  <a16:creationId xmlns:a16="http://schemas.microsoft.com/office/drawing/2014/main" id="{00316465-5541-C9C2-772C-95D3B0D794B6}"/>
                </a:ext>
              </a:extLst>
            </p:cNvPr>
            <p:cNvSpPr>
              <a:spLocks/>
            </p:cNvSpPr>
            <p:nvPr/>
          </p:nvSpPr>
          <p:spPr>
            <a:xfrm>
              <a:off x="4849744" y="5512948"/>
              <a:ext cx="505385" cy="652918"/>
            </a:xfrm>
            <a:prstGeom prst="rect">
              <a:avLst/>
            </a:prstGeom>
            <a:solidFill>
              <a:schemeClr val="bg1"/>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latin typeface="Helvetica" pitchFamily="2" charset="0"/>
              </a:endParaRPr>
            </a:p>
          </p:txBody>
        </p:sp>
        <p:grpSp>
          <p:nvGrpSpPr>
            <p:cNvPr id="166" name="Group 165">
              <a:extLst>
                <a:ext uri="{FF2B5EF4-FFF2-40B4-BE49-F238E27FC236}">
                  <a16:creationId xmlns:a16="http://schemas.microsoft.com/office/drawing/2014/main" id="{7C74E28D-C116-AE36-9250-5260ACFE5C91}"/>
                </a:ext>
              </a:extLst>
            </p:cNvPr>
            <p:cNvGrpSpPr>
              <a:grpSpLocks/>
            </p:cNvGrpSpPr>
            <p:nvPr/>
          </p:nvGrpSpPr>
          <p:grpSpPr>
            <a:xfrm>
              <a:off x="4921579" y="5658989"/>
              <a:ext cx="398632" cy="385062"/>
              <a:chOff x="8250646" y="14652626"/>
              <a:chExt cx="746125" cy="720724"/>
            </a:xfrm>
          </p:grpSpPr>
          <p:sp>
            <p:nvSpPr>
              <p:cNvPr id="167" name="Freeform 166">
                <a:extLst>
                  <a:ext uri="{FF2B5EF4-FFF2-40B4-BE49-F238E27FC236}">
                    <a16:creationId xmlns:a16="http://schemas.microsoft.com/office/drawing/2014/main" id="{2630ADF5-044A-BB50-02A9-B7BE3A497E2E}"/>
                  </a:ext>
                </a:extLst>
              </p:cNvPr>
              <p:cNvSpPr>
                <a:spLocks/>
              </p:cNvSpPr>
              <p:nvPr/>
            </p:nvSpPr>
            <p:spPr>
              <a:xfrm>
                <a:off x="8250646" y="14652626"/>
                <a:ext cx="746125" cy="720724"/>
              </a:xfrm>
              <a:custGeom>
                <a:avLst/>
                <a:gdLst>
                  <a:gd name="csX0" fmla="*/ 0 w 746125"/>
                  <a:gd name="csY0" fmla="*/ 577850 h 720725"/>
                  <a:gd name="csX1" fmla="*/ 85725 w 746125"/>
                  <a:gd name="csY1" fmla="*/ 352425 h 720725"/>
                  <a:gd name="csX2" fmla="*/ 69850 w 746125"/>
                  <a:gd name="csY2" fmla="*/ 130175 h 720725"/>
                  <a:gd name="csX3" fmla="*/ 396875 w 746125"/>
                  <a:gd name="csY3" fmla="*/ 88900 h 720725"/>
                  <a:gd name="csX4" fmla="*/ 590550 w 746125"/>
                  <a:gd name="csY4" fmla="*/ 0 h 720725"/>
                  <a:gd name="csX5" fmla="*/ 746125 w 746125"/>
                  <a:gd name="csY5" fmla="*/ 187325 h 720725"/>
                  <a:gd name="csX6" fmla="*/ 644525 w 746125"/>
                  <a:gd name="csY6" fmla="*/ 377825 h 720725"/>
                  <a:gd name="csX7" fmla="*/ 723900 w 746125"/>
                  <a:gd name="csY7" fmla="*/ 466725 h 720725"/>
                  <a:gd name="csX8" fmla="*/ 571500 w 746125"/>
                  <a:gd name="csY8" fmla="*/ 558800 h 720725"/>
                  <a:gd name="csX9" fmla="*/ 390525 w 746125"/>
                  <a:gd name="csY9" fmla="*/ 561975 h 720725"/>
                  <a:gd name="csX10" fmla="*/ 257175 w 746125"/>
                  <a:gd name="csY10" fmla="*/ 720725 h 720725"/>
                  <a:gd name="csX11" fmla="*/ 0 w 746125"/>
                  <a:gd name="csY11" fmla="*/ 577850 h 72072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746125" h="720725">
                    <a:moveTo>
                      <a:pt x="0" y="577850"/>
                    </a:moveTo>
                    <a:lnTo>
                      <a:pt x="85725" y="352425"/>
                    </a:lnTo>
                    <a:lnTo>
                      <a:pt x="69850" y="130175"/>
                    </a:lnTo>
                    <a:lnTo>
                      <a:pt x="396875" y="88900"/>
                    </a:lnTo>
                    <a:lnTo>
                      <a:pt x="590550" y="0"/>
                    </a:lnTo>
                    <a:lnTo>
                      <a:pt x="746125" y="187325"/>
                    </a:lnTo>
                    <a:lnTo>
                      <a:pt x="644525" y="377825"/>
                    </a:lnTo>
                    <a:lnTo>
                      <a:pt x="723900" y="466725"/>
                    </a:lnTo>
                    <a:lnTo>
                      <a:pt x="571500" y="558800"/>
                    </a:lnTo>
                    <a:lnTo>
                      <a:pt x="390525" y="561975"/>
                    </a:lnTo>
                    <a:lnTo>
                      <a:pt x="257175" y="720725"/>
                    </a:lnTo>
                    <a:lnTo>
                      <a:pt x="0" y="577850"/>
                    </a:lnTo>
                    <a:close/>
                  </a:path>
                </a:pathLst>
              </a:custGeom>
              <a:solidFill>
                <a:srgbClr val="DAE8FC"/>
              </a:solidFill>
              <a:ln w="9525">
                <a:solidFill>
                  <a:srgbClr val="6C8EB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dirty="0">
                  <a:latin typeface="Helvetica" pitchFamily="2" charset="0"/>
                </a:endParaRPr>
              </a:p>
            </p:txBody>
          </p:sp>
          <p:sp>
            <p:nvSpPr>
              <p:cNvPr id="168" name="Freeform 167">
                <a:extLst>
                  <a:ext uri="{FF2B5EF4-FFF2-40B4-BE49-F238E27FC236}">
                    <a16:creationId xmlns:a16="http://schemas.microsoft.com/office/drawing/2014/main" id="{BB5D22C5-357C-5FA5-256B-973CA75478D6}"/>
                  </a:ext>
                </a:extLst>
              </p:cNvPr>
              <p:cNvSpPr>
                <a:spLocks/>
              </p:cNvSpPr>
              <p:nvPr/>
            </p:nvSpPr>
            <p:spPr>
              <a:xfrm>
                <a:off x="8495122" y="14862177"/>
                <a:ext cx="320675" cy="225425"/>
              </a:xfrm>
              <a:custGeom>
                <a:avLst/>
                <a:gdLst>
                  <a:gd name="csX0" fmla="*/ 0 w 320675"/>
                  <a:gd name="csY0" fmla="*/ 41275 h 225425"/>
                  <a:gd name="csX1" fmla="*/ 234950 w 320675"/>
                  <a:gd name="csY1" fmla="*/ 0 h 225425"/>
                  <a:gd name="csX2" fmla="*/ 215900 w 320675"/>
                  <a:gd name="csY2" fmla="*/ 92075 h 225425"/>
                  <a:gd name="csX3" fmla="*/ 320675 w 320675"/>
                  <a:gd name="csY3" fmla="*/ 136525 h 225425"/>
                  <a:gd name="csX4" fmla="*/ 158750 w 320675"/>
                  <a:gd name="csY4" fmla="*/ 225425 h 225425"/>
                  <a:gd name="csX5" fmla="*/ 19050 w 320675"/>
                  <a:gd name="csY5" fmla="*/ 158750 h 225425"/>
                  <a:gd name="csX6" fmla="*/ 0 w 320675"/>
                  <a:gd name="csY6" fmla="*/ 41275 h 22542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20675" h="225425">
                    <a:moveTo>
                      <a:pt x="0" y="41275"/>
                    </a:moveTo>
                    <a:lnTo>
                      <a:pt x="234950" y="0"/>
                    </a:lnTo>
                    <a:lnTo>
                      <a:pt x="215900" y="92075"/>
                    </a:lnTo>
                    <a:lnTo>
                      <a:pt x="320675" y="136525"/>
                    </a:lnTo>
                    <a:lnTo>
                      <a:pt x="158750" y="225425"/>
                    </a:lnTo>
                    <a:lnTo>
                      <a:pt x="19050" y="158750"/>
                    </a:lnTo>
                    <a:lnTo>
                      <a:pt x="0" y="41275"/>
                    </a:lnTo>
                    <a:close/>
                  </a:path>
                </a:pathLst>
              </a:custGeom>
              <a:solidFill>
                <a:schemeClr val="bg1"/>
              </a:solidFill>
              <a:ln w="9525">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latin typeface="Helvetica" pitchFamily="2" charset="0"/>
                </a:endParaRPr>
              </a:p>
            </p:txBody>
          </p:sp>
        </p:grpSp>
        <p:sp>
          <p:nvSpPr>
            <p:cNvPr id="169" name="Rectangle 168">
              <a:extLst>
                <a:ext uri="{FF2B5EF4-FFF2-40B4-BE49-F238E27FC236}">
                  <a16:creationId xmlns:a16="http://schemas.microsoft.com/office/drawing/2014/main" id="{21C62AE9-6E34-C6FB-58FD-CC865999C473}"/>
                </a:ext>
              </a:extLst>
            </p:cNvPr>
            <p:cNvSpPr>
              <a:spLocks/>
            </p:cNvSpPr>
            <p:nvPr/>
          </p:nvSpPr>
          <p:spPr>
            <a:xfrm>
              <a:off x="4907604" y="5656593"/>
              <a:ext cx="423176" cy="390299"/>
            </a:xfrm>
            <a:prstGeom prst="rect">
              <a:avLst/>
            </a:prstGeom>
            <a:noFill/>
            <a:ln w="12700">
              <a:solidFill>
                <a:srgbClr val="FF26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latin typeface="Helvetica" pitchFamily="2" charset="0"/>
              </a:endParaRPr>
            </a:p>
          </p:txBody>
        </p:sp>
        <p:sp>
          <p:nvSpPr>
            <p:cNvPr id="171" name="TextBox 170">
              <a:extLst>
                <a:ext uri="{FF2B5EF4-FFF2-40B4-BE49-F238E27FC236}">
                  <a16:creationId xmlns:a16="http://schemas.microsoft.com/office/drawing/2014/main" id="{F4B29468-12B4-D7B5-A0CD-F498F8DA07B0}"/>
                </a:ext>
              </a:extLst>
            </p:cNvPr>
            <p:cNvSpPr txBox="1">
              <a:spLocks/>
            </p:cNvSpPr>
            <p:nvPr/>
          </p:nvSpPr>
          <p:spPr>
            <a:xfrm>
              <a:off x="5099916" y="5681756"/>
              <a:ext cx="295925" cy="184666"/>
            </a:xfrm>
            <a:prstGeom prst="rect">
              <a:avLst/>
            </a:prstGeom>
            <a:noFill/>
          </p:spPr>
          <p:txBody>
            <a:bodyPr wrap="square" rtlCol="0">
              <a:spAutoFit/>
            </a:bodyPr>
            <a:lstStyle/>
            <a:p>
              <a:r>
                <a:rPr lang="en-US" sz="600" dirty="0">
                  <a:latin typeface="Helvetica" pitchFamily="2" charset="0"/>
                </a:rPr>
                <a:t>Q</a:t>
              </a:r>
              <a:r>
                <a:rPr lang="en-US" sz="600" baseline="-25000" dirty="0">
                  <a:latin typeface="Helvetica" pitchFamily="2" charset="0"/>
                </a:rPr>
                <a:t>1</a:t>
              </a:r>
            </a:p>
          </p:txBody>
        </p:sp>
        <p:sp>
          <p:nvSpPr>
            <p:cNvPr id="172" name="TextBox 171">
              <a:extLst>
                <a:ext uri="{FF2B5EF4-FFF2-40B4-BE49-F238E27FC236}">
                  <a16:creationId xmlns:a16="http://schemas.microsoft.com/office/drawing/2014/main" id="{FE7F5CC9-D91A-CAC8-E619-AB080066E77E}"/>
                </a:ext>
              </a:extLst>
            </p:cNvPr>
            <p:cNvSpPr txBox="1">
              <a:spLocks/>
            </p:cNvSpPr>
            <p:nvPr/>
          </p:nvSpPr>
          <p:spPr>
            <a:xfrm>
              <a:off x="5024894" y="5877697"/>
              <a:ext cx="283645" cy="184666"/>
            </a:xfrm>
            <a:prstGeom prst="rect">
              <a:avLst/>
            </a:prstGeom>
            <a:noFill/>
          </p:spPr>
          <p:txBody>
            <a:bodyPr wrap="square" rtlCol="0">
              <a:spAutoFit/>
            </a:bodyPr>
            <a:lstStyle/>
            <a:p>
              <a:r>
                <a:rPr lang="en-US" sz="600" dirty="0">
                  <a:latin typeface="Helvetica" pitchFamily="2" charset="0"/>
                </a:rPr>
                <a:t>Q</a:t>
              </a:r>
              <a:r>
                <a:rPr lang="en-US" sz="600" baseline="-25000" dirty="0">
                  <a:latin typeface="Helvetica" pitchFamily="2" charset="0"/>
                </a:rPr>
                <a:t>2</a:t>
              </a:r>
            </a:p>
          </p:txBody>
        </p:sp>
        <p:sp>
          <p:nvSpPr>
            <p:cNvPr id="174" name="TextBox 173">
              <a:extLst>
                <a:ext uri="{FF2B5EF4-FFF2-40B4-BE49-F238E27FC236}">
                  <a16:creationId xmlns:a16="http://schemas.microsoft.com/office/drawing/2014/main" id="{382DEB81-ED4F-C092-4E32-150622A6D4BC}"/>
                </a:ext>
              </a:extLst>
            </p:cNvPr>
            <p:cNvSpPr txBox="1">
              <a:spLocks/>
            </p:cNvSpPr>
            <p:nvPr/>
          </p:nvSpPr>
          <p:spPr>
            <a:xfrm>
              <a:off x="4990580" y="6026719"/>
              <a:ext cx="264816" cy="184666"/>
            </a:xfrm>
            <a:prstGeom prst="rect">
              <a:avLst/>
            </a:prstGeom>
            <a:noFill/>
          </p:spPr>
          <p:txBody>
            <a:bodyPr wrap="none" rtlCol="0">
              <a:spAutoFit/>
            </a:bodyPr>
            <a:lstStyle/>
            <a:p>
              <a:r>
                <a:rPr lang="en-US" sz="600" dirty="0">
                  <a:latin typeface="Helvetica" pitchFamily="2" charset="0"/>
                </a:rPr>
                <a:t>P</a:t>
              </a:r>
              <a:r>
                <a:rPr lang="en-US" sz="600" baseline="-25000" dirty="0">
                  <a:latin typeface="Helvetica" pitchFamily="2" charset="0"/>
                </a:rPr>
                <a:t>1</a:t>
              </a:r>
            </a:p>
          </p:txBody>
        </p:sp>
        <p:sp>
          <p:nvSpPr>
            <p:cNvPr id="175" name="Rectangle 174">
              <a:extLst>
                <a:ext uri="{FF2B5EF4-FFF2-40B4-BE49-F238E27FC236}">
                  <a16:creationId xmlns:a16="http://schemas.microsoft.com/office/drawing/2014/main" id="{C380A5C6-EAD9-C859-B264-F9E51DBD9C91}"/>
                </a:ext>
              </a:extLst>
            </p:cNvPr>
            <p:cNvSpPr>
              <a:spLocks/>
            </p:cNvSpPr>
            <p:nvPr/>
          </p:nvSpPr>
          <p:spPr>
            <a:xfrm>
              <a:off x="5422017" y="5512948"/>
              <a:ext cx="344645" cy="652918"/>
            </a:xfrm>
            <a:prstGeom prst="rect">
              <a:avLst/>
            </a:prstGeom>
            <a:solidFill>
              <a:schemeClr val="bg1"/>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latin typeface="Helvetica" pitchFamily="2" charset="0"/>
              </a:endParaRPr>
            </a:p>
          </p:txBody>
        </p:sp>
        <p:grpSp>
          <p:nvGrpSpPr>
            <p:cNvPr id="176" name="Group 175">
              <a:extLst>
                <a:ext uri="{FF2B5EF4-FFF2-40B4-BE49-F238E27FC236}">
                  <a16:creationId xmlns:a16="http://schemas.microsoft.com/office/drawing/2014/main" id="{001A01FB-8B64-5242-7F25-550FAA1812D3}"/>
                </a:ext>
              </a:extLst>
            </p:cNvPr>
            <p:cNvGrpSpPr>
              <a:grpSpLocks/>
            </p:cNvGrpSpPr>
            <p:nvPr/>
          </p:nvGrpSpPr>
          <p:grpSpPr>
            <a:xfrm>
              <a:off x="5459481" y="5686369"/>
              <a:ext cx="205276" cy="309446"/>
              <a:chOff x="9095196" y="14690725"/>
              <a:chExt cx="638175" cy="962027"/>
            </a:xfrm>
          </p:grpSpPr>
          <p:sp>
            <p:nvSpPr>
              <p:cNvPr id="177" name="Freeform 176">
                <a:extLst>
                  <a:ext uri="{FF2B5EF4-FFF2-40B4-BE49-F238E27FC236}">
                    <a16:creationId xmlns:a16="http://schemas.microsoft.com/office/drawing/2014/main" id="{0FAFB363-C079-0AC2-711C-F62103C4C811}"/>
                  </a:ext>
                </a:extLst>
              </p:cNvPr>
              <p:cNvSpPr>
                <a:spLocks/>
              </p:cNvSpPr>
              <p:nvPr/>
            </p:nvSpPr>
            <p:spPr>
              <a:xfrm>
                <a:off x="9095196" y="15240000"/>
                <a:ext cx="638175" cy="412752"/>
              </a:xfrm>
              <a:custGeom>
                <a:avLst/>
                <a:gdLst>
                  <a:gd name="csX0" fmla="*/ 0 w 638175"/>
                  <a:gd name="csY0" fmla="*/ 209550 h 412750"/>
                  <a:gd name="csX1" fmla="*/ 82550 w 638175"/>
                  <a:gd name="csY1" fmla="*/ 82550 h 412750"/>
                  <a:gd name="csX2" fmla="*/ 434975 w 638175"/>
                  <a:gd name="csY2" fmla="*/ 0 h 412750"/>
                  <a:gd name="csX3" fmla="*/ 593725 w 638175"/>
                  <a:gd name="csY3" fmla="*/ 60325 h 412750"/>
                  <a:gd name="csX4" fmla="*/ 638175 w 638175"/>
                  <a:gd name="csY4" fmla="*/ 146050 h 412750"/>
                  <a:gd name="csX5" fmla="*/ 501650 w 638175"/>
                  <a:gd name="csY5" fmla="*/ 288925 h 412750"/>
                  <a:gd name="csX6" fmla="*/ 555625 w 638175"/>
                  <a:gd name="csY6" fmla="*/ 377825 h 412750"/>
                  <a:gd name="csX7" fmla="*/ 371475 w 638175"/>
                  <a:gd name="csY7" fmla="*/ 412750 h 412750"/>
                  <a:gd name="csX8" fmla="*/ 301625 w 638175"/>
                  <a:gd name="csY8" fmla="*/ 342900 h 412750"/>
                  <a:gd name="csX9" fmla="*/ 53975 w 638175"/>
                  <a:gd name="csY9" fmla="*/ 311150 h 412750"/>
                  <a:gd name="csX10" fmla="*/ 0 w 638175"/>
                  <a:gd name="csY10" fmla="*/ 209550 h 4127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638175" h="412750">
                    <a:moveTo>
                      <a:pt x="0" y="209550"/>
                    </a:moveTo>
                    <a:lnTo>
                      <a:pt x="82550" y="82550"/>
                    </a:lnTo>
                    <a:lnTo>
                      <a:pt x="434975" y="0"/>
                    </a:lnTo>
                    <a:lnTo>
                      <a:pt x="593725" y="60325"/>
                    </a:lnTo>
                    <a:lnTo>
                      <a:pt x="638175" y="146050"/>
                    </a:lnTo>
                    <a:lnTo>
                      <a:pt x="501650" y="288925"/>
                    </a:lnTo>
                    <a:lnTo>
                      <a:pt x="555625" y="377825"/>
                    </a:lnTo>
                    <a:lnTo>
                      <a:pt x="371475" y="412750"/>
                    </a:lnTo>
                    <a:lnTo>
                      <a:pt x="301625" y="342900"/>
                    </a:lnTo>
                    <a:lnTo>
                      <a:pt x="53975" y="311150"/>
                    </a:lnTo>
                    <a:lnTo>
                      <a:pt x="0" y="209550"/>
                    </a:lnTo>
                    <a:close/>
                  </a:path>
                </a:pathLst>
              </a:custGeom>
              <a:solidFill>
                <a:srgbClr val="DAE8FC"/>
              </a:solidFill>
              <a:ln w="9525">
                <a:solidFill>
                  <a:srgbClr val="6C8EB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latin typeface="Helvetica" pitchFamily="2" charset="0"/>
                </a:endParaRPr>
              </a:p>
            </p:txBody>
          </p:sp>
          <p:sp>
            <p:nvSpPr>
              <p:cNvPr id="178" name="Freeform 177">
                <a:extLst>
                  <a:ext uri="{FF2B5EF4-FFF2-40B4-BE49-F238E27FC236}">
                    <a16:creationId xmlns:a16="http://schemas.microsoft.com/office/drawing/2014/main" id="{263BFB80-539E-78F8-9D58-1255CABA863C}"/>
                  </a:ext>
                </a:extLst>
              </p:cNvPr>
              <p:cNvSpPr>
                <a:spLocks/>
              </p:cNvSpPr>
              <p:nvPr/>
            </p:nvSpPr>
            <p:spPr>
              <a:xfrm>
                <a:off x="9269821" y="14690725"/>
                <a:ext cx="390526" cy="406401"/>
              </a:xfrm>
              <a:custGeom>
                <a:avLst/>
                <a:gdLst>
                  <a:gd name="csX0" fmla="*/ 0 w 390525"/>
                  <a:gd name="csY0" fmla="*/ 130175 h 406400"/>
                  <a:gd name="csX1" fmla="*/ 142875 w 390525"/>
                  <a:gd name="csY1" fmla="*/ 0 h 406400"/>
                  <a:gd name="csX2" fmla="*/ 257175 w 390525"/>
                  <a:gd name="csY2" fmla="*/ 25400 h 406400"/>
                  <a:gd name="csX3" fmla="*/ 377825 w 390525"/>
                  <a:gd name="csY3" fmla="*/ 168275 h 406400"/>
                  <a:gd name="csX4" fmla="*/ 231775 w 390525"/>
                  <a:gd name="csY4" fmla="*/ 196850 h 406400"/>
                  <a:gd name="csX5" fmla="*/ 390525 w 390525"/>
                  <a:gd name="csY5" fmla="*/ 304800 h 406400"/>
                  <a:gd name="csX6" fmla="*/ 288925 w 390525"/>
                  <a:gd name="csY6" fmla="*/ 403225 h 406400"/>
                  <a:gd name="csX7" fmla="*/ 82550 w 390525"/>
                  <a:gd name="csY7" fmla="*/ 406400 h 406400"/>
                  <a:gd name="csX8" fmla="*/ 0 w 390525"/>
                  <a:gd name="csY8" fmla="*/ 130175 h 4064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390525" h="406400">
                    <a:moveTo>
                      <a:pt x="0" y="130175"/>
                    </a:moveTo>
                    <a:lnTo>
                      <a:pt x="142875" y="0"/>
                    </a:lnTo>
                    <a:lnTo>
                      <a:pt x="257175" y="25400"/>
                    </a:lnTo>
                    <a:lnTo>
                      <a:pt x="377825" y="168275"/>
                    </a:lnTo>
                    <a:lnTo>
                      <a:pt x="231775" y="196850"/>
                    </a:lnTo>
                    <a:lnTo>
                      <a:pt x="390525" y="304800"/>
                    </a:lnTo>
                    <a:lnTo>
                      <a:pt x="288925" y="403225"/>
                    </a:lnTo>
                    <a:lnTo>
                      <a:pt x="82550" y="406400"/>
                    </a:lnTo>
                    <a:lnTo>
                      <a:pt x="0" y="130175"/>
                    </a:lnTo>
                    <a:close/>
                  </a:path>
                </a:pathLst>
              </a:custGeom>
              <a:solidFill>
                <a:srgbClr val="DAE8FC"/>
              </a:solidFill>
              <a:ln w="9525">
                <a:solidFill>
                  <a:srgbClr val="6C8EB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latin typeface="Helvetica" pitchFamily="2" charset="0"/>
                </a:endParaRPr>
              </a:p>
            </p:txBody>
          </p:sp>
        </p:grpSp>
        <p:sp>
          <p:nvSpPr>
            <p:cNvPr id="179" name="Rectangle 178">
              <a:extLst>
                <a:ext uri="{FF2B5EF4-FFF2-40B4-BE49-F238E27FC236}">
                  <a16:creationId xmlns:a16="http://schemas.microsoft.com/office/drawing/2014/main" id="{80EA4BD8-0BC2-F779-E9C1-6C9891CE72F5}"/>
                </a:ext>
              </a:extLst>
            </p:cNvPr>
            <p:cNvSpPr>
              <a:spLocks/>
            </p:cNvSpPr>
            <p:nvPr/>
          </p:nvSpPr>
          <p:spPr>
            <a:xfrm>
              <a:off x="5446089" y="5662433"/>
              <a:ext cx="269446" cy="357316"/>
            </a:xfrm>
            <a:prstGeom prst="rect">
              <a:avLst/>
            </a:prstGeom>
            <a:noFill/>
            <a:ln w="12700">
              <a:solidFill>
                <a:srgbClr val="FF26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latin typeface="Helvetica" pitchFamily="2" charset="0"/>
              </a:endParaRPr>
            </a:p>
          </p:txBody>
        </p:sp>
        <p:sp>
          <p:nvSpPr>
            <p:cNvPr id="180" name="TextBox 179">
              <a:extLst>
                <a:ext uri="{FF2B5EF4-FFF2-40B4-BE49-F238E27FC236}">
                  <a16:creationId xmlns:a16="http://schemas.microsoft.com/office/drawing/2014/main" id="{95E4FD27-8B3D-820D-B7D2-1D7FBAE82063}"/>
                </a:ext>
              </a:extLst>
            </p:cNvPr>
            <p:cNvSpPr txBox="1">
              <a:spLocks/>
            </p:cNvSpPr>
            <p:nvPr/>
          </p:nvSpPr>
          <p:spPr>
            <a:xfrm>
              <a:off x="5469334" y="6022017"/>
              <a:ext cx="264816" cy="184666"/>
            </a:xfrm>
            <a:prstGeom prst="rect">
              <a:avLst/>
            </a:prstGeom>
            <a:noFill/>
          </p:spPr>
          <p:txBody>
            <a:bodyPr wrap="none" rtlCol="0">
              <a:spAutoFit/>
            </a:bodyPr>
            <a:lstStyle/>
            <a:p>
              <a:r>
                <a:rPr lang="en-US" sz="600" dirty="0">
                  <a:latin typeface="Helvetica" pitchFamily="2" charset="0"/>
                </a:rPr>
                <a:t>P</a:t>
              </a:r>
              <a:r>
                <a:rPr lang="en-US" sz="600" baseline="-25000" dirty="0">
                  <a:latin typeface="Helvetica" pitchFamily="2" charset="0"/>
                </a:rPr>
                <a:t>2</a:t>
              </a:r>
            </a:p>
          </p:txBody>
        </p:sp>
        <p:sp>
          <p:nvSpPr>
            <p:cNvPr id="181" name="Rectangle 180">
              <a:extLst>
                <a:ext uri="{FF2B5EF4-FFF2-40B4-BE49-F238E27FC236}">
                  <a16:creationId xmlns:a16="http://schemas.microsoft.com/office/drawing/2014/main" id="{6ADD7768-13D9-1488-1446-396B61BD7999}"/>
                </a:ext>
              </a:extLst>
            </p:cNvPr>
            <p:cNvSpPr>
              <a:spLocks/>
            </p:cNvSpPr>
            <p:nvPr/>
          </p:nvSpPr>
          <p:spPr>
            <a:xfrm>
              <a:off x="5949140" y="5510308"/>
              <a:ext cx="478762" cy="652918"/>
            </a:xfrm>
            <a:prstGeom prst="rect">
              <a:avLst/>
            </a:prstGeom>
            <a:solidFill>
              <a:schemeClr val="bg1"/>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latin typeface="Helvetica" pitchFamily="2" charset="0"/>
              </a:endParaRPr>
            </a:p>
          </p:txBody>
        </p:sp>
        <p:sp>
          <p:nvSpPr>
            <p:cNvPr id="182" name="Freeform 181">
              <a:extLst>
                <a:ext uri="{FF2B5EF4-FFF2-40B4-BE49-F238E27FC236}">
                  <a16:creationId xmlns:a16="http://schemas.microsoft.com/office/drawing/2014/main" id="{D53550D4-B6DB-BBED-F909-F5BA270BA423}"/>
                </a:ext>
              </a:extLst>
            </p:cNvPr>
            <p:cNvSpPr>
              <a:spLocks/>
            </p:cNvSpPr>
            <p:nvPr/>
          </p:nvSpPr>
          <p:spPr>
            <a:xfrm>
              <a:off x="6010504" y="5699391"/>
              <a:ext cx="354527" cy="212199"/>
            </a:xfrm>
            <a:custGeom>
              <a:avLst/>
              <a:gdLst>
                <a:gd name="csX0" fmla="*/ 0 w 869950"/>
                <a:gd name="csY0" fmla="*/ 304800 h 520700"/>
                <a:gd name="csX1" fmla="*/ 260350 w 869950"/>
                <a:gd name="csY1" fmla="*/ 269875 h 520700"/>
                <a:gd name="csX2" fmla="*/ 282575 w 869950"/>
                <a:gd name="csY2" fmla="*/ 206375 h 520700"/>
                <a:gd name="csX3" fmla="*/ 387350 w 869950"/>
                <a:gd name="csY3" fmla="*/ 193675 h 520700"/>
                <a:gd name="csX4" fmla="*/ 419100 w 869950"/>
                <a:gd name="csY4" fmla="*/ 123825 h 520700"/>
                <a:gd name="csX5" fmla="*/ 628650 w 869950"/>
                <a:gd name="csY5" fmla="*/ 120650 h 520700"/>
                <a:gd name="csX6" fmla="*/ 727075 w 869950"/>
                <a:gd name="csY6" fmla="*/ 0 h 520700"/>
                <a:gd name="csX7" fmla="*/ 869950 w 869950"/>
                <a:gd name="csY7" fmla="*/ 355600 h 520700"/>
                <a:gd name="csX8" fmla="*/ 558800 w 869950"/>
                <a:gd name="csY8" fmla="*/ 520700 h 520700"/>
                <a:gd name="csX9" fmla="*/ 292100 w 869950"/>
                <a:gd name="csY9" fmla="*/ 396875 h 520700"/>
                <a:gd name="csX10" fmla="*/ 38100 w 869950"/>
                <a:gd name="csY10" fmla="*/ 406400 h 520700"/>
                <a:gd name="csX11" fmla="*/ 0 w 869950"/>
                <a:gd name="csY11" fmla="*/ 304800 h 5207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869950" h="520700">
                  <a:moveTo>
                    <a:pt x="0" y="304800"/>
                  </a:moveTo>
                  <a:lnTo>
                    <a:pt x="260350" y="269875"/>
                  </a:lnTo>
                  <a:lnTo>
                    <a:pt x="282575" y="206375"/>
                  </a:lnTo>
                  <a:lnTo>
                    <a:pt x="387350" y="193675"/>
                  </a:lnTo>
                  <a:lnTo>
                    <a:pt x="419100" y="123825"/>
                  </a:lnTo>
                  <a:lnTo>
                    <a:pt x="628650" y="120650"/>
                  </a:lnTo>
                  <a:lnTo>
                    <a:pt x="727075" y="0"/>
                  </a:lnTo>
                  <a:lnTo>
                    <a:pt x="869950" y="355600"/>
                  </a:lnTo>
                  <a:lnTo>
                    <a:pt x="558800" y="520700"/>
                  </a:lnTo>
                  <a:lnTo>
                    <a:pt x="292100" y="396875"/>
                  </a:lnTo>
                  <a:lnTo>
                    <a:pt x="38100" y="406400"/>
                  </a:lnTo>
                  <a:lnTo>
                    <a:pt x="0" y="304800"/>
                  </a:lnTo>
                  <a:close/>
                </a:path>
              </a:pathLst>
            </a:custGeom>
            <a:solidFill>
              <a:srgbClr val="DAE8FC"/>
            </a:solidFill>
            <a:ln w="9525">
              <a:solidFill>
                <a:srgbClr val="6C8EB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latin typeface="Helvetica" pitchFamily="2" charset="0"/>
              </a:endParaRPr>
            </a:p>
          </p:txBody>
        </p:sp>
        <p:sp>
          <p:nvSpPr>
            <p:cNvPr id="183" name="Rectangle 182">
              <a:extLst>
                <a:ext uri="{FF2B5EF4-FFF2-40B4-BE49-F238E27FC236}">
                  <a16:creationId xmlns:a16="http://schemas.microsoft.com/office/drawing/2014/main" id="{7DBF8FFA-A686-64C8-704A-4365FE1B206E}"/>
                </a:ext>
              </a:extLst>
            </p:cNvPr>
            <p:cNvSpPr>
              <a:spLocks/>
            </p:cNvSpPr>
            <p:nvPr/>
          </p:nvSpPr>
          <p:spPr>
            <a:xfrm>
              <a:off x="5984699" y="5672698"/>
              <a:ext cx="404764" cy="282750"/>
            </a:xfrm>
            <a:prstGeom prst="rect">
              <a:avLst/>
            </a:prstGeom>
            <a:noFill/>
            <a:ln w="12700">
              <a:solidFill>
                <a:srgbClr val="FF26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latin typeface="Helvetica" pitchFamily="2" charset="0"/>
              </a:endParaRPr>
            </a:p>
          </p:txBody>
        </p:sp>
        <p:sp>
          <p:nvSpPr>
            <p:cNvPr id="184" name="TextBox 183">
              <a:extLst>
                <a:ext uri="{FF2B5EF4-FFF2-40B4-BE49-F238E27FC236}">
                  <a16:creationId xmlns:a16="http://schemas.microsoft.com/office/drawing/2014/main" id="{5820AFB3-85A5-6DF7-40B0-A351C61B692A}"/>
                </a:ext>
              </a:extLst>
            </p:cNvPr>
            <p:cNvSpPr txBox="1">
              <a:spLocks/>
            </p:cNvSpPr>
            <p:nvPr/>
          </p:nvSpPr>
          <p:spPr>
            <a:xfrm>
              <a:off x="6081028" y="6016420"/>
              <a:ext cx="264816" cy="184666"/>
            </a:xfrm>
            <a:prstGeom prst="rect">
              <a:avLst/>
            </a:prstGeom>
            <a:noFill/>
          </p:spPr>
          <p:txBody>
            <a:bodyPr wrap="none" rtlCol="0">
              <a:spAutoFit/>
            </a:bodyPr>
            <a:lstStyle/>
            <a:p>
              <a:r>
                <a:rPr lang="en-US" sz="600" dirty="0">
                  <a:latin typeface="Helvetica" pitchFamily="2" charset="0"/>
                </a:rPr>
                <a:t>P</a:t>
              </a:r>
              <a:r>
                <a:rPr lang="en-US" sz="600" baseline="-25000" dirty="0">
                  <a:latin typeface="Helvetica" pitchFamily="2" charset="0"/>
                </a:rPr>
                <a:t>3</a:t>
              </a:r>
            </a:p>
          </p:txBody>
        </p:sp>
        <p:sp>
          <p:nvSpPr>
            <p:cNvPr id="185" name="Rectangle 184">
              <a:extLst>
                <a:ext uri="{FF2B5EF4-FFF2-40B4-BE49-F238E27FC236}">
                  <a16:creationId xmlns:a16="http://schemas.microsoft.com/office/drawing/2014/main" id="{53F45255-8B7D-906C-167F-4B474865F52A}"/>
                </a:ext>
              </a:extLst>
            </p:cNvPr>
            <p:cNvSpPr>
              <a:spLocks/>
            </p:cNvSpPr>
            <p:nvPr/>
          </p:nvSpPr>
          <p:spPr>
            <a:xfrm>
              <a:off x="6483394" y="5510308"/>
              <a:ext cx="515978" cy="652918"/>
            </a:xfrm>
            <a:prstGeom prst="rect">
              <a:avLst/>
            </a:prstGeom>
            <a:solidFill>
              <a:schemeClr val="bg1"/>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latin typeface="Helvetica" pitchFamily="2" charset="0"/>
              </a:endParaRPr>
            </a:p>
          </p:txBody>
        </p:sp>
        <p:sp>
          <p:nvSpPr>
            <p:cNvPr id="186" name="Freeform 185">
              <a:extLst>
                <a:ext uri="{FF2B5EF4-FFF2-40B4-BE49-F238E27FC236}">
                  <a16:creationId xmlns:a16="http://schemas.microsoft.com/office/drawing/2014/main" id="{ACE6ED61-09D2-B9B4-E62E-29EAA5BDCAD4}"/>
                </a:ext>
              </a:extLst>
            </p:cNvPr>
            <p:cNvSpPr>
              <a:spLocks/>
            </p:cNvSpPr>
            <p:nvPr/>
          </p:nvSpPr>
          <p:spPr>
            <a:xfrm>
              <a:off x="6668642" y="5749713"/>
              <a:ext cx="271942" cy="182757"/>
            </a:xfrm>
            <a:custGeom>
              <a:avLst/>
              <a:gdLst>
                <a:gd name="csX0" fmla="*/ 57150 w 590550"/>
                <a:gd name="csY0" fmla="*/ 111125 h 396875"/>
                <a:gd name="csX1" fmla="*/ 282575 w 590550"/>
                <a:gd name="csY1" fmla="*/ 130175 h 396875"/>
                <a:gd name="csX2" fmla="*/ 558800 w 590550"/>
                <a:gd name="csY2" fmla="*/ 0 h 396875"/>
                <a:gd name="csX3" fmla="*/ 590550 w 590550"/>
                <a:gd name="csY3" fmla="*/ 228600 h 396875"/>
                <a:gd name="csX4" fmla="*/ 263525 w 590550"/>
                <a:gd name="csY4" fmla="*/ 368300 h 396875"/>
                <a:gd name="csX5" fmla="*/ 0 w 590550"/>
                <a:gd name="csY5" fmla="*/ 396875 h 396875"/>
                <a:gd name="csX6" fmla="*/ 57150 w 590550"/>
                <a:gd name="csY6" fmla="*/ 111125 h 39687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90550" h="396875">
                  <a:moveTo>
                    <a:pt x="57150" y="111125"/>
                  </a:moveTo>
                  <a:lnTo>
                    <a:pt x="282575" y="130175"/>
                  </a:lnTo>
                  <a:lnTo>
                    <a:pt x="558800" y="0"/>
                  </a:lnTo>
                  <a:lnTo>
                    <a:pt x="590550" y="228600"/>
                  </a:lnTo>
                  <a:lnTo>
                    <a:pt x="263525" y="368300"/>
                  </a:lnTo>
                  <a:lnTo>
                    <a:pt x="0" y="396875"/>
                  </a:lnTo>
                  <a:lnTo>
                    <a:pt x="57150" y="111125"/>
                  </a:lnTo>
                  <a:close/>
                </a:path>
              </a:pathLst>
            </a:custGeom>
            <a:solidFill>
              <a:srgbClr val="DAE8FC"/>
            </a:solidFill>
            <a:ln w="9525">
              <a:solidFill>
                <a:srgbClr val="6C8EB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latin typeface="Helvetica" pitchFamily="2" charset="0"/>
              </a:endParaRPr>
            </a:p>
          </p:txBody>
        </p:sp>
        <p:sp>
          <p:nvSpPr>
            <p:cNvPr id="187" name="Rectangle 186">
              <a:extLst>
                <a:ext uri="{FF2B5EF4-FFF2-40B4-BE49-F238E27FC236}">
                  <a16:creationId xmlns:a16="http://schemas.microsoft.com/office/drawing/2014/main" id="{3352A1A5-1130-B3F2-4867-3761DF18B68F}"/>
                </a:ext>
              </a:extLst>
            </p:cNvPr>
            <p:cNvSpPr>
              <a:spLocks/>
            </p:cNvSpPr>
            <p:nvPr/>
          </p:nvSpPr>
          <p:spPr>
            <a:xfrm>
              <a:off x="6648872" y="5742822"/>
              <a:ext cx="316058" cy="202290"/>
            </a:xfrm>
            <a:prstGeom prst="rect">
              <a:avLst/>
            </a:prstGeom>
            <a:noFill/>
            <a:ln w="12700">
              <a:solidFill>
                <a:srgbClr val="FF26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latin typeface="Helvetica" pitchFamily="2" charset="0"/>
              </a:endParaRPr>
            </a:p>
          </p:txBody>
        </p:sp>
        <p:sp>
          <p:nvSpPr>
            <p:cNvPr id="190" name="TextBox 189">
              <a:extLst>
                <a:ext uri="{FF2B5EF4-FFF2-40B4-BE49-F238E27FC236}">
                  <a16:creationId xmlns:a16="http://schemas.microsoft.com/office/drawing/2014/main" id="{598020B1-741B-8E00-69AA-DD1A61F92801}"/>
                </a:ext>
              </a:extLst>
            </p:cNvPr>
            <p:cNvSpPr txBox="1">
              <a:spLocks/>
            </p:cNvSpPr>
            <p:nvPr/>
          </p:nvSpPr>
          <p:spPr>
            <a:xfrm>
              <a:off x="6694998" y="5610975"/>
              <a:ext cx="315951" cy="200055"/>
            </a:xfrm>
            <a:prstGeom prst="rect">
              <a:avLst/>
            </a:prstGeom>
            <a:noFill/>
          </p:spPr>
          <p:txBody>
            <a:bodyPr wrap="square" rtlCol="0">
              <a:spAutoFit/>
            </a:bodyPr>
            <a:lstStyle/>
            <a:p>
              <a:r>
                <a:rPr lang="en-US" sz="700" dirty="0">
                  <a:latin typeface="Helvetica" pitchFamily="2" charset="0"/>
                </a:rPr>
                <a:t>Q3</a:t>
              </a:r>
            </a:p>
          </p:txBody>
        </p:sp>
        <p:sp>
          <p:nvSpPr>
            <p:cNvPr id="191" name="TextBox 190">
              <a:extLst>
                <a:ext uri="{FF2B5EF4-FFF2-40B4-BE49-F238E27FC236}">
                  <a16:creationId xmlns:a16="http://schemas.microsoft.com/office/drawing/2014/main" id="{602781B2-3396-77D2-E1F8-27AD43633E5C}"/>
                </a:ext>
              </a:extLst>
            </p:cNvPr>
            <p:cNvSpPr txBox="1">
              <a:spLocks/>
            </p:cNvSpPr>
            <p:nvPr/>
          </p:nvSpPr>
          <p:spPr>
            <a:xfrm>
              <a:off x="5604805" y="3704735"/>
              <a:ext cx="691214" cy="230832"/>
            </a:xfrm>
            <a:prstGeom prst="rect">
              <a:avLst/>
            </a:prstGeom>
            <a:noFill/>
          </p:spPr>
          <p:txBody>
            <a:bodyPr wrap="none" rtlCol="0">
              <a:spAutoFit/>
            </a:bodyPr>
            <a:lstStyle/>
            <a:p>
              <a:r>
                <a:rPr lang="en-US" sz="900" dirty="0">
                  <a:latin typeface="Helvetica" pitchFamily="2" charset="0"/>
                </a:rPr>
                <a:t>BVH Tree</a:t>
              </a:r>
            </a:p>
          </p:txBody>
        </p:sp>
        <p:sp>
          <p:nvSpPr>
            <p:cNvPr id="192" name="TextBox 191">
              <a:extLst>
                <a:ext uri="{FF2B5EF4-FFF2-40B4-BE49-F238E27FC236}">
                  <a16:creationId xmlns:a16="http://schemas.microsoft.com/office/drawing/2014/main" id="{70201C1F-F5D7-F2D8-1C41-CF8A2458996F}"/>
                </a:ext>
              </a:extLst>
            </p:cNvPr>
            <p:cNvSpPr txBox="1">
              <a:spLocks/>
            </p:cNvSpPr>
            <p:nvPr/>
          </p:nvSpPr>
          <p:spPr>
            <a:xfrm>
              <a:off x="4540808" y="3992308"/>
              <a:ext cx="430887" cy="861775"/>
            </a:xfrm>
            <a:prstGeom prst="rect">
              <a:avLst/>
            </a:prstGeom>
            <a:noFill/>
          </p:spPr>
          <p:txBody>
            <a:bodyPr vert="vert270" wrap="none" rtlCol="0" anchor="t" anchorCtr="0">
              <a:spAutoFit/>
            </a:bodyPr>
            <a:lstStyle/>
            <a:p>
              <a:pPr algn="ctr"/>
              <a:r>
                <a:rPr lang="en-US" sz="800" b="1" dirty="0">
                  <a:latin typeface="Helvetica" pitchFamily="2" charset="0"/>
                </a:rPr>
                <a:t>INTERMEDIATE</a:t>
              </a:r>
            </a:p>
            <a:p>
              <a:pPr algn="ctr"/>
              <a:r>
                <a:rPr lang="en-US" sz="800" b="1" dirty="0">
                  <a:latin typeface="Helvetica" pitchFamily="2" charset="0"/>
                </a:rPr>
                <a:t>NODES</a:t>
              </a:r>
            </a:p>
          </p:txBody>
        </p:sp>
        <p:sp>
          <p:nvSpPr>
            <p:cNvPr id="193" name="TextBox 192">
              <a:extLst>
                <a:ext uri="{FF2B5EF4-FFF2-40B4-BE49-F238E27FC236}">
                  <a16:creationId xmlns:a16="http://schemas.microsoft.com/office/drawing/2014/main" id="{9E1B180C-4259-CE9E-2B5C-A8DD3BB0AC63}"/>
                </a:ext>
              </a:extLst>
            </p:cNvPr>
            <p:cNvSpPr txBox="1">
              <a:spLocks/>
            </p:cNvSpPr>
            <p:nvPr/>
          </p:nvSpPr>
          <p:spPr>
            <a:xfrm>
              <a:off x="4487455" y="5640418"/>
              <a:ext cx="430887" cy="457818"/>
            </a:xfrm>
            <a:prstGeom prst="rect">
              <a:avLst/>
            </a:prstGeom>
            <a:noFill/>
          </p:spPr>
          <p:txBody>
            <a:bodyPr vert="vert270" wrap="none" rtlCol="0" anchor="t" anchorCtr="0">
              <a:spAutoFit/>
            </a:bodyPr>
            <a:lstStyle/>
            <a:p>
              <a:pPr algn="ctr"/>
              <a:r>
                <a:rPr lang="en-US" sz="800" b="1" dirty="0">
                  <a:latin typeface="Helvetica" pitchFamily="2" charset="0"/>
                </a:rPr>
                <a:t>LEAF</a:t>
              </a:r>
            </a:p>
            <a:p>
              <a:pPr algn="ctr"/>
              <a:r>
                <a:rPr lang="en-US" sz="800" b="1" dirty="0">
                  <a:latin typeface="Helvetica" pitchFamily="2" charset="0"/>
                </a:rPr>
                <a:t>NODES</a:t>
              </a:r>
            </a:p>
          </p:txBody>
        </p:sp>
        <p:sp>
          <p:nvSpPr>
            <p:cNvPr id="194" name="TextBox 193">
              <a:extLst>
                <a:ext uri="{FF2B5EF4-FFF2-40B4-BE49-F238E27FC236}">
                  <a16:creationId xmlns:a16="http://schemas.microsoft.com/office/drawing/2014/main" id="{29577082-42A9-968B-E105-8A2ADD71EF69}"/>
                </a:ext>
              </a:extLst>
            </p:cNvPr>
            <p:cNvSpPr txBox="1">
              <a:spLocks/>
            </p:cNvSpPr>
            <p:nvPr/>
          </p:nvSpPr>
          <p:spPr>
            <a:xfrm>
              <a:off x="6635764" y="6001354"/>
              <a:ext cx="264816" cy="184666"/>
            </a:xfrm>
            <a:prstGeom prst="rect">
              <a:avLst/>
            </a:prstGeom>
            <a:noFill/>
          </p:spPr>
          <p:txBody>
            <a:bodyPr wrap="none" rtlCol="0">
              <a:spAutoFit/>
            </a:bodyPr>
            <a:lstStyle/>
            <a:p>
              <a:r>
                <a:rPr lang="en-US" sz="600" dirty="0">
                  <a:latin typeface="Helvetica" pitchFamily="2" charset="0"/>
                </a:rPr>
                <a:t>P</a:t>
              </a:r>
              <a:r>
                <a:rPr lang="en-US" sz="600" baseline="-25000" dirty="0">
                  <a:latin typeface="Helvetica" pitchFamily="2" charset="0"/>
                </a:rPr>
                <a:t>4</a:t>
              </a:r>
            </a:p>
          </p:txBody>
        </p:sp>
        <p:sp>
          <p:nvSpPr>
            <p:cNvPr id="195" name="TextBox 194">
              <a:extLst>
                <a:ext uri="{FF2B5EF4-FFF2-40B4-BE49-F238E27FC236}">
                  <a16:creationId xmlns:a16="http://schemas.microsoft.com/office/drawing/2014/main" id="{33B9EB4C-E766-62A3-F6B2-1B84231D5F78}"/>
                </a:ext>
              </a:extLst>
            </p:cNvPr>
            <p:cNvSpPr txBox="1">
              <a:spLocks/>
            </p:cNvSpPr>
            <p:nvPr/>
          </p:nvSpPr>
          <p:spPr>
            <a:xfrm>
              <a:off x="4923873" y="5499781"/>
              <a:ext cx="434734" cy="184666"/>
            </a:xfrm>
            <a:prstGeom prst="rect">
              <a:avLst/>
            </a:prstGeom>
            <a:noFill/>
          </p:spPr>
          <p:txBody>
            <a:bodyPr wrap="none" rtlCol="0">
              <a:spAutoFit/>
            </a:bodyPr>
            <a:lstStyle/>
            <a:p>
              <a:r>
                <a:rPr lang="en-US" sz="600" dirty="0">
                  <a:solidFill>
                    <a:schemeClr val="tx1">
                      <a:lumMod val="50000"/>
                      <a:lumOff val="50000"/>
                    </a:schemeClr>
                  </a:solidFill>
                  <a:latin typeface="Helvetica" pitchFamily="2" charset="0"/>
                </a:rPr>
                <a:t>Node 4</a:t>
              </a:r>
            </a:p>
          </p:txBody>
        </p:sp>
        <p:sp>
          <p:nvSpPr>
            <p:cNvPr id="196" name="TextBox 195">
              <a:extLst>
                <a:ext uri="{FF2B5EF4-FFF2-40B4-BE49-F238E27FC236}">
                  <a16:creationId xmlns:a16="http://schemas.microsoft.com/office/drawing/2014/main" id="{EAB18EA9-3680-234F-E727-0845CB48FB7A}"/>
                </a:ext>
              </a:extLst>
            </p:cNvPr>
            <p:cNvSpPr txBox="1">
              <a:spLocks/>
            </p:cNvSpPr>
            <p:nvPr/>
          </p:nvSpPr>
          <p:spPr>
            <a:xfrm>
              <a:off x="5394104" y="5498873"/>
              <a:ext cx="434734" cy="184666"/>
            </a:xfrm>
            <a:prstGeom prst="rect">
              <a:avLst/>
            </a:prstGeom>
            <a:noFill/>
          </p:spPr>
          <p:txBody>
            <a:bodyPr wrap="none" rtlCol="0">
              <a:spAutoFit/>
            </a:bodyPr>
            <a:lstStyle/>
            <a:p>
              <a:r>
                <a:rPr lang="en-US" sz="600" dirty="0">
                  <a:solidFill>
                    <a:schemeClr val="tx1">
                      <a:lumMod val="50000"/>
                      <a:lumOff val="50000"/>
                    </a:schemeClr>
                  </a:solidFill>
                  <a:latin typeface="Helvetica" pitchFamily="2" charset="0"/>
                </a:rPr>
                <a:t>Node 5</a:t>
              </a:r>
            </a:p>
          </p:txBody>
        </p:sp>
        <p:sp>
          <p:nvSpPr>
            <p:cNvPr id="197" name="TextBox 196">
              <a:extLst>
                <a:ext uri="{FF2B5EF4-FFF2-40B4-BE49-F238E27FC236}">
                  <a16:creationId xmlns:a16="http://schemas.microsoft.com/office/drawing/2014/main" id="{5E761C1A-FE78-E775-0F2F-1C5CF00AA262}"/>
                </a:ext>
              </a:extLst>
            </p:cNvPr>
            <p:cNvSpPr txBox="1">
              <a:spLocks/>
            </p:cNvSpPr>
            <p:nvPr/>
          </p:nvSpPr>
          <p:spPr>
            <a:xfrm>
              <a:off x="5993435" y="5499781"/>
              <a:ext cx="434734" cy="184666"/>
            </a:xfrm>
            <a:prstGeom prst="rect">
              <a:avLst/>
            </a:prstGeom>
            <a:noFill/>
          </p:spPr>
          <p:txBody>
            <a:bodyPr wrap="none" rtlCol="0">
              <a:spAutoFit/>
            </a:bodyPr>
            <a:lstStyle/>
            <a:p>
              <a:r>
                <a:rPr lang="en-US" sz="600" dirty="0">
                  <a:solidFill>
                    <a:schemeClr val="tx1">
                      <a:lumMod val="50000"/>
                      <a:lumOff val="50000"/>
                    </a:schemeClr>
                  </a:solidFill>
                  <a:latin typeface="Helvetica" pitchFamily="2" charset="0"/>
                </a:rPr>
                <a:t>Node 6</a:t>
              </a:r>
            </a:p>
          </p:txBody>
        </p:sp>
        <p:sp>
          <p:nvSpPr>
            <p:cNvPr id="198" name="TextBox 197">
              <a:extLst>
                <a:ext uri="{FF2B5EF4-FFF2-40B4-BE49-F238E27FC236}">
                  <a16:creationId xmlns:a16="http://schemas.microsoft.com/office/drawing/2014/main" id="{3D72255B-C55D-73FC-7E3A-F44E888150B8}"/>
                </a:ext>
              </a:extLst>
            </p:cNvPr>
            <p:cNvSpPr txBox="1">
              <a:spLocks/>
            </p:cNvSpPr>
            <p:nvPr/>
          </p:nvSpPr>
          <p:spPr>
            <a:xfrm>
              <a:off x="6560504" y="5503983"/>
              <a:ext cx="434734" cy="184666"/>
            </a:xfrm>
            <a:prstGeom prst="rect">
              <a:avLst/>
            </a:prstGeom>
            <a:noFill/>
          </p:spPr>
          <p:txBody>
            <a:bodyPr wrap="none" rtlCol="0">
              <a:spAutoFit/>
            </a:bodyPr>
            <a:lstStyle/>
            <a:p>
              <a:r>
                <a:rPr lang="en-US" sz="600" dirty="0">
                  <a:solidFill>
                    <a:schemeClr val="tx1">
                      <a:lumMod val="50000"/>
                      <a:lumOff val="50000"/>
                    </a:schemeClr>
                  </a:solidFill>
                  <a:latin typeface="Helvetica" pitchFamily="2" charset="0"/>
                </a:rPr>
                <a:t>Node 7</a:t>
              </a:r>
            </a:p>
          </p:txBody>
        </p:sp>
        <p:cxnSp>
          <p:nvCxnSpPr>
            <p:cNvPr id="243" name="Straight Arrow Connector 242">
              <a:extLst>
                <a:ext uri="{FF2B5EF4-FFF2-40B4-BE49-F238E27FC236}">
                  <a16:creationId xmlns:a16="http://schemas.microsoft.com/office/drawing/2014/main" id="{934CD91D-D13E-DF15-AD7E-999F8ADCB3FA}"/>
                </a:ext>
              </a:extLst>
            </p:cNvPr>
            <p:cNvCxnSpPr>
              <a:cxnSpLocks/>
            </p:cNvCxnSpPr>
            <p:nvPr/>
          </p:nvCxnSpPr>
          <p:spPr>
            <a:xfrm flipH="1">
              <a:off x="5024691" y="5821256"/>
              <a:ext cx="104879" cy="0"/>
            </a:xfrm>
            <a:prstGeom prst="straightConnector1">
              <a:avLst/>
            </a:prstGeom>
            <a:ln w="19050">
              <a:solidFill>
                <a:srgbClr val="82B366"/>
              </a:solidFill>
              <a:headEnd type="oval" w="sm" len="sm"/>
              <a:tailEnd type="triangle" w="sm" len="sm"/>
            </a:ln>
          </p:spPr>
          <p:style>
            <a:lnRef idx="2">
              <a:schemeClr val="accent1"/>
            </a:lnRef>
            <a:fillRef idx="0">
              <a:schemeClr val="accent1"/>
            </a:fillRef>
            <a:effectRef idx="1">
              <a:schemeClr val="accent1"/>
            </a:effectRef>
            <a:fontRef idx="minor">
              <a:schemeClr val="tx1"/>
            </a:fontRef>
          </p:style>
        </p:cxnSp>
        <p:cxnSp>
          <p:nvCxnSpPr>
            <p:cNvPr id="244" name="Straight Arrow Connector 243">
              <a:extLst>
                <a:ext uri="{FF2B5EF4-FFF2-40B4-BE49-F238E27FC236}">
                  <a16:creationId xmlns:a16="http://schemas.microsoft.com/office/drawing/2014/main" id="{42F461B3-943A-4E60-ABD0-7241FFC04106}"/>
                </a:ext>
              </a:extLst>
            </p:cNvPr>
            <p:cNvCxnSpPr>
              <a:cxnSpLocks/>
            </p:cNvCxnSpPr>
            <p:nvPr/>
          </p:nvCxnSpPr>
          <p:spPr>
            <a:xfrm flipH="1">
              <a:off x="4962334" y="5922138"/>
              <a:ext cx="104879" cy="0"/>
            </a:xfrm>
            <a:prstGeom prst="straightConnector1">
              <a:avLst/>
            </a:prstGeom>
            <a:ln w="19050">
              <a:solidFill>
                <a:srgbClr val="82B366"/>
              </a:solidFill>
              <a:headEnd type="oval" w="sm" len="sm"/>
              <a:tailEnd type="triangle" w="sm" len="sm"/>
            </a:ln>
          </p:spPr>
          <p:style>
            <a:lnRef idx="2">
              <a:schemeClr val="accent1"/>
            </a:lnRef>
            <a:fillRef idx="0">
              <a:schemeClr val="accent1"/>
            </a:fillRef>
            <a:effectRef idx="1">
              <a:schemeClr val="accent1"/>
            </a:effectRef>
            <a:fontRef idx="minor">
              <a:schemeClr val="tx1"/>
            </a:fontRef>
          </p:style>
        </p:cxnSp>
        <p:grpSp>
          <p:nvGrpSpPr>
            <p:cNvPr id="251" name="Group 250">
              <a:extLst>
                <a:ext uri="{FF2B5EF4-FFF2-40B4-BE49-F238E27FC236}">
                  <a16:creationId xmlns:a16="http://schemas.microsoft.com/office/drawing/2014/main" id="{305BD74B-1C93-2CB9-5944-AF2225F3CAB0}"/>
                </a:ext>
              </a:extLst>
            </p:cNvPr>
            <p:cNvGrpSpPr/>
            <p:nvPr/>
          </p:nvGrpSpPr>
          <p:grpSpPr>
            <a:xfrm>
              <a:off x="6557818" y="5678683"/>
              <a:ext cx="169536" cy="219767"/>
              <a:chOff x="8026311" y="4966474"/>
              <a:chExt cx="265903" cy="344687"/>
            </a:xfrm>
          </p:grpSpPr>
          <p:sp>
            <p:nvSpPr>
              <p:cNvPr id="249" name="Rectangle 248">
                <a:extLst>
                  <a:ext uri="{FF2B5EF4-FFF2-40B4-BE49-F238E27FC236}">
                    <a16:creationId xmlns:a16="http://schemas.microsoft.com/office/drawing/2014/main" id="{094496A8-E92F-9950-5F1D-E34245EF7DE2}"/>
                  </a:ext>
                </a:extLst>
              </p:cNvPr>
              <p:cNvSpPr>
                <a:spLocks/>
              </p:cNvSpPr>
              <p:nvPr/>
            </p:nvSpPr>
            <p:spPr>
              <a:xfrm>
                <a:off x="8026311" y="4968110"/>
                <a:ext cx="265903" cy="343051"/>
              </a:xfrm>
              <a:prstGeom prst="rect">
                <a:avLst/>
              </a:prstGeom>
              <a:noFill/>
              <a:ln w="12700">
                <a:solidFill>
                  <a:srgbClr val="FF26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Helvetica" pitchFamily="2" charset="0"/>
                </a:endParaRPr>
              </a:p>
            </p:txBody>
          </p:sp>
          <p:cxnSp>
            <p:nvCxnSpPr>
              <p:cNvPr id="250" name="Straight Arrow Connector 249">
                <a:extLst>
                  <a:ext uri="{FF2B5EF4-FFF2-40B4-BE49-F238E27FC236}">
                    <a16:creationId xmlns:a16="http://schemas.microsoft.com/office/drawing/2014/main" id="{BC265E6A-BAF2-5E8B-9FD6-660A30577E42}"/>
                  </a:ext>
                </a:extLst>
              </p:cNvPr>
              <p:cNvCxnSpPr>
                <a:cxnSpLocks/>
              </p:cNvCxnSpPr>
              <p:nvPr/>
            </p:nvCxnSpPr>
            <p:spPr>
              <a:xfrm>
                <a:off x="8026311" y="4966474"/>
                <a:ext cx="261730" cy="344687"/>
              </a:xfrm>
              <a:prstGeom prst="straightConnector1">
                <a:avLst/>
              </a:prstGeom>
              <a:ln w="15875">
                <a:solidFill>
                  <a:srgbClr val="82B366"/>
                </a:solidFill>
                <a:headEnd type="oval" w="sm" len="sm"/>
                <a:tailEnd type="triangle" w="sm" len="sm"/>
              </a:ln>
            </p:spPr>
            <p:style>
              <a:lnRef idx="2">
                <a:schemeClr val="accent1"/>
              </a:lnRef>
              <a:fillRef idx="0">
                <a:schemeClr val="accent1"/>
              </a:fillRef>
              <a:effectRef idx="1">
                <a:schemeClr val="accent1"/>
              </a:effectRef>
              <a:fontRef idx="minor">
                <a:schemeClr val="tx1"/>
              </a:fontRef>
            </p:style>
          </p:cxnSp>
        </p:grpSp>
      </p:grpSp>
      <p:grpSp>
        <p:nvGrpSpPr>
          <p:cNvPr id="259" name="Group 258">
            <a:extLst>
              <a:ext uri="{FF2B5EF4-FFF2-40B4-BE49-F238E27FC236}">
                <a16:creationId xmlns:a16="http://schemas.microsoft.com/office/drawing/2014/main" id="{44AE88E9-E5CB-7EF4-68BE-8BB705D5F8F9}"/>
              </a:ext>
            </a:extLst>
          </p:cNvPr>
          <p:cNvGrpSpPr/>
          <p:nvPr/>
        </p:nvGrpSpPr>
        <p:grpSpPr>
          <a:xfrm>
            <a:off x="4792025" y="5617300"/>
            <a:ext cx="3382738" cy="1176331"/>
            <a:chOff x="7405574" y="2099899"/>
            <a:chExt cx="3382738" cy="1176331"/>
          </a:xfrm>
        </p:grpSpPr>
        <p:grpSp>
          <p:nvGrpSpPr>
            <p:cNvPr id="257" name="Group 256">
              <a:extLst>
                <a:ext uri="{FF2B5EF4-FFF2-40B4-BE49-F238E27FC236}">
                  <a16:creationId xmlns:a16="http://schemas.microsoft.com/office/drawing/2014/main" id="{809A7159-A93E-D480-1CF2-C1C15ADB8C14}"/>
                </a:ext>
              </a:extLst>
            </p:cNvPr>
            <p:cNvGrpSpPr/>
            <p:nvPr/>
          </p:nvGrpSpPr>
          <p:grpSpPr>
            <a:xfrm>
              <a:off x="7405574" y="2099899"/>
              <a:ext cx="3382738" cy="1176331"/>
              <a:chOff x="4793003" y="5618924"/>
              <a:chExt cx="3382738" cy="1176331"/>
            </a:xfrm>
          </p:grpSpPr>
          <p:cxnSp>
            <p:nvCxnSpPr>
              <p:cNvPr id="229" name="Elbow Connector 228">
                <a:extLst>
                  <a:ext uri="{FF2B5EF4-FFF2-40B4-BE49-F238E27FC236}">
                    <a16:creationId xmlns:a16="http://schemas.microsoft.com/office/drawing/2014/main" id="{E147B0F8-E5F8-B84D-8384-7DE029BA57E7}"/>
                  </a:ext>
                </a:extLst>
              </p:cNvPr>
              <p:cNvCxnSpPr>
                <a:cxnSpLocks/>
                <a:endCxn id="227" idx="1"/>
              </p:cNvCxnSpPr>
              <p:nvPr/>
            </p:nvCxnSpPr>
            <p:spPr>
              <a:xfrm>
                <a:off x="7009311" y="5618924"/>
                <a:ext cx="1166430" cy="643640"/>
              </a:xfrm>
              <a:prstGeom prst="bentConnector3">
                <a:avLst>
                  <a:gd name="adj1" fmla="val 50000"/>
                </a:avLst>
              </a:prstGeom>
              <a:ln w="63500">
                <a:solidFill>
                  <a:schemeClr val="tx1"/>
                </a:solidFill>
                <a:tailEnd type="triangle" w="sm" len="sm"/>
              </a:ln>
            </p:spPr>
            <p:style>
              <a:lnRef idx="2">
                <a:schemeClr val="accent1"/>
              </a:lnRef>
              <a:fillRef idx="0">
                <a:schemeClr val="accent1"/>
              </a:fillRef>
              <a:effectRef idx="1">
                <a:schemeClr val="accent1"/>
              </a:effectRef>
              <a:fontRef idx="minor">
                <a:schemeClr val="tx1"/>
              </a:fontRef>
            </p:style>
          </p:cxnSp>
          <p:sp>
            <p:nvSpPr>
              <p:cNvPr id="256" name="TextBox 255">
                <a:extLst>
                  <a:ext uri="{FF2B5EF4-FFF2-40B4-BE49-F238E27FC236}">
                    <a16:creationId xmlns:a16="http://schemas.microsoft.com/office/drawing/2014/main" id="{2A04795E-4A80-DDF2-DC6F-785699D66519}"/>
                  </a:ext>
                </a:extLst>
              </p:cNvPr>
              <p:cNvSpPr txBox="1">
                <a:spLocks/>
              </p:cNvSpPr>
              <p:nvPr/>
            </p:nvSpPr>
            <p:spPr>
              <a:xfrm>
                <a:off x="4793003" y="6518256"/>
                <a:ext cx="2312259" cy="276999"/>
              </a:xfrm>
              <a:prstGeom prst="rect">
                <a:avLst/>
              </a:prstGeom>
              <a:noFill/>
            </p:spPr>
            <p:txBody>
              <a:bodyPr wrap="square">
                <a:spAutoFit/>
              </a:bodyPr>
              <a:lstStyle/>
              <a:p>
                <a:r>
                  <a:rPr lang="en-US" sz="1200" b="1" dirty="0">
                    <a:latin typeface="Helvetica" pitchFamily="2" charset="0"/>
                  </a:rPr>
                  <a:t>③ Write back intersections</a:t>
                </a:r>
              </a:p>
            </p:txBody>
          </p:sp>
        </p:grpSp>
        <p:cxnSp>
          <p:nvCxnSpPr>
            <p:cNvPr id="258" name="Elbow Connector 257">
              <a:extLst>
                <a:ext uri="{FF2B5EF4-FFF2-40B4-BE49-F238E27FC236}">
                  <a16:creationId xmlns:a16="http://schemas.microsoft.com/office/drawing/2014/main" id="{9A5E92CE-F107-3E6E-D65A-87DF442D09B0}"/>
                </a:ext>
              </a:extLst>
            </p:cNvPr>
            <p:cNvCxnSpPr>
              <a:cxnSpLocks/>
            </p:cNvCxnSpPr>
            <p:nvPr/>
          </p:nvCxnSpPr>
          <p:spPr>
            <a:xfrm>
              <a:off x="7753811" y="2658952"/>
              <a:ext cx="2451286" cy="85916"/>
            </a:xfrm>
            <a:prstGeom prst="bentConnector3">
              <a:avLst>
                <a:gd name="adj1" fmla="val 57"/>
              </a:avLst>
            </a:prstGeom>
            <a:ln w="63500">
              <a:solidFill>
                <a:schemeClr val="tx1"/>
              </a:solidFill>
              <a:tailEnd type="none"/>
            </a:ln>
          </p:spPr>
          <p:style>
            <a:lnRef idx="2">
              <a:schemeClr val="accent1"/>
            </a:lnRef>
            <a:fillRef idx="0">
              <a:schemeClr val="accent1"/>
            </a:fillRef>
            <a:effectRef idx="1">
              <a:schemeClr val="accent1"/>
            </a:effectRef>
            <a:fontRef idx="minor">
              <a:schemeClr val="tx1"/>
            </a:fontRef>
          </p:style>
        </p:cxnSp>
      </p:grpSp>
      <p:grpSp>
        <p:nvGrpSpPr>
          <p:cNvPr id="262" name="Group 261">
            <a:extLst>
              <a:ext uri="{FF2B5EF4-FFF2-40B4-BE49-F238E27FC236}">
                <a16:creationId xmlns:a16="http://schemas.microsoft.com/office/drawing/2014/main" id="{CABE8010-959C-C88A-5ADC-14368A98529C}"/>
              </a:ext>
            </a:extLst>
          </p:cNvPr>
          <p:cNvGrpSpPr/>
          <p:nvPr/>
        </p:nvGrpSpPr>
        <p:grpSpPr>
          <a:xfrm>
            <a:off x="4528107" y="2434909"/>
            <a:ext cx="4933392" cy="4074120"/>
            <a:chOff x="4528107" y="2434909"/>
            <a:chExt cx="4933392" cy="4074120"/>
          </a:xfrm>
        </p:grpSpPr>
        <p:sp>
          <p:nvSpPr>
            <p:cNvPr id="260" name="Rectangle 259">
              <a:extLst>
                <a:ext uri="{FF2B5EF4-FFF2-40B4-BE49-F238E27FC236}">
                  <a16:creationId xmlns:a16="http://schemas.microsoft.com/office/drawing/2014/main" id="{82E169F1-BEDC-907F-3FD0-1C74ACB4CB21}"/>
                </a:ext>
              </a:extLst>
            </p:cNvPr>
            <p:cNvSpPr/>
            <p:nvPr/>
          </p:nvSpPr>
          <p:spPr>
            <a:xfrm>
              <a:off x="4528107" y="3619500"/>
              <a:ext cx="2651760" cy="2889529"/>
            </a:xfrm>
            <a:prstGeom prst="rect">
              <a:avLst/>
            </a:prstGeom>
            <a:solidFill>
              <a:schemeClr val="accent6">
                <a:alpha val="3328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sp>
          <p:nvSpPr>
            <p:cNvPr id="261" name="Cloud Callout 260">
              <a:extLst>
                <a:ext uri="{FF2B5EF4-FFF2-40B4-BE49-F238E27FC236}">
                  <a16:creationId xmlns:a16="http://schemas.microsoft.com/office/drawing/2014/main" id="{01BE1A81-2608-E2DB-EB5E-0AA993FF55DA}"/>
                </a:ext>
              </a:extLst>
            </p:cNvPr>
            <p:cNvSpPr/>
            <p:nvPr/>
          </p:nvSpPr>
          <p:spPr>
            <a:xfrm>
              <a:off x="7121772" y="2434909"/>
              <a:ext cx="2339727" cy="1017476"/>
            </a:xfrm>
            <a:prstGeom prst="cloudCallout">
              <a:avLst>
                <a:gd name="adj1" fmla="val -41822"/>
                <a:gd name="adj2" fmla="val 76335"/>
              </a:avLst>
            </a:prstGeom>
            <a:solidFill>
              <a:schemeClr val="accent6">
                <a:alpha val="32843"/>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RT Acceleration</a:t>
              </a:r>
            </a:p>
          </p:txBody>
        </p:sp>
      </p:grpSp>
    </p:spTree>
    <p:extLst>
      <p:ext uri="{BB962C8B-B14F-4D97-AF65-F5344CB8AC3E}">
        <p14:creationId xmlns:p14="http://schemas.microsoft.com/office/powerpoint/2010/main" val="2570723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500"/>
                                  </p:stCondLst>
                                  <p:childTnLst>
                                    <p:set>
                                      <p:cBhvr>
                                        <p:cTn id="9" dur="1" fill="hold">
                                          <p:stCondLst>
                                            <p:cond delay="0"/>
                                          </p:stCondLst>
                                        </p:cTn>
                                        <p:tgtEl>
                                          <p:spTgt spid="4">
                                            <p:txEl>
                                              <p:pRg st="1" end="1"/>
                                            </p:txEl>
                                          </p:spTgt>
                                        </p:tgtEl>
                                        <p:attrNameLst>
                                          <p:attrName>style.visibility</p:attrName>
                                        </p:attrNameLst>
                                      </p:cBhvr>
                                      <p:to>
                                        <p:strVal val="visible"/>
                                      </p:to>
                                    </p:set>
                                  </p:childTnLst>
                                </p:cTn>
                              </p:par>
                            </p:childTnLst>
                          </p:cTn>
                        </p:par>
                        <p:par>
                          <p:cTn id="10" fill="hold">
                            <p:stCondLst>
                              <p:cond delay="500"/>
                            </p:stCondLst>
                            <p:childTnLst>
                              <p:par>
                                <p:cTn id="11" presetID="1" presetClass="entr" presetSubtype="0" fill="hold" nodeType="afterEffect">
                                  <p:stCondLst>
                                    <p:cond delay="500"/>
                                  </p:stCondLst>
                                  <p:childTnLst>
                                    <p:set>
                                      <p:cBhvr>
                                        <p:cTn id="12" dur="1" fill="hold">
                                          <p:stCondLst>
                                            <p:cond delay="0"/>
                                          </p:stCondLst>
                                        </p:cTn>
                                        <p:tgtEl>
                                          <p:spTgt spid="4">
                                            <p:txEl>
                                              <p:pRg st="2" end="2"/>
                                            </p:txEl>
                                          </p:spTgt>
                                        </p:tgtEl>
                                        <p:attrNameLst>
                                          <p:attrName>style.visibility</p:attrName>
                                        </p:attrNameLst>
                                      </p:cBhvr>
                                      <p:to>
                                        <p:strVal val="visible"/>
                                      </p:to>
                                    </p:set>
                                  </p:childTnLst>
                                </p:cTn>
                              </p:par>
                            </p:childTnLst>
                          </p:cTn>
                        </p:par>
                        <p:par>
                          <p:cTn id="13" fill="hold">
                            <p:stCondLst>
                              <p:cond delay="1000"/>
                            </p:stCondLst>
                            <p:childTnLst>
                              <p:par>
                                <p:cTn id="14" presetID="1" presetClass="entr" presetSubtype="0" fill="hold" nodeType="afterEffect">
                                  <p:stCondLst>
                                    <p:cond delay="500"/>
                                  </p:stCondLst>
                                  <p:childTnLst>
                                    <p:set>
                                      <p:cBhvr>
                                        <p:cTn id="15"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4">
                                            <p:txEl>
                                              <p:pRg st="4" end="4"/>
                                            </p:txEl>
                                          </p:spTgt>
                                        </p:tgtEl>
                                        <p:attrNameLst>
                                          <p:attrName>style.visibility</p:attrName>
                                        </p:attrNameLst>
                                      </p:cBhvr>
                                      <p:to>
                                        <p:strVal val="visible"/>
                                      </p:to>
                                    </p:set>
                                  </p:childTnLst>
                                </p:cTn>
                              </p:par>
                            </p:childTnLst>
                          </p:cTn>
                        </p:par>
                        <p:par>
                          <p:cTn id="20" fill="hold">
                            <p:stCondLst>
                              <p:cond delay="0"/>
                            </p:stCondLst>
                            <p:childTnLst>
                              <p:par>
                                <p:cTn id="21" presetID="1" presetClass="entr" presetSubtype="0" fill="hold" nodeType="afterEffect">
                                  <p:stCondLst>
                                    <p:cond delay="50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childTnLst>
                          </p:cTn>
                        </p:par>
                        <p:par>
                          <p:cTn id="23" fill="hold">
                            <p:stCondLst>
                              <p:cond delay="500"/>
                            </p:stCondLst>
                            <p:childTnLst>
                              <p:par>
                                <p:cTn id="24" presetID="1" presetClass="entr" presetSubtype="0" fill="hold" nodeType="afterEffect">
                                  <p:stCondLst>
                                    <p:cond delay="500"/>
                                  </p:stCondLst>
                                  <p:childTnLst>
                                    <p:set>
                                      <p:cBhvr>
                                        <p:cTn id="25"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9" presetClass="entr" presetSubtype="0" fill="hold" nodeType="clickEffect">
                                  <p:stCondLst>
                                    <p:cond delay="0"/>
                                  </p:stCondLst>
                                  <p:childTnLst>
                                    <p:set>
                                      <p:cBhvr>
                                        <p:cTn id="29" dur="1" fill="hold">
                                          <p:stCondLst>
                                            <p:cond delay="0"/>
                                          </p:stCondLst>
                                        </p:cTn>
                                        <p:tgtEl>
                                          <p:spTgt spid="252"/>
                                        </p:tgtEl>
                                        <p:attrNameLst>
                                          <p:attrName>style.visibility</p:attrName>
                                        </p:attrNameLst>
                                      </p:cBhvr>
                                      <p:to>
                                        <p:strVal val="visible"/>
                                      </p:to>
                                    </p:set>
                                    <p:animEffect transition="in" filter="dissolve">
                                      <p:cBhvr>
                                        <p:cTn id="30" dur="500"/>
                                        <p:tgtEl>
                                          <p:spTgt spid="252"/>
                                        </p:tgtEl>
                                      </p:cBhvr>
                                    </p:animEffect>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nodeType="clickEffect">
                                  <p:stCondLst>
                                    <p:cond delay="0"/>
                                  </p:stCondLst>
                                  <p:childTnLst>
                                    <p:set>
                                      <p:cBhvr>
                                        <p:cTn id="34" dur="1" fill="hold">
                                          <p:stCondLst>
                                            <p:cond delay="0"/>
                                          </p:stCondLst>
                                        </p:cTn>
                                        <p:tgtEl>
                                          <p:spTgt spid="253"/>
                                        </p:tgtEl>
                                        <p:attrNameLst>
                                          <p:attrName>style.visibility</p:attrName>
                                        </p:attrNameLst>
                                      </p:cBhvr>
                                      <p:to>
                                        <p:strVal val="visible"/>
                                      </p:to>
                                    </p:set>
                                    <p:animEffect transition="in" filter="blinds(horizontal)">
                                      <p:cBhvr>
                                        <p:cTn id="35" dur="500"/>
                                        <p:tgtEl>
                                          <p:spTgt spid="253"/>
                                        </p:tgtEl>
                                      </p:cBhvr>
                                    </p:animEffect>
                                  </p:childTnLst>
                                </p:cTn>
                              </p:par>
                            </p:childTnLst>
                          </p:cTn>
                        </p:par>
                      </p:childTnLst>
                    </p:cTn>
                  </p:par>
                  <p:par>
                    <p:cTn id="36" fill="hold">
                      <p:stCondLst>
                        <p:cond delay="indefinite"/>
                      </p:stCondLst>
                      <p:childTnLst>
                        <p:par>
                          <p:cTn id="37" fill="hold">
                            <p:stCondLst>
                              <p:cond delay="0"/>
                            </p:stCondLst>
                            <p:childTnLst>
                              <p:par>
                                <p:cTn id="38" presetID="3" presetClass="entr" presetSubtype="10" fill="hold" nodeType="clickEffect">
                                  <p:stCondLst>
                                    <p:cond delay="0"/>
                                  </p:stCondLst>
                                  <p:childTnLst>
                                    <p:set>
                                      <p:cBhvr>
                                        <p:cTn id="39" dur="1" fill="hold">
                                          <p:stCondLst>
                                            <p:cond delay="0"/>
                                          </p:stCondLst>
                                        </p:cTn>
                                        <p:tgtEl>
                                          <p:spTgt spid="129"/>
                                        </p:tgtEl>
                                        <p:attrNameLst>
                                          <p:attrName>style.visibility</p:attrName>
                                        </p:attrNameLst>
                                      </p:cBhvr>
                                      <p:to>
                                        <p:strVal val="visible"/>
                                      </p:to>
                                    </p:set>
                                    <p:animEffect transition="in" filter="blinds(horizontal)">
                                      <p:cBhvr>
                                        <p:cTn id="40" dur="500"/>
                                        <p:tgtEl>
                                          <p:spTgt spid="129"/>
                                        </p:tgtEl>
                                      </p:cBhvr>
                                    </p:animEffect>
                                  </p:childTnLst>
                                </p:cTn>
                              </p:par>
                              <p:par>
                                <p:cTn id="41" presetID="3" presetClass="entr" presetSubtype="10" fill="hold" grpId="0" nodeType="withEffect">
                                  <p:stCondLst>
                                    <p:cond delay="0"/>
                                  </p:stCondLst>
                                  <p:childTnLst>
                                    <p:set>
                                      <p:cBhvr>
                                        <p:cTn id="42" dur="1" fill="hold">
                                          <p:stCondLst>
                                            <p:cond delay="0"/>
                                          </p:stCondLst>
                                        </p:cTn>
                                        <p:tgtEl>
                                          <p:spTgt spid="130"/>
                                        </p:tgtEl>
                                        <p:attrNameLst>
                                          <p:attrName>style.visibility</p:attrName>
                                        </p:attrNameLst>
                                      </p:cBhvr>
                                      <p:to>
                                        <p:strVal val="visible"/>
                                      </p:to>
                                    </p:set>
                                    <p:animEffect transition="in" filter="blinds(horizontal)">
                                      <p:cBhvr>
                                        <p:cTn id="43" dur="500"/>
                                        <p:tgtEl>
                                          <p:spTgt spid="130"/>
                                        </p:tgtEl>
                                      </p:cBhvr>
                                    </p:animEffect>
                                  </p:childTnLst>
                                </p:cTn>
                              </p:par>
                              <p:par>
                                <p:cTn id="44" presetID="3" presetClass="entr" presetSubtype="10" fill="hold" grpId="0" nodeType="withEffect">
                                  <p:stCondLst>
                                    <p:cond delay="0"/>
                                  </p:stCondLst>
                                  <p:childTnLst>
                                    <p:set>
                                      <p:cBhvr>
                                        <p:cTn id="45" dur="1" fill="hold">
                                          <p:stCondLst>
                                            <p:cond delay="0"/>
                                          </p:stCondLst>
                                        </p:cTn>
                                        <p:tgtEl>
                                          <p:spTgt spid="131"/>
                                        </p:tgtEl>
                                        <p:attrNameLst>
                                          <p:attrName>style.visibility</p:attrName>
                                        </p:attrNameLst>
                                      </p:cBhvr>
                                      <p:to>
                                        <p:strVal val="visible"/>
                                      </p:to>
                                    </p:set>
                                    <p:animEffect transition="in" filter="blinds(horizontal)">
                                      <p:cBhvr>
                                        <p:cTn id="46" dur="500"/>
                                        <p:tgtEl>
                                          <p:spTgt spid="131"/>
                                        </p:tgtEl>
                                      </p:cBhvr>
                                    </p:animEffect>
                                  </p:childTnLst>
                                </p:cTn>
                              </p:par>
                              <p:par>
                                <p:cTn id="47" presetID="3" presetClass="entr" presetSubtype="10" fill="hold" grpId="0" nodeType="withEffect">
                                  <p:stCondLst>
                                    <p:cond delay="0"/>
                                  </p:stCondLst>
                                  <p:childTnLst>
                                    <p:set>
                                      <p:cBhvr>
                                        <p:cTn id="48" dur="1" fill="hold">
                                          <p:stCondLst>
                                            <p:cond delay="0"/>
                                          </p:stCondLst>
                                        </p:cTn>
                                        <p:tgtEl>
                                          <p:spTgt spid="133"/>
                                        </p:tgtEl>
                                        <p:attrNameLst>
                                          <p:attrName>style.visibility</p:attrName>
                                        </p:attrNameLst>
                                      </p:cBhvr>
                                      <p:to>
                                        <p:strVal val="visible"/>
                                      </p:to>
                                    </p:set>
                                    <p:animEffect transition="in" filter="blinds(horizontal)">
                                      <p:cBhvr>
                                        <p:cTn id="49" dur="500"/>
                                        <p:tgtEl>
                                          <p:spTgt spid="133"/>
                                        </p:tgtEl>
                                      </p:cBhvr>
                                    </p:animEffect>
                                  </p:childTnLst>
                                </p:cTn>
                              </p:par>
                              <p:par>
                                <p:cTn id="50" presetID="3" presetClass="entr" presetSubtype="10" fill="hold" grpId="0" nodeType="withEffect">
                                  <p:stCondLst>
                                    <p:cond delay="0"/>
                                  </p:stCondLst>
                                  <p:childTnLst>
                                    <p:set>
                                      <p:cBhvr>
                                        <p:cTn id="51" dur="1" fill="hold">
                                          <p:stCondLst>
                                            <p:cond delay="0"/>
                                          </p:stCondLst>
                                        </p:cTn>
                                        <p:tgtEl>
                                          <p:spTgt spid="245"/>
                                        </p:tgtEl>
                                        <p:attrNameLst>
                                          <p:attrName>style.visibility</p:attrName>
                                        </p:attrNameLst>
                                      </p:cBhvr>
                                      <p:to>
                                        <p:strVal val="visible"/>
                                      </p:to>
                                    </p:set>
                                    <p:animEffect transition="in" filter="blinds(horizontal)">
                                      <p:cBhvr>
                                        <p:cTn id="52" dur="500"/>
                                        <p:tgtEl>
                                          <p:spTgt spid="245"/>
                                        </p:tgtEl>
                                      </p:cBhvr>
                                    </p:animEffect>
                                  </p:childTnLst>
                                </p:cTn>
                              </p:par>
                            </p:childTnLst>
                          </p:cTn>
                        </p:par>
                      </p:childTnLst>
                    </p:cTn>
                  </p:par>
                  <p:par>
                    <p:cTn id="53" fill="hold">
                      <p:stCondLst>
                        <p:cond delay="indefinite"/>
                      </p:stCondLst>
                      <p:childTnLst>
                        <p:par>
                          <p:cTn id="54" fill="hold">
                            <p:stCondLst>
                              <p:cond delay="0"/>
                            </p:stCondLst>
                            <p:childTnLst>
                              <p:par>
                                <p:cTn id="55" presetID="9" presetClass="entr" presetSubtype="0" fill="hold" nodeType="clickEffect">
                                  <p:stCondLst>
                                    <p:cond delay="0"/>
                                  </p:stCondLst>
                                  <p:childTnLst>
                                    <p:set>
                                      <p:cBhvr>
                                        <p:cTn id="56" dur="1" fill="hold">
                                          <p:stCondLst>
                                            <p:cond delay="0"/>
                                          </p:stCondLst>
                                        </p:cTn>
                                        <p:tgtEl>
                                          <p:spTgt spid="254"/>
                                        </p:tgtEl>
                                        <p:attrNameLst>
                                          <p:attrName>style.visibility</p:attrName>
                                        </p:attrNameLst>
                                      </p:cBhvr>
                                      <p:to>
                                        <p:strVal val="visible"/>
                                      </p:to>
                                    </p:set>
                                    <p:animEffect transition="in" filter="dissolve">
                                      <p:cBhvr>
                                        <p:cTn id="57" dur="500"/>
                                        <p:tgtEl>
                                          <p:spTgt spid="254"/>
                                        </p:tgtEl>
                                      </p:cBhvr>
                                    </p:animEffect>
                                  </p:childTnLst>
                                </p:cTn>
                              </p:par>
                            </p:childTnLst>
                          </p:cTn>
                        </p:par>
                      </p:childTnLst>
                    </p:cTn>
                  </p:par>
                  <p:par>
                    <p:cTn id="58" fill="hold">
                      <p:stCondLst>
                        <p:cond delay="indefinite"/>
                      </p:stCondLst>
                      <p:childTnLst>
                        <p:par>
                          <p:cTn id="59" fill="hold">
                            <p:stCondLst>
                              <p:cond delay="0"/>
                            </p:stCondLst>
                            <p:childTnLst>
                              <p:par>
                                <p:cTn id="60" presetID="3" presetClass="entr" presetSubtype="10" fill="hold" nodeType="clickEffect">
                                  <p:stCondLst>
                                    <p:cond delay="0"/>
                                  </p:stCondLst>
                                  <p:childTnLst>
                                    <p:set>
                                      <p:cBhvr>
                                        <p:cTn id="61" dur="1" fill="hold">
                                          <p:stCondLst>
                                            <p:cond delay="0"/>
                                          </p:stCondLst>
                                        </p:cTn>
                                        <p:tgtEl>
                                          <p:spTgt spid="255"/>
                                        </p:tgtEl>
                                        <p:attrNameLst>
                                          <p:attrName>style.visibility</p:attrName>
                                        </p:attrNameLst>
                                      </p:cBhvr>
                                      <p:to>
                                        <p:strVal val="visible"/>
                                      </p:to>
                                    </p:set>
                                    <p:animEffect transition="in" filter="blinds(horizontal)">
                                      <p:cBhvr>
                                        <p:cTn id="62" dur="500"/>
                                        <p:tgtEl>
                                          <p:spTgt spid="255"/>
                                        </p:tgtEl>
                                      </p:cBhvr>
                                    </p:animEffect>
                                  </p:childTnLst>
                                </p:cTn>
                              </p:par>
                            </p:childTnLst>
                          </p:cTn>
                        </p:par>
                      </p:childTnLst>
                    </p:cTn>
                  </p:par>
                  <p:par>
                    <p:cTn id="63" fill="hold">
                      <p:stCondLst>
                        <p:cond delay="indefinite"/>
                      </p:stCondLst>
                      <p:childTnLst>
                        <p:par>
                          <p:cTn id="64" fill="hold">
                            <p:stCondLst>
                              <p:cond delay="0"/>
                            </p:stCondLst>
                            <p:childTnLst>
                              <p:par>
                                <p:cTn id="65" presetID="9" presetClass="entr" presetSubtype="0" fill="hold" nodeType="clickEffect">
                                  <p:stCondLst>
                                    <p:cond delay="0"/>
                                  </p:stCondLst>
                                  <p:childTnLst>
                                    <p:set>
                                      <p:cBhvr>
                                        <p:cTn id="66" dur="1" fill="hold">
                                          <p:stCondLst>
                                            <p:cond delay="0"/>
                                          </p:stCondLst>
                                        </p:cTn>
                                        <p:tgtEl>
                                          <p:spTgt spid="262"/>
                                        </p:tgtEl>
                                        <p:attrNameLst>
                                          <p:attrName>style.visibility</p:attrName>
                                        </p:attrNameLst>
                                      </p:cBhvr>
                                      <p:to>
                                        <p:strVal val="visible"/>
                                      </p:to>
                                    </p:set>
                                    <p:animEffect transition="in" filter="dissolve">
                                      <p:cBhvr>
                                        <p:cTn id="67" dur="500"/>
                                        <p:tgtEl>
                                          <p:spTgt spid="262"/>
                                        </p:tgtEl>
                                      </p:cBhvr>
                                    </p:animEffect>
                                  </p:childTnLst>
                                </p:cTn>
                              </p:par>
                            </p:childTnLst>
                          </p:cTn>
                        </p:par>
                      </p:childTnLst>
                    </p:cTn>
                  </p:par>
                  <p:par>
                    <p:cTn id="68" fill="hold">
                      <p:stCondLst>
                        <p:cond delay="indefinite"/>
                      </p:stCondLst>
                      <p:childTnLst>
                        <p:par>
                          <p:cTn id="69" fill="hold">
                            <p:stCondLst>
                              <p:cond delay="0"/>
                            </p:stCondLst>
                            <p:childTnLst>
                              <p:par>
                                <p:cTn id="70" presetID="3" presetClass="entr" presetSubtype="10" fill="hold" nodeType="clickEffect">
                                  <p:stCondLst>
                                    <p:cond delay="0"/>
                                  </p:stCondLst>
                                  <p:childTnLst>
                                    <p:set>
                                      <p:cBhvr>
                                        <p:cTn id="71" dur="1" fill="hold">
                                          <p:stCondLst>
                                            <p:cond delay="0"/>
                                          </p:stCondLst>
                                        </p:cTn>
                                        <p:tgtEl>
                                          <p:spTgt spid="259"/>
                                        </p:tgtEl>
                                        <p:attrNameLst>
                                          <p:attrName>style.visibility</p:attrName>
                                        </p:attrNameLst>
                                      </p:cBhvr>
                                      <p:to>
                                        <p:strVal val="visible"/>
                                      </p:to>
                                    </p:set>
                                    <p:animEffect transition="in" filter="blinds(horizontal)">
                                      <p:cBhvr>
                                        <p:cTn id="72" dur="500"/>
                                        <p:tgtEl>
                                          <p:spTgt spid="259"/>
                                        </p:tgtEl>
                                      </p:cBhvr>
                                    </p:animEffect>
                                  </p:childTnLst>
                                </p:cTn>
                              </p:par>
                            </p:childTnLst>
                          </p:cTn>
                        </p:par>
                        <p:par>
                          <p:cTn id="73" fill="hold">
                            <p:stCondLst>
                              <p:cond delay="500"/>
                            </p:stCondLst>
                            <p:childTnLst>
                              <p:par>
                                <p:cTn id="74" presetID="9" presetClass="entr" presetSubtype="0" fill="hold" grpId="0" nodeType="afterEffect">
                                  <p:stCondLst>
                                    <p:cond delay="0"/>
                                  </p:stCondLst>
                                  <p:childTnLst>
                                    <p:set>
                                      <p:cBhvr>
                                        <p:cTn id="75" dur="1" fill="hold">
                                          <p:stCondLst>
                                            <p:cond delay="0"/>
                                          </p:stCondLst>
                                        </p:cTn>
                                        <p:tgtEl>
                                          <p:spTgt spid="228"/>
                                        </p:tgtEl>
                                        <p:attrNameLst>
                                          <p:attrName>style.visibility</p:attrName>
                                        </p:attrNameLst>
                                      </p:cBhvr>
                                      <p:to>
                                        <p:strVal val="visible"/>
                                      </p:to>
                                    </p:set>
                                    <p:animEffect transition="in" filter="dissolve">
                                      <p:cBhvr>
                                        <p:cTn id="76" dur="500"/>
                                        <p:tgtEl>
                                          <p:spTgt spid="228"/>
                                        </p:tgtEl>
                                      </p:cBhvr>
                                    </p:animEffect>
                                  </p:childTnLst>
                                </p:cTn>
                              </p:par>
                            </p:childTnLst>
                          </p:cTn>
                        </p:par>
                        <p:par>
                          <p:cTn id="77" fill="hold">
                            <p:stCondLst>
                              <p:cond delay="1000"/>
                            </p:stCondLst>
                            <p:childTnLst>
                              <p:par>
                                <p:cTn id="78" presetID="9" presetClass="entr" presetSubtype="0" fill="hold" nodeType="afterEffect">
                                  <p:stCondLst>
                                    <p:cond delay="0"/>
                                  </p:stCondLst>
                                  <p:childTnLst>
                                    <p:set>
                                      <p:cBhvr>
                                        <p:cTn id="79" dur="1" fill="hold">
                                          <p:stCondLst>
                                            <p:cond delay="0"/>
                                          </p:stCondLst>
                                        </p:cTn>
                                        <p:tgtEl>
                                          <p:spTgt spid="227"/>
                                        </p:tgtEl>
                                        <p:attrNameLst>
                                          <p:attrName>style.visibility</p:attrName>
                                        </p:attrNameLst>
                                      </p:cBhvr>
                                      <p:to>
                                        <p:strVal val="visible"/>
                                      </p:to>
                                    </p:set>
                                    <p:animEffect transition="in" filter="dissolve">
                                      <p:cBhvr>
                                        <p:cTn id="80" dur="500"/>
                                        <p:tgtEl>
                                          <p:spTgt spid="2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0" grpId="0" animBg="1"/>
      <p:bldP spid="131" grpId="0" animBg="1"/>
      <p:bldP spid="133" grpId="0"/>
      <p:bldP spid="228" grpId="0"/>
      <p:bldP spid="245" grpId="0" animBg="1"/>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069303C-9D31-84A0-4027-5A4025F3E23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87</a:t>
            </a:fld>
            <a:endParaRPr lang="en-US"/>
          </a:p>
        </p:txBody>
      </p:sp>
      <p:sp>
        <p:nvSpPr>
          <p:cNvPr id="3" name="Title 2">
            <a:extLst>
              <a:ext uri="{FF2B5EF4-FFF2-40B4-BE49-F238E27FC236}">
                <a16:creationId xmlns:a16="http://schemas.microsoft.com/office/drawing/2014/main" id="{261767F9-0C94-C47A-C6BC-80BC29903806}"/>
              </a:ext>
            </a:extLst>
          </p:cNvPr>
          <p:cNvSpPr>
            <a:spLocks noGrp="1"/>
          </p:cNvSpPr>
          <p:nvPr>
            <p:ph type="title"/>
          </p:nvPr>
        </p:nvSpPr>
        <p:spPr/>
        <p:txBody>
          <a:bodyPr/>
          <a:lstStyle/>
          <a:p>
            <a:r>
              <a:rPr lang="en-US" dirty="0"/>
              <a:t>Refinement Stage by Ray-casting</a:t>
            </a:r>
          </a:p>
        </p:txBody>
      </p:sp>
      <p:sp>
        <p:nvSpPr>
          <p:cNvPr id="4" name="Content Placeholder 3">
            <a:extLst>
              <a:ext uri="{FF2B5EF4-FFF2-40B4-BE49-F238E27FC236}">
                <a16:creationId xmlns:a16="http://schemas.microsoft.com/office/drawing/2014/main" id="{D73780CB-A1A4-587B-2770-BD123592E331}"/>
              </a:ext>
            </a:extLst>
          </p:cNvPr>
          <p:cNvSpPr>
            <a:spLocks noGrp="1"/>
          </p:cNvSpPr>
          <p:nvPr>
            <p:ph sz="half" idx="1"/>
          </p:nvPr>
        </p:nvSpPr>
        <p:spPr>
          <a:xfrm>
            <a:off x="571500" y="1137555"/>
            <a:ext cx="11049000" cy="4949761"/>
          </a:xfrm>
        </p:spPr>
        <p:txBody>
          <a:bodyPr/>
          <a:lstStyle/>
          <a:p>
            <a:pPr marL="194310" indent="-182880">
              <a:lnSpc>
                <a:spcPct val="100000"/>
              </a:lnSpc>
              <a:spcBef>
                <a:spcPts val="800"/>
              </a:spcBef>
              <a:defRPr sz="1600" b="1" i="0">
                <a:solidFill>
                  <a:srgbClr val="2980B9"/>
                </a:solidFill>
                <a:latin typeface="Arial"/>
              </a:defRPr>
            </a:pPr>
            <a:r>
              <a:rPr lang="en-US" sz="1900" b="1" dirty="0">
                <a:solidFill>
                  <a:srgbClr val="2980B9"/>
                </a:solidFill>
                <a:latin typeface="Arial"/>
              </a:rPr>
              <a:t>Geometry can also be very </a:t>
            </a:r>
            <a:r>
              <a:rPr lang="en-US" sz="1900" b="1" dirty="0">
                <a:solidFill>
                  <a:srgbClr val="FF0000"/>
                </a:solidFill>
                <a:latin typeface="Arial"/>
              </a:rPr>
              <a:t>complex </a:t>
            </a:r>
            <a:r>
              <a:rPr lang="en-US" sz="1900" b="1" dirty="0">
                <a:solidFill>
                  <a:srgbClr val="2980B9"/>
                </a:solidFill>
                <a:latin typeface="Arial"/>
              </a:rPr>
              <a:t>(thousands of line segs)</a:t>
            </a:r>
          </a:p>
          <a:p>
            <a:pPr marL="411480" lvl="1">
              <a:lnSpc>
                <a:spcPct val="100000"/>
              </a:lnSpc>
              <a:buFont typeface="Wingdings" pitchFamily="2" charset="2"/>
              <a:buChar char="§"/>
              <a:defRPr sz="1400" b="0" i="0">
                <a:solidFill>
                  <a:srgbClr val="34495E"/>
                </a:solidFill>
                <a:latin typeface="Arial"/>
              </a:defRPr>
            </a:pPr>
            <a:r>
              <a:rPr lang="en-US" sz="1600" dirty="0">
                <a:solidFill>
                  <a:srgbClr val="4B5563"/>
                </a:solidFill>
                <a:latin typeface="Arial"/>
              </a:rPr>
              <a:t>For example, </a:t>
            </a:r>
            <a:r>
              <a:rPr lang="en-US" sz="1600" dirty="0" err="1">
                <a:solidFill>
                  <a:srgbClr val="4B5563"/>
                </a:solidFill>
                <a:latin typeface="Arial"/>
              </a:rPr>
              <a:t>PreparedPolygon</a:t>
            </a:r>
            <a:r>
              <a:rPr lang="en-US" sz="1600" dirty="0">
                <a:solidFill>
                  <a:srgbClr val="4B5563"/>
                </a:solidFill>
                <a:latin typeface="Arial"/>
              </a:rPr>
              <a:t> in the GEOS library</a:t>
            </a:r>
          </a:p>
          <a:p>
            <a:pPr marL="194310" indent="-182880">
              <a:lnSpc>
                <a:spcPct val="100000"/>
              </a:lnSpc>
              <a:spcBef>
                <a:spcPts val="800"/>
              </a:spcBef>
              <a:defRPr sz="1600" b="1" i="0">
                <a:solidFill>
                  <a:srgbClr val="2980B9"/>
                </a:solidFill>
                <a:latin typeface="Arial"/>
              </a:defRPr>
            </a:pPr>
            <a:r>
              <a:rPr lang="en-US" sz="1900" b="1" dirty="0">
                <a:solidFill>
                  <a:srgbClr val="2980B9"/>
                </a:solidFill>
                <a:latin typeface="Arial"/>
              </a:rPr>
              <a:t>Requiring fine-grained indexes, </a:t>
            </a:r>
            <a:r>
              <a:rPr lang="en-US" sz="1900" b="1" dirty="0" err="1">
                <a:solidFill>
                  <a:srgbClr val="2980B9"/>
                </a:solidFill>
                <a:latin typeface="Arial"/>
              </a:rPr>
              <a:t>requring</a:t>
            </a:r>
            <a:r>
              <a:rPr lang="en-US" sz="1900" b="1" dirty="0">
                <a:solidFill>
                  <a:srgbClr val="2980B9"/>
                </a:solidFill>
                <a:latin typeface="Arial"/>
              </a:rPr>
              <a:t> a BVH for each geometry</a:t>
            </a:r>
          </a:p>
          <a:p>
            <a:pPr marL="411480" lvl="1">
              <a:lnSpc>
                <a:spcPct val="100000"/>
              </a:lnSpc>
              <a:buFont typeface="Wingdings" pitchFamily="2" charset="2"/>
              <a:buChar char="§"/>
              <a:defRPr sz="1400" b="0" i="0">
                <a:solidFill>
                  <a:srgbClr val="34495E"/>
                </a:solidFill>
                <a:latin typeface="Arial"/>
              </a:defRPr>
            </a:pPr>
            <a:r>
              <a:rPr lang="en-US" sz="1600" dirty="0">
                <a:solidFill>
                  <a:srgbClr val="4B5563"/>
                </a:solidFill>
                <a:latin typeface="Arial"/>
              </a:rPr>
              <a:t>Building millions of tiny BVHs degrades performance due to memory </a:t>
            </a:r>
            <a:r>
              <a:rPr lang="en-US" sz="1600" dirty="0" err="1">
                <a:solidFill>
                  <a:srgbClr val="4B5563"/>
                </a:solidFill>
                <a:latin typeface="Arial"/>
              </a:rPr>
              <a:t>alloc</a:t>
            </a:r>
            <a:r>
              <a:rPr lang="en-US" sz="1600" dirty="0">
                <a:solidFill>
                  <a:srgbClr val="4B5563"/>
                </a:solidFill>
                <a:latin typeface="Arial"/>
              </a:rPr>
              <a:t>./sync. overhead.</a:t>
            </a:r>
          </a:p>
          <a:p>
            <a:pPr marL="194310" indent="-182880">
              <a:lnSpc>
                <a:spcPct val="100000"/>
              </a:lnSpc>
              <a:spcBef>
                <a:spcPts val="800"/>
              </a:spcBef>
              <a:defRPr sz="1600" b="1" i="0">
                <a:solidFill>
                  <a:srgbClr val="2980B9"/>
                </a:solidFill>
                <a:latin typeface="Arial"/>
              </a:defRPr>
            </a:pPr>
            <a:r>
              <a:rPr lang="en-US" sz="1900" b="1" dirty="0">
                <a:solidFill>
                  <a:srgbClr val="2980B9"/>
                </a:solidFill>
                <a:latin typeface="Arial"/>
              </a:rPr>
              <a:t>Z-Stacking: Places 2D geometries at distinct Z-planes in a single 3D scene, eliminating multi-BVH allocation and synchronization overhead.</a:t>
            </a:r>
          </a:p>
          <a:p>
            <a:endParaRPr lang="en-US" dirty="0"/>
          </a:p>
        </p:txBody>
      </p:sp>
      <p:sp>
        <p:nvSpPr>
          <p:cNvPr id="59" name="TextBox 58">
            <a:extLst>
              <a:ext uri="{FF2B5EF4-FFF2-40B4-BE49-F238E27FC236}">
                <a16:creationId xmlns:a16="http://schemas.microsoft.com/office/drawing/2014/main" id="{0F27DAFB-4FDF-C081-5EE2-6812598D514C}"/>
              </a:ext>
            </a:extLst>
          </p:cNvPr>
          <p:cNvSpPr txBox="1"/>
          <p:nvPr/>
        </p:nvSpPr>
        <p:spPr>
          <a:xfrm>
            <a:off x="1104073" y="3202780"/>
            <a:ext cx="1526006" cy="307777"/>
          </a:xfrm>
          <a:prstGeom prst="rect">
            <a:avLst/>
          </a:prstGeom>
          <a:noFill/>
        </p:spPr>
        <p:txBody>
          <a:bodyPr wrap="square" rtlCol="0">
            <a:spAutoFit/>
          </a:bodyPr>
          <a:lstStyle/>
          <a:p>
            <a:r>
              <a:rPr lang="en-US" sz="1400" dirty="0">
                <a:latin typeface="Helvetica" pitchFamily="2" charset="0"/>
              </a:rPr>
              <a:t>Candidate Pairs</a:t>
            </a:r>
          </a:p>
        </p:txBody>
      </p:sp>
      <p:graphicFrame>
        <p:nvGraphicFramePr>
          <p:cNvPr id="60" name="Table 59">
            <a:extLst>
              <a:ext uri="{FF2B5EF4-FFF2-40B4-BE49-F238E27FC236}">
                <a16:creationId xmlns:a16="http://schemas.microsoft.com/office/drawing/2014/main" id="{B5039949-2381-86C4-3068-AAF0FC0EC31C}"/>
              </a:ext>
            </a:extLst>
          </p:cNvPr>
          <p:cNvGraphicFramePr>
            <a:graphicFrameLocks noGrp="1"/>
          </p:cNvGraphicFramePr>
          <p:nvPr/>
        </p:nvGraphicFramePr>
        <p:xfrm>
          <a:off x="482244" y="3501331"/>
          <a:ext cx="2477772" cy="369332"/>
        </p:xfrm>
        <a:graphic>
          <a:graphicData uri="http://schemas.openxmlformats.org/drawingml/2006/table">
            <a:tbl>
              <a:tblPr firstRow="1" bandRow="1">
                <a:tableStyleId>{2D5ABB26-0587-4C30-8999-92F81FD0307C}</a:tableStyleId>
              </a:tblPr>
              <a:tblGrid>
                <a:gridCol w="825924">
                  <a:extLst>
                    <a:ext uri="{9D8B030D-6E8A-4147-A177-3AD203B41FA5}">
                      <a16:colId xmlns:a16="http://schemas.microsoft.com/office/drawing/2014/main" val="1405154005"/>
                    </a:ext>
                  </a:extLst>
                </a:gridCol>
                <a:gridCol w="825924">
                  <a:extLst>
                    <a:ext uri="{9D8B030D-6E8A-4147-A177-3AD203B41FA5}">
                      <a16:colId xmlns:a16="http://schemas.microsoft.com/office/drawing/2014/main" val="2929450236"/>
                    </a:ext>
                  </a:extLst>
                </a:gridCol>
                <a:gridCol w="825924">
                  <a:extLst>
                    <a:ext uri="{9D8B030D-6E8A-4147-A177-3AD203B41FA5}">
                      <a16:colId xmlns:a16="http://schemas.microsoft.com/office/drawing/2014/main" val="3169401701"/>
                    </a:ext>
                  </a:extLst>
                </a:gridCol>
              </a:tblGrid>
              <a:tr h="369332">
                <a:tc>
                  <a:txBody>
                    <a:bodyPr/>
                    <a:lstStyle/>
                    <a:p>
                      <a:pPr algn="ctr"/>
                      <a:r>
                        <a:rPr lang="en-US" sz="1400" b="1" dirty="0">
                          <a:solidFill>
                            <a:schemeClr val="tx1"/>
                          </a:solidFill>
                        </a:rPr>
                        <a:t>(</a:t>
                      </a:r>
                      <a:r>
                        <a:rPr lang="en-US" sz="1400" b="1" dirty="0">
                          <a:solidFill>
                            <a:srgbClr val="6C8EBF"/>
                          </a:solidFill>
                        </a:rPr>
                        <a:t>P</a:t>
                      </a:r>
                      <a:r>
                        <a:rPr lang="en-US" sz="1400" b="1" baseline="-25000" dirty="0">
                          <a:solidFill>
                            <a:srgbClr val="6C8EBF"/>
                          </a:solidFill>
                        </a:rPr>
                        <a:t>1</a:t>
                      </a:r>
                      <a:r>
                        <a:rPr lang="en-US" sz="1400" b="1" dirty="0">
                          <a:solidFill>
                            <a:schemeClr val="tx1"/>
                          </a:solidFill>
                        </a:rPr>
                        <a:t>, </a:t>
                      </a:r>
                      <a:r>
                        <a:rPr lang="en-US" sz="1400" b="1" dirty="0">
                          <a:solidFill>
                            <a:srgbClr val="82B366"/>
                          </a:solidFill>
                        </a:rPr>
                        <a:t>Q</a:t>
                      </a:r>
                      <a:r>
                        <a:rPr lang="en-US" sz="1400" b="1" baseline="-25000" dirty="0">
                          <a:solidFill>
                            <a:srgbClr val="82B366"/>
                          </a:solidFill>
                        </a:rPr>
                        <a:t>1</a:t>
                      </a:r>
                      <a:r>
                        <a:rPr lang="en-US" sz="1400" b="1" dirty="0">
                          <a:solidFill>
                            <a:schemeClr val="tx1"/>
                          </a:solidFill>
                        </a:rPr>
                        <a:t>)</a:t>
                      </a:r>
                    </a:p>
                  </a:txBody>
                  <a:tcPr marL="122162" marR="122162" marT="61081" marB="61081"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US" sz="1400" b="1" dirty="0">
                          <a:solidFill>
                            <a:schemeClr val="tx1"/>
                          </a:solidFill>
                        </a:rPr>
                        <a:t>(</a:t>
                      </a:r>
                      <a:r>
                        <a:rPr lang="en-US" sz="1400" b="1" dirty="0">
                          <a:solidFill>
                            <a:srgbClr val="6C8EBF"/>
                          </a:solidFill>
                        </a:rPr>
                        <a:t>P</a:t>
                      </a:r>
                      <a:r>
                        <a:rPr lang="en-US" sz="1400" b="1" baseline="-25000" dirty="0">
                          <a:solidFill>
                            <a:srgbClr val="6C8EBF"/>
                          </a:solidFill>
                        </a:rPr>
                        <a:t>1</a:t>
                      </a:r>
                      <a:r>
                        <a:rPr lang="en-US" sz="1400" b="1" dirty="0">
                          <a:solidFill>
                            <a:schemeClr val="tx1"/>
                          </a:solidFill>
                        </a:rPr>
                        <a:t>, </a:t>
                      </a:r>
                      <a:r>
                        <a:rPr lang="en-US" sz="1400" b="1" dirty="0">
                          <a:solidFill>
                            <a:srgbClr val="82B366"/>
                          </a:solidFill>
                        </a:rPr>
                        <a:t>Q</a:t>
                      </a:r>
                      <a:r>
                        <a:rPr lang="en-US" sz="1400" b="1" baseline="-25000" dirty="0">
                          <a:solidFill>
                            <a:srgbClr val="82B366"/>
                          </a:solidFill>
                        </a:rPr>
                        <a:t>2</a:t>
                      </a:r>
                      <a:r>
                        <a:rPr lang="en-US" sz="1400" b="1" dirty="0">
                          <a:solidFill>
                            <a:schemeClr val="tx1"/>
                          </a:solidFill>
                        </a:rPr>
                        <a:t>)</a:t>
                      </a:r>
                    </a:p>
                  </a:txBody>
                  <a:tcPr marL="122162" marR="122162" marT="61081" marB="61081"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lvl="0" indent="0" algn="ctr" defTabSz="2743200" rtl="0" eaLnBrk="1" fontAlgn="auto" latinLnBrk="0" hangingPunct="1">
                        <a:lnSpc>
                          <a:spcPct val="100000"/>
                        </a:lnSpc>
                        <a:spcBef>
                          <a:spcPts val="0"/>
                        </a:spcBef>
                        <a:spcAft>
                          <a:spcPts val="0"/>
                        </a:spcAft>
                        <a:buClrTx/>
                        <a:buSzTx/>
                        <a:buFontTx/>
                        <a:buNone/>
                        <a:tabLst/>
                        <a:defRPr/>
                      </a:pPr>
                      <a:r>
                        <a:rPr lang="en-US" sz="1400" b="1" dirty="0">
                          <a:solidFill>
                            <a:schemeClr val="tx1"/>
                          </a:solidFill>
                        </a:rPr>
                        <a:t>(</a:t>
                      </a:r>
                      <a:r>
                        <a:rPr lang="en-US" sz="1400" b="1" dirty="0">
                          <a:solidFill>
                            <a:srgbClr val="6C8EBF"/>
                          </a:solidFill>
                        </a:rPr>
                        <a:t>P</a:t>
                      </a:r>
                      <a:r>
                        <a:rPr lang="en-US" sz="1400" b="1" baseline="-25000" dirty="0">
                          <a:solidFill>
                            <a:srgbClr val="6C8EBF"/>
                          </a:solidFill>
                        </a:rPr>
                        <a:t>4</a:t>
                      </a:r>
                      <a:r>
                        <a:rPr lang="en-US" sz="1400" b="1" dirty="0">
                          <a:solidFill>
                            <a:schemeClr val="tx1"/>
                          </a:solidFill>
                        </a:rPr>
                        <a:t>, </a:t>
                      </a:r>
                      <a:r>
                        <a:rPr lang="en-US" sz="1400" b="1" dirty="0">
                          <a:solidFill>
                            <a:srgbClr val="82B366"/>
                          </a:solidFill>
                        </a:rPr>
                        <a:t>Q</a:t>
                      </a:r>
                      <a:r>
                        <a:rPr lang="en-US" sz="1400" b="1" baseline="-25000" dirty="0">
                          <a:solidFill>
                            <a:srgbClr val="82B366"/>
                          </a:solidFill>
                        </a:rPr>
                        <a:t>3</a:t>
                      </a:r>
                      <a:r>
                        <a:rPr lang="en-US" sz="1400" b="1" dirty="0">
                          <a:solidFill>
                            <a:schemeClr val="tx1"/>
                          </a:solidFill>
                        </a:rPr>
                        <a:t>)</a:t>
                      </a:r>
                    </a:p>
                  </a:txBody>
                  <a:tcPr marL="122162" marR="122162" marT="61081" marB="61081"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6621278"/>
                  </a:ext>
                </a:extLst>
              </a:tr>
            </a:tbl>
          </a:graphicData>
        </a:graphic>
      </p:graphicFrame>
      <p:grpSp>
        <p:nvGrpSpPr>
          <p:cNvPr id="113" name="Group 112">
            <a:extLst>
              <a:ext uri="{FF2B5EF4-FFF2-40B4-BE49-F238E27FC236}">
                <a16:creationId xmlns:a16="http://schemas.microsoft.com/office/drawing/2014/main" id="{0AA16644-AB28-8CDC-EFD3-E23BAEDE7015}"/>
              </a:ext>
            </a:extLst>
          </p:cNvPr>
          <p:cNvGrpSpPr/>
          <p:nvPr/>
        </p:nvGrpSpPr>
        <p:grpSpPr>
          <a:xfrm>
            <a:off x="571500" y="4502985"/>
            <a:ext cx="2481627" cy="2196156"/>
            <a:chOff x="-3004541" y="9554821"/>
            <a:chExt cx="4073977" cy="3605333"/>
          </a:xfrm>
        </p:grpSpPr>
        <p:sp>
          <p:nvSpPr>
            <p:cNvPr id="61" name="Freeform 60">
              <a:extLst>
                <a:ext uri="{FF2B5EF4-FFF2-40B4-BE49-F238E27FC236}">
                  <a16:creationId xmlns:a16="http://schemas.microsoft.com/office/drawing/2014/main" id="{02D7F212-50E2-A068-9B06-3773EC5F52C1}"/>
                </a:ext>
              </a:extLst>
            </p:cNvPr>
            <p:cNvSpPr/>
            <p:nvPr/>
          </p:nvSpPr>
          <p:spPr>
            <a:xfrm>
              <a:off x="-2752885" y="10200108"/>
              <a:ext cx="1600570" cy="1546082"/>
            </a:xfrm>
            <a:custGeom>
              <a:avLst/>
              <a:gdLst>
                <a:gd name="csX0" fmla="*/ 0 w 746125"/>
                <a:gd name="csY0" fmla="*/ 577850 h 720725"/>
                <a:gd name="csX1" fmla="*/ 85725 w 746125"/>
                <a:gd name="csY1" fmla="*/ 352425 h 720725"/>
                <a:gd name="csX2" fmla="*/ 69850 w 746125"/>
                <a:gd name="csY2" fmla="*/ 130175 h 720725"/>
                <a:gd name="csX3" fmla="*/ 396875 w 746125"/>
                <a:gd name="csY3" fmla="*/ 88900 h 720725"/>
                <a:gd name="csX4" fmla="*/ 590550 w 746125"/>
                <a:gd name="csY4" fmla="*/ 0 h 720725"/>
                <a:gd name="csX5" fmla="*/ 746125 w 746125"/>
                <a:gd name="csY5" fmla="*/ 187325 h 720725"/>
                <a:gd name="csX6" fmla="*/ 644525 w 746125"/>
                <a:gd name="csY6" fmla="*/ 377825 h 720725"/>
                <a:gd name="csX7" fmla="*/ 723900 w 746125"/>
                <a:gd name="csY7" fmla="*/ 466725 h 720725"/>
                <a:gd name="csX8" fmla="*/ 571500 w 746125"/>
                <a:gd name="csY8" fmla="*/ 558800 h 720725"/>
                <a:gd name="csX9" fmla="*/ 390525 w 746125"/>
                <a:gd name="csY9" fmla="*/ 561975 h 720725"/>
                <a:gd name="csX10" fmla="*/ 257175 w 746125"/>
                <a:gd name="csY10" fmla="*/ 720725 h 720725"/>
                <a:gd name="csX11" fmla="*/ 0 w 746125"/>
                <a:gd name="csY11" fmla="*/ 577850 h 72072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746125" h="720725">
                  <a:moveTo>
                    <a:pt x="0" y="577850"/>
                  </a:moveTo>
                  <a:lnTo>
                    <a:pt x="85725" y="352425"/>
                  </a:lnTo>
                  <a:lnTo>
                    <a:pt x="69850" y="130175"/>
                  </a:lnTo>
                  <a:lnTo>
                    <a:pt x="396875" y="88900"/>
                  </a:lnTo>
                  <a:lnTo>
                    <a:pt x="590550" y="0"/>
                  </a:lnTo>
                  <a:lnTo>
                    <a:pt x="746125" y="187325"/>
                  </a:lnTo>
                  <a:lnTo>
                    <a:pt x="644525" y="377825"/>
                  </a:lnTo>
                  <a:lnTo>
                    <a:pt x="723900" y="466725"/>
                  </a:lnTo>
                  <a:lnTo>
                    <a:pt x="571500" y="558800"/>
                  </a:lnTo>
                  <a:lnTo>
                    <a:pt x="390525" y="561975"/>
                  </a:lnTo>
                  <a:lnTo>
                    <a:pt x="257175" y="720725"/>
                  </a:lnTo>
                  <a:lnTo>
                    <a:pt x="0" y="577850"/>
                  </a:lnTo>
                  <a:close/>
                </a:path>
              </a:pathLst>
            </a:custGeom>
            <a:solidFill>
              <a:srgbClr val="DAE8FC"/>
            </a:solidFill>
            <a:ln>
              <a:solidFill>
                <a:srgbClr val="6C8EB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Helvetica" pitchFamily="2" charset="0"/>
              </a:endParaRPr>
            </a:p>
          </p:txBody>
        </p:sp>
        <p:sp>
          <p:nvSpPr>
            <p:cNvPr id="62" name="Freeform 61">
              <a:extLst>
                <a:ext uri="{FF2B5EF4-FFF2-40B4-BE49-F238E27FC236}">
                  <a16:creationId xmlns:a16="http://schemas.microsoft.com/office/drawing/2014/main" id="{246E1730-A8F9-FEE3-AF2D-0091FC40D207}"/>
                </a:ext>
              </a:extLst>
            </p:cNvPr>
            <p:cNvSpPr/>
            <p:nvPr/>
          </p:nvSpPr>
          <p:spPr>
            <a:xfrm>
              <a:off x="-2228443" y="10649629"/>
              <a:ext cx="687905" cy="483577"/>
            </a:xfrm>
            <a:custGeom>
              <a:avLst/>
              <a:gdLst>
                <a:gd name="csX0" fmla="*/ 0 w 320675"/>
                <a:gd name="csY0" fmla="*/ 41275 h 225425"/>
                <a:gd name="csX1" fmla="*/ 234950 w 320675"/>
                <a:gd name="csY1" fmla="*/ 0 h 225425"/>
                <a:gd name="csX2" fmla="*/ 215900 w 320675"/>
                <a:gd name="csY2" fmla="*/ 92075 h 225425"/>
                <a:gd name="csX3" fmla="*/ 320675 w 320675"/>
                <a:gd name="csY3" fmla="*/ 136525 h 225425"/>
                <a:gd name="csX4" fmla="*/ 158750 w 320675"/>
                <a:gd name="csY4" fmla="*/ 225425 h 225425"/>
                <a:gd name="csX5" fmla="*/ 19050 w 320675"/>
                <a:gd name="csY5" fmla="*/ 158750 h 225425"/>
                <a:gd name="csX6" fmla="*/ 0 w 320675"/>
                <a:gd name="csY6" fmla="*/ 41275 h 22542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20675" h="225425">
                  <a:moveTo>
                    <a:pt x="0" y="41275"/>
                  </a:moveTo>
                  <a:lnTo>
                    <a:pt x="234950" y="0"/>
                  </a:lnTo>
                  <a:lnTo>
                    <a:pt x="215900" y="92075"/>
                  </a:lnTo>
                  <a:lnTo>
                    <a:pt x="320675" y="136525"/>
                  </a:lnTo>
                  <a:lnTo>
                    <a:pt x="158750" y="225425"/>
                  </a:lnTo>
                  <a:lnTo>
                    <a:pt x="19050" y="158750"/>
                  </a:lnTo>
                  <a:lnTo>
                    <a:pt x="0" y="41275"/>
                  </a:lnTo>
                  <a:close/>
                </a:path>
              </a:pathLst>
            </a:custGeom>
            <a:solidFill>
              <a:schemeClr val="bg1"/>
            </a:solidFill>
            <a:ln>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Helvetica" pitchFamily="2" charset="0"/>
              </a:endParaRPr>
            </a:p>
          </p:txBody>
        </p:sp>
        <p:sp>
          <p:nvSpPr>
            <p:cNvPr id="63" name="Freeform 62">
              <a:extLst>
                <a:ext uri="{FF2B5EF4-FFF2-40B4-BE49-F238E27FC236}">
                  <a16:creationId xmlns:a16="http://schemas.microsoft.com/office/drawing/2014/main" id="{EADC02E1-F165-488D-A7A9-84026FDD886F}"/>
                </a:ext>
              </a:extLst>
            </p:cNvPr>
            <p:cNvSpPr/>
            <p:nvPr/>
          </p:nvSpPr>
          <p:spPr>
            <a:xfrm>
              <a:off x="-902290" y="11387347"/>
              <a:ext cx="1814480" cy="1219409"/>
            </a:xfrm>
            <a:custGeom>
              <a:avLst/>
              <a:gdLst>
                <a:gd name="csX0" fmla="*/ 57150 w 590550"/>
                <a:gd name="csY0" fmla="*/ 111125 h 396875"/>
                <a:gd name="csX1" fmla="*/ 282575 w 590550"/>
                <a:gd name="csY1" fmla="*/ 130175 h 396875"/>
                <a:gd name="csX2" fmla="*/ 558800 w 590550"/>
                <a:gd name="csY2" fmla="*/ 0 h 396875"/>
                <a:gd name="csX3" fmla="*/ 590550 w 590550"/>
                <a:gd name="csY3" fmla="*/ 228600 h 396875"/>
                <a:gd name="csX4" fmla="*/ 263525 w 590550"/>
                <a:gd name="csY4" fmla="*/ 368300 h 396875"/>
                <a:gd name="csX5" fmla="*/ 0 w 590550"/>
                <a:gd name="csY5" fmla="*/ 396875 h 396875"/>
                <a:gd name="csX6" fmla="*/ 57150 w 590550"/>
                <a:gd name="csY6" fmla="*/ 111125 h 39687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90550" h="396875">
                  <a:moveTo>
                    <a:pt x="57150" y="111125"/>
                  </a:moveTo>
                  <a:lnTo>
                    <a:pt x="282575" y="130175"/>
                  </a:lnTo>
                  <a:lnTo>
                    <a:pt x="558800" y="0"/>
                  </a:lnTo>
                  <a:lnTo>
                    <a:pt x="590550" y="228600"/>
                  </a:lnTo>
                  <a:lnTo>
                    <a:pt x="263525" y="368300"/>
                  </a:lnTo>
                  <a:lnTo>
                    <a:pt x="0" y="396875"/>
                  </a:lnTo>
                  <a:lnTo>
                    <a:pt x="57150" y="111125"/>
                  </a:lnTo>
                  <a:close/>
                </a:path>
              </a:pathLst>
            </a:custGeom>
            <a:solidFill>
              <a:srgbClr val="DAE8FC"/>
            </a:solidFill>
            <a:ln>
              <a:solidFill>
                <a:srgbClr val="6C8EB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Helvetica" pitchFamily="2" charset="0"/>
              </a:endParaRPr>
            </a:p>
          </p:txBody>
        </p:sp>
        <p:sp>
          <p:nvSpPr>
            <p:cNvPr id="64" name="Rectangle 63">
              <a:extLst>
                <a:ext uri="{FF2B5EF4-FFF2-40B4-BE49-F238E27FC236}">
                  <a16:creationId xmlns:a16="http://schemas.microsoft.com/office/drawing/2014/main" id="{A18D58DF-065C-3DFB-2A1F-DE7D5D373F89}"/>
                </a:ext>
              </a:extLst>
            </p:cNvPr>
            <p:cNvSpPr>
              <a:spLocks/>
            </p:cNvSpPr>
            <p:nvPr/>
          </p:nvSpPr>
          <p:spPr>
            <a:xfrm>
              <a:off x="-3004541" y="9554821"/>
              <a:ext cx="4073977" cy="3605333"/>
            </a:xfrm>
            <a:prstGeom prst="rect">
              <a:avLst/>
            </a:prstGeom>
            <a:noFill/>
            <a:ln w="38100">
              <a:solidFill>
                <a:srgbClr val="6C8EBF"/>
              </a:solidFill>
              <a:prstDash val="dash"/>
            </a:ln>
          </p:spPr>
          <p:style>
            <a:lnRef idx="1">
              <a:schemeClr val="dk1"/>
            </a:lnRef>
            <a:fillRef idx="2">
              <a:schemeClr val="dk1"/>
            </a:fillRef>
            <a:effectRef idx="1">
              <a:schemeClr val="dk1"/>
            </a:effectRef>
            <a:fontRef idx="minor">
              <a:schemeClr val="dk1"/>
            </a:fontRef>
          </p:style>
          <p:txBody>
            <a:bodyPr rtlCol="0" anchor="ctr"/>
            <a:lstStyle/>
            <a:p>
              <a:pPr algn="ctr"/>
              <a:endParaRPr lang="en-US">
                <a:latin typeface="Helvetica" pitchFamily="2" charset="0"/>
              </a:endParaRPr>
            </a:p>
          </p:txBody>
        </p:sp>
        <p:sp>
          <p:nvSpPr>
            <p:cNvPr id="65" name="TextBox 64">
              <a:extLst>
                <a:ext uri="{FF2B5EF4-FFF2-40B4-BE49-F238E27FC236}">
                  <a16:creationId xmlns:a16="http://schemas.microsoft.com/office/drawing/2014/main" id="{C8B3DE67-AFF1-1F2B-95CC-26F6EB02780C}"/>
                </a:ext>
              </a:extLst>
            </p:cNvPr>
            <p:cNvSpPr txBox="1">
              <a:spLocks/>
            </p:cNvSpPr>
            <p:nvPr/>
          </p:nvSpPr>
          <p:spPr>
            <a:xfrm>
              <a:off x="-2516744" y="10983163"/>
              <a:ext cx="872629" cy="545966"/>
            </a:xfrm>
            <a:prstGeom prst="rect">
              <a:avLst/>
            </a:prstGeom>
            <a:noFill/>
          </p:spPr>
          <p:txBody>
            <a:bodyPr wrap="square" rtlCol="0">
              <a:spAutoFit/>
            </a:bodyPr>
            <a:lstStyle/>
            <a:p>
              <a:r>
                <a:rPr lang="en-US" dirty="0">
                  <a:latin typeface="Helvetica" pitchFamily="2" charset="0"/>
                </a:rPr>
                <a:t>P</a:t>
              </a:r>
              <a:r>
                <a:rPr lang="en-US" baseline="-25000" dirty="0">
                  <a:latin typeface="Helvetica" pitchFamily="2" charset="0"/>
                </a:rPr>
                <a:t>1</a:t>
              </a:r>
            </a:p>
          </p:txBody>
        </p:sp>
        <p:sp>
          <p:nvSpPr>
            <p:cNvPr id="66" name="TextBox 65">
              <a:extLst>
                <a:ext uri="{FF2B5EF4-FFF2-40B4-BE49-F238E27FC236}">
                  <a16:creationId xmlns:a16="http://schemas.microsoft.com/office/drawing/2014/main" id="{BBC07EF3-93E8-D42E-E466-FC1A034DDC46}"/>
                </a:ext>
              </a:extLst>
            </p:cNvPr>
            <p:cNvSpPr txBox="1">
              <a:spLocks/>
            </p:cNvSpPr>
            <p:nvPr/>
          </p:nvSpPr>
          <p:spPr>
            <a:xfrm>
              <a:off x="-705793" y="11853424"/>
              <a:ext cx="1058480" cy="545966"/>
            </a:xfrm>
            <a:prstGeom prst="rect">
              <a:avLst/>
            </a:prstGeom>
            <a:noFill/>
          </p:spPr>
          <p:txBody>
            <a:bodyPr wrap="square" rtlCol="0">
              <a:spAutoFit/>
            </a:bodyPr>
            <a:lstStyle/>
            <a:p>
              <a:r>
                <a:rPr lang="en-US" dirty="0">
                  <a:latin typeface="Helvetica" pitchFamily="2" charset="0"/>
                </a:rPr>
                <a:t>P</a:t>
              </a:r>
              <a:r>
                <a:rPr lang="en-US" baseline="-25000" dirty="0">
                  <a:latin typeface="Helvetica" pitchFamily="2" charset="0"/>
                </a:rPr>
                <a:t>4</a:t>
              </a:r>
            </a:p>
          </p:txBody>
        </p:sp>
        <p:sp>
          <p:nvSpPr>
            <p:cNvPr id="71" name="TextBox 70">
              <a:extLst>
                <a:ext uri="{FF2B5EF4-FFF2-40B4-BE49-F238E27FC236}">
                  <a16:creationId xmlns:a16="http://schemas.microsoft.com/office/drawing/2014/main" id="{F51EDF07-BE20-3EC0-FDE1-B81AF53667B4}"/>
                </a:ext>
              </a:extLst>
            </p:cNvPr>
            <p:cNvSpPr txBox="1">
              <a:spLocks/>
            </p:cNvSpPr>
            <p:nvPr/>
          </p:nvSpPr>
          <p:spPr>
            <a:xfrm>
              <a:off x="-2981553" y="9575470"/>
              <a:ext cx="2041066" cy="505264"/>
            </a:xfrm>
            <a:prstGeom prst="rect">
              <a:avLst/>
            </a:prstGeom>
            <a:solidFill>
              <a:srgbClr val="DAE8FC"/>
            </a:solidFill>
          </p:spPr>
          <p:txBody>
            <a:bodyPr wrap="square" lIns="91440" tIns="45720" rIns="91440" bIns="45720" rtlCol="0">
              <a:spAutoFit/>
            </a:bodyPr>
            <a:lstStyle/>
            <a:p>
              <a:r>
                <a:rPr lang="en-US" sz="1400" dirty="0">
                  <a:solidFill>
                    <a:srgbClr val="6C8EBF"/>
                  </a:solidFill>
                  <a:latin typeface="Helvetica" pitchFamily="2" charset="0"/>
                </a:rPr>
                <a:t>Indexed Side</a:t>
              </a:r>
            </a:p>
          </p:txBody>
        </p:sp>
      </p:grpSp>
      <p:grpSp>
        <p:nvGrpSpPr>
          <p:cNvPr id="115" name="Group 114">
            <a:extLst>
              <a:ext uri="{FF2B5EF4-FFF2-40B4-BE49-F238E27FC236}">
                <a16:creationId xmlns:a16="http://schemas.microsoft.com/office/drawing/2014/main" id="{ED1C4286-EEE3-5D39-F520-35CF68BEE8D6}"/>
              </a:ext>
            </a:extLst>
          </p:cNvPr>
          <p:cNvGrpSpPr/>
          <p:nvPr/>
        </p:nvGrpSpPr>
        <p:grpSpPr>
          <a:xfrm>
            <a:off x="8585654" y="3944296"/>
            <a:ext cx="2914669" cy="2579384"/>
            <a:chOff x="10325171" y="9553679"/>
            <a:chExt cx="4073977" cy="3605333"/>
          </a:xfrm>
        </p:grpSpPr>
        <p:sp>
          <p:nvSpPr>
            <p:cNvPr id="40" name="TextBox 39">
              <a:extLst>
                <a:ext uri="{FF2B5EF4-FFF2-40B4-BE49-F238E27FC236}">
                  <a16:creationId xmlns:a16="http://schemas.microsoft.com/office/drawing/2014/main" id="{F25D744E-D602-AD2C-34CE-8EDC4B550395}"/>
                </a:ext>
              </a:extLst>
            </p:cNvPr>
            <p:cNvSpPr txBox="1"/>
            <p:nvPr/>
          </p:nvSpPr>
          <p:spPr>
            <a:xfrm>
              <a:off x="11661642" y="10050909"/>
              <a:ext cx="1277754" cy="516234"/>
            </a:xfrm>
            <a:prstGeom prst="rect">
              <a:avLst/>
            </a:prstGeom>
            <a:noFill/>
          </p:spPr>
          <p:txBody>
            <a:bodyPr wrap="square" rtlCol="0">
              <a:spAutoFit/>
            </a:bodyPr>
            <a:lstStyle/>
            <a:p>
              <a:r>
                <a:rPr lang="en-US" dirty="0">
                  <a:latin typeface="Helvetica" pitchFamily="2" charset="0"/>
                </a:rPr>
                <a:t>Q</a:t>
              </a:r>
              <a:r>
                <a:rPr lang="en-US" baseline="-25000" dirty="0">
                  <a:latin typeface="Helvetica" pitchFamily="2" charset="0"/>
                </a:rPr>
                <a:t>1</a:t>
              </a:r>
            </a:p>
          </p:txBody>
        </p:sp>
        <p:sp>
          <p:nvSpPr>
            <p:cNvPr id="41" name="Oval 40">
              <a:extLst>
                <a:ext uri="{FF2B5EF4-FFF2-40B4-BE49-F238E27FC236}">
                  <a16:creationId xmlns:a16="http://schemas.microsoft.com/office/drawing/2014/main" id="{F644F727-E9AB-A576-BFF3-D01752063A27}"/>
                </a:ext>
              </a:extLst>
            </p:cNvPr>
            <p:cNvSpPr/>
            <p:nvPr/>
          </p:nvSpPr>
          <p:spPr>
            <a:xfrm>
              <a:off x="11545979" y="10369516"/>
              <a:ext cx="162703" cy="162703"/>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Helvetica" pitchFamily="2" charset="0"/>
              </a:endParaRPr>
            </a:p>
          </p:txBody>
        </p:sp>
        <p:sp>
          <p:nvSpPr>
            <p:cNvPr id="42" name="Oval 41">
              <a:extLst>
                <a:ext uri="{FF2B5EF4-FFF2-40B4-BE49-F238E27FC236}">
                  <a16:creationId xmlns:a16="http://schemas.microsoft.com/office/drawing/2014/main" id="{45233E03-8C9B-31B0-9027-621BA9BD2837}"/>
                </a:ext>
              </a:extLst>
            </p:cNvPr>
            <p:cNvSpPr/>
            <p:nvPr/>
          </p:nvSpPr>
          <p:spPr>
            <a:xfrm>
              <a:off x="11091649" y="10747713"/>
              <a:ext cx="162703" cy="162703"/>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Helvetica" pitchFamily="2" charset="0"/>
              </a:endParaRPr>
            </a:p>
          </p:txBody>
        </p:sp>
        <p:sp>
          <p:nvSpPr>
            <p:cNvPr id="43" name="Freeform 42">
              <a:extLst>
                <a:ext uri="{FF2B5EF4-FFF2-40B4-BE49-F238E27FC236}">
                  <a16:creationId xmlns:a16="http://schemas.microsoft.com/office/drawing/2014/main" id="{56BEF738-13D0-84A6-783F-E1CF9ACAEA8D}"/>
                </a:ext>
              </a:extLst>
            </p:cNvPr>
            <p:cNvSpPr/>
            <p:nvPr/>
          </p:nvSpPr>
          <p:spPr>
            <a:xfrm rot="19451481">
              <a:off x="13418455" y="11960637"/>
              <a:ext cx="718019" cy="1197560"/>
            </a:xfrm>
            <a:custGeom>
              <a:avLst/>
              <a:gdLst>
                <a:gd name="csX0" fmla="*/ 0 w 995787"/>
                <a:gd name="csY0" fmla="*/ 833014 h 1364419"/>
                <a:gd name="csX1" fmla="*/ 19150 w 995787"/>
                <a:gd name="csY1" fmla="*/ 411719 h 1364419"/>
                <a:gd name="csX2" fmla="*/ 287246 w 995787"/>
                <a:gd name="csY2" fmla="*/ 0 h 1364419"/>
                <a:gd name="csX3" fmla="*/ 804289 w 995787"/>
                <a:gd name="csY3" fmla="*/ 33512 h 1364419"/>
                <a:gd name="csX4" fmla="*/ 995787 w 995787"/>
                <a:gd name="csY4" fmla="*/ 354270 h 1364419"/>
                <a:gd name="csX5" fmla="*/ 641517 w 995787"/>
                <a:gd name="csY5" fmla="*/ 1292607 h 1364419"/>
                <a:gd name="csX6" fmla="*/ 426082 w 995787"/>
                <a:gd name="csY6" fmla="*/ 1364419 h 1364419"/>
                <a:gd name="csX7" fmla="*/ 335121 w 995787"/>
                <a:gd name="csY7" fmla="*/ 1072385 h 1364419"/>
                <a:gd name="csX8" fmla="*/ 0 w 995787"/>
                <a:gd name="csY8" fmla="*/ 833014 h 136441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995787" h="1364419">
                  <a:moveTo>
                    <a:pt x="0" y="833014"/>
                  </a:moveTo>
                  <a:lnTo>
                    <a:pt x="19150" y="411719"/>
                  </a:lnTo>
                  <a:lnTo>
                    <a:pt x="287246" y="0"/>
                  </a:lnTo>
                  <a:lnTo>
                    <a:pt x="804289" y="33512"/>
                  </a:lnTo>
                  <a:lnTo>
                    <a:pt x="995787" y="354270"/>
                  </a:lnTo>
                  <a:lnTo>
                    <a:pt x="641517" y="1292607"/>
                  </a:lnTo>
                  <a:lnTo>
                    <a:pt x="426082" y="1364419"/>
                  </a:lnTo>
                  <a:lnTo>
                    <a:pt x="335121" y="1072385"/>
                  </a:lnTo>
                  <a:lnTo>
                    <a:pt x="0" y="833014"/>
                  </a:lnTo>
                  <a:close/>
                </a:path>
              </a:pathLst>
            </a:custGeom>
            <a:solidFill>
              <a:schemeClr val="accent6">
                <a:lumMod val="40000"/>
                <a:lumOff val="60000"/>
              </a:schemeClr>
            </a:solidFill>
            <a:ln>
              <a:solidFill>
                <a:srgbClr val="82B366"/>
              </a:solid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latin typeface="Helvetica" pitchFamily="2" charset="0"/>
              </a:endParaRPr>
            </a:p>
          </p:txBody>
        </p:sp>
        <p:sp>
          <p:nvSpPr>
            <p:cNvPr id="44" name="TextBox 43">
              <a:extLst>
                <a:ext uri="{FF2B5EF4-FFF2-40B4-BE49-F238E27FC236}">
                  <a16:creationId xmlns:a16="http://schemas.microsoft.com/office/drawing/2014/main" id="{EF8E71E2-797D-1767-1390-F7D281AC308B}"/>
                </a:ext>
              </a:extLst>
            </p:cNvPr>
            <p:cNvSpPr txBox="1"/>
            <p:nvPr/>
          </p:nvSpPr>
          <p:spPr>
            <a:xfrm>
              <a:off x="10881689" y="11033300"/>
              <a:ext cx="627816" cy="516234"/>
            </a:xfrm>
            <a:prstGeom prst="rect">
              <a:avLst/>
            </a:prstGeom>
            <a:noFill/>
          </p:spPr>
          <p:txBody>
            <a:bodyPr wrap="none" rtlCol="0">
              <a:spAutoFit/>
            </a:bodyPr>
            <a:lstStyle/>
            <a:p>
              <a:r>
                <a:rPr lang="en-US" dirty="0">
                  <a:latin typeface="Helvetica" pitchFamily="2" charset="0"/>
                </a:rPr>
                <a:t>Q</a:t>
              </a:r>
              <a:r>
                <a:rPr lang="en-US" baseline="-25000" dirty="0">
                  <a:latin typeface="Helvetica" pitchFamily="2" charset="0"/>
                </a:rPr>
                <a:t>2</a:t>
              </a:r>
            </a:p>
          </p:txBody>
        </p:sp>
        <p:sp>
          <p:nvSpPr>
            <p:cNvPr id="45" name="TextBox 44">
              <a:extLst>
                <a:ext uri="{FF2B5EF4-FFF2-40B4-BE49-F238E27FC236}">
                  <a16:creationId xmlns:a16="http://schemas.microsoft.com/office/drawing/2014/main" id="{463AEB0C-7608-B7A4-9507-EB05ED15C44C}"/>
                </a:ext>
              </a:extLst>
            </p:cNvPr>
            <p:cNvSpPr txBox="1"/>
            <p:nvPr/>
          </p:nvSpPr>
          <p:spPr>
            <a:xfrm>
              <a:off x="13362401" y="12285305"/>
              <a:ext cx="801398" cy="516234"/>
            </a:xfrm>
            <a:prstGeom prst="rect">
              <a:avLst/>
            </a:prstGeom>
            <a:noFill/>
          </p:spPr>
          <p:txBody>
            <a:bodyPr wrap="square" rtlCol="0">
              <a:spAutoFit/>
            </a:bodyPr>
            <a:lstStyle/>
            <a:p>
              <a:r>
                <a:rPr lang="en-US" dirty="0">
                  <a:latin typeface="Helvetica" pitchFamily="2" charset="0"/>
                </a:rPr>
                <a:t>Q</a:t>
              </a:r>
              <a:r>
                <a:rPr lang="en-US" baseline="-25000" dirty="0">
                  <a:latin typeface="Helvetica" pitchFamily="2" charset="0"/>
                </a:rPr>
                <a:t>3</a:t>
              </a:r>
            </a:p>
          </p:txBody>
        </p:sp>
        <p:sp>
          <p:nvSpPr>
            <p:cNvPr id="67" name="Rectangle 66">
              <a:extLst>
                <a:ext uri="{FF2B5EF4-FFF2-40B4-BE49-F238E27FC236}">
                  <a16:creationId xmlns:a16="http://schemas.microsoft.com/office/drawing/2014/main" id="{E11D828D-B0E2-C1CC-D0E4-AC1CAB3791BF}"/>
                </a:ext>
              </a:extLst>
            </p:cNvPr>
            <p:cNvSpPr>
              <a:spLocks/>
            </p:cNvSpPr>
            <p:nvPr/>
          </p:nvSpPr>
          <p:spPr>
            <a:xfrm>
              <a:off x="10325171" y="9553679"/>
              <a:ext cx="4073977" cy="3605333"/>
            </a:xfrm>
            <a:prstGeom prst="rect">
              <a:avLst/>
            </a:prstGeom>
            <a:noFill/>
            <a:ln w="38100">
              <a:solidFill>
                <a:srgbClr val="82B366"/>
              </a:solidFill>
              <a:prstDash val="dash"/>
            </a:ln>
          </p:spPr>
          <p:style>
            <a:lnRef idx="1">
              <a:schemeClr val="dk1"/>
            </a:lnRef>
            <a:fillRef idx="2">
              <a:schemeClr val="dk1"/>
            </a:fillRef>
            <a:effectRef idx="1">
              <a:schemeClr val="dk1"/>
            </a:effectRef>
            <a:fontRef idx="minor">
              <a:schemeClr val="dk1"/>
            </a:fontRef>
          </p:style>
          <p:txBody>
            <a:bodyPr rtlCol="0" anchor="ctr"/>
            <a:lstStyle/>
            <a:p>
              <a:pPr algn="ctr"/>
              <a:endParaRPr lang="en-US">
                <a:latin typeface="Helvetica" pitchFamily="2" charset="0"/>
              </a:endParaRPr>
            </a:p>
          </p:txBody>
        </p:sp>
        <p:sp>
          <p:nvSpPr>
            <p:cNvPr id="72" name="TextBox 71">
              <a:extLst>
                <a:ext uri="{FF2B5EF4-FFF2-40B4-BE49-F238E27FC236}">
                  <a16:creationId xmlns:a16="http://schemas.microsoft.com/office/drawing/2014/main" id="{4D7D7F80-9758-1A18-8D11-10C7FB74E45F}"/>
                </a:ext>
              </a:extLst>
            </p:cNvPr>
            <p:cNvSpPr txBox="1"/>
            <p:nvPr/>
          </p:nvSpPr>
          <p:spPr>
            <a:xfrm>
              <a:off x="10332443" y="9581837"/>
              <a:ext cx="1590087" cy="430195"/>
            </a:xfrm>
            <a:prstGeom prst="rect">
              <a:avLst/>
            </a:prstGeom>
            <a:solidFill>
              <a:srgbClr val="D5E8D4"/>
            </a:solidFill>
          </p:spPr>
          <p:txBody>
            <a:bodyPr wrap="square" lIns="91440" rIns="91440" rtlCol="0">
              <a:spAutoFit/>
            </a:bodyPr>
            <a:lstStyle/>
            <a:p>
              <a:r>
                <a:rPr lang="en-US" sz="1400" dirty="0">
                  <a:solidFill>
                    <a:srgbClr val="82B366"/>
                  </a:solidFill>
                  <a:latin typeface="Helvetica" pitchFamily="2" charset="0"/>
                </a:rPr>
                <a:t>Query Side</a:t>
              </a:r>
            </a:p>
          </p:txBody>
        </p:sp>
      </p:grpSp>
      <p:grpSp>
        <p:nvGrpSpPr>
          <p:cNvPr id="117" name="Group 116">
            <a:extLst>
              <a:ext uri="{FF2B5EF4-FFF2-40B4-BE49-F238E27FC236}">
                <a16:creationId xmlns:a16="http://schemas.microsoft.com/office/drawing/2014/main" id="{1EC0FF2A-0057-F296-212C-A3550ECFF1DE}"/>
              </a:ext>
            </a:extLst>
          </p:cNvPr>
          <p:cNvGrpSpPr/>
          <p:nvPr/>
        </p:nvGrpSpPr>
        <p:grpSpPr>
          <a:xfrm>
            <a:off x="1867076" y="3889512"/>
            <a:ext cx="1816084" cy="619255"/>
            <a:chOff x="-632951" y="8842371"/>
            <a:chExt cx="1816084" cy="619255"/>
          </a:xfrm>
        </p:grpSpPr>
        <p:sp>
          <p:nvSpPr>
            <p:cNvPr id="75" name="Down Arrow 74">
              <a:extLst>
                <a:ext uri="{FF2B5EF4-FFF2-40B4-BE49-F238E27FC236}">
                  <a16:creationId xmlns:a16="http://schemas.microsoft.com/office/drawing/2014/main" id="{1A284221-E1BC-8F0C-1253-A975C1748FA7}"/>
                </a:ext>
              </a:extLst>
            </p:cNvPr>
            <p:cNvSpPr/>
            <p:nvPr/>
          </p:nvSpPr>
          <p:spPr>
            <a:xfrm>
              <a:off x="-599246" y="8842371"/>
              <a:ext cx="229949" cy="619255"/>
            </a:xfrm>
            <a:prstGeom prst="downArrow">
              <a:avLst>
                <a:gd name="adj1" fmla="val 50000"/>
                <a:gd name="adj2" fmla="val 75933"/>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Helvetica" pitchFamily="2" charset="0"/>
              </a:endParaRPr>
            </a:p>
          </p:txBody>
        </p:sp>
        <p:sp>
          <p:nvSpPr>
            <p:cNvPr id="76" name="TextBox 75">
              <a:extLst>
                <a:ext uri="{FF2B5EF4-FFF2-40B4-BE49-F238E27FC236}">
                  <a16:creationId xmlns:a16="http://schemas.microsoft.com/office/drawing/2014/main" id="{864A261D-413E-1F17-F30B-C63E3E3C7C1F}"/>
                </a:ext>
              </a:extLst>
            </p:cNvPr>
            <p:cNvSpPr txBox="1"/>
            <p:nvPr/>
          </p:nvSpPr>
          <p:spPr>
            <a:xfrm>
              <a:off x="-632951" y="8899176"/>
              <a:ext cx="1816084" cy="461665"/>
            </a:xfrm>
            <a:prstGeom prst="rect">
              <a:avLst/>
            </a:prstGeom>
            <a:noFill/>
          </p:spPr>
          <p:txBody>
            <a:bodyPr wrap="square" rtlCol="0">
              <a:spAutoFit/>
            </a:bodyPr>
            <a:lstStyle/>
            <a:p>
              <a:pPr algn="ctr"/>
              <a:r>
                <a:rPr lang="en-US" sz="1200" b="1" dirty="0">
                  <a:latin typeface="Helvetica" pitchFamily="2" charset="0"/>
                </a:rPr>
                <a:t>① Extract Unique Feature IDs</a:t>
              </a:r>
            </a:p>
          </p:txBody>
        </p:sp>
      </p:grpSp>
      <p:grpSp>
        <p:nvGrpSpPr>
          <p:cNvPr id="116" name="Group 115">
            <a:extLst>
              <a:ext uri="{FF2B5EF4-FFF2-40B4-BE49-F238E27FC236}">
                <a16:creationId xmlns:a16="http://schemas.microsoft.com/office/drawing/2014/main" id="{B865DFA4-9181-E217-9AF0-FACFACEB7340}"/>
              </a:ext>
            </a:extLst>
          </p:cNvPr>
          <p:cNvGrpSpPr/>
          <p:nvPr/>
        </p:nvGrpSpPr>
        <p:grpSpPr>
          <a:xfrm>
            <a:off x="3071526" y="5115598"/>
            <a:ext cx="1266273" cy="682358"/>
            <a:chOff x="2266495" y="9999164"/>
            <a:chExt cx="1266273" cy="682358"/>
          </a:xfrm>
        </p:grpSpPr>
        <p:sp>
          <p:nvSpPr>
            <p:cNvPr id="69" name="TextBox 68">
              <a:extLst>
                <a:ext uri="{FF2B5EF4-FFF2-40B4-BE49-F238E27FC236}">
                  <a16:creationId xmlns:a16="http://schemas.microsoft.com/office/drawing/2014/main" id="{2BBAE9F1-BC6F-F0A7-F027-6EC5EA2C2746}"/>
                </a:ext>
              </a:extLst>
            </p:cNvPr>
            <p:cNvSpPr txBox="1"/>
            <p:nvPr/>
          </p:nvSpPr>
          <p:spPr>
            <a:xfrm>
              <a:off x="2266495" y="9999164"/>
              <a:ext cx="1266273" cy="461665"/>
            </a:xfrm>
            <a:prstGeom prst="rect">
              <a:avLst/>
            </a:prstGeom>
            <a:noFill/>
          </p:spPr>
          <p:txBody>
            <a:bodyPr wrap="square" rtlCol="0">
              <a:spAutoFit/>
            </a:bodyPr>
            <a:lstStyle/>
            <a:p>
              <a:pPr algn="ctr"/>
              <a:r>
                <a:rPr lang="en-US" sz="1200" b="1" dirty="0">
                  <a:latin typeface="Helvetica" pitchFamily="2" charset="0"/>
                </a:rPr>
                <a:t>② BVH over Line Segs.</a:t>
              </a:r>
            </a:p>
          </p:txBody>
        </p:sp>
        <p:sp>
          <p:nvSpPr>
            <p:cNvPr id="77" name="Down Arrow 76">
              <a:extLst>
                <a:ext uri="{FF2B5EF4-FFF2-40B4-BE49-F238E27FC236}">
                  <a16:creationId xmlns:a16="http://schemas.microsoft.com/office/drawing/2014/main" id="{9D9C5BB5-03AE-D4E6-E362-EA97A2548970}"/>
                </a:ext>
              </a:extLst>
            </p:cNvPr>
            <p:cNvSpPr/>
            <p:nvPr/>
          </p:nvSpPr>
          <p:spPr>
            <a:xfrm rot="16200000">
              <a:off x="2793011" y="9998696"/>
              <a:ext cx="284434" cy="1081217"/>
            </a:xfrm>
            <a:prstGeom prst="downArrow">
              <a:avLst>
                <a:gd name="adj1" fmla="val 50000"/>
                <a:gd name="adj2" fmla="val 75933"/>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Helvetica" pitchFamily="2" charset="0"/>
              </a:endParaRPr>
            </a:p>
          </p:txBody>
        </p:sp>
      </p:grpSp>
      <p:grpSp>
        <p:nvGrpSpPr>
          <p:cNvPr id="118" name="Group 117">
            <a:extLst>
              <a:ext uri="{FF2B5EF4-FFF2-40B4-BE49-F238E27FC236}">
                <a16:creationId xmlns:a16="http://schemas.microsoft.com/office/drawing/2014/main" id="{694455F2-C353-AE3F-0F8D-6B1901E8DEB8}"/>
              </a:ext>
            </a:extLst>
          </p:cNvPr>
          <p:cNvGrpSpPr/>
          <p:nvPr/>
        </p:nvGrpSpPr>
        <p:grpSpPr>
          <a:xfrm>
            <a:off x="7009207" y="4591006"/>
            <a:ext cx="1649709" cy="776722"/>
            <a:chOff x="4726635" y="10045065"/>
            <a:chExt cx="1649709" cy="776722"/>
          </a:xfrm>
        </p:grpSpPr>
        <p:sp>
          <p:nvSpPr>
            <p:cNvPr id="80" name="Down Arrow 79">
              <a:extLst>
                <a:ext uri="{FF2B5EF4-FFF2-40B4-BE49-F238E27FC236}">
                  <a16:creationId xmlns:a16="http://schemas.microsoft.com/office/drawing/2014/main" id="{25817864-8388-58D1-9AF0-71C1925E6B01}"/>
                </a:ext>
              </a:extLst>
            </p:cNvPr>
            <p:cNvSpPr/>
            <p:nvPr/>
          </p:nvSpPr>
          <p:spPr>
            <a:xfrm rot="5400000">
              <a:off x="5330771" y="9924897"/>
              <a:ext cx="315056" cy="1478723"/>
            </a:xfrm>
            <a:prstGeom prst="downArrow">
              <a:avLst>
                <a:gd name="adj1" fmla="val 50000"/>
                <a:gd name="adj2" fmla="val 75933"/>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Helvetica" pitchFamily="2" charset="0"/>
              </a:endParaRPr>
            </a:p>
          </p:txBody>
        </p:sp>
        <p:sp>
          <p:nvSpPr>
            <p:cNvPr id="81" name="TextBox 80">
              <a:extLst>
                <a:ext uri="{FF2B5EF4-FFF2-40B4-BE49-F238E27FC236}">
                  <a16:creationId xmlns:a16="http://schemas.microsoft.com/office/drawing/2014/main" id="{FB18B073-5D93-2B18-BA79-CA5BDA92CE7D}"/>
                </a:ext>
              </a:extLst>
            </p:cNvPr>
            <p:cNvSpPr txBox="1"/>
            <p:nvPr/>
          </p:nvSpPr>
          <p:spPr>
            <a:xfrm>
              <a:off x="4726635" y="10045065"/>
              <a:ext cx="1649709" cy="461665"/>
            </a:xfrm>
            <a:prstGeom prst="rect">
              <a:avLst/>
            </a:prstGeom>
            <a:noFill/>
          </p:spPr>
          <p:txBody>
            <a:bodyPr wrap="square" rtlCol="0">
              <a:spAutoFit/>
            </a:bodyPr>
            <a:lstStyle/>
            <a:p>
              <a:pPr algn="ctr"/>
              <a:r>
                <a:rPr lang="en-US" sz="1200" b="1" dirty="0">
                  <a:latin typeface="Helvetica" pitchFamily="2" charset="0"/>
                </a:rPr>
                <a:t>③ Cast rays from geometry elements</a:t>
              </a:r>
            </a:p>
          </p:txBody>
        </p:sp>
      </p:grpSp>
      <p:cxnSp>
        <p:nvCxnSpPr>
          <p:cNvPr id="82" name="Elbow Connector 81">
            <a:extLst>
              <a:ext uri="{FF2B5EF4-FFF2-40B4-BE49-F238E27FC236}">
                <a16:creationId xmlns:a16="http://schemas.microsoft.com/office/drawing/2014/main" id="{FD5FE631-A6FD-348B-36F7-180244A7505F}"/>
              </a:ext>
            </a:extLst>
          </p:cNvPr>
          <p:cNvCxnSpPr>
            <a:cxnSpLocks/>
            <a:endCxn id="93" idx="0"/>
          </p:cNvCxnSpPr>
          <p:nvPr/>
        </p:nvCxnSpPr>
        <p:spPr>
          <a:xfrm>
            <a:off x="7574738" y="9084761"/>
            <a:ext cx="8943348" cy="488917"/>
          </a:xfrm>
          <a:prstGeom prst="bentConnector2">
            <a:avLst/>
          </a:prstGeom>
          <a:ln w="168275">
            <a:solidFill>
              <a:schemeClr val="tx1"/>
            </a:solidFill>
            <a:headEnd w="med" len="med"/>
            <a:tailEnd type="triangle" w="sm" len="sm"/>
          </a:ln>
        </p:spPr>
        <p:style>
          <a:lnRef idx="2">
            <a:schemeClr val="accent1"/>
          </a:lnRef>
          <a:fillRef idx="0">
            <a:schemeClr val="accent1"/>
          </a:fillRef>
          <a:effectRef idx="1">
            <a:schemeClr val="accent1"/>
          </a:effectRef>
          <a:fontRef idx="minor">
            <a:schemeClr val="tx1"/>
          </a:fontRef>
        </p:style>
      </p:cxnSp>
      <p:sp>
        <p:nvSpPr>
          <p:cNvPr id="83" name="TextBox 82">
            <a:extLst>
              <a:ext uri="{FF2B5EF4-FFF2-40B4-BE49-F238E27FC236}">
                <a16:creationId xmlns:a16="http://schemas.microsoft.com/office/drawing/2014/main" id="{DD15C6B9-12D7-8597-E1D3-3A3C098316C6}"/>
              </a:ext>
            </a:extLst>
          </p:cNvPr>
          <p:cNvSpPr txBox="1"/>
          <p:nvPr/>
        </p:nvSpPr>
        <p:spPr>
          <a:xfrm>
            <a:off x="11173000" y="8558355"/>
            <a:ext cx="4682887" cy="400110"/>
          </a:xfrm>
          <a:prstGeom prst="rect">
            <a:avLst/>
          </a:prstGeom>
          <a:noFill/>
        </p:spPr>
        <p:txBody>
          <a:bodyPr wrap="square" rtlCol="0">
            <a:spAutoFit/>
          </a:bodyPr>
          <a:lstStyle/>
          <a:p>
            <a:pPr algn="ctr"/>
            <a:r>
              <a:rPr lang="en-US" sz="2000" b="1" dirty="0">
                <a:latin typeface="Helvetica" pitchFamily="2" charset="0"/>
              </a:rPr>
              <a:t>④ Calculate Intersection Matrices</a:t>
            </a:r>
          </a:p>
        </p:txBody>
      </p:sp>
      <p:sp>
        <p:nvSpPr>
          <p:cNvPr id="84" name="TextBox 83">
            <a:extLst>
              <a:ext uri="{FF2B5EF4-FFF2-40B4-BE49-F238E27FC236}">
                <a16:creationId xmlns:a16="http://schemas.microsoft.com/office/drawing/2014/main" id="{11BE82E0-EAD3-8A55-06F3-5E4CE6328E56}"/>
              </a:ext>
            </a:extLst>
          </p:cNvPr>
          <p:cNvSpPr txBox="1"/>
          <p:nvPr/>
        </p:nvSpPr>
        <p:spPr>
          <a:xfrm>
            <a:off x="-3081092" y="13771419"/>
            <a:ext cx="5577168" cy="461665"/>
          </a:xfrm>
          <a:prstGeom prst="rect">
            <a:avLst/>
          </a:prstGeom>
          <a:noFill/>
        </p:spPr>
        <p:txBody>
          <a:bodyPr wrap="none" rtlCol="0">
            <a:spAutoFit/>
          </a:bodyPr>
          <a:lstStyle/>
          <a:p>
            <a:r>
              <a:rPr lang="en-US" sz="2400" dirty="0">
                <a:latin typeface="Helvetica" pitchFamily="2" charset="0"/>
              </a:rPr>
              <a:t>(a) Polygons being Indexed by the BVH</a:t>
            </a:r>
          </a:p>
        </p:txBody>
      </p:sp>
      <p:sp>
        <p:nvSpPr>
          <p:cNvPr id="85" name="TextBox 84">
            <a:extLst>
              <a:ext uri="{FF2B5EF4-FFF2-40B4-BE49-F238E27FC236}">
                <a16:creationId xmlns:a16="http://schemas.microsoft.com/office/drawing/2014/main" id="{792B2FFA-F5A2-679D-7F61-F251852DF42D}"/>
              </a:ext>
            </a:extLst>
          </p:cNvPr>
          <p:cNvSpPr txBox="1"/>
          <p:nvPr/>
        </p:nvSpPr>
        <p:spPr>
          <a:xfrm>
            <a:off x="2732545" y="13763429"/>
            <a:ext cx="5197027" cy="830997"/>
          </a:xfrm>
          <a:prstGeom prst="rect">
            <a:avLst/>
          </a:prstGeom>
          <a:noFill/>
        </p:spPr>
        <p:txBody>
          <a:bodyPr wrap="square" rtlCol="0">
            <a:spAutoFit/>
          </a:bodyPr>
          <a:lstStyle/>
          <a:p>
            <a:pPr algn="ctr"/>
            <a:r>
              <a:rPr lang="en-US" sz="2400" dirty="0">
                <a:latin typeface="Helvetica" pitchFamily="2" charset="0"/>
              </a:rPr>
              <a:t>(b) Scene of Indexed Polygons and Rays from Query Side</a:t>
            </a:r>
          </a:p>
        </p:txBody>
      </p:sp>
      <p:grpSp>
        <p:nvGrpSpPr>
          <p:cNvPr id="114" name="Group 113">
            <a:extLst>
              <a:ext uri="{FF2B5EF4-FFF2-40B4-BE49-F238E27FC236}">
                <a16:creationId xmlns:a16="http://schemas.microsoft.com/office/drawing/2014/main" id="{F1A03246-13E7-1696-5F0A-F2840CB10CC6}"/>
              </a:ext>
            </a:extLst>
          </p:cNvPr>
          <p:cNvGrpSpPr/>
          <p:nvPr/>
        </p:nvGrpSpPr>
        <p:grpSpPr>
          <a:xfrm>
            <a:off x="4121735" y="3243211"/>
            <a:ext cx="3290204" cy="3650532"/>
            <a:chOff x="3091738" y="8011675"/>
            <a:chExt cx="5507721" cy="6110901"/>
          </a:xfrm>
        </p:grpSpPr>
        <p:cxnSp>
          <p:nvCxnSpPr>
            <p:cNvPr id="5" name="Straight Arrow Connector 4">
              <a:extLst>
                <a:ext uri="{FF2B5EF4-FFF2-40B4-BE49-F238E27FC236}">
                  <a16:creationId xmlns:a16="http://schemas.microsoft.com/office/drawing/2014/main" id="{01DA788B-CB07-6CC2-C3E3-07D295A7214F}"/>
                </a:ext>
              </a:extLst>
            </p:cNvPr>
            <p:cNvCxnSpPr>
              <a:cxnSpLocks/>
            </p:cNvCxnSpPr>
            <p:nvPr/>
          </p:nvCxnSpPr>
          <p:spPr>
            <a:xfrm flipV="1">
              <a:off x="3601956" y="11827011"/>
              <a:ext cx="1057304" cy="1311357"/>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6" name="Parallelogram 5">
              <a:extLst>
                <a:ext uri="{FF2B5EF4-FFF2-40B4-BE49-F238E27FC236}">
                  <a16:creationId xmlns:a16="http://schemas.microsoft.com/office/drawing/2014/main" id="{3619FABB-917A-E8E1-9652-E02243EB99C6}"/>
                </a:ext>
              </a:extLst>
            </p:cNvPr>
            <p:cNvSpPr>
              <a:spLocks/>
            </p:cNvSpPr>
            <p:nvPr/>
          </p:nvSpPr>
          <p:spPr>
            <a:xfrm>
              <a:off x="4044847" y="8441452"/>
              <a:ext cx="3884725" cy="1850212"/>
            </a:xfrm>
            <a:prstGeom prst="parallelogram">
              <a:avLst/>
            </a:prstGeom>
            <a:solidFill>
              <a:schemeClr val="bg2">
                <a:alpha val="64345"/>
              </a:schemeClr>
            </a:solidFill>
            <a:ln>
              <a:solidFill>
                <a:schemeClr val="bg2">
                  <a:lumMod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Helvetica" pitchFamily="2" charset="0"/>
              </a:endParaRPr>
            </a:p>
          </p:txBody>
        </p:sp>
        <p:sp>
          <p:nvSpPr>
            <p:cNvPr id="7" name="Parallelogram 6">
              <a:extLst>
                <a:ext uri="{FF2B5EF4-FFF2-40B4-BE49-F238E27FC236}">
                  <a16:creationId xmlns:a16="http://schemas.microsoft.com/office/drawing/2014/main" id="{1B15A9A9-C8E5-3691-C40E-A169030B4DB3}"/>
                </a:ext>
              </a:extLst>
            </p:cNvPr>
            <p:cNvSpPr>
              <a:spLocks/>
            </p:cNvSpPr>
            <p:nvPr/>
          </p:nvSpPr>
          <p:spPr>
            <a:xfrm>
              <a:off x="3966364" y="10795933"/>
              <a:ext cx="3884725" cy="1850212"/>
            </a:xfrm>
            <a:prstGeom prst="parallelogram">
              <a:avLst/>
            </a:prstGeom>
            <a:solidFill>
              <a:schemeClr val="bg2">
                <a:alpha val="64345"/>
              </a:schemeClr>
            </a:solidFill>
            <a:ln>
              <a:solidFill>
                <a:schemeClr val="bg2">
                  <a:lumMod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Helvetica" pitchFamily="2" charset="0"/>
              </a:endParaRPr>
            </a:p>
          </p:txBody>
        </p:sp>
        <p:grpSp>
          <p:nvGrpSpPr>
            <p:cNvPr id="8" name="Group 7">
              <a:extLst>
                <a:ext uri="{FF2B5EF4-FFF2-40B4-BE49-F238E27FC236}">
                  <a16:creationId xmlns:a16="http://schemas.microsoft.com/office/drawing/2014/main" id="{013D078E-1E78-7492-FCDF-10C6DADEEA88}"/>
                </a:ext>
              </a:extLst>
            </p:cNvPr>
            <p:cNvGrpSpPr>
              <a:grpSpLocks/>
            </p:cNvGrpSpPr>
            <p:nvPr/>
          </p:nvGrpSpPr>
          <p:grpSpPr>
            <a:xfrm>
              <a:off x="4611864" y="8582983"/>
              <a:ext cx="1582362" cy="1528494"/>
              <a:chOff x="18107222" y="2687109"/>
              <a:chExt cx="746125" cy="720725"/>
            </a:xfrm>
          </p:grpSpPr>
          <p:sp>
            <p:nvSpPr>
              <p:cNvPr id="9" name="Freeform 8">
                <a:extLst>
                  <a:ext uri="{FF2B5EF4-FFF2-40B4-BE49-F238E27FC236}">
                    <a16:creationId xmlns:a16="http://schemas.microsoft.com/office/drawing/2014/main" id="{9CD26323-6D2E-CD91-3873-DF1D16747E4E}"/>
                  </a:ext>
                </a:extLst>
              </p:cNvPr>
              <p:cNvSpPr>
                <a:spLocks/>
              </p:cNvSpPr>
              <p:nvPr/>
            </p:nvSpPr>
            <p:spPr>
              <a:xfrm>
                <a:off x="18107222" y="2687109"/>
                <a:ext cx="746125" cy="720725"/>
              </a:xfrm>
              <a:custGeom>
                <a:avLst/>
                <a:gdLst>
                  <a:gd name="csX0" fmla="*/ 0 w 746125"/>
                  <a:gd name="csY0" fmla="*/ 577850 h 720725"/>
                  <a:gd name="csX1" fmla="*/ 85725 w 746125"/>
                  <a:gd name="csY1" fmla="*/ 352425 h 720725"/>
                  <a:gd name="csX2" fmla="*/ 69850 w 746125"/>
                  <a:gd name="csY2" fmla="*/ 130175 h 720725"/>
                  <a:gd name="csX3" fmla="*/ 396875 w 746125"/>
                  <a:gd name="csY3" fmla="*/ 88900 h 720725"/>
                  <a:gd name="csX4" fmla="*/ 590550 w 746125"/>
                  <a:gd name="csY4" fmla="*/ 0 h 720725"/>
                  <a:gd name="csX5" fmla="*/ 746125 w 746125"/>
                  <a:gd name="csY5" fmla="*/ 187325 h 720725"/>
                  <a:gd name="csX6" fmla="*/ 644525 w 746125"/>
                  <a:gd name="csY6" fmla="*/ 377825 h 720725"/>
                  <a:gd name="csX7" fmla="*/ 723900 w 746125"/>
                  <a:gd name="csY7" fmla="*/ 466725 h 720725"/>
                  <a:gd name="csX8" fmla="*/ 571500 w 746125"/>
                  <a:gd name="csY8" fmla="*/ 558800 h 720725"/>
                  <a:gd name="csX9" fmla="*/ 390525 w 746125"/>
                  <a:gd name="csY9" fmla="*/ 561975 h 720725"/>
                  <a:gd name="csX10" fmla="*/ 257175 w 746125"/>
                  <a:gd name="csY10" fmla="*/ 720725 h 720725"/>
                  <a:gd name="csX11" fmla="*/ 0 w 746125"/>
                  <a:gd name="csY11" fmla="*/ 577850 h 72072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746125" h="720725">
                    <a:moveTo>
                      <a:pt x="0" y="577850"/>
                    </a:moveTo>
                    <a:lnTo>
                      <a:pt x="85725" y="352425"/>
                    </a:lnTo>
                    <a:lnTo>
                      <a:pt x="69850" y="130175"/>
                    </a:lnTo>
                    <a:lnTo>
                      <a:pt x="396875" y="88900"/>
                    </a:lnTo>
                    <a:lnTo>
                      <a:pt x="590550" y="0"/>
                    </a:lnTo>
                    <a:lnTo>
                      <a:pt x="746125" y="187325"/>
                    </a:lnTo>
                    <a:lnTo>
                      <a:pt x="644525" y="377825"/>
                    </a:lnTo>
                    <a:lnTo>
                      <a:pt x="723900" y="466725"/>
                    </a:lnTo>
                    <a:lnTo>
                      <a:pt x="571500" y="558800"/>
                    </a:lnTo>
                    <a:lnTo>
                      <a:pt x="390525" y="561975"/>
                    </a:lnTo>
                    <a:lnTo>
                      <a:pt x="257175" y="720725"/>
                    </a:lnTo>
                    <a:lnTo>
                      <a:pt x="0" y="577850"/>
                    </a:lnTo>
                    <a:close/>
                  </a:path>
                </a:pathLst>
              </a:custGeom>
              <a:solidFill>
                <a:srgbClr val="DAE8FC"/>
              </a:solidFill>
              <a:ln>
                <a:solidFill>
                  <a:srgbClr val="6C8EB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Helvetica" pitchFamily="2" charset="0"/>
                </a:endParaRPr>
              </a:p>
            </p:txBody>
          </p:sp>
          <p:sp>
            <p:nvSpPr>
              <p:cNvPr id="10" name="Freeform 9">
                <a:extLst>
                  <a:ext uri="{FF2B5EF4-FFF2-40B4-BE49-F238E27FC236}">
                    <a16:creationId xmlns:a16="http://schemas.microsoft.com/office/drawing/2014/main" id="{BAC7C640-827D-E6C9-1216-AEA9CF314710}"/>
                  </a:ext>
                </a:extLst>
              </p:cNvPr>
              <p:cNvSpPr>
                <a:spLocks/>
              </p:cNvSpPr>
              <p:nvPr/>
            </p:nvSpPr>
            <p:spPr>
              <a:xfrm>
                <a:off x="18351697" y="2896659"/>
                <a:ext cx="320675" cy="225425"/>
              </a:xfrm>
              <a:custGeom>
                <a:avLst/>
                <a:gdLst>
                  <a:gd name="csX0" fmla="*/ 0 w 320675"/>
                  <a:gd name="csY0" fmla="*/ 41275 h 225425"/>
                  <a:gd name="csX1" fmla="*/ 234950 w 320675"/>
                  <a:gd name="csY1" fmla="*/ 0 h 225425"/>
                  <a:gd name="csX2" fmla="*/ 215900 w 320675"/>
                  <a:gd name="csY2" fmla="*/ 92075 h 225425"/>
                  <a:gd name="csX3" fmla="*/ 320675 w 320675"/>
                  <a:gd name="csY3" fmla="*/ 136525 h 225425"/>
                  <a:gd name="csX4" fmla="*/ 158750 w 320675"/>
                  <a:gd name="csY4" fmla="*/ 225425 h 225425"/>
                  <a:gd name="csX5" fmla="*/ 19050 w 320675"/>
                  <a:gd name="csY5" fmla="*/ 158750 h 225425"/>
                  <a:gd name="csX6" fmla="*/ 0 w 320675"/>
                  <a:gd name="csY6" fmla="*/ 41275 h 22542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20675" h="225425">
                    <a:moveTo>
                      <a:pt x="0" y="41275"/>
                    </a:moveTo>
                    <a:lnTo>
                      <a:pt x="234950" y="0"/>
                    </a:lnTo>
                    <a:lnTo>
                      <a:pt x="215900" y="92075"/>
                    </a:lnTo>
                    <a:lnTo>
                      <a:pt x="320675" y="136525"/>
                    </a:lnTo>
                    <a:lnTo>
                      <a:pt x="158750" y="225425"/>
                    </a:lnTo>
                    <a:lnTo>
                      <a:pt x="19050" y="158750"/>
                    </a:lnTo>
                    <a:lnTo>
                      <a:pt x="0" y="41275"/>
                    </a:lnTo>
                    <a:close/>
                  </a:path>
                </a:pathLst>
              </a:custGeom>
              <a:solidFill>
                <a:schemeClr val="bg1"/>
              </a:solidFill>
              <a:ln>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Helvetica" pitchFamily="2" charset="0"/>
                </a:endParaRPr>
              </a:p>
            </p:txBody>
          </p:sp>
        </p:gr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074FCD40-D05C-EF49-29AA-16A78A979DC1}"/>
                    </a:ext>
                  </a:extLst>
                </p:cNvPr>
                <p:cNvSpPr txBox="1">
                  <a:spLocks/>
                </p:cNvSpPr>
                <p:nvPr/>
              </p:nvSpPr>
              <p:spPr>
                <a:xfrm>
                  <a:off x="8151901" y="13169565"/>
                  <a:ext cx="447558" cy="461665"/>
                </a:xfrm>
                <a:prstGeom prst="rect">
                  <a:avLst/>
                </a:prstGeom>
                <a:noFill/>
              </p:spPr>
              <p:txBody>
                <a:bodyPr wrap="none" rtlCol="0">
                  <a:spAutoFit/>
                </a:bodyPr>
                <a:lstStyle/>
                <a:p>
                  <a:pPr/>
                  <a14:m>
                    <m:oMathPara xmlns:m="http://schemas.openxmlformats.org/officeDocument/2006/math">
                      <m:oMath>
                        <m:r>
                          <a:rPr lang="en-US" sz="2400" b="1" i="1" smtClean="0">
                            <a:latin typeface="Cambria Math" panose="02040503050406030204" pitchFamily="18" charset="0"/>
                          </a:rPr>
                          <m:t>𝒙</m:t>
                        </m:r>
                      </m:oMath>
                    </m:oMathPara>
                  </a14:m>
                  <a:endParaRPr lang="en-US" sz="2400" b="1" dirty="0">
                    <a:latin typeface="Helvetica" pitchFamily="2" charset="0"/>
                  </a:endParaRPr>
                </a:p>
              </p:txBody>
            </p:sp>
          </mc:Choice>
          <mc:Fallback xmlns="">
            <p:sp>
              <p:nvSpPr>
                <p:cNvPr id="11" name="TextBox 10">
                  <a:extLst>
                    <a:ext uri="{FF2B5EF4-FFF2-40B4-BE49-F238E27FC236}">
                      <a16:creationId xmlns:a16="http://schemas.microsoft.com/office/drawing/2014/main" id="{074FCD40-D05C-EF49-29AA-16A78A979DC1}"/>
                    </a:ext>
                  </a:extLst>
                </p:cNvPr>
                <p:cNvSpPr txBox="1">
                  <a:spLocks noRot="1" noChangeAspect="1" noMove="1" noResize="1" noEditPoints="1" noAdjustHandles="1" noChangeArrowheads="1" noChangeShapeType="1" noTextEdit="1"/>
                </p:cNvSpPr>
                <p:nvPr/>
              </p:nvSpPr>
              <p:spPr>
                <a:xfrm>
                  <a:off x="8151901" y="13169565"/>
                  <a:ext cx="447558" cy="461665"/>
                </a:xfrm>
                <a:prstGeom prst="rect">
                  <a:avLst/>
                </a:prstGeom>
                <a:blipFill>
                  <a:blip r:embed="rId2"/>
                  <a:stretch>
                    <a:fillRect r="-27273" b="-43478"/>
                  </a:stretch>
                </a:blipFill>
              </p:spPr>
              <p:txBody>
                <a:bodyPr/>
                <a:lstStyle/>
                <a:p>
                  <a:r>
                    <a:rPr lang="en-US">
                      <a:noFill/>
                    </a:rPr>
                    <a:t> </a:t>
                  </a:r>
                </a:p>
              </p:txBody>
            </p:sp>
          </mc:Fallback>
        </mc:AlternateContent>
        <p:sp>
          <p:nvSpPr>
            <p:cNvPr id="12" name="Freeform 11">
              <a:extLst>
                <a:ext uri="{FF2B5EF4-FFF2-40B4-BE49-F238E27FC236}">
                  <a16:creationId xmlns:a16="http://schemas.microsoft.com/office/drawing/2014/main" id="{E1C2AFCF-26B8-9D75-9565-AE6DB36D71F8}"/>
                </a:ext>
              </a:extLst>
            </p:cNvPr>
            <p:cNvSpPr>
              <a:spLocks/>
            </p:cNvSpPr>
            <p:nvPr/>
          </p:nvSpPr>
          <p:spPr>
            <a:xfrm>
              <a:off x="5312324" y="11141190"/>
              <a:ext cx="1793840" cy="1205538"/>
            </a:xfrm>
            <a:custGeom>
              <a:avLst/>
              <a:gdLst>
                <a:gd name="csX0" fmla="*/ 57150 w 590550"/>
                <a:gd name="csY0" fmla="*/ 111125 h 396875"/>
                <a:gd name="csX1" fmla="*/ 282575 w 590550"/>
                <a:gd name="csY1" fmla="*/ 130175 h 396875"/>
                <a:gd name="csX2" fmla="*/ 558800 w 590550"/>
                <a:gd name="csY2" fmla="*/ 0 h 396875"/>
                <a:gd name="csX3" fmla="*/ 590550 w 590550"/>
                <a:gd name="csY3" fmla="*/ 228600 h 396875"/>
                <a:gd name="csX4" fmla="*/ 263525 w 590550"/>
                <a:gd name="csY4" fmla="*/ 368300 h 396875"/>
                <a:gd name="csX5" fmla="*/ 0 w 590550"/>
                <a:gd name="csY5" fmla="*/ 396875 h 396875"/>
                <a:gd name="csX6" fmla="*/ 57150 w 590550"/>
                <a:gd name="csY6" fmla="*/ 111125 h 39687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90550" h="396875">
                  <a:moveTo>
                    <a:pt x="57150" y="111125"/>
                  </a:moveTo>
                  <a:lnTo>
                    <a:pt x="282575" y="130175"/>
                  </a:lnTo>
                  <a:lnTo>
                    <a:pt x="558800" y="0"/>
                  </a:lnTo>
                  <a:lnTo>
                    <a:pt x="590550" y="228600"/>
                  </a:lnTo>
                  <a:lnTo>
                    <a:pt x="263525" y="368300"/>
                  </a:lnTo>
                  <a:lnTo>
                    <a:pt x="0" y="396875"/>
                  </a:lnTo>
                  <a:lnTo>
                    <a:pt x="57150" y="111125"/>
                  </a:lnTo>
                  <a:close/>
                </a:path>
              </a:pathLst>
            </a:custGeom>
            <a:solidFill>
              <a:srgbClr val="DAE8FC"/>
            </a:solidFill>
            <a:ln>
              <a:solidFill>
                <a:srgbClr val="6C8EB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Helvetica" pitchFamily="2" charset="0"/>
              </a:endParaRPr>
            </a:p>
          </p:txBody>
        </p:sp>
        <p:cxnSp>
          <p:nvCxnSpPr>
            <p:cNvPr id="13" name="Straight Connector 12">
              <a:extLst>
                <a:ext uri="{FF2B5EF4-FFF2-40B4-BE49-F238E27FC236}">
                  <a16:creationId xmlns:a16="http://schemas.microsoft.com/office/drawing/2014/main" id="{230E4618-B6A1-096D-1C56-C645BF0DF8C1}"/>
                </a:ext>
              </a:extLst>
            </p:cNvPr>
            <p:cNvCxnSpPr>
              <a:cxnSpLocks/>
            </p:cNvCxnSpPr>
            <p:nvPr/>
          </p:nvCxnSpPr>
          <p:spPr>
            <a:xfrm flipV="1">
              <a:off x="7377054" y="10292415"/>
              <a:ext cx="87538" cy="2340501"/>
            </a:xfrm>
            <a:prstGeom prst="line">
              <a:avLst/>
            </a:prstGeom>
            <a:ln>
              <a:solidFill>
                <a:schemeClr val="bg2">
                  <a:lumMod val="90000"/>
                </a:schemeClr>
              </a:solidFill>
              <a:prstDash val="dash"/>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2A8BA081-E22A-37CB-D1C9-D7A78171A932}"/>
                </a:ext>
              </a:extLst>
            </p:cNvPr>
            <p:cNvCxnSpPr>
              <a:cxnSpLocks/>
            </p:cNvCxnSpPr>
            <p:nvPr/>
          </p:nvCxnSpPr>
          <p:spPr>
            <a:xfrm flipV="1">
              <a:off x="3965935" y="10310812"/>
              <a:ext cx="83879" cy="2322104"/>
            </a:xfrm>
            <a:prstGeom prst="line">
              <a:avLst/>
            </a:prstGeom>
            <a:ln>
              <a:solidFill>
                <a:schemeClr val="bg2">
                  <a:lumMod val="90000"/>
                </a:schemeClr>
              </a:solidFill>
              <a:prstDash val="dash"/>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0A7C40B2-1C8A-09E6-6702-6CB70CB5A3FF}"/>
                </a:ext>
              </a:extLst>
            </p:cNvPr>
            <p:cNvCxnSpPr>
              <a:cxnSpLocks/>
            </p:cNvCxnSpPr>
            <p:nvPr/>
          </p:nvCxnSpPr>
          <p:spPr>
            <a:xfrm flipV="1">
              <a:off x="4433395" y="8435850"/>
              <a:ext cx="77591" cy="1849525"/>
            </a:xfrm>
            <a:prstGeom prst="line">
              <a:avLst/>
            </a:prstGeom>
            <a:ln>
              <a:solidFill>
                <a:schemeClr val="bg2">
                  <a:lumMod val="90000"/>
                  <a:alpha val="40000"/>
                </a:schemeClr>
              </a:solidFill>
              <a:prstDash val="dash"/>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58632E0E-01AF-AAA0-265D-192D382F89D1}"/>
                </a:ext>
              </a:extLst>
            </p:cNvPr>
            <p:cNvCxnSpPr>
              <a:cxnSpLocks/>
            </p:cNvCxnSpPr>
            <p:nvPr/>
          </p:nvCxnSpPr>
          <p:spPr>
            <a:xfrm flipV="1">
              <a:off x="4431477" y="10302558"/>
              <a:ext cx="0" cy="493644"/>
            </a:xfrm>
            <a:prstGeom prst="line">
              <a:avLst/>
            </a:prstGeom>
            <a:ln>
              <a:solidFill>
                <a:schemeClr val="bg2">
                  <a:lumMod val="90000"/>
                </a:schemeClr>
              </a:solidFill>
              <a:prstDash val="dash"/>
            </a:ln>
          </p:spPr>
          <p:style>
            <a:lnRef idx="2">
              <a:schemeClr val="accent1"/>
            </a:lnRef>
            <a:fillRef idx="0">
              <a:schemeClr val="accent1"/>
            </a:fillRef>
            <a:effectRef idx="1">
              <a:schemeClr val="accent1"/>
            </a:effectRef>
            <a:fontRef idx="minor">
              <a:schemeClr val="tx1"/>
            </a:fontRef>
          </p:style>
        </p:cxnSp>
        <p:cxnSp>
          <p:nvCxnSpPr>
            <p:cNvPr id="17" name="Straight Arrow Connector 16">
              <a:extLst>
                <a:ext uri="{FF2B5EF4-FFF2-40B4-BE49-F238E27FC236}">
                  <a16:creationId xmlns:a16="http://schemas.microsoft.com/office/drawing/2014/main" id="{5505BEDF-9C4E-77F8-D63C-948E8C5E97FE}"/>
                </a:ext>
              </a:extLst>
            </p:cNvPr>
            <p:cNvCxnSpPr>
              <a:cxnSpLocks/>
            </p:cNvCxnSpPr>
            <p:nvPr/>
          </p:nvCxnSpPr>
          <p:spPr>
            <a:xfrm>
              <a:off x="3599213" y="13143220"/>
              <a:ext cx="4620044" cy="13876"/>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8" name="Straight Arrow Connector 17">
              <a:extLst>
                <a:ext uri="{FF2B5EF4-FFF2-40B4-BE49-F238E27FC236}">
                  <a16:creationId xmlns:a16="http://schemas.microsoft.com/office/drawing/2014/main" id="{D863703A-AC2F-13CA-66A9-1D672EA55BC4}"/>
                </a:ext>
              </a:extLst>
            </p:cNvPr>
            <p:cNvCxnSpPr>
              <a:cxnSpLocks/>
            </p:cNvCxnSpPr>
            <p:nvPr/>
          </p:nvCxnSpPr>
          <p:spPr>
            <a:xfrm flipV="1">
              <a:off x="3598462" y="8190621"/>
              <a:ext cx="63447" cy="4956493"/>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9" name="TextBox 18">
              <a:extLst>
                <a:ext uri="{FF2B5EF4-FFF2-40B4-BE49-F238E27FC236}">
                  <a16:creationId xmlns:a16="http://schemas.microsoft.com/office/drawing/2014/main" id="{791FB9D4-79AA-CCAE-B0E2-EA7BAAACC27B}"/>
                </a:ext>
              </a:extLst>
            </p:cNvPr>
            <p:cNvSpPr txBox="1">
              <a:spLocks/>
            </p:cNvSpPr>
            <p:nvPr/>
          </p:nvSpPr>
          <p:spPr>
            <a:xfrm>
              <a:off x="3100108" y="8921640"/>
              <a:ext cx="327334" cy="400110"/>
            </a:xfrm>
            <a:prstGeom prst="rect">
              <a:avLst/>
            </a:prstGeom>
            <a:noFill/>
          </p:spPr>
          <p:txBody>
            <a:bodyPr wrap="none" rtlCol="0">
              <a:spAutoFit/>
            </a:bodyPr>
            <a:lstStyle/>
            <a:p>
              <a:r>
                <a:rPr lang="en-US" sz="2000" dirty="0">
                  <a:latin typeface="Helvetica" pitchFamily="2" charset="0"/>
                </a:rPr>
                <a:t>4</a:t>
              </a:r>
            </a:p>
          </p:txBody>
        </p:sp>
        <p:sp>
          <p:nvSpPr>
            <p:cNvPr id="20" name="TextBox 19">
              <a:extLst>
                <a:ext uri="{FF2B5EF4-FFF2-40B4-BE49-F238E27FC236}">
                  <a16:creationId xmlns:a16="http://schemas.microsoft.com/office/drawing/2014/main" id="{960C043A-A7C5-98D4-7B53-2830C0D5D556}"/>
                </a:ext>
              </a:extLst>
            </p:cNvPr>
            <p:cNvSpPr txBox="1">
              <a:spLocks/>
            </p:cNvSpPr>
            <p:nvPr/>
          </p:nvSpPr>
          <p:spPr>
            <a:xfrm>
              <a:off x="3095143" y="11424635"/>
              <a:ext cx="327334" cy="400110"/>
            </a:xfrm>
            <a:prstGeom prst="rect">
              <a:avLst/>
            </a:prstGeom>
            <a:noFill/>
          </p:spPr>
          <p:txBody>
            <a:bodyPr wrap="none" rtlCol="0">
              <a:spAutoFit/>
            </a:bodyPr>
            <a:lstStyle/>
            <a:p>
              <a:r>
                <a:rPr lang="en-US" sz="2000" dirty="0">
                  <a:latin typeface="Helvetica" pitchFamily="2" charset="0"/>
                </a:rPr>
                <a:t>1</a:t>
              </a:r>
            </a:p>
          </p:txBody>
        </p:sp>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C77B3EC9-0ACB-604E-ED4F-1CEDEA4E8F59}"/>
                    </a:ext>
                  </a:extLst>
                </p:cNvPr>
                <p:cNvSpPr txBox="1">
                  <a:spLocks/>
                </p:cNvSpPr>
                <p:nvPr/>
              </p:nvSpPr>
              <p:spPr>
                <a:xfrm>
                  <a:off x="4192546" y="12183744"/>
                  <a:ext cx="386644" cy="369332"/>
                </a:xfrm>
                <a:prstGeom prst="rect">
                  <a:avLst/>
                </a:prstGeom>
                <a:noFill/>
              </p:spPr>
              <p:txBody>
                <a:bodyPr wrap="none" rtlCol="0">
                  <a:spAutoFit/>
                </a:bodyPr>
                <a:lstStyle/>
                <a:p>
                  <a:pPr/>
                  <a14:m>
                    <m:oMathPara xmlns:m="http://schemas.openxmlformats.org/officeDocument/2006/math">
                      <m:oMath>
                        <m:r>
                          <a:rPr lang="en-US" b="1" i="1" smtClean="0">
                            <a:latin typeface="Cambria Math" panose="02040503050406030204" pitchFamily="18" charset="0"/>
                          </a:rPr>
                          <m:t>𝒚</m:t>
                        </m:r>
                      </m:oMath>
                    </m:oMathPara>
                  </a14:m>
                  <a:endParaRPr lang="en-US" b="1" dirty="0">
                    <a:latin typeface="Helvetica" pitchFamily="2" charset="0"/>
                  </a:endParaRPr>
                </a:p>
              </p:txBody>
            </p:sp>
          </mc:Choice>
          <mc:Fallback xmlns="">
            <p:sp>
              <p:nvSpPr>
                <p:cNvPr id="21" name="TextBox 20">
                  <a:extLst>
                    <a:ext uri="{FF2B5EF4-FFF2-40B4-BE49-F238E27FC236}">
                      <a16:creationId xmlns:a16="http://schemas.microsoft.com/office/drawing/2014/main" id="{C77B3EC9-0ACB-604E-ED4F-1CEDEA4E8F59}"/>
                    </a:ext>
                  </a:extLst>
                </p:cNvPr>
                <p:cNvSpPr txBox="1">
                  <a:spLocks noRot="1" noChangeAspect="1" noMove="1" noResize="1" noEditPoints="1" noAdjustHandles="1" noChangeArrowheads="1" noChangeShapeType="1" noTextEdit="1"/>
                </p:cNvSpPr>
                <p:nvPr/>
              </p:nvSpPr>
              <p:spPr>
                <a:xfrm>
                  <a:off x="4192546" y="12183744"/>
                  <a:ext cx="386644" cy="369332"/>
                </a:xfrm>
                <a:prstGeom prst="rect">
                  <a:avLst/>
                </a:prstGeom>
                <a:blipFill>
                  <a:blip r:embed="rId3"/>
                  <a:stretch>
                    <a:fillRect r="-31579" b="-7777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BB295366-1193-74FF-F450-9C05EAEBD54C}"/>
                    </a:ext>
                  </a:extLst>
                </p:cNvPr>
                <p:cNvSpPr txBox="1">
                  <a:spLocks/>
                </p:cNvSpPr>
                <p:nvPr/>
              </p:nvSpPr>
              <p:spPr>
                <a:xfrm>
                  <a:off x="3118127" y="8011675"/>
                  <a:ext cx="428322" cy="461665"/>
                </a:xfrm>
                <a:prstGeom prst="rect">
                  <a:avLst/>
                </a:prstGeom>
                <a:noFill/>
              </p:spPr>
              <p:txBody>
                <a:bodyPr wrap="none" rtlCol="0">
                  <a:spAutoFit/>
                </a:bodyPr>
                <a:lstStyle/>
                <a:p>
                  <a:pPr/>
                  <a14:m>
                    <m:oMathPara xmlns:m="http://schemas.openxmlformats.org/officeDocument/2006/math">
                      <m:oMath>
                        <m:r>
                          <a:rPr lang="en-US" sz="2400" b="1" i="1" smtClean="0">
                            <a:latin typeface="Cambria Math" panose="02040503050406030204" pitchFamily="18" charset="0"/>
                          </a:rPr>
                          <m:t>𝒛</m:t>
                        </m:r>
                      </m:oMath>
                    </m:oMathPara>
                  </a14:m>
                  <a:endParaRPr lang="en-US" sz="2400" b="1" dirty="0">
                    <a:latin typeface="Helvetica" pitchFamily="2" charset="0"/>
                  </a:endParaRPr>
                </a:p>
              </p:txBody>
            </p:sp>
          </mc:Choice>
          <mc:Fallback xmlns="">
            <p:sp>
              <p:nvSpPr>
                <p:cNvPr id="22" name="TextBox 21">
                  <a:extLst>
                    <a:ext uri="{FF2B5EF4-FFF2-40B4-BE49-F238E27FC236}">
                      <a16:creationId xmlns:a16="http://schemas.microsoft.com/office/drawing/2014/main" id="{BB295366-1193-74FF-F450-9C05EAEBD54C}"/>
                    </a:ext>
                  </a:extLst>
                </p:cNvPr>
                <p:cNvSpPr txBox="1">
                  <a:spLocks noRot="1" noChangeAspect="1" noMove="1" noResize="1" noEditPoints="1" noAdjustHandles="1" noChangeArrowheads="1" noChangeShapeType="1" noTextEdit="1"/>
                </p:cNvSpPr>
                <p:nvPr/>
              </p:nvSpPr>
              <p:spPr>
                <a:xfrm>
                  <a:off x="3118127" y="8011675"/>
                  <a:ext cx="428322" cy="461665"/>
                </a:xfrm>
                <a:prstGeom prst="rect">
                  <a:avLst/>
                </a:prstGeom>
                <a:blipFill>
                  <a:blip r:embed="rId4"/>
                  <a:stretch>
                    <a:fillRect r="-22727" b="-50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772ECE3F-D577-DD82-02BE-B7F56A5880A1}"/>
                    </a:ext>
                  </a:extLst>
                </p:cNvPr>
                <p:cNvSpPr txBox="1">
                  <a:spLocks/>
                </p:cNvSpPr>
                <p:nvPr/>
              </p:nvSpPr>
              <p:spPr>
                <a:xfrm>
                  <a:off x="3119729" y="13168025"/>
                  <a:ext cx="495649" cy="461665"/>
                </a:xfrm>
                <a:prstGeom prst="rect">
                  <a:avLst/>
                </a:prstGeom>
                <a:noFill/>
              </p:spPr>
              <p:txBody>
                <a:bodyPr wrap="none" rtlCol="0">
                  <a:spAutoFit/>
                </a:bodyPr>
                <a:lstStyle/>
                <a:p>
                  <a:pPr/>
                  <a14:m>
                    <m:oMathPara xmlns:m="http://schemas.openxmlformats.org/officeDocument/2006/math">
                      <m:oMath>
                        <m:r>
                          <a:rPr lang="en-US" sz="2400" b="1" i="1" smtClean="0">
                            <a:latin typeface="Cambria Math" panose="02040503050406030204" pitchFamily="18" charset="0"/>
                          </a:rPr>
                          <m:t>𝑶</m:t>
                        </m:r>
                      </m:oMath>
                    </m:oMathPara>
                  </a14:m>
                  <a:endParaRPr lang="en-US" sz="2400" b="1" dirty="0">
                    <a:latin typeface="Helvetica" pitchFamily="2" charset="0"/>
                  </a:endParaRPr>
                </a:p>
              </p:txBody>
            </p:sp>
          </mc:Choice>
          <mc:Fallback xmlns="">
            <p:sp>
              <p:nvSpPr>
                <p:cNvPr id="23" name="TextBox 22">
                  <a:extLst>
                    <a:ext uri="{FF2B5EF4-FFF2-40B4-BE49-F238E27FC236}">
                      <a16:creationId xmlns:a16="http://schemas.microsoft.com/office/drawing/2014/main" id="{772ECE3F-D577-DD82-02BE-B7F56A5880A1}"/>
                    </a:ext>
                  </a:extLst>
                </p:cNvPr>
                <p:cNvSpPr txBox="1">
                  <a:spLocks noRot="1" noChangeAspect="1" noMove="1" noResize="1" noEditPoints="1" noAdjustHandles="1" noChangeArrowheads="1" noChangeShapeType="1" noTextEdit="1"/>
                </p:cNvSpPr>
                <p:nvPr/>
              </p:nvSpPr>
              <p:spPr>
                <a:xfrm>
                  <a:off x="3119729" y="13168025"/>
                  <a:ext cx="495649" cy="461665"/>
                </a:xfrm>
                <a:prstGeom prst="rect">
                  <a:avLst/>
                </a:prstGeom>
                <a:blipFill>
                  <a:blip r:embed="rId5"/>
                  <a:stretch>
                    <a:fillRect l="-4167" r="-45833" b="-52174"/>
                  </a:stretch>
                </a:blipFill>
              </p:spPr>
              <p:txBody>
                <a:bodyPr/>
                <a:lstStyle/>
                <a:p>
                  <a:r>
                    <a:rPr lang="en-US">
                      <a:noFill/>
                    </a:rPr>
                    <a:t> </a:t>
                  </a:r>
                </a:p>
              </p:txBody>
            </p:sp>
          </mc:Fallback>
        </mc:AlternateContent>
        <p:sp>
          <p:nvSpPr>
            <p:cNvPr id="24" name="TextBox 23">
              <a:extLst>
                <a:ext uri="{FF2B5EF4-FFF2-40B4-BE49-F238E27FC236}">
                  <a16:creationId xmlns:a16="http://schemas.microsoft.com/office/drawing/2014/main" id="{ED00D361-C55D-4A9F-A5D8-3621E150BD65}"/>
                </a:ext>
              </a:extLst>
            </p:cNvPr>
            <p:cNvSpPr txBox="1">
              <a:spLocks/>
            </p:cNvSpPr>
            <p:nvPr/>
          </p:nvSpPr>
          <p:spPr>
            <a:xfrm>
              <a:off x="6222979" y="8786787"/>
              <a:ext cx="650946" cy="567668"/>
            </a:xfrm>
            <a:prstGeom prst="rect">
              <a:avLst/>
            </a:prstGeom>
            <a:noFill/>
          </p:spPr>
          <p:txBody>
            <a:bodyPr wrap="none" rtlCol="0">
              <a:spAutoFit/>
            </a:bodyPr>
            <a:lstStyle/>
            <a:p>
              <a:r>
                <a:rPr lang="en-US" dirty="0">
                  <a:latin typeface="Helvetica" pitchFamily="2" charset="0"/>
                </a:rPr>
                <a:t>P</a:t>
              </a:r>
              <a:r>
                <a:rPr lang="en-US" baseline="-25000" dirty="0">
                  <a:latin typeface="Helvetica" pitchFamily="2" charset="0"/>
                </a:rPr>
                <a:t>1</a:t>
              </a:r>
            </a:p>
          </p:txBody>
        </p:sp>
        <p:sp>
          <p:nvSpPr>
            <p:cNvPr id="25" name="TextBox 24">
              <a:extLst>
                <a:ext uri="{FF2B5EF4-FFF2-40B4-BE49-F238E27FC236}">
                  <a16:creationId xmlns:a16="http://schemas.microsoft.com/office/drawing/2014/main" id="{AAA5D1F0-13EC-F3B4-2CC1-7C261457DB89}"/>
                </a:ext>
              </a:extLst>
            </p:cNvPr>
            <p:cNvSpPr txBox="1">
              <a:spLocks/>
            </p:cNvSpPr>
            <p:nvPr/>
          </p:nvSpPr>
          <p:spPr>
            <a:xfrm>
              <a:off x="6985465" y="11250823"/>
              <a:ext cx="650945" cy="567669"/>
            </a:xfrm>
            <a:prstGeom prst="rect">
              <a:avLst/>
            </a:prstGeom>
            <a:noFill/>
          </p:spPr>
          <p:txBody>
            <a:bodyPr wrap="none" rtlCol="0">
              <a:spAutoFit/>
            </a:bodyPr>
            <a:lstStyle/>
            <a:p>
              <a:r>
                <a:rPr lang="en-US" dirty="0">
                  <a:latin typeface="Helvetica" pitchFamily="2" charset="0"/>
                </a:rPr>
                <a:t>P</a:t>
              </a:r>
              <a:r>
                <a:rPr lang="en-US" baseline="-25000" dirty="0">
                  <a:latin typeface="Helvetica" pitchFamily="2" charset="0"/>
                </a:rPr>
                <a:t>4</a:t>
              </a:r>
            </a:p>
          </p:txBody>
        </p:sp>
        <p:sp>
          <p:nvSpPr>
            <p:cNvPr id="26" name="Rectangle 25">
              <a:extLst>
                <a:ext uri="{FF2B5EF4-FFF2-40B4-BE49-F238E27FC236}">
                  <a16:creationId xmlns:a16="http://schemas.microsoft.com/office/drawing/2014/main" id="{065949D1-1582-A205-70B5-623251FDB5E6}"/>
                </a:ext>
              </a:extLst>
            </p:cNvPr>
            <p:cNvSpPr>
              <a:spLocks/>
            </p:cNvSpPr>
            <p:nvPr/>
          </p:nvSpPr>
          <p:spPr>
            <a:xfrm>
              <a:off x="4750628" y="8522766"/>
              <a:ext cx="1111917" cy="375084"/>
            </a:xfrm>
            <a:prstGeom prst="rect">
              <a:avLst/>
            </a:prstGeom>
            <a:noFill/>
            <a:ln w="12700">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Helvetica" pitchFamily="2" charset="0"/>
              </a:endParaRPr>
            </a:p>
          </p:txBody>
        </p:sp>
        <p:sp>
          <p:nvSpPr>
            <p:cNvPr id="27" name="Rectangle 26">
              <a:extLst>
                <a:ext uri="{FF2B5EF4-FFF2-40B4-BE49-F238E27FC236}">
                  <a16:creationId xmlns:a16="http://schemas.microsoft.com/office/drawing/2014/main" id="{D9930BD0-9FE7-2377-ADEC-4C2F903F3C50}"/>
                </a:ext>
              </a:extLst>
            </p:cNvPr>
            <p:cNvSpPr>
              <a:spLocks/>
            </p:cNvSpPr>
            <p:nvPr/>
          </p:nvSpPr>
          <p:spPr>
            <a:xfrm>
              <a:off x="5848660" y="8577955"/>
              <a:ext cx="366770" cy="811071"/>
            </a:xfrm>
            <a:prstGeom prst="rect">
              <a:avLst/>
            </a:prstGeom>
            <a:noFill/>
            <a:ln w="12700">
              <a:solidFill>
                <a:srgbClr val="FF26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Helvetica" pitchFamily="2" charset="0"/>
              </a:endParaRPr>
            </a:p>
          </p:txBody>
        </p:sp>
        <p:sp>
          <p:nvSpPr>
            <p:cNvPr id="28" name="Rectangle 27">
              <a:extLst>
                <a:ext uri="{FF2B5EF4-FFF2-40B4-BE49-F238E27FC236}">
                  <a16:creationId xmlns:a16="http://schemas.microsoft.com/office/drawing/2014/main" id="{A9BDE2FB-42EF-6A5C-31DE-E77544245953}"/>
                </a:ext>
              </a:extLst>
            </p:cNvPr>
            <p:cNvSpPr>
              <a:spLocks/>
            </p:cNvSpPr>
            <p:nvPr/>
          </p:nvSpPr>
          <p:spPr>
            <a:xfrm>
              <a:off x="5829411" y="9401861"/>
              <a:ext cx="366770" cy="422958"/>
            </a:xfrm>
            <a:prstGeom prst="rect">
              <a:avLst/>
            </a:prstGeom>
            <a:noFill/>
            <a:ln w="12700">
              <a:solidFill>
                <a:srgbClr val="FF26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Helvetica" pitchFamily="2" charset="0"/>
              </a:endParaRPr>
            </a:p>
          </p:txBody>
        </p:sp>
        <p:sp>
          <p:nvSpPr>
            <p:cNvPr id="29" name="Rectangle 28">
              <a:extLst>
                <a:ext uri="{FF2B5EF4-FFF2-40B4-BE49-F238E27FC236}">
                  <a16:creationId xmlns:a16="http://schemas.microsoft.com/office/drawing/2014/main" id="{D65DD45A-2064-8AA1-3795-BBF2F20AE817}"/>
                </a:ext>
              </a:extLst>
            </p:cNvPr>
            <p:cNvSpPr>
              <a:spLocks/>
            </p:cNvSpPr>
            <p:nvPr/>
          </p:nvSpPr>
          <p:spPr>
            <a:xfrm>
              <a:off x="5157709" y="9731049"/>
              <a:ext cx="671702" cy="422958"/>
            </a:xfrm>
            <a:prstGeom prst="rect">
              <a:avLst/>
            </a:prstGeom>
            <a:noFill/>
            <a:ln w="12700">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Helvetica" pitchFamily="2" charset="0"/>
              </a:endParaRPr>
            </a:p>
          </p:txBody>
        </p:sp>
        <p:sp>
          <p:nvSpPr>
            <p:cNvPr id="30" name="Rectangle 29">
              <a:extLst>
                <a:ext uri="{FF2B5EF4-FFF2-40B4-BE49-F238E27FC236}">
                  <a16:creationId xmlns:a16="http://schemas.microsoft.com/office/drawing/2014/main" id="{83B1B090-BAD5-A657-F9CB-346660955F5A}"/>
                </a:ext>
              </a:extLst>
            </p:cNvPr>
            <p:cNvSpPr>
              <a:spLocks/>
            </p:cNvSpPr>
            <p:nvPr/>
          </p:nvSpPr>
          <p:spPr>
            <a:xfrm>
              <a:off x="4600355" y="8902719"/>
              <a:ext cx="242574" cy="887758"/>
            </a:xfrm>
            <a:prstGeom prst="rect">
              <a:avLst/>
            </a:prstGeom>
            <a:noFill/>
            <a:ln w="12700">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Helvetica" pitchFamily="2" charset="0"/>
              </a:endParaRPr>
            </a:p>
          </p:txBody>
        </p:sp>
        <p:sp>
          <p:nvSpPr>
            <p:cNvPr id="31" name="Rectangle 30">
              <a:extLst>
                <a:ext uri="{FF2B5EF4-FFF2-40B4-BE49-F238E27FC236}">
                  <a16:creationId xmlns:a16="http://schemas.microsoft.com/office/drawing/2014/main" id="{C9C6DBBF-14E2-97BD-9D5C-DD914EFD5DC8}"/>
                </a:ext>
              </a:extLst>
            </p:cNvPr>
            <p:cNvSpPr>
              <a:spLocks/>
            </p:cNvSpPr>
            <p:nvPr/>
          </p:nvSpPr>
          <p:spPr>
            <a:xfrm>
              <a:off x="4609604" y="9808412"/>
              <a:ext cx="540184" cy="345595"/>
            </a:xfrm>
            <a:prstGeom prst="rect">
              <a:avLst/>
            </a:prstGeom>
            <a:noFill/>
            <a:ln w="12700">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Helvetica" pitchFamily="2" charset="0"/>
              </a:endParaRPr>
            </a:p>
          </p:txBody>
        </p:sp>
        <p:sp>
          <p:nvSpPr>
            <p:cNvPr id="32" name="Rectangle 31">
              <a:extLst>
                <a:ext uri="{FF2B5EF4-FFF2-40B4-BE49-F238E27FC236}">
                  <a16:creationId xmlns:a16="http://schemas.microsoft.com/office/drawing/2014/main" id="{0C2FB3A0-3F6D-BBFB-B052-2E17332C773F}"/>
                </a:ext>
              </a:extLst>
            </p:cNvPr>
            <p:cNvSpPr>
              <a:spLocks/>
            </p:cNvSpPr>
            <p:nvPr/>
          </p:nvSpPr>
          <p:spPr>
            <a:xfrm>
              <a:off x="5582949" y="9012757"/>
              <a:ext cx="212494" cy="302332"/>
            </a:xfrm>
            <a:prstGeom prst="rect">
              <a:avLst/>
            </a:prstGeom>
            <a:noFill/>
            <a:ln w="12700">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Helvetica" pitchFamily="2" charset="0"/>
              </a:endParaRPr>
            </a:p>
          </p:txBody>
        </p:sp>
        <p:sp>
          <p:nvSpPr>
            <p:cNvPr id="33" name="Rectangle 32">
              <a:extLst>
                <a:ext uri="{FF2B5EF4-FFF2-40B4-BE49-F238E27FC236}">
                  <a16:creationId xmlns:a16="http://schemas.microsoft.com/office/drawing/2014/main" id="{7F05512C-7FD7-F2D8-B0A3-10EB91E50150}"/>
                </a:ext>
              </a:extLst>
            </p:cNvPr>
            <p:cNvSpPr>
              <a:spLocks/>
            </p:cNvSpPr>
            <p:nvPr/>
          </p:nvSpPr>
          <p:spPr>
            <a:xfrm>
              <a:off x="5190608" y="9319323"/>
              <a:ext cx="583671" cy="215873"/>
            </a:xfrm>
            <a:prstGeom prst="rect">
              <a:avLst/>
            </a:prstGeom>
            <a:noFill/>
            <a:ln w="12700">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Helvetica" pitchFamily="2" charset="0"/>
              </a:endParaRPr>
            </a:p>
          </p:txBody>
        </p:sp>
        <p:sp>
          <p:nvSpPr>
            <p:cNvPr id="34" name="Rectangle 33">
              <a:extLst>
                <a:ext uri="{FF2B5EF4-FFF2-40B4-BE49-F238E27FC236}">
                  <a16:creationId xmlns:a16="http://schemas.microsoft.com/office/drawing/2014/main" id="{F88E5AFC-A06E-9C87-6707-6C5FBBA945C8}"/>
                </a:ext>
              </a:extLst>
            </p:cNvPr>
            <p:cNvSpPr>
              <a:spLocks/>
            </p:cNvSpPr>
            <p:nvPr/>
          </p:nvSpPr>
          <p:spPr>
            <a:xfrm>
              <a:off x="5118189" y="9012757"/>
              <a:ext cx="460352" cy="315031"/>
            </a:xfrm>
            <a:prstGeom prst="rect">
              <a:avLst/>
            </a:prstGeom>
            <a:noFill/>
            <a:ln w="12700">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Helvetica" pitchFamily="2" charset="0"/>
              </a:endParaRPr>
            </a:p>
          </p:txBody>
        </p:sp>
        <p:sp>
          <p:nvSpPr>
            <p:cNvPr id="35" name="Rectangle 34">
              <a:extLst>
                <a:ext uri="{FF2B5EF4-FFF2-40B4-BE49-F238E27FC236}">
                  <a16:creationId xmlns:a16="http://schemas.microsoft.com/office/drawing/2014/main" id="{8118BC6B-939F-D251-0152-426FB6170A2F}"/>
                </a:ext>
              </a:extLst>
            </p:cNvPr>
            <p:cNvSpPr>
              <a:spLocks/>
            </p:cNvSpPr>
            <p:nvPr/>
          </p:nvSpPr>
          <p:spPr>
            <a:xfrm>
              <a:off x="5493548" y="11039348"/>
              <a:ext cx="1524674" cy="555502"/>
            </a:xfrm>
            <a:prstGeom prst="rect">
              <a:avLst/>
            </a:prstGeom>
            <a:noFill/>
            <a:ln w="12700">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Helvetica" pitchFamily="2" charset="0"/>
              </a:endParaRPr>
            </a:p>
          </p:txBody>
        </p:sp>
        <p:sp>
          <p:nvSpPr>
            <p:cNvPr id="36" name="Rectangle 35">
              <a:extLst>
                <a:ext uri="{FF2B5EF4-FFF2-40B4-BE49-F238E27FC236}">
                  <a16:creationId xmlns:a16="http://schemas.microsoft.com/office/drawing/2014/main" id="{CEA9A5F0-F658-AB73-C4FF-6367CCA92CF3}"/>
                </a:ext>
              </a:extLst>
            </p:cNvPr>
            <p:cNvSpPr>
              <a:spLocks/>
            </p:cNvSpPr>
            <p:nvPr/>
          </p:nvSpPr>
          <p:spPr>
            <a:xfrm>
              <a:off x="6108569" y="11172735"/>
              <a:ext cx="1057304" cy="1109574"/>
            </a:xfrm>
            <a:prstGeom prst="rect">
              <a:avLst/>
            </a:prstGeom>
            <a:noFill/>
            <a:ln w="12700">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Helvetica" pitchFamily="2" charset="0"/>
              </a:endParaRPr>
            </a:p>
          </p:txBody>
        </p:sp>
        <p:sp>
          <p:nvSpPr>
            <p:cNvPr id="37" name="Rectangle 36">
              <a:extLst>
                <a:ext uri="{FF2B5EF4-FFF2-40B4-BE49-F238E27FC236}">
                  <a16:creationId xmlns:a16="http://schemas.microsoft.com/office/drawing/2014/main" id="{2585BAB1-B3BB-B122-3864-269291C181F5}"/>
                </a:ext>
              </a:extLst>
            </p:cNvPr>
            <p:cNvSpPr>
              <a:spLocks/>
            </p:cNvSpPr>
            <p:nvPr/>
          </p:nvSpPr>
          <p:spPr>
            <a:xfrm>
              <a:off x="5288479" y="11473266"/>
              <a:ext cx="812092" cy="911226"/>
            </a:xfrm>
            <a:prstGeom prst="rect">
              <a:avLst/>
            </a:prstGeom>
            <a:noFill/>
            <a:ln w="12700">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Helvetica" pitchFamily="2" charset="0"/>
              </a:endParaRPr>
            </a:p>
          </p:txBody>
        </p:sp>
        <p:cxnSp>
          <p:nvCxnSpPr>
            <p:cNvPr id="38" name="Straight Connector 37">
              <a:extLst>
                <a:ext uri="{FF2B5EF4-FFF2-40B4-BE49-F238E27FC236}">
                  <a16:creationId xmlns:a16="http://schemas.microsoft.com/office/drawing/2014/main" id="{E6BB94EE-B0AC-5F4F-E62C-EC1C17BFD3DA}"/>
                </a:ext>
              </a:extLst>
            </p:cNvPr>
            <p:cNvCxnSpPr/>
            <p:nvPr/>
          </p:nvCxnSpPr>
          <p:spPr>
            <a:xfrm>
              <a:off x="3675922" y="9221390"/>
              <a:ext cx="172609" cy="0"/>
            </a:xfrm>
            <a:prstGeom prst="line">
              <a:avLst/>
            </a:prstGeom>
            <a:ln w="222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id="{AAA4CE25-4CEB-C76B-344F-BA0CB62D8DA2}"/>
                </a:ext>
              </a:extLst>
            </p:cNvPr>
            <p:cNvCxnSpPr/>
            <p:nvPr/>
          </p:nvCxnSpPr>
          <p:spPr>
            <a:xfrm>
              <a:off x="3652548" y="11703623"/>
              <a:ext cx="172609" cy="0"/>
            </a:xfrm>
            <a:prstGeom prst="line">
              <a:avLst/>
            </a:prstGeom>
            <a:ln w="222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6" name="Straight Arrow Connector 45">
              <a:extLst>
                <a:ext uri="{FF2B5EF4-FFF2-40B4-BE49-F238E27FC236}">
                  <a16:creationId xmlns:a16="http://schemas.microsoft.com/office/drawing/2014/main" id="{ACCD69A7-5966-3769-F00F-1270F13E1A9C}"/>
                </a:ext>
              </a:extLst>
            </p:cNvPr>
            <p:cNvCxnSpPr>
              <a:cxnSpLocks/>
            </p:cNvCxnSpPr>
            <p:nvPr/>
          </p:nvCxnSpPr>
          <p:spPr>
            <a:xfrm flipH="1">
              <a:off x="4627609" y="9222616"/>
              <a:ext cx="643485" cy="0"/>
            </a:xfrm>
            <a:prstGeom prst="straightConnector1">
              <a:avLst/>
            </a:prstGeom>
            <a:ln w="38100">
              <a:solidFill>
                <a:srgbClr val="82B366"/>
              </a:solidFill>
              <a:headEnd type="oval" w="med" len="med"/>
              <a:tailEnd type="triangle" w="med" len="med"/>
            </a:ln>
          </p:spPr>
          <p:style>
            <a:lnRef idx="2">
              <a:schemeClr val="accent1"/>
            </a:lnRef>
            <a:fillRef idx="0">
              <a:schemeClr val="accent1"/>
            </a:fillRef>
            <a:effectRef idx="1">
              <a:schemeClr val="accent1"/>
            </a:effectRef>
            <a:fontRef idx="minor">
              <a:schemeClr val="tx1"/>
            </a:fontRef>
          </p:style>
        </p:cxnSp>
        <p:cxnSp>
          <p:nvCxnSpPr>
            <p:cNvPr id="47" name="Straight Arrow Connector 46">
              <a:extLst>
                <a:ext uri="{FF2B5EF4-FFF2-40B4-BE49-F238E27FC236}">
                  <a16:creationId xmlns:a16="http://schemas.microsoft.com/office/drawing/2014/main" id="{20C725AF-93B2-E9B5-BF7B-C4014073E25D}"/>
                </a:ext>
              </a:extLst>
            </p:cNvPr>
            <p:cNvCxnSpPr>
              <a:cxnSpLocks/>
            </p:cNvCxnSpPr>
            <p:nvPr/>
          </p:nvCxnSpPr>
          <p:spPr>
            <a:xfrm flipH="1">
              <a:off x="4346955" y="9547176"/>
              <a:ext cx="643485" cy="0"/>
            </a:xfrm>
            <a:prstGeom prst="straightConnector1">
              <a:avLst/>
            </a:prstGeom>
            <a:ln w="38100">
              <a:solidFill>
                <a:srgbClr val="82B366"/>
              </a:solidFill>
              <a:headEnd type="oval" w="med" len="med"/>
              <a:tailEnd type="triangle" w="med" len="med"/>
            </a:ln>
          </p:spPr>
          <p:style>
            <a:lnRef idx="2">
              <a:schemeClr val="accent1"/>
            </a:lnRef>
            <a:fillRef idx="0">
              <a:schemeClr val="accent1"/>
            </a:fillRef>
            <a:effectRef idx="1">
              <a:schemeClr val="accent1"/>
            </a:effectRef>
            <a:fontRef idx="minor">
              <a:schemeClr val="tx1"/>
            </a:fontRef>
          </p:style>
        </p:cxnSp>
        <p:sp>
          <p:nvSpPr>
            <p:cNvPr id="48" name="TextBox 47">
              <a:extLst>
                <a:ext uri="{FF2B5EF4-FFF2-40B4-BE49-F238E27FC236}">
                  <a16:creationId xmlns:a16="http://schemas.microsoft.com/office/drawing/2014/main" id="{31ADBE76-9898-A9F6-B0DA-44749A746227}"/>
                </a:ext>
              </a:extLst>
            </p:cNvPr>
            <p:cNvSpPr txBox="1"/>
            <p:nvPr/>
          </p:nvSpPr>
          <p:spPr>
            <a:xfrm>
              <a:off x="5240682" y="9027885"/>
              <a:ext cx="703585" cy="566731"/>
            </a:xfrm>
            <a:prstGeom prst="rect">
              <a:avLst/>
            </a:prstGeom>
            <a:noFill/>
          </p:spPr>
          <p:txBody>
            <a:bodyPr wrap="none" rtlCol="0">
              <a:spAutoFit/>
            </a:bodyPr>
            <a:lstStyle/>
            <a:p>
              <a:r>
                <a:rPr lang="en-US" sz="1600" dirty="0">
                  <a:latin typeface="Helvetica" pitchFamily="2" charset="0"/>
                </a:rPr>
                <a:t>Q</a:t>
              </a:r>
              <a:r>
                <a:rPr lang="en-US" sz="1600" baseline="-25000" dirty="0">
                  <a:latin typeface="Helvetica" pitchFamily="2" charset="0"/>
                </a:rPr>
                <a:t>1</a:t>
              </a:r>
            </a:p>
          </p:txBody>
        </p:sp>
        <p:sp>
          <p:nvSpPr>
            <p:cNvPr id="49" name="TextBox 48">
              <a:extLst>
                <a:ext uri="{FF2B5EF4-FFF2-40B4-BE49-F238E27FC236}">
                  <a16:creationId xmlns:a16="http://schemas.microsoft.com/office/drawing/2014/main" id="{405F864D-F197-095A-967A-50E5058C5C40}"/>
                </a:ext>
              </a:extLst>
            </p:cNvPr>
            <p:cNvSpPr txBox="1"/>
            <p:nvPr/>
          </p:nvSpPr>
          <p:spPr>
            <a:xfrm>
              <a:off x="3768884" y="9325881"/>
              <a:ext cx="959199" cy="567668"/>
            </a:xfrm>
            <a:prstGeom prst="rect">
              <a:avLst/>
            </a:prstGeom>
            <a:noFill/>
          </p:spPr>
          <p:txBody>
            <a:bodyPr wrap="square" rtlCol="0">
              <a:spAutoFit/>
            </a:bodyPr>
            <a:lstStyle/>
            <a:p>
              <a:r>
                <a:rPr lang="en-US" sz="1600" dirty="0">
                  <a:latin typeface="Helvetica" pitchFamily="2" charset="0"/>
                </a:rPr>
                <a:t>Q</a:t>
              </a:r>
              <a:r>
                <a:rPr lang="en-US" sz="1600" baseline="-25000" dirty="0">
                  <a:latin typeface="Helvetica" pitchFamily="2" charset="0"/>
                </a:rPr>
                <a:t>2</a:t>
              </a:r>
            </a:p>
          </p:txBody>
        </p:sp>
        <p:sp>
          <p:nvSpPr>
            <p:cNvPr id="50" name="Freeform 49">
              <a:extLst>
                <a:ext uri="{FF2B5EF4-FFF2-40B4-BE49-F238E27FC236}">
                  <a16:creationId xmlns:a16="http://schemas.microsoft.com/office/drawing/2014/main" id="{164D2E3C-1E81-9B79-518B-8B2D7E897E45}"/>
                </a:ext>
              </a:extLst>
            </p:cNvPr>
            <p:cNvSpPr/>
            <p:nvPr/>
          </p:nvSpPr>
          <p:spPr>
            <a:xfrm rot="19451481">
              <a:off x="5268864" y="10877932"/>
              <a:ext cx="643252" cy="1072860"/>
            </a:xfrm>
            <a:custGeom>
              <a:avLst/>
              <a:gdLst>
                <a:gd name="csX0" fmla="*/ 0 w 995787"/>
                <a:gd name="csY0" fmla="*/ 833014 h 1364419"/>
                <a:gd name="csX1" fmla="*/ 19150 w 995787"/>
                <a:gd name="csY1" fmla="*/ 411719 h 1364419"/>
                <a:gd name="csX2" fmla="*/ 287246 w 995787"/>
                <a:gd name="csY2" fmla="*/ 0 h 1364419"/>
                <a:gd name="csX3" fmla="*/ 804289 w 995787"/>
                <a:gd name="csY3" fmla="*/ 33512 h 1364419"/>
                <a:gd name="csX4" fmla="*/ 995787 w 995787"/>
                <a:gd name="csY4" fmla="*/ 354270 h 1364419"/>
                <a:gd name="csX5" fmla="*/ 641517 w 995787"/>
                <a:gd name="csY5" fmla="*/ 1292607 h 1364419"/>
                <a:gd name="csX6" fmla="*/ 426082 w 995787"/>
                <a:gd name="csY6" fmla="*/ 1364419 h 1364419"/>
                <a:gd name="csX7" fmla="*/ 335121 w 995787"/>
                <a:gd name="csY7" fmla="*/ 1072385 h 1364419"/>
                <a:gd name="csX8" fmla="*/ 0 w 995787"/>
                <a:gd name="csY8" fmla="*/ 833014 h 136441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995787" h="1364419">
                  <a:moveTo>
                    <a:pt x="0" y="833014"/>
                  </a:moveTo>
                  <a:lnTo>
                    <a:pt x="19150" y="411719"/>
                  </a:lnTo>
                  <a:lnTo>
                    <a:pt x="287246" y="0"/>
                  </a:lnTo>
                  <a:lnTo>
                    <a:pt x="804289" y="33512"/>
                  </a:lnTo>
                  <a:lnTo>
                    <a:pt x="995787" y="354270"/>
                  </a:lnTo>
                  <a:lnTo>
                    <a:pt x="641517" y="1292607"/>
                  </a:lnTo>
                  <a:lnTo>
                    <a:pt x="426082" y="1364419"/>
                  </a:lnTo>
                  <a:lnTo>
                    <a:pt x="335121" y="1072385"/>
                  </a:lnTo>
                  <a:lnTo>
                    <a:pt x="0" y="833014"/>
                  </a:lnTo>
                  <a:close/>
                </a:path>
              </a:pathLst>
            </a:custGeom>
            <a:solidFill>
              <a:srgbClr val="D5E8D4">
                <a:alpha val="82000"/>
              </a:srgbClr>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latin typeface="Helvetica" pitchFamily="2" charset="0"/>
              </a:endParaRPr>
            </a:p>
          </p:txBody>
        </p:sp>
        <p:cxnSp>
          <p:nvCxnSpPr>
            <p:cNvPr id="51" name="Straight Arrow Connector 50">
              <a:extLst>
                <a:ext uri="{FF2B5EF4-FFF2-40B4-BE49-F238E27FC236}">
                  <a16:creationId xmlns:a16="http://schemas.microsoft.com/office/drawing/2014/main" id="{1CFE1FE6-D189-BBEB-DD01-5E5C166F3829}"/>
                </a:ext>
              </a:extLst>
            </p:cNvPr>
            <p:cNvCxnSpPr>
              <a:cxnSpLocks/>
              <a:endCxn id="50" idx="3"/>
            </p:cNvCxnSpPr>
            <p:nvPr/>
          </p:nvCxnSpPr>
          <p:spPr>
            <a:xfrm flipV="1">
              <a:off x="5185936" y="10884899"/>
              <a:ext cx="266629" cy="171740"/>
            </a:xfrm>
            <a:prstGeom prst="straightConnector1">
              <a:avLst/>
            </a:prstGeom>
            <a:ln w="28575">
              <a:solidFill>
                <a:srgbClr val="82B366"/>
              </a:solidFill>
              <a:headEnd type="oval" w="med" len="med"/>
              <a:tailEnd type="triangle" w="med" len="med"/>
            </a:ln>
          </p:spPr>
          <p:style>
            <a:lnRef idx="2">
              <a:schemeClr val="accent1"/>
            </a:lnRef>
            <a:fillRef idx="0">
              <a:schemeClr val="accent1"/>
            </a:fillRef>
            <a:effectRef idx="1">
              <a:schemeClr val="accent1"/>
            </a:effectRef>
            <a:fontRef idx="minor">
              <a:schemeClr val="tx1"/>
            </a:fontRef>
          </p:style>
        </p:cxnSp>
        <p:cxnSp>
          <p:nvCxnSpPr>
            <p:cNvPr id="52" name="Straight Arrow Connector 51">
              <a:extLst>
                <a:ext uri="{FF2B5EF4-FFF2-40B4-BE49-F238E27FC236}">
                  <a16:creationId xmlns:a16="http://schemas.microsoft.com/office/drawing/2014/main" id="{117D5090-760A-67C3-02DF-19B86E0B82EC}"/>
                </a:ext>
              </a:extLst>
            </p:cNvPr>
            <p:cNvCxnSpPr>
              <a:cxnSpLocks/>
              <a:stCxn id="50" idx="3"/>
              <a:endCxn id="50" idx="4"/>
            </p:cNvCxnSpPr>
            <p:nvPr/>
          </p:nvCxnSpPr>
          <p:spPr>
            <a:xfrm>
              <a:off x="5452565" y="10884899"/>
              <a:ext cx="247885" cy="132165"/>
            </a:xfrm>
            <a:prstGeom prst="straightConnector1">
              <a:avLst/>
            </a:prstGeom>
            <a:ln w="28575">
              <a:solidFill>
                <a:srgbClr val="82B366"/>
              </a:solidFill>
              <a:headEnd type="oval" w="med" len="med"/>
              <a:tailEnd type="triangle" w="med" len="med"/>
            </a:ln>
          </p:spPr>
          <p:style>
            <a:lnRef idx="2">
              <a:schemeClr val="accent1"/>
            </a:lnRef>
            <a:fillRef idx="0">
              <a:schemeClr val="accent1"/>
            </a:fillRef>
            <a:effectRef idx="1">
              <a:schemeClr val="accent1"/>
            </a:effectRef>
            <a:fontRef idx="minor">
              <a:schemeClr val="tx1"/>
            </a:fontRef>
          </p:style>
        </p:cxnSp>
        <p:cxnSp>
          <p:nvCxnSpPr>
            <p:cNvPr id="53" name="Straight Arrow Connector 52">
              <a:extLst>
                <a:ext uri="{FF2B5EF4-FFF2-40B4-BE49-F238E27FC236}">
                  <a16:creationId xmlns:a16="http://schemas.microsoft.com/office/drawing/2014/main" id="{315E7983-718B-5E0D-6B8A-02482AE98513}"/>
                </a:ext>
              </a:extLst>
            </p:cNvPr>
            <p:cNvCxnSpPr>
              <a:cxnSpLocks/>
              <a:stCxn id="50" idx="0"/>
              <a:endCxn id="50" idx="1"/>
            </p:cNvCxnSpPr>
            <p:nvPr/>
          </p:nvCxnSpPr>
          <p:spPr>
            <a:xfrm flipH="1" flipV="1">
              <a:off x="5215250" y="11422815"/>
              <a:ext cx="183788" cy="275890"/>
            </a:xfrm>
            <a:prstGeom prst="straightConnector1">
              <a:avLst/>
            </a:prstGeom>
            <a:ln>
              <a:solidFill>
                <a:srgbClr val="82B366"/>
              </a:solidFill>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54" name="Straight Arrow Connector 53">
              <a:extLst>
                <a:ext uri="{FF2B5EF4-FFF2-40B4-BE49-F238E27FC236}">
                  <a16:creationId xmlns:a16="http://schemas.microsoft.com/office/drawing/2014/main" id="{78044845-8A4E-23D9-1400-B2A84CCA0C30}"/>
                </a:ext>
              </a:extLst>
            </p:cNvPr>
            <p:cNvCxnSpPr>
              <a:cxnSpLocks/>
              <a:endCxn id="50" idx="2"/>
            </p:cNvCxnSpPr>
            <p:nvPr/>
          </p:nvCxnSpPr>
          <p:spPr>
            <a:xfrm flipH="1" flipV="1">
              <a:off x="5166285" y="11058944"/>
              <a:ext cx="48965" cy="363871"/>
            </a:xfrm>
            <a:prstGeom prst="straightConnector1">
              <a:avLst/>
            </a:prstGeom>
            <a:ln>
              <a:solidFill>
                <a:srgbClr val="82B366"/>
              </a:solidFill>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55" name="Straight Arrow Connector 54">
              <a:extLst>
                <a:ext uri="{FF2B5EF4-FFF2-40B4-BE49-F238E27FC236}">
                  <a16:creationId xmlns:a16="http://schemas.microsoft.com/office/drawing/2014/main" id="{ADE4325D-74AE-ED3B-EBF8-8077D32494E7}"/>
                </a:ext>
              </a:extLst>
            </p:cNvPr>
            <p:cNvCxnSpPr>
              <a:cxnSpLocks/>
              <a:stCxn id="50" idx="4"/>
              <a:endCxn id="50" idx="5"/>
            </p:cNvCxnSpPr>
            <p:nvPr/>
          </p:nvCxnSpPr>
          <p:spPr>
            <a:xfrm>
              <a:off x="5700450" y="11017064"/>
              <a:ext cx="246097" cy="732253"/>
            </a:xfrm>
            <a:prstGeom prst="straightConnector1">
              <a:avLst/>
            </a:prstGeom>
            <a:ln w="28575">
              <a:solidFill>
                <a:srgbClr val="82B366"/>
              </a:solidFill>
              <a:headEnd type="oval" w="med" len="med"/>
              <a:tailEnd type="triangle" w="med" len="med"/>
            </a:ln>
          </p:spPr>
          <p:style>
            <a:lnRef idx="2">
              <a:schemeClr val="accent1"/>
            </a:lnRef>
            <a:fillRef idx="0">
              <a:schemeClr val="accent1"/>
            </a:fillRef>
            <a:effectRef idx="1">
              <a:schemeClr val="accent1"/>
            </a:effectRef>
            <a:fontRef idx="minor">
              <a:schemeClr val="tx1"/>
            </a:fontRef>
          </p:style>
        </p:cxnSp>
        <p:cxnSp>
          <p:nvCxnSpPr>
            <p:cNvPr id="56" name="Straight Arrow Connector 55">
              <a:extLst>
                <a:ext uri="{FF2B5EF4-FFF2-40B4-BE49-F238E27FC236}">
                  <a16:creationId xmlns:a16="http://schemas.microsoft.com/office/drawing/2014/main" id="{B8230464-5631-C69E-228C-6C6C557BAA6E}"/>
                </a:ext>
              </a:extLst>
            </p:cNvPr>
            <p:cNvCxnSpPr>
              <a:cxnSpLocks/>
              <a:stCxn id="50" idx="7"/>
              <a:endCxn id="50" idx="0"/>
            </p:cNvCxnSpPr>
            <p:nvPr/>
          </p:nvCxnSpPr>
          <p:spPr>
            <a:xfrm flipH="1" flipV="1">
              <a:off x="5399038" y="11698705"/>
              <a:ext cx="285684" cy="25984"/>
            </a:xfrm>
            <a:prstGeom prst="straightConnector1">
              <a:avLst/>
            </a:prstGeom>
            <a:ln>
              <a:solidFill>
                <a:srgbClr val="82B366"/>
              </a:solidFill>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57" name="Straight Arrow Connector 56">
              <a:extLst>
                <a:ext uri="{FF2B5EF4-FFF2-40B4-BE49-F238E27FC236}">
                  <a16:creationId xmlns:a16="http://schemas.microsoft.com/office/drawing/2014/main" id="{F3FBD5F7-858A-DD89-6A7A-C5ECC016221F}"/>
                </a:ext>
              </a:extLst>
            </p:cNvPr>
            <p:cNvCxnSpPr>
              <a:cxnSpLocks/>
              <a:stCxn id="50" idx="5"/>
              <a:endCxn id="50" idx="6"/>
            </p:cNvCxnSpPr>
            <p:nvPr/>
          </p:nvCxnSpPr>
          <p:spPr>
            <a:xfrm flipH="1">
              <a:off x="5866725" y="11749317"/>
              <a:ext cx="79822" cy="127218"/>
            </a:xfrm>
            <a:prstGeom prst="straightConnector1">
              <a:avLst/>
            </a:prstGeom>
            <a:ln>
              <a:solidFill>
                <a:srgbClr val="82B366"/>
              </a:solidFill>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58" name="Straight Arrow Connector 57">
              <a:extLst>
                <a:ext uri="{FF2B5EF4-FFF2-40B4-BE49-F238E27FC236}">
                  <a16:creationId xmlns:a16="http://schemas.microsoft.com/office/drawing/2014/main" id="{F5FCD026-8AB4-3116-39AF-C76202C7B486}"/>
                </a:ext>
              </a:extLst>
            </p:cNvPr>
            <p:cNvCxnSpPr>
              <a:cxnSpLocks/>
              <a:stCxn id="50" idx="6"/>
              <a:endCxn id="50" idx="7"/>
            </p:cNvCxnSpPr>
            <p:nvPr/>
          </p:nvCxnSpPr>
          <p:spPr>
            <a:xfrm flipH="1" flipV="1">
              <a:off x="5684721" y="11724690"/>
              <a:ext cx="182003" cy="151845"/>
            </a:xfrm>
            <a:prstGeom prst="straightConnector1">
              <a:avLst/>
            </a:prstGeom>
            <a:ln>
              <a:solidFill>
                <a:srgbClr val="82B366"/>
              </a:solidFill>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68" name="Straight Connector 67">
              <a:extLst>
                <a:ext uri="{FF2B5EF4-FFF2-40B4-BE49-F238E27FC236}">
                  <a16:creationId xmlns:a16="http://schemas.microsoft.com/office/drawing/2014/main" id="{8871DFE1-8AF3-0145-CB37-25001CD7542C}"/>
                </a:ext>
              </a:extLst>
            </p:cNvPr>
            <p:cNvCxnSpPr>
              <a:cxnSpLocks/>
            </p:cNvCxnSpPr>
            <p:nvPr/>
          </p:nvCxnSpPr>
          <p:spPr>
            <a:xfrm flipV="1">
              <a:off x="7858638" y="8445756"/>
              <a:ext cx="74734" cy="2364456"/>
            </a:xfrm>
            <a:prstGeom prst="line">
              <a:avLst/>
            </a:prstGeom>
            <a:ln>
              <a:solidFill>
                <a:schemeClr val="bg2">
                  <a:lumMod val="90000"/>
                </a:schemeClr>
              </a:solidFill>
              <a:prstDash val="dash"/>
            </a:ln>
          </p:spPr>
          <p:style>
            <a:lnRef idx="2">
              <a:schemeClr val="accent1"/>
            </a:lnRef>
            <a:fillRef idx="0">
              <a:schemeClr val="accent1"/>
            </a:fillRef>
            <a:effectRef idx="1">
              <a:schemeClr val="accent1"/>
            </a:effectRef>
            <a:fontRef idx="minor">
              <a:schemeClr val="tx1"/>
            </a:fontRef>
          </p:style>
        </p:cxnSp>
        <p:sp>
          <p:nvSpPr>
            <p:cNvPr id="70" name="TextBox 69">
              <a:extLst>
                <a:ext uri="{FF2B5EF4-FFF2-40B4-BE49-F238E27FC236}">
                  <a16:creationId xmlns:a16="http://schemas.microsoft.com/office/drawing/2014/main" id="{77AFD1E8-3BA7-AFA5-00C0-F1EDBE973784}"/>
                </a:ext>
              </a:extLst>
            </p:cNvPr>
            <p:cNvSpPr txBox="1"/>
            <p:nvPr/>
          </p:nvSpPr>
          <p:spPr>
            <a:xfrm>
              <a:off x="5220223" y="11111431"/>
              <a:ext cx="703585" cy="566731"/>
            </a:xfrm>
            <a:prstGeom prst="rect">
              <a:avLst/>
            </a:prstGeom>
            <a:noFill/>
          </p:spPr>
          <p:txBody>
            <a:bodyPr wrap="none" rtlCol="0">
              <a:spAutoFit/>
            </a:bodyPr>
            <a:lstStyle/>
            <a:p>
              <a:r>
                <a:rPr lang="en-US" sz="1600" dirty="0">
                  <a:latin typeface="Helvetica" pitchFamily="2" charset="0"/>
                </a:rPr>
                <a:t>Q</a:t>
              </a:r>
              <a:r>
                <a:rPr lang="en-US" sz="1600" baseline="-25000" dirty="0">
                  <a:latin typeface="Helvetica" pitchFamily="2" charset="0"/>
                </a:rPr>
                <a:t>3</a:t>
              </a:r>
            </a:p>
          </p:txBody>
        </p:sp>
        <p:sp>
          <p:nvSpPr>
            <p:cNvPr id="73" name="TextBox 72">
              <a:extLst>
                <a:ext uri="{FF2B5EF4-FFF2-40B4-BE49-F238E27FC236}">
                  <a16:creationId xmlns:a16="http://schemas.microsoft.com/office/drawing/2014/main" id="{3E0EB45E-27B2-CC1A-6D2B-9A31AB553ABA}"/>
                </a:ext>
              </a:extLst>
            </p:cNvPr>
            <p:cNvSpPr txBox="1"/>
            <p:nvPr/>
          </p:nvSpPr>
          <p:spPr>
            <a:xfrm>
              <a:off x="6419961" y="9939322"/>
              <a:ext cx="1651264" cy="520362"/>
            </a:xfrm>
            <a:prstGeom prst="rect">
              <a:avLst/>
            </a:prstGeom>
            <a:noFill/>
          </p:spPr>
          <p:txBody>
            <a:bodyPr wrap="none" rtlCol="0">
              <a:spAutoFit/>
            </a:bodyPr>
            <a:lstStyle/>
            <a:p>
              <a:r>
                <a:rPr lang="en-US" sz="1400" b="1" i="1" dirty="0">
                  <a:solidFill>
                    <a:schemeClr val="tx1">
                      <a:lumMod val="50000"/>
                      <a:lumOff val="50000"/>
                    </a:schemeClr>
                  </a:solidFill>
                  <a:latin typeface="Helvetica" pitchFamily="2" charset="0"/>
                </a:rPr>
                <a:t>x-y plane</a:t>
              </a:r>
            </a:p>
          </p:txBody>
        </p:sp>
        <p:sp>
          <p:nvSpPr>
            <p:cNvPr id="74" name="TextBox 73">
              <a:extLst>
                <a:ext uri="{FF2B5EF4-FFF2-40B4-BE49-F238E27FC236}">
                  <a16:creationId xmlns:a16="http://schemas.microsoft.com/office/drawing/2014/main" id="{E681BDE4-FDF2-4258-C13E-25FF704FB9AE}"/>
                </a:ext>
              </a:extLst>
            </p:cNvPr>
            <p:cNvSpPr txBox="1"/>
            <p:nvPr/>
          </p:nvSpPr>
          <p:spPr>
            <a:xfrm>
              <a:off x="6312731" y="12303920"/>
              <a:ext cx="1651264" cy="520362"/>
            </a:xfrm>
            <a:prstGeom prst="rect">
              <a:avLst/>
            </a:prstGeom>
            <a:noFill/>
          </p:spPr>
          <p:txBody>
            <a:bodyPr wrap="none" rtlCol="0">
              <a:spAutoFit/>
            </a:bodyPr>
            <a:lstStyle/>
            <a:p>
              <a:r>
                <a:rPr lang="en-US" sz="1400" b="1" i="1" dirty="0">
                  <a:solidFill>
                    <a:schemeClr val="tx1">
                      <a:lumMod val="50000"/>
                      <a:lumOff val="50000"/>
                    </a:schemeClr>
                  </a:solidFill>
                  <a:latin typeface="Helvetica" pitchFamily="2" charset="0"/>
                </a:rPr>
                <a:t>x-y plane</a:t>
              </a:r>
            </a:p>
          </p:txBody>
        </p:sp>
        <p:sp>
          <p:nvSpPr>
            <p:cNvPr id="78" name="TextBox 77">
              <a:extLst>
                <a:ext uri="{FF2B5EF4-FFF2-40B4-BE49-F238E27FC236}">
                  <a16:creationId xmlns:a16="http://schemas.microsoft.com/office/drawing/2014/main" id="{B4BC3787-DA82-BB27-0478-BEA88D6D3794}"/>
                </a:ext>
              </a:extLst>
            </p:cNvPr>
            <p:cNvSpPr txBox="1"/>
            <p:nvPr/>
          </p:nvSpPr>
          <p:spPr>
            <a:xfrm>
              <a:off x="3091738" y="9413626"/>
              <a:ext cx="1040724" cy="1486234"/>
            </a:xfrm>
            <a:prstGeom prst="rect">
              <a:avLst/>
            </a:prstGeom>
            <a:noFill/>
          </p:spPr>
          <p:txBody>
            <a:bodyPr vert="vert270" wrap="square" rtlCol="0">
              <a:spAutoFit/>
            </a:bodyPr>
            <a:lstStyle/>
            <a:p>
              <a:pPr algn="ctr"/>
              <a:r>
                <a:rPr lang="en-US" sz="1600" i="1" dirty="0">
                  <a:latin typeface="Helvetica" pitchFamily="2" charset="0"/>
                </a:rPr>
                <a:t>Feature ID</a:t>
              </a:r>
            </a:p>
          </p:txBody>
        </p:sp>
        <p:sp>
          <p:nvSpPr>
            <p:cNvPr id="79" name="TextBox 78">
              <a:extLst>
                <a:ext uri="{FF2B5EF4-FFF2-40B4-BE49-F238E27FC236}">
                  <a16:creationId xmlns:a16="http://schemas.microsoft.com/office/drawing/2014/main" id="{F5CC2504-E279-B5BE-B699-12D5E1B59DF2}"/>
                </a:ext>
              </a:extLst>
            </p:cNvPr>
            <p:cNvSpPr txBox="1"/>
            <p:nvPr/>
          </p:nvSpPr>
          <p:spPr>
            <a:xfrm>
              <a:off x="3467990" y="13223769"/>
              <a:ext cx="4620044" cy="898807"/>
            </a:xfrm>
            <a:prstGeom prst="rect">
              <a:avLst/>
            </a:prstGeom>
            <a:noFill/>
          </p:spPr>
          <p:txBody>
            <a:bodyPr wrap="square" rtlCol="0">
              <a:spAutoFit/>
            </a:bodyPr>
            <a:lstStyle/>
            <a:p>
              <a:pPr algn="ctr"/>
              <a:r>
                <a:rPr lang="en-US" sz="1400" i="1" dirty="0">
                  <a:latin typeface="Helvetica" pitchFamily="2" charset="0"/>
                </a:rPr>
                <a:t>Original x-y coordinates of the features</a:t>
              </a:r>
            </a:p>
          </p:txBody>
        </p:sp>
        <p:sp>
          <p:nvSpPr>
            <p:cNvPr id="86" name="Oval 85">
              <a:extLst>
                <a:ext uri="{FF2B5EF4-FFF2-40B4-BE49-F238E27FC236}">
                  <a16:creationId xmlns:a16="http://schemas.microsoft.com/office/drawing/2014/main" id="{29B46699-D5E5-BAEF-07A3-EBE084C43019}"/>
                </a:ext>
              </a:extLst>
            </p:cNvPr>
            <p:cNvSpPr/>
            <p:nvPr/>
          </p:nvSpPr>
          <p:spPr>
            <a:xfrm>
              <a:off x="5120351" y="9199192"/>
              <a:ext cx="58415" cy="58415"/>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Helvetica" pitchFamily="2" charset="0"/>
              </a:endParaRPr>
            </a:p>
          </p:txBody>
        </p:sp>
        <p:sp>
          <p:nvSpPr>
            <p:cNvPr id="87" name="Oval 86">
              <a:extLst>
                <a:ext uri="{FF2B5EF4-FFF2-40B4-BE49-F238E27FC236}">
                  <a16:creationId xmlns:a16="http://schemas.microsoft.com/office/drawing/2014/main" id="{C0871790-8F86-834B-17B3-A577C32CF76E}"/>
                </a:ext>
              </a:extLst>
            </p:cNvPr>
            <p:cNvSpPr/>
            <p:nvPr/>
          </p:nvSpPr>
          <p:spPr>
            <a:xfrm>
              <a:off x="4748175" y="9194664"/>
              <a:ext cx="58415" cy="64257"/>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Helvetica" pitchFamily="2" charset="0"/>
              </a:endParaRPr>
            </a:p>
          </p:txBody>
        </p:sp>
        <p:sp>
          <p:nvSpPr>
            <p:cNvPr id="88" name="Oval 87">
              <a:extLst>
                <a:ext uri="{FF2B5EF4-FFF2-40B4-BE49-F238E27FC236}">
                  <a16:creationId xmlns:a16="http://schemas.microsoft.com/office/drawing/2014/main" id="{CC66BCB0-D872-6073-EBEF-312AEED8492C}"/>
                </a:ext>
              </a:extLst>
            </p:cNvPr>
            <p:cNvSpPr/>
            <p:nvPr/>
          </p:nvSpPr>
          <p:spPr>
            <a:xfrm>
              <a:off x="4688818" y="9505884"/>
              <a:ext cx="58415" cy="64257"/>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Helvetica" pitchFamily="2" charset="0"/>
              </a:endParaRPr>
            </a:p>
          </p:txBody>
        </p:sp>
        <p:sp>
          <p:nvSpPr>
            <p:cNvPr id="89" name="Oval 88">
              <a:extLst>
                <a:ext uri="{FF2B5EF4-FFF2-40B4-BE49-F238E27FC236}">
                  <a16:creationId xmlns:a16="http://schemas.microsoft.com/office/drawing/2014/main" id="{8201B9FE-ECBA-CCDE-ED20-2398D91C5C8B}"/>
                </a:ext>
              </a:extLst>
            </p:cNvPr>
            <p:cNvSpPr/>
            <p:nvPr/>
          </p:nvSpPr>
          <p:spPr>
            <a:xfrm>
              <a:off x="5838398" y="11481151"/>
              <a:ext cx="58415" cy="64257"/>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Helvetica" pitchFamily="2" charset="0"/>
              </a:endParaRPr>
            </a:p>
          </p:txBody>
        </p:sp>
        <p:sp>
          <p:nvSpPr>
            <p:cNvPr id="90" name="TextBox 89">
              <a:extLst>
                <a:ext uri="{FF2B5EF4-FFF2-40B4-BE49-F238E27FC236}">
                  <a16:creationId xmlns:a16="http://schemas.microsoft.com/office/drawing/2014/main" id="{164404FB-7035-F0C1-5E8C-564D058D2DEB}"/>
                </a:ext>
              </a:extLst>
            </p:cNvPr>
            <p:cNvSpPr txBox="1"/>
            <p:nvPr/>
          </p:nvSpPr>
          <p:spPr>
            <a:xfrm>
              <a:off x="4322450" y="10725352"/>
              <a:ext cx="1135161" cy="473057"/>
            </a:xfrm>
            <a:prstGeom prst="rect">
              <a:avLst/>
            </a:prstGeom>
            <a:noFill/>
          </p:spPr>
          <p:txBody>
            <a:bodyPr wrap="square" rtlCol="0">
              <a:spAutoFit/>
            </a:bodyPr>
            <a:lstStyle/>
            <a:p>
              <a:r>
                <a:rPr lang="en-US" sz="1400" i="1" dirty="0">
                  <a:latin typeface="Helvetica" pitchFamily="2" charset="0"/>
                </a:rPr>
                <a:t>Start</a:t>
              </a:r>
            </a:p>
          </p:txBody>
        </p:sp>
        <p:sp>
          <p:nvSpPr>
            <p:cNvPr id="91" name="TextBox 90">
              <a:extLst>
                <a:ext uri="{FF2B5EF4-FFF2-40B4-BE49-F238E27FC236}">
                  <a16:creationId xmlns:a16="http://schemas.microsoft.com/office/drawing/2014/main" id="{323273D6-7AA8-934C-F9C9-7581AB540E1C}"/>
                </a:ext>
              </a:extLst>
            </p:cNvPr>
            <p:cNvSpPr txBox="1"/>
            <p:nvPr/>
          </p:nvSpPr>
          <p:spPr>
            <a:xfrm>
              <a:off x="5819428" y="11534657"/>
              <a:ext cx="1105430" cy="515211"/>
            </a:xfrm>
            <a:prstGeom prst="rect">
              <a:avLst/>
            </a:prstGeom>
            <a:noFill/>
          </p:spPr>
          <p:txBody>
            <a:bodyPr wrap="square" rtlCol="0">
              <a:spAutoFit/>
            </a:bodyPr>
            <a:lstStyle/>
            <a:p>
              <a:r>
                <a:rPr lang="en-US" sz="1400" i="1" dirty="0">
                  <a:latin typeface="Helvetica" pitchFamily="2" charset="0"/>
                </a:rPr>
                <a:t>Stop</a:t>
              </a:r>
            </a:p>
          </p:txBody>
        </p:sp>
      </p:grpSp>
      <p:sp>
        <p:nvSpPr>
          <p:cNvPr id="92" name="TextBox 91">
            <a:extLst>
              <a:ext uri="{FF2B5EF4-FFF2-40B4-BE49-F238E27FC236}">
                <a16:creationId xmlns:a16="http://schemas.microsoft.com/office/drawing/2014/main" id="{2159FACB-CC70-68D8-8FF4-980DA0841B49}"/>
              </a:ext>
            </a:extLst>
          </p:cNvPr>
          <p:cNvSpPr txBox="1"/>
          <p:nvPr/>
        </p:nvSpPr>
        <p:spPr>
          <a:xfrm>
            <a:off x="9531350" y="13719886"/>
            <a:ext cx="4887598" cy="830997"/>
          </a:xfrm>
          <a:prstGeom prst="rect">
            <a:avLst/>
          </a:prstGeom>
          <a:noFill/>
        </p:spPr>
        <p:txBody>
          <a:bodyPr wrap="square" rtlCol="0">
            <a:spAutoFit/>
          </a:bodyPr>
          <a:lstStyle/>
          <a:p>
            <a:pPr algn="ctr"/>
            <a:r>
              <a:rPr lang="en-US" sz="2400" dirty="0">
                <a:latin typeface="Helvetica" pitchFamily="2" charset="0"/>
              </a:rPr>
              <a:t>(c) Cast Rays from Query Points and Polygon</a:t>
            </a:r>
          </a:p>
        </p:txBody>
      </p:sp>
      <p:graphicFrame>
        <p:nvGraphicFramePr>
          <p:cNvPr id="93" name="Table 92">
            <a:extLst>
              <a:ext uri="{FF2B5EF4-FFF2-40B4-BE49-F238E27FC236}">
                <a16:creationId xmlns:a16="http://schemas.microsoft.com/office/drawing/2014/main" id="{3F124983-A0E9-AECA-05AC-E26E98C3D711}"/>
              </a:ext>
            </a:extLst>
          </p:cNvPr>
          <p:cNvGraphicFramePr>
            <a:graphicFrameLocks noGrp="1"/>
          </p:cNvGraphicFramePr>
          <p:nvPr/>
        </p:nvGraphicFramePr>
        <p:xfrm>
          <a:off x="14918979" y="9573678"/>
          <a:ext cx="3198214" cy="3597839"/>
        </p:xfrm>
        <a:graphic>
          <a:graphicData uri="http://schemas.openxmlformats.org/drawingml/2006/table">
            <a:tbl>
              <a:tblPr firstRow="1" bandRow="1">
                <a:tableStyleId>{2D5ABB26-0587-4C30-8999-92F81FD0307C}</a:tableStyleId>
              </a:tblPr>
              <a:tblGrid>
                <a:gridCol w="1754753">
                  <a:extLst>
                    <a:ext uri="{9D8B030D-6E8A-4147-A177-3AD203B41FA5}">
                      <a16:colId xmlns:a16="http://schemas.microsoft.com/office/drawing/2014/main" val="3804043223"/>
                    </a:ext>
                  </a:extLst>
                </a:gridCol>
                <a:gridCol w="1443461">
                  <a:extLst>
                    <a:ext uri="{9D8B030D-6E8A-4147-A177-3AD203B41FA5}">
                      <a16:colId xmlns:a16="http://schemas.microsoft.com/office/drawing/2014/main" val="314536734"/>
                    </a:ext>
                  </a:extLst>
                </a:gridCol>
              </a:tblGrid>
              <a:tr h="425923">
                <a:tc>
                  <a:txBody>
                    <a:bodyPr/>
                    <a:lstStyle/>
                    <a:p>
                      <a:pPr marL="0" marR="0" lvl="0" indent="0" algn="ctr" defTabSz="2743200" rtl="0" eaLnBrk="1" fontAlgn="auto" latinLnBrk="0" hangingPunct="1">
                        <a:lnSpc>
                          <a:spcPct val="100000"/>
                        </a:lnSpc>
                        <a:spcBef>
                          <a:spcPts val="0"/>
                        </a:spcBef>
                        <a:spcAft>
                          <a:spcPts val="0"/>
                        </a:spcAft>
                        <a:buClrTx/>
                        <a:buSzTx/>
                        <a:buFontTx/>
                        <a:buNone/>
                        <a:tabLst/>
                        <a:defRPr/>
                      </a:pPr>
                      <a:r>
                        <a:rPr lang="en-US" sz="1600" b="1" dirty="0">
                          <a:latin typeface="Helvetica" pitchFamily="2" charset="0"/>
                        </a:rPr>
                        <a:t>Candidate Pairs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b="1" dirty="0">
                          <a:latin typeface="Helvetica" pitchFamily="2" charset="0"/>
                        </a:rPr>
                        <a:t>DE-9IM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24915976"/>
                  </a:ext>
                </a:extLst>
              </a:tr>
              <a:tr h="1035468">
                <a:tc>
                  <a:txBody>
                    <a:bodyPr/>
                    <a:lstStyle/>
                    <a:p>
                      <a:pPr marL="0" marR="0" lvl="0" indent="0" algn="ctr" defTabSz="2743200" rtl="0" eaLnBrk="1" fontAlgn="auto" latinLnBrk="0" hangingPunct="1">
                        <a:lnSpc>
                          <a:spcPct val="100000"/>
                        </a:lnSpc>
                        <a:spcBef>
                          <a:spcPts val="0"/>
                        </a:spcBef>
                        <a:spcAft>
                          <a:spcPts val="0"/>
                        </a:spcAft>
                        <a:buClrTx/>
                        <a:buSzTx/>
                        <a:buFontTx/>
                        <a:buNone/>
                        <a:tabLst/>
                        <a:defRPr/>
                      </a:pPr>
                      <a:r>
                        <a:rPr lang="en-US" sz="2400" b="1" dirty="0">
                          <a:solidFill>
                            <a:schemeClr val="tx1">
                              <a:lumMod val="50000"/>
                              <a:lumOff val="50000"/>
                            </a:schemeClr>
                          </a:solidFill>
                          <a:latin typeface="Helvetica" pitchFamily="2" charset="0"/>
                        </a:rPr>
                        <a:t>(P</a:t>
                      </a:r>
                      <a:r>
                        <a:rPr lang="en-US" sz="2400" b="1" baseline="-25000" dirty="0">
                          <a:solidFill>
                            <a:schemeClr val="tx1">
                              <a:lumMod val="50000"/>
                              <a:lumOff val="50000"/>
                            </a:schemeClr>
                          </a:solidFill>
                          <a:latin typeface="Helvetica" pitchFamily="2" charset="0"/>
                        </a:rPr>
                        <a:t>1</a:t>
                      </a:r>
                      <a:r>
                        <a:rPr lang="en-US" sz="2400" b="1" dirty="0">
                          <a:solidFill>
                            <a:schemeClr val="tx1">
                              <a:lumMod val="50000"/>
                              <a:lumOff val="50000"/>
                            </a:schemeClr>
                          </a:solidFill>
                          <a:latin typeface="Helvetica" pitchFamily="2" charset="0"/>
                        </a:rPr>
                        <a:t>, Q</a:t>
                      </a:r>
                      <a:r>
                        <a:rPr lang="en-US" sz="2400" b="1" baseline="-25000" dirty="0">
                          <a:solidFill>
                            <a:schemeClr val="tx1">
                              <a:lumMod val="50000"/>
                              <a:lumOff val="50000"/>
                            </a:schemeClr>
                          </a:solidFill>
                          <a:latin typeface="Helvetica" pitchFamily="2" charset="0"/>
                        </a:rPr>
                        <a:t>1</a:t>
                      </a:r>
                      <a:r>
                        <a:rPr lang="en-US" sz="2400" b="1" dirty="0">
                          <a:solidFill>
                            <a:schemeClr val="tx1">
                              <a:lumMod val="50000"/>
                              <a:lumOff val="50000"/>
                            </a:schemeClr>
                          </a:solidFill>
                          <a:latin typeface="Helvetica" pitchFamily="2" charset="0"/>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600" dirty="0">
                        <a:latin typeface="Helvetica"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94474301"/>
                  </a:ext>
                </a:extLst>
              </a:tr>
              <a:tr h="1051132">
                <a:tc>
                  <a:txBody>
                    <a:bodyPr/>
                    <a:lstStyle/>
                    <a:p>
                      <a:pPr marL="0" marR="0" lvl="0" indent="0" algn="ctr" defTabSz="2743200" rtl="0" eaLnBrk="1" fontAlgn="auto" latinLnBrk="0" hangingPunct="1">
                        <a:lnSpc>
                          <a:spcPct val="100000"/>
                        </a:lnSpc>
                        <a:spcBef>
                          <a:spcPts val="0"/>
                        </a:spcBef>
                        <a:spcAft>
                          <a:spcPts val="0"/>
                        </a:spcAft>
                        <a:buClrTx/>
                        <a:buSzTx/>
                        <a:buFontTx/>
                        <a:buNone/>
                        <a:tabLst/>
                        <a:defRPr/>
                      </a:pPr>
                      <a:r>
                        <a:rPr lang="en-US" sz="2400" b="1" dirty="0">
                          <a:solidFill>
                            <a:schemeClr val="tx1"/>
                          </a:solidFill>
                          <a:latin typeface="Helvetica" pitchFamily="2" charset="0"/>
                        </a:rPr>
                        <a:t>(</a:t>
                      </a:r>
                      <a:r>
                        <a:rPr lang="en-US" sz="2400" b="1" dirty="0">
                          <a:solidFill>
                            <a:srgbClr val="6C8EBF"/>
                          </a:solidFill>
                          <a:latin typeface="Helvetica" pitchFamily="2" charset="0"/>
                        </a:rPr>
                        <a:t>P</a:t>
                      </a:r>
                      <a:r>
                        <a:rPr lang="en-US" sz="2400" b="1" baseline="-25000" dirty="0">
                          <a:solidFill>
                            <a:srgbClr val="6C8EBF"/>
                          </a:solidFill>
                          <a:latin typeface="Helvetica" pitchFamily="2" charset="0"/>
                        </a:rPr>
                        <a:t>1</a:t>
                      </a:r>
                      <a:r>
                        <a:rPr lang="en-US" sz="2400" b="1" dirty="0">
                          <a:solidFill>
                            <a:schemeClr val="tx1"/>
                          </a:solidFill>
                          <a:latin typeface="Helvetica" pitchFamily="2" charset="0"/>
                        </a:rPr>
                        <a:t>, </a:t>
                      </a:r>
                      <a:r>
                        <a:rPr lang="en-US" sz="2400" b="1" dirty="0">
                          <a:solidFill>
                            <a:srgbClr val="82B366"/>
                          </a:solidFill>
                          <a:latin typeface="Helvetica" pitchFamily="2" charset="0"/>
                        </a:rPr>
                        <a:t>Q</a:t>
                      </a:r>
                      <a:r>
                        <a:rPr lang="en-US" sz="2400" b="1" baseline="-25000" dirty="0">
                          <a:solidFill>
                            <a:srgbClr val="82B366"/>
                          </a:solidFill>
                          <a:latin typeface="Helvetica" pitchFamily="2" charset="0"/>
                        </a:rPr>
                        <a:t>2</a:t>
                      </a:r>
                      <a:r>
                        <a:rPr lang="en-US" sz="2400" b="1" dirty="0">
                          <a:solidFill>
                            <a:schemeClr val="tx1"/>
                          </a:solidFill>
                          <a:latin typeface="Helvetica" pitchFamily="2" charset="0"/>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600" dirty="0">
                        <a:latin typeface="Helvetica"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59126257"/>
                  </a:ext>
                </a:extLst>
              </a:tr>
              <a:tr h="1085316">
                <a:tc>
                  <a:txBody>
                    <a:bodyPr/>
                    <a:lstStyle/>
                    <a:p>
                      <a:pPr marL="0" marR="0" lvl="0" indent="0" algn="ctr" defTabSz="2743200" rtl="0" eaLnBrk="1" fontAlgn="auto" latinLnBrk="0" hangingPunct="1">
                        <a:lnSpc>
                          <a:spcPct val="100000"/>
                        </a:lnSpc>
                        <a:spcBef>
                          <a:spcPts val="0"/>
                        </a:spcBef>
                        <a:spcAft>
                          <a:spcPts val="0"/>
                        </a:spcAft>
                        <a:buClrTx/>
                        <a:buSzTx/>
                        <a:buFontTx/>
                        <a:buNone/>
                        <a:tabLst/>
                        <a:defRPr/>
                      </a:pPr>
                      <a:r>
                        <a:rPr lang="en-US" sz="2400" b="1" dirty="0">
                          <a:solidFill>
                            <a:schemeClr val="tx1"/>
                          </a:solidFill>
                          <a:latin typeface="Helvetica" pitchFamily="2" charset="0"/>
                        </a:rPr>
                        <a:t>(</a:t>
                      </a:r>
                      <a:r>
                        <a:rPr lang="en-US" sz="2400" b="1" dirty="0">
                          <a:solidFill>
                            <a:srgbClr val="6C8EBF"/>
                          </a:solidFill>
                          <a:latin typeface="Helvetica" pitchFamily="2" charset="0"/>
                        </a:rPr>
                        <a:t>P</a:t>
                      </a:r>
                      <a:r>
                        <a:rPr lang="en-US" sz="2400" b="1" baseline="-25000" dirty="0">
                          <a:solidFill>
                            <a:srgbClr val="6C8EBF"/>
                          </a:solidFill>
                          <a:latin typeface="Helvetica" pitchFamily="2" charset="0"/>
                        </a:rPr>
                        <a:t>4</a:t>
                      </a:r>
                      <a:r>
                        <a:rPr lang="en-US" sz="2400" b="1" dirty="0">
                          <a:solidFill>
                            <a:schemeClr val="tx1"/>
                          </a:solidFill>
                          <a:latin typeface="Helvetica" pitchFamily="2" charset="0"/>
                        </a:rPr>
                        <a:t>, </a:t>
                      </a:r>
                      <a:r>
                        <a:rPr lang="en-US" sz="2400" b="1" dirty="0">
                          <a:solidFill>
                            <a:srgbClr val="82B366"/>
                          </a:solidFill>
                          <a:latin typeface="Helvetica" pitchFamily="2" charset="0"/>
                        </a:rPr>
                        <a:t>Q</a:t>
                      </a:r>
                      <a:r>
                        <a:rPr lang="en-US" sz="2400" b="1" baseline="-25000" dirty="0">
                          <a:solidFill>
                            <a:srgbClr val="82B366"/>
                          </a:solidFill>
                          <a:latin typeface="Helvetica" pitchFamily="2" charset="0"/>
                        </a:rPr>
                        <a:t>3</a:t>
                      </a:r>
                      <a:r>
                        <a:rPr lang="en-US" sz="2400" b="1" dirty="0">
                          <a:solidFill>
                            <a:schemeClr val="tx1"/>
                          </a:solidFill>
                          <a:latin typeface="Helvetica" pitchFamily="2" charset="0"/>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600" dirty="0">
                        <a:latin typeface="Helvetica"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87143261"/>
                  </a:ext>
                </a:extLst>
              </a:tr>
            </a:tbl>
          </a:graphicData>
        </a:graphic>
      </p:graphicFrame>
      <p:sp>
        <p:nvSpPr>
          <p:cNvPr id="94" name="TextBox 93">
            <a:extLst>
              <a:ext uri="{FF2B5EF4-FFF2-40B4-BE49-F238E27FC236}">
                <a16:creationId xmlns:a16="http://schemas.microsoft.com/office/drawing/2014/main" id="{4F54C0C9-9EE2-1B6D-71CC-4BC2EF769AE0}"/>
              </a:ext>
            </a:extLst>
          </p:cNvPr>
          <p:cNvSpPr txBox="1"/>
          <p:nvPr/>
        </p:nvSpPr>
        <p:spPr>
          <a:xfrm>
            <a:off x="14402290" y="13709001"/>
            <a:ext cx="5421669" cy="830997"/>
          </a:xfrm>
          <a:prstGeom prst="rect">
            <a:avLst/>
          </a:prstGeom>
          <a:noFill/>
        </p:spPr>
        <p:txBody>
          <a:bodyPr wrap="square" rtlCol="0">
            <a:spAutoFit/>
          </a:bodyPr>
          <a:lstStyle/>
          <a:p>
            <a:pPr algn="ctr"/>
            <a:r>
              <a:rPr lang="en-US" sz="2400" dirty="0">
                <a:latin typeface="Helvetica" pitchFamily="2" charset="0"/>
              </a:rPr>
              <a:t>(d) Filter out entries not satisfying the given predicate</a:t>
            </a:r>
          </a:p>
        </p:txBody>
      </p:sp>
      <mc:AlternateContent xmlns:mc="http://schemas.openxmlformats.org/markup-compatibility/2006" xmlns:a14="http://schemas.microsoft.com/office/drawing/2010/main">
        <mc:Choice Requires="a14">
          <p:sp>
            <p:nvSpPr>
              <p:cNvPr id="95" name="TextBox 94">
                <a:extLst>
                  <a:ext uri="{FF2B5EF4-FFF2-40B4-BE49-F238E27FC236}">
                    <a16:creationId xmlns:a16="http://schemas.microsoft.com/office/drawing/2014/main" id="{BC71BB3D-7F55-1028-334A-AFF162ECE0A8}"/>
                  </a:ext>
                </a:extLst>
              </p:cNvPr>
              <p:cNvSpPr txBox="1"/>
              <p:nvPr/>
            </p:nvSpPr>
            <p:spPr>
              <a:xfrm>
                <a:off x="19321929" y="11136661"/>
                <a:ext cx="923843" cy="728917"/>
              </a:xfrm>
              <a:prstGeom prst="rect">
                <a:avLst/>
              </a:prstGeom>
              <a:noFill/>
            </p:spPr>
            <p:txBody>
              <a:bodyPr wrap="none" lIns="0" tIns="0" rIns="0" bIns="0" rtlCol="0">
                <a:spAutoFit/>
              </a:bodyPr>
              <a:lstStyle/>
              <a:p>
                <a:pPr/>
                <a14:m>
                  <m:oMathPara xmlns:m="http://schemas.openxmlformats.org/officeDocument/2006/math">
                    <m:oMath>
                      <m:m>
                        <m:mPr>
                          <m:mcs>
                            <m:mc>
                              <m:mcPr>
                                <m:count m:val="3"/>
                                <m:mcJc m:val="center"/>
                              </m:mcPr>
                            </m:mc>
                          </m:mcs>
                          <m:ctrlPr>
                            <a:rPr lang="en-US" i="1" smtClean="0">
                              <a:latin typeface="Cambria Math" panose="02040503050406030204" pitchFamily="18" charset="0"/>
                            </a:rPr>
                          </m:ctrlPr>
                        </m:mPr>
                        <m:mr>
                          <m:e>
                            <m:r>
                              <m:rPr>
                                <m:brk m:alnAt="7"/>
                              </m:rPr>
                              <a:rPr lang="en-US" b="0" i="1" smtClean="0">
                                <a:latin typeface="Cambria Math" panose="02040503050406030204" pitchFamily="18" charset="0"/>
                              </a:rPr>
                              <m:t>𝑇</m:t>
                            </m:r>
                          </m:e>
                          <m:e>
                            <m:r>
                              <a:rPr lang="en-US" b="0" i="1" smtClean="0">
                                <a:latin typeface="Cambria Math" panose="02040503050406030204" pitchFamily="18" charset="0"/>
                              </a:rPr>
                              <m:t>𝑇</m:t>
                            </m:r>
                          </m:e>
                          <m:e>
                            <m:r>
                              <a:rPr lang="en-US" b="0" i="1" smtClean="0">
                                <a:latin typeface="Cambria Math" panose="02040503050406030204" pitchFamily="18" charset="0"/>
                              </a:rPr>
                              <m:t>∗</m:t>
                            </m:r>
                          </m:e>
                        </m:mr>
                        <m:mr>
                          <m:e>
                            <m:r>
                              <a:rPr lang="en-US" b="0" i="1" smtClean="0">
                                <a:latin typeface="Cambria Math" panose="02040503050406030204" pitchFamily="18" charset="0"/>
                              </a:rPr>
                              <m:t>𝑇</m:t>
                            </m:r>
                          </m:e>
                          <m:e>
                            <m:r>
                              <a:rPr lang="en-US" b="0" i="1" smtClean="0">
                                <a:latin typeface="Cambria Math" panose="02040503050406030204" pitchFamily="18" charset="0"/>
                              </a:rPr>
                              <m:t>𝑇</m:t>
                            </m:r>
                          </m:e>
                          <m:e>
                            <m:r>
                              <a:rPr lang="en-US" b="0" i="1" smtClean="0">
                                <a:latin typeface="Cambria Math" panose="02040503050406030204" pitchFamily="18" charset="0"/>
                              </a:rPr>
                              <m:t>∗</m:t>
                            </m:r>
                          </m:e>
                        </m:mr>
                        <m:mr>
                          <m:e>
                            <m:r>
                              <a:rPr lang="en-US" b="0" i="1" smtClean="0">
                                <a:latin typeface="Cambria Math" panose="02040503050406030204" pitchFamily="18" charset="0"/>
                              </a:rPr>
                              <m:t>∗</m:t>
                            </m:r>
                          </m:e>
                          <m:e>
                            <m:r>
                              <a:rPr lang="en-US" b="0" i="1" smtClean="0">
                                <a:latin typeface="Cambria Math" panose="02040503050406030204" pitchFamily="18" charset="0"/>
                              </a:rPr>
                              <m:t>∗</m:t>
                            </m:r>
                          </m:e>
                          <m:e>
                            <m:r>
                              <a:rPr lang="en-US" b="0" i="1" smtClean="0">
                                <a:latin typeface="Cambria Math" panose="02040503050406030204" pitchFamily="18" charset="0"/>
                              </a:rPr>
                              <m:t>∗</m:t>
                            </m:r>
                          </m:e>
                        </m:mr>
                      </m:m>
                    </m:oMath>
                  </m:oMathPara>
                </a14:m>
                <a:endParaRPr lang="en-US" dirty="0">
                  <a:latin typeface="Helvetica" pitchFamily="2" charset="0"/>
                </a:endParaRPr>
              </a:p>
            </p:txBody>
          </p:sp>
        </mc:Choice>
        <mc:Fallback xmlns="">
          <p:sp>
            <p:nvSpPr>
              <p:cNvPr id="95" name="TextBox 94">
                <a:extLst>
                  <a:ext uri="{FF2B5EF4-FFF2-40B4-BE49-F238E27FC236}">
                    <a16:creationId xmlns:a16="http://schemas.microsoft.com/office/drawing/2014/main" id="{BC71BB3D-7F55-1028-334A-AFF162ECE0A8}"/>
                  </a:ext>
                </a:extLst>
              </p:cNvPr>
              <p:cNvSpPr txBox="1">
                <a:spLocks noRot="1" noChangeAspect="1" noMove="1" noResize="1" noEditPoints="1" noAdjustHandles="1" noChangeArrowheads="1" noChangeShapeType="1" noTextEdit="1"/>
              </p:cNvSpPr>
              <p:nvPr/>
            </p:nvSpPr>
            <p:spPr>
              <a:xfrm>
                <a:off x="19321929" y="11136661"/>
                <a:ext cx="923843" cy="728917"/>
              </a:xfrm>
              <a:prstGeom prst="rect">
                <a:avLst/>
              </a:prstGeom>
              <a:blipFill>
                <a:blip r:embed="rId6"/>
                <a:stretch>
                  <a:fillRect l="-5405" r="-1351" b="-5085"/>
                </a:stretch>
              </a:blipFill>
            </p:spPr>
            <p:txBody>
              <a:bodyPr/>
              <a:lstStyle/>
              <a:p>
                <a:r>
                  <a:rPr lang="en-US">
                    <a:noFill/>
                  </a:rPr>
                  <a:t> </a:t>
                </a:r>
              </a:p>
            </p:txBody>
          </p:sp>
        </mc:Fallback>
      </mc:AlternateContent>
      <p:sp>
        <p:nvSpPr>
          <p:cNvPr id="96" name="Rectangle 95">
            <a:extLst>
              <a:ext uri="{FF2B5EF4-FFF2-40B4-BE49-F238E27FC236}">
                <a16:creationId xmlns:a16="http://schemas.microsoft.com/office/drawing/2014/main" id="{B5721F0E-C2BB-8CFB-2C43-BE78AB5C6907}"/>
              </a:ext>
            </a:extLst>
          </p:cNvPr>
          <p:cNvSpPr/>
          <p:nvPr/>
        </p:nvSpPr>
        <p:spPr>
          <a:xfrm>
            <a:off x="16786032" y="10072893"/>
            <a:ext cx="680225" cy="569281"/>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Helvetica" pitchFamily="2" charset="0"/>
            </a:endParaRPr>
          </a:p>
        </p:txBody>
      </p:sp>
      <mc:AlternateContent xmlns:mc="http://schemas.openxmlformats.org/markup-compatibility/2006" xmlns:a14="http://schemas.microsoft.com/office/drawing/2010/main">
        <mc:Choice Requires="a14">
          <p:sp>
            <p:nvSpPr>
              <p:cNvPr id="97" name="TextBox 96">
                <a:extLst>
                  <a:ext uri="{FF2B5EF4-FFF2-40B4-BE49-F238E27FC236}">
                    <a16:creationId xmlns:a16="http://schemas.microsoft.com/office/drawing/2014/main" id="{B694779F-EBC7-F3D2-EBE2-1C7BF153F8AF}"/>
                  </a:ext>
                </a:extLst>
              </p:cNvPr>
              <p:cNvSpPr txBox="1"/>
              <p:nvPr/>
            </p:nvSpPr>
            <p:spPr>
              <a:xfrm>
                <a:off x="16864238" y="10114180"/>
                <a:ext cx="954236" cy="732573"/>
              </a:xfrm>
              <a:prstGeom prst="rect">
                <a:avLst/>
              </a:prstGeom>
              <a:noFill/>
            </p:spPr>
            <p:txBody>
              <a:bodyPr wrap="none" lIns="0" tIns="0" rIns="0" bIns="0" rtlCol="0">
                <a:spAutoFit/>
              </a:bodyPr>
              <a:lstStyle/>
              <a:p>
                <a:pPr/>
                <a14:m>
                  <m:oMathPara xmlns:m="http://schemas.openxmlformats.org/officeDocument/2006/math">
                    <m:oMath>
                      <m:m>
                        <m:mPr>
                          <m:mcs>
                            <m:mc>
                              <m:mcPr>
                                <m:count m:val="3"/>
                                <m:mcJc m:val="center"/>
                              </m:mcPr>
                            </m:mc>
                          </m:mcs>
                          <m:ctrlPr>
                            <a:rPr lang="en-US" i="1" smtClean="0">
                              <a:latin typeface="Cambria Math" panose="02040503050406030204" pitchFamily="18" charset="0"/>
                            </a:rPr>
                          </m:ctrlPr>
                        </m:mPr>
                        <m:mr>
                          <m:e>
                            <m:r>
                              <m:rPr>
                                <m:brk m:alnAt="7"/>
                              </m:rPr>
                              <a:rPr lang="en-US" b="0" i="1" smtClean="0">
                                <a:latin typeface="Cambria Math" panose="02040503050406030204" pitchFamily="18" charset="0"/>
                              </a:rPr>
                              <m:t>𝐹</m:t>
                            </m:r>
                          </m:e>
                          <m:e>
                            <m:r>
                              <a:rPr lang="en-US" b="0" i="1" smtClean="0">
                                <a:latin typeface="Cambria Math" panose="02040503050406030204" pitchFamily="18" charset="0"/>
                              </a:rPr>
                              <m:t>𝐹</m:t>
                            </m:r>
                          </m:e>
                          <m:e>
                            <m:r>
                              <a:rPr lang="en-US" b="0" i="1" smtClean="0">
                                <a:latin typeface="Cambria Math" panose="02040503050406030204" pitchFamily="18" charset="0"/>
                              </a:rPr>
                              <m:t>2</m:t>
                            </m:r>
                          </m:e>
                        </m:mr>
                        <m:mr>
                          <m:e>
                            <m:r>
                              <a:rPr lang="en-US" b="0" i="1" smtClean="0">
                                <a:latin typeface="Cambria Math" panose="02040503050406030204" pitchFamily="18" charset="0"/>
                              </a:rPr>
                              <m:t>𝐹</m:t>
                            </m:r>
                          </m:e>
                          <m:e>
                            <m:r>
                              <a:rPr lang="en-US" b="0" i="1" smtClean="0">
                                <a:latin typeface="Cambria Math" panose="02040503050406030204" pitchFamily="18" charset="0"/>
                              </a:rPr>
                              <m:t>𝐹</m:t>
                            </m:r>
                          </m:e>
                          <m:e>
                            <m:r>
                              <a:rPr lang="en-US" b="0" i="1" smtClean="0">
                                <a:latin typeface="Cambria Math" panose="02040503050406030204" pitchFamily="18" charset="0"/>
                              </a:rPr>
                              <m:t>1</m:t>
                            </m:r>
                          </m:e>
                        </m:mr>
                        <m:mr>
                          <m:e>
                            <m:r>
                              <a:rPr lang="en-US" b="0" i="1" smtClean="0">
                                <a:latin typeface="Cambria Math" panose="02040503050406030204" pitchFamily="18" charset="0"/>
                              </a:rPr>
                              <m:t>0</m:t>
                            </m:r>
                          </m:e>
                          <m:e>
                            <m:r>
                              <a:rPr lang="en-US" b="0" i="1" smtClean="0">
                                <a:latin typeface="Cambria Math" panose="02040503050406030204" pitchFamily="18" charset="0"/>
                              </a:rPr>
                              <m:t>𝐹</m:t>
                            </m:r>
                          </m:e>
                          <m:e>
                            <m:r>
                              <a:rPr lang="en-US" b="0" i="1" smtClean="0">
                                <a:latin typeface="Cambria Math" panose="02040503050406030204" pitchFamily="18" charset="0"/>
                              </a:rPr>
                              <m:t>2</m:t>
                            </m:r>
                          </m:e>
                        </m:mr>
                      </m:m>
                    </m:oMath>
                  </m:oMathPara>
                </a14:m>
                <a:endParaRPr lang="en-US" dirty="0">
                  <a:latin typeface="Helvetica" pitchFamily="2" charset="0"/>
                </a:endParaRPr>
              </a:p>
            </p:txBody>
          </p:sp>
        </mc:Choice>
        <mc:Fallback xmlns="">
          <p:sp>
            <p:nvSpPr>
              <p:cNvPr id="97" name="TextBox 96">
                <a:extLst>
                  <a:ext uri="{FF2B5EF4-FFF2-40B4-BE49-F238E27FC236}">
                    <a16:creationId xmlns:a16="http://schemas.microsoft.com/office/drawing/2014/main" id="{B694779F-EBC7-F3D2-EBE2-1C7BF153F8AF}"/>
                  </a:ext>
                </a:extLst>
              </p:cNvPr>
              <p:cNvSpPr txBox="1">
                <a:spLocks noRot="1" noChangeAspect="1" noMove="1" noResize="1" noEditPoints="1" noAdjustHandles="1" noChangeArrowheads="1" noChangeShapeType="1" noTextEdit="1"/>
              </p:cNvSpPr>
              <p:nvPr/>
            </p:nvSpPr>
            <p:spPr>
              <a:xfrm>
                <a:off x="16864238" y="10114180"/>
                <a:ext cx="954236" cy="732573"/>
              </a:xfrm>
              <a:prstGeom prst="rect">
                <a:avLst/>
              </a:prstGeom>
              <a:blipFill>
                <a:blip r:embed="rId7"/>
                <a:stretch>
                  <a:fillRect l="-3896" t="-1724" r="-3896" b="-10345"/>
                </a:stretch>
              </a:blipFill>
            </p:spPr>
            <p:txBody>
              <a:bodyPr/>
              <a:lstStyle/>
              <a:p>
                <a:r>
                  <a:rPr lang="en-US">
                    <a:noFill/>
                  </a:rPr>
                  <a:t> </a:t>
                </a:r>
              </a:p>
            </p:txBody>
          </p:sp>
        </mc:Fallback>
      </mc:AlternateContent>
      <p:sp>
        <p:nvSpPr>
          <p:cNvPr id="98" name="Rectangle 97">
            <a:extLst>
              <a:ext uri="{FF2B5EF4-FFF2-40B4-BE49-F238E27FC236}">
                <a16:creationId xmlns:a16="http://schemas.microsoft.com/office/drawing/2014/main" id="{885FFA7B-4D9F-B3F2-44B4-A94F88596EFA}"/>
              </a:ext>
            </a:extLst>
          </p:cNvPr>
          <p:cNvSpPr/>
          <p:nvPr/>
        </p:nvSpPr>
        <p:spPr>
          <a:xfrm>
            <a:off x="16767498" y="11098549"/>
            <a:ext cx="680225" cy="569281"/>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Helvetica" pitchFamily="2" charset="0"/>
            </a:endParaRPr>
          </a:p>
        </p:txBody>
      </p:sp>
      <p:sp>
        <p:nvSpPr>
          <p:cNvPr id="99" name="Rectangle 98">
            <a:extLst>
              <a:ext uri="{FF2B5EF4-FFF2-40B4-BE49-F238E27FC236}">
                <a16:creationId xmlns:a16="http://schemas.microsoft.com/office/drawing/2014/main" id="{86437E65-9543-1C7C-D2C4-893F924A95DB}"/>
              </a:ext>
            </a:extLst>
          </p:cNvPr>
          <p:cNvSpPr/>
          <p:nvPr/>
        </p:nvSpPr>
        <p:spPr>
          <a:xfrm>
            <a:off x="16767498" y="11099273"/>
            <a:ext cx="350670" cy="327171"/>
          </a:xfrm>
          <a:prstGeom prst="rect">
            <a:avLst/>
          </a:prstGeom>
          <a:solidFill>
            <a:srgbClr val="D5E8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Helvetica" pitchFamily="2" charset="0"/>
            </a:endParaRPr>
          </a:p>
        </p:txBody>
      </p:sp>
      <mc:AlternateContent xmlns:mc="http://schemas.openxmlformats.org/markup-compatibility/2006" xmlns:a14="http://schemas.microsoft.com/office/drawing/2010/main">
        <mc:Choice Requires="a14">
          <p:sp>
            <p:nvSpPr>
              <p:cNvPr id="100" name="TextBox 99">
                <a:extLst>
                  <a:ext uri="{FF2B5EF4-FFF2-40B4-BE49-F238E27FC236}">
                    <a16:creationId xmlns:a16="http://schemas.microsoft.com/office/drawing/2014/main" id="{7A697F91-97E4-D9B2-0B79-5C37324DF3EE}"/>
                  </a:ext>
                </a:extLst>
              </p:cNvPr>
              <p:cNvSpPr txBox="1"/>
              <p:nvPr/>
            </p:nvSpPr>
            <p:spPr>
              <a:xfrm>
                <a:off x="16829404" y="11135731"/>
                <a:ext cx="954236" cy="730777"/>
              </a:xfrm>
              <a:prstGeom prst="rect">
                <a:avLst/>
              </a:prstGeom>
              <a:noFill/>
            </p:spPr>
            <p:txBody>
              <a:bodyPr wrap="none" lIns="0" tIns="0" rIns="0" bIns="0" rtlCol="0">
                <a:spAutoFit/>
              </a:bodyPr>
              <a:lstStyle/>
              <a:p>
                <a:pPr/>
                <a14:m>
                  <m:oMathPara xmlns:m="http://schemas.openxmlformats.org/officeDocument/2006/math">
                    <m:oMath>
                      <m:m>
                        <m:mPr>
                          <m:mcs>
                            <m:mc>
                              <m:mcPr>
                                <m:count m:val="3"/>
                                <m:mcJc m:val="center"/>
                              </m:mcPr>
                            </m:mc>
                          </m:mcs>
                          <m:ctrlPr>
                            <a:rPr lang="en-US" i="1" smtClean="0">
                              <a:latin typeface="Cambria Math" panose="02040503050406030204" pitchFamily="18" charset="0"/>
                            </a:rPr>
                          </m:ctrlPr>
                        </m:mPr>
                        <m:mr>
                          <m:e>
                            <m:r>
                              <m:rPr>
                                <m:brk m:alnAt="7"/>
                              </m:rPr>
                              <a:rPr lang="en-US" b="0" i="1" smtClean="0">
                                <a:latin typeface="Cambria Math" panose="02040503050406030204" pitchFamily="18" charset="0"/>
                              </a:rPr>
                              <m:t>0</m:t>
                            </m:r>
                          </m:e>
                          <m:e>
                            <m:r>
                              <a:rPr lang="en-US" b="0" i="1" smtClean="0">
                                <a:latin typeface="Cambria Math" panose="02040503050406030204" pitchFamily="18" charset="0"/>
                              </a:rPr>
                              <m:t>𝐹</m:t>
                            </m:r>
                          </m:e>
                          <m:e>
                            <m:r>
                              <a:rPr lang="en-US" b="0" i="1" smtClean="0">
                                <a:latin typeface="Cambria Math" panose="02040503050406030204" pitchFamily="18" charset="0"/>
                              </a:rPr>
                              <m:t>2</m:t>
                            </m:r>
                          </m:e>
                        </m:mr>
                        <m:mr>
                          <m:e>
                            <m:r>
                              <a:rPr lang="en-US" b="0" i="1" smtClean="0">
                                <a:latin typeface="Cambria Math" panose="02040503050406030204" pitchFamily="18" charset="0"/>
                              </a:rPr>
                              <m:t>𝐹</m:t>
                            </m:r>
                          </m:e>
                          <m:e>
                            <m:r>
                              <a:rPr lang="en-US" b="0" i="1" smtClean="0">
                                <a:latin typeface="Cambria Math" panose="02040503050406030204" pitchFamily="18" charset="0"/>
                              </a:rPr>
                              <m:t>𝐹</m:t>
                            </m:r>
                          </m:e>
                          <m:e>
                            <m:r>
                              <a:rPr lang="en-US" b="0" i="1" smtClean="0">
                                <a:latin typeface="Cambria Math" panose="02040503050406030204" pitchFamily="18" charset="0"/>
                              </a:rPr>
                              <m:t>1</m:t>
                            </m:r>
                          </m:e>
                        </m:mr>
                        <m:mr>
                          <m:e>
                            <m:r>
                              <a:rPr lang="en-US" b="0" i="1" smtClean="0">
                                <a:latin typeface="Cambria Math" panose="02040503050406030204" pitchFamily="18" charset="0"/>
                              </a:rPr>
                              <m:t>𝐹</m:t>
                            </m:r>
                          </m:e>
                          <m:e>
                            <m:r>
                              <a:rPr lang="en-US" b="0" i="1" smtClean="0">
                                <a:latin typeface="Cambria Math" panose="02040503050406030204" pitchFamily="18" charset="0"/>
                              </a:rPr>
                              <m:t>𝐹</m:t>
                            </m:r>
                          </m:e>
                          <m:e>
                            <m:r>
                              <a:rPr lang="en-US" b="0" i="1" smtClean="0">
                                <a:latin typeface="Cambria Math" panose="02040503050406030204" pitchFamily="18" charset="0"/>
                              </a:rPr>
                              <m:t>2</m:t>
                            </m:r>
                          </m:e>
                        </m:mr>
                      </m:m>
                    </m:oMath>
                  </m:oMathPara>
                </a14:m>
                <a:endParaRPr lang="en-US" dirty="0">
                  <a:latin typeface="Helvetica" pitchFamily="2" charset="0"/>
                </a:endParaRPr>
              </a:p>
            </p:txBody>
          </p:sp>
        </mc:Choice>
        <mc:Fallback xmlns="">
          <p:sp>
            <p:nvSpPr>
              <p:cNvPr id="100" name="TextBox 99">
                <a:extLst>
                  <a:ext uri="{FF2B5EF4-FFF2-40B4-BE49-F238E27FC236}">
                    <a16:creationId xmlns:a16="http://schemas.microsoft.com/office/drawing/2014/main" id="{7A697F91-97E4-D9B2-0B79-5C37324DF3EE}"/>
                  </a:ext>
                </a:extLst>
              </p:cNvPr>
              <p:cNvSpPr txBox="1">
                <a:spLocks noRot="1" noChangeAspect="1" noMove="1" noResize="1" noEditPoints="1" noAdjustHandles="1" noChangeArrowheads="1" noChangeShapeType="1" noTextEdit="1"/>
              </p:cNvSpPr>
              <p:nvPr/>
            </p:nvSpPr>
            <p:spPr>
              <a:xfrm>
                <a:off x="16829404" y="11135731"/>
                <a:ext cx="954236" cy="730777"/>
              </a:xfrm>
              <a:prstGeom prst="rect">
                <a:avLst/>
              </a:prstGeom>
              <a:blipFill>
                <a:blip r:embed="rId8"/>
                <a:stretch>
                  <a:fillRect l="-5263" r="-3947" b="-10169"/>
                </a:stretch>
              </a:blipFill>
            </p:spPr>
            <p:txBody>
              <a:bodyPr/>
              <a:lstStyle/>
              <a:p>
                <a:r>
                  <a:rPr lang="en-US">
                    <a:noFill/>
                  </a:rPr>
                  <a:t> </a:t>
                </a:r>
              </a:p>
            </p:txBody>
          </p:sp>
        </mc:Fallback>
      </mc:AlternateContent>
      <p:sp>
        <p:nvSpPr>
          <p:cNvPr id="101" name="Rectangle 100">
            <a:extLst>
              <a:ext uri="{FF2B5EF4-FFF2-40B4-BE49-F238E27FC236}">
                <a16:creationId xmlns:a16="http://schemas.microsoft.com/office/drawing/2014/main" id="{29A48240-F7E2-E8DD-E1FD-CDA0C2B6459D}"/>
              </a:ext>
            </a:extLst>
          </p:cNvPr>
          <p:cNvSpPr/>
          <p:nvPr/>
        </p:nvSpPr>
        <p:spPr>
          <a:xfrm>
            <a:off x="16788762" y="12199692"/>
            <a:ext cx="680225" cy="569281"/>
          </a:xfrm>
          <a:prstGeom prst="rect">
            <a:avLst/>
          </a:prstGeom>
          <a:solidFill>
            <a:srgbClr val="D5E8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Helvetica" pitchFamily="2" charset="0"/>
            </a:endParaRPr>
          </a:p>
        </p:txBody>
      </p:sp>
      <mc:AlternateContent xmlns:mc="http://schemas.openxmlformats.org/markup-compatibility/2006" xmlns:a14="http://schemas.microsoft.com/office/drawing/2010/main">
        <mc:Choice Requires="a14">
          <p:sp>
            <p:nvSpPr>
              <p:cNvPr id="102" name="TextBox 101">
                <a:extLst>
                  <a:ext uri="{FF2B5EF4-FFF2-40B4-BE49-F238E27FC236}">
                    <a16:creationId xmlns:a16="http://schemas.microsoft.com/office/drawing/2014/main" id="{6AF6EB21-CDD6-E279-31D5-258589F51186}"/>
                  </a:ext>
                </a:extLst>
              </p:cNvPr>
              <p:cNvSpPr txBox="1"/>
              <p:nvPr/>
            </p:nvSpPr>
            <p:spPr>
              <a:xfrm>
                <a:off x="16872947" y="12241367"/>
                <a:ext cx="910506" cy="730777"/>
              </a:xfrm>
              <a:prstGeom prst="rect">
                <a:avLst/>
              </a:prstGeom>
              <a:noFill/>
            </p:spPr>
            <p:txBody>
              <a:bodyPr wrap="none" lIns="0" tIns="0" rIns="0" bIns="0" rtlCol="0">
                <a:spAutoFit/>
              </a:bodyPr>
              <a:lstStyle/>
              <a:p>
                <a:pPr/>
                <a14:m>
                  <m:oMathPara xmlns:m="http://schemas.openxmlformats.org/officeDocument/2006/math">
                    <m:oMath>
                      <m:m>
                        <m:mPr>
                          <m:mcs>
                            <m:mc>
                              <m:mcPr>
                                <m:count m:val="3"/>
                                <m:mcJc m:val="center"/>
                              </m:mcPr>
                            </m:mc>
                          </m:mcs>
                          <m:ctrlPr>
                            <a:rPr lang="en-US" i="1" smtClean="0">
                              <a:latin typeface="Cambria Math" panose="02040503050406030204" pitchFamily="18" charset="0"/>
                            </a:rPr>
                          </m:ctrlPr>
                        </m:mPr>
                        <m:mr>
                          <m:e>
                            <m:r>
                              <m:rPr>
                                <m:brk m:alnAt="7"/>
                              </m:rPr>
                              <a:rPr lang="en-US" b="0" i="1" smtClean="0">
                                <a:latin typeface="Cambria Math" panose="02040503050406030204" pitchFamily="18" charset="0"/>
                              </a:rPr>
                              <m:t>2</m:t>
                            </m:r>
                          </m:e>
                          <m:e>
                            <m:r>
                              <a:rPr lang="en-US" b="0" i="1" smtClean="0">
                                <a:latin typeface="Cambria Math" panose="02040503050406030204" pitchFamily="18" charset="0"/>
                              </a:rPr>
                              <m:t>1</m:t>
                            </m:r>
                          </m:e>
                          <m:e>
                            <m:r>
                              <a:rPr lang="en-US" b="0" i="1" smtClean="0">
                                <a:latin typeface="Cambria Math" panose="02040503050406030204" pitchFamily="18" charset="0"/>
                              </a:rPr>
                              <m:t>2</m:t>
                            </m:r>
                          </m:e>
                        </m:mr>
                        <m:mr>
                          <m:e>
                            <m:r>
                              <a:rPr lang="en-US" b="0" i="1" smtClean="0">
                                <a:latin typeface="Cambria Math" panose="02040503050406030204" pitchFamily="18" charset="0"/>
                              </a:rPr>
                              <m:t>1</m:t>
                            </m:r>
                          </m:e>
                          <m:e>
                            <m:r>
                              <a:rPr lang="en-US" b="0" i="1" smtClean="0">
                                <a:latin typeface="Cambria Math" panose="02040503050406030204" pitchFamily="18" charset="0"/>
                              </a:rPr>
                              <m:t>0</m:t>
                            </m:r>
                          </m:e>
                          <m:e>
                            <m:r>
                              <a:rPr lang="en-US" b="0" i="1" smtClean="0">
                                <a:latin typeface="Cambria Math" panose="02040503050406030204" pitchFamily="18" charset="0"/>
                              </a:rPr>
                              <m:t>1</m:t>
                            </m:r>
                          </m:e>
                        </m:mr>
                        <m:mr>
                          <m:e>
                            <m:r>
                              <a:rPr lang="en-US" b="0" i="1" smtClean="0">
                                <a:latin typeface="Cambria Math" panose="02040503050406030204" pitchFamily="18" charset="0"/>
                              </a:rPr>
                              <m:t>2</m:t>
                            </m:r>
                          </m:e>
                          <m:e>
                            <m:r>
                              <a:rPr lang="en-US" b="0" i="1" smtClean="0">
                                <a:latin typeface="Cambria Math" panose="02040503050406030204" pitchFamily="18" charset="0"/>
                              </a:rPr>
                              <m:t>1</m:t>
                            </m:r>
                          </m:e>
                          <m:e>
                            <m:r>
                              <a:rPr lang="en-US" b="0" i="1" smtClean="0">
                                <a:latin typeface="Cambria Math" panose="02040503050406030204" pitchFamily="18" charset="0"/>
                              </a:rPr>
                              <m:t>2</m:t>
                            </m:r>
                          </m:e>
                        </m:mr>
                      </m:m>
                    </m:oMath>
                  </m:oMathPara>
                </a14:m>
                <a:endParaRPr lang="en-US" dirty="0">
                  <a:latin typeface="Helvetica" pitchFamily="2" charset="0"/>
                </a:endParaRPr>
              </a:p>
            </p:txBody>
          </p:sp>
        </mc:Choice>
        <mc:Fallback xmlns="">
          <p:sp>
            <p:nvSpPr>
              <p:cNvPr id="102" name="TextBox 101">
                <a:extLst>
                  <a:ext uri="{FF2B5EF4-FFF2-40B4-BE49-F238E27FC236}">
                    <a16:creationId xmlns:a16="http://schemas.microsoft.com/office/drawing/2014/main" id="{6AF6EB21-CDD6-E279-31D5-258589F51186}"/>
                  </a:ext>
                </a:extLst>
              </p:cNvPr>
              <p:cNvSpPr txBox="1">
                <a:spLocks noRot="1" noChangeAspect="1" noMove="1" noResize="1" noEditPoints="1" noAdjustHandles="1" noChangeArrowheads="1" noChangeShapeType="1" noTextEdit="1"/>
              </p:cNvSpPr>
              <p:nvPr/>
            </p:nvSpPr>
            <p:spPr>
              <a:xfrm>
                <a:off x="16872947" y="12241367"/>
                <a:ext cx="910506" cy="730777"/>
              </a:xfrm>
              <a:prstGeom prst="rect">
                <a:avLst/>
              </a:prstGeom>
              <a:blipFill>
                <a:blip r:embed="rId9"/>
                <a:stretch>
                  <a:fillRect l="-4110" r="-4110" b="-10169"/>
                </a:stretch>
              </a:blipFill>
            </p:spPr>
            <p:txBody>
              <a:bodyPr/>
              <a:lstStyle/>
              <a:p>
                <a:r>
                  <a:rPr lang="en-US">
                    <a:noFill/>
                  </a:rPr>
                  <a:t> </a:t>
                </a:r>
              </a:p>
            </p:txBody>
          </p:sp>
        </mc:Fallback>
      </mc:AlternateContent>
      <p:sp>
        <p:nvSpPr>
          <p:cNvPr id="103" name="TextBox 102">
            <a:extLst>
              <a:ext uri="{FF2B5EF4-FFF2-40B4-BE49-F238E27FC236}">
                <a16:creationId xmlns:a16="http://schemas.microsoft.com/office/drawing/2014/main" id="{20EF9F51-83A4-5987-8F53-3146AF71B59F}"/>
              </a:ext>
            </a:extLst>
          </p:cNvPr>
          <p:cNvSpPr txBox="1"/>
          <p:nvPr/>
        </p:nvSpPr>
        <p:spPr>
          <a:xfrm>
            <a:off x="18867771" y="10154007"/>
            <a:ext cx="1560360" cy="707886"/>
          </a:xfrm>
          <a:prstGeom prst="rect">
            <a:avLst/>
          </a:prstGeom>
          <a:noFill/>
        </p:spPr>
        <p:txBody>
          <a:bodyPr wrap="square" rtlCol="0">
            <a:spAutoFit/>
          </a:bodyPr>
          <a:lstStyle/>
          <a:p>
            <a:pPr algn="ctr"/>
            <a:r>
              <a:rPr lang="en-US" sz="2000" i="1" dirty="0">
                <a:latin typeface="Helvetica" pitchFamily="2" charset="0"/>
              </a:rPr>
              <a:t>Intersection Mask</a:t>
            </a:r>
          </a:p>
        </p:txBody>
      </p:sp>
      <p:sp>
        <p:nvSpPr>
          <p:cNvPr id="104" name="TextBox 103">
            <a:extLst>
              <a:ext uri="{FF2B5EF4-FFF2-40B4-BE49-F238E27FC236}">
                <a16:creationId xmlns:a16="http://schemas.microsoft.com/office/drawing/2014/main" id="{69607F98-3952-3205-27F7-813F405B57DB}"/>
              </a:ext>
            </a:extLst>
          </p:cNvPr>
          <p:cNvSpPr txBox="1"/>
          <p:nvPr/>
        </p:nvSpPr>
        <p:spPr>
          <a:xfrm>
            <a:off x="18513432" y="10625546"/>
            <a:ext cx="276038" cy="369332"/>
          </a:xfrm>
          <a:prstGeom prst="rect">
            <a:avLst/>
          </a:prstGeom>
          <a:noFill/>
        </p:spPr>
        <p:txBody>
          <a:bodyPr wrap="square" rtlCol="0">
            <a:spAutoFit/>
          </a:bodyPr>
          <a:lstStyle/>
          <a:p>
            <a:r>
              <a:rPr lang="en-US" b="1" i="1" dirty="0">
                <a:latin typeface="Helvetica" pitchFamily="2" charset="0"/>
              </a:rPr>
              <a:t>&amp;</a:t>
            </a:r>
          </a:p>
        </p:txBody>
      </p:sp>
      <p:cxnSp>
        <p:nvCxnSpPr>
          <p:cNvPr id="105" name="Straight Arrow Connector 104">
            <a:extLst>
              <a:ext uri="{FF2B5EF4-FFF2-40B4-BE49-F238E27FC236}">
                <a16:creationId xmlns:a16="http://schemas.microsoft.com/office/drawing/2014/main" id="{69D30679-253C-B7C4-551A-BC6CD32E53EE}"/>
              </a:ext>
            </a:extLst>
          </p:cNvPr>
          <p:cNvCxnSpPr>
            <a:cxnSpLocks/>
          </p:cNvCxnSpPr>
          <p:nvPr/>
        </p:nvCxnSpPr>
        <p:spPr>
          <a:xfrm flipH="1" flipV="1">
            <a:off x="18177120" y="10532219"/>
            <a:ext cx="1017467" cy="930446"/>
          </a:xfrm>
          <a:prstGeom prst="straightConnector1">
            <a:avLst/>
          </a:prstGeom>
          <a:ln w="44450">
            <a:tailEnd type="triangle"/>
          </a:ln>
        </p:spPr>
        <p:style>
          <a:lnRef idx="2">
            <a:schemeClr val="dk1"/>
          </a:lnRef>
          <a:fillRef idx="0">
            <a:schemeClr val="dk1"/>
          </a:fillRef>
          <a:effectRef idx="1">
            <a:schemeClr val="dk1"/>
          </a:effectRef>
          <a:fontRef idx="minor">
            <a:schemeClr val="tx1"/>
          </a:fontRef>
        </p:style>
      </p:cxnSp>
      <p:cxnSp>
        <p:nvCxnSpPr>
          <p:cNvPr id="106" name="Straight Arrow Connector 105">
            <a:extLst>
              <a:ext uri="{FF2B5EF4-FFF2-40B4-BE49-F238E27FC236}">
                <a16:creationId xmlns:a16="http://schemas.microsoft.com/office/drawing/2014/main" id="{4C8F013D-AC2C-45E6-B060-DCDD0C331A69}"/>
              </a:ext>
            </a:extLst>
          </p:cNvPr>
          <p:cNvCxnSpPr>
            <a:cxnSpLocks/>
          </p:cNvCxnSpPr>
          <p:nvPr/>
        </p:nvCxnSpPr>
        <p:spPr>
          <a:xfrm flipH="1">
            <a:off x="18190540" y="11462665"/>
            <a:ext cx="1021977" cy="0"/>
          </a:xfrm>
          <a:prstGeom prst="straightConnector1">
            <a:avLst/>
          </a:prstGeom>
          <a:ln w="44450">
            <a:tailEnd type="triangle"/>
          </a:ln>
        </p:spPr>
        <p:style>
          <a:lnRef idx="2">
            <a:schemeClr val="dk1"/>
          </a:lnRef>
          <a:fillRef idx="0">
            <a:schemeClr val="dk1"/>
          </a:fillRef>
          <a:effectRef idx="1">
            <a:schemeClr val="dk1"/>
          </a:effectRef>
          <a:fontRef idx="minor">
            <a:schemeClr val="tx1"/>
          </a:fontRef>
        </p:style>
      </p:cxnSp>
      <p:cxnSp>
        <p:nvCxnSpPr>
          <p:cNvPr id="107" name="Straight Arrow Connector 106">
            <a:extLst>
              <a:ext uri="{FF2B5EF4-FFF2-40B4-BE49-F238E27FC236}">
                <a16:creationId xmlns:a16="http://schemas.microsoft.com/office/drawing/2014/main" id="{7870A771-F962-92D9-2B34-E327B94A4E70}"/>
              </a:ext>
            </a:extLst>
          </p:cNvPr>
          <p:cNvCxnSpPr>
            <a:cxnSpLocks/>
          </p:cNvCxnSpPr>
          <p:nvPr/>
        </p:nvCxnSpPr>
        <p:spPr>
          <a:xfrm flipH="1">
            <a:off x="18187941" y="11471864"/>
            <a:ext cx="1006646" cy="1134892"/>
          </a:xfrm>
          <a:prstGeom prst="straightConnector1">
            <a:avLst/>
          </a:prstGeom>
          <a:ln w="44450">
            <a:tailEnd type="triangle"/>
          </a:ln>
        </p:spPr>
        <p:style>
          <a:lnRef idx="2">
            <a:schemeClr val="dk1"/>
          </a:lnRef>
          <a:fillRef idx="0">
            <a:schemeClr val="dk1"/>
          </a:fillRef>
          <a:effectRef idx="1">
            <a:schemeClr val="dk1"/>
          </a:effectRef>
          <a:fontRef idx="minor">
            <a:schemeClr val="tx1"/>
          </a:fontRef>
        </p:style>
      </p:cxnSp>
      <p:sp>
        <p:nvSpPr>
          <p:cNvPr id="108" name="TextBox 107">
            <a:extLst>
              <a:ext uri="{FF2B5EF4-FFF2-40B4-BE49-F238E27FC236}">
                <a16:creationId xmlns:a16="http://schemas.microsoft.com/office/drawing/2014/main" id="{82E1A239-D7C1-DE68-E3BF-0A827E0065BA}"/>
              </a:ext>
            </a:extLst>
          </p:cNvPr>
          <p:cNvSpPr txBox="1"/>
          <p:nvPr/>
        </p:nvSpPr>
        <p:spPr>
          <a:xfrm>
            <a:off x="18503513" y="11141190"/>
            <a:ext cx="351378" cy="369332"/>
          </a:xfrm>
          <a:prstGeom prst="rect">
            <a:avLst/>
          </a:prstGeom>
          <a:noFill/>
        </p:spPr>
        <p:txBody>
          <a:bodyPr wrap="none" rtlCol="0">
            <a:spAutoFit/>
          </a:bodyPr>
          <a:lstStyle/>
          <a:p>
            <a:r>
              <a:rPr lang="en-US" b="1" i="1" dirty="0">
                <a:latin typeface="Helvetica" pitchFamily="2" charset="0"/>
              </a:rPr>
              <a:t>&amp;</a:t>
            </a:r>
          </a:p>
        </p:txBody>
      </p:sp>
      <p:sp>
        <p:nvSpPr>
          <p:cNvPr id="109" name="TextBox 108">
            <a:extLst>
              <a:ext uri="{FF2B5EF4-FFF2-40B4-BE49-F238E27FC236}">
                <a16:creationId xmlns:a16="http://schemas.microsoft.com/office/drawing/2014/main" id="{633DD4FE-96B2-C8CA-406B-CA61FDA7787A}"/>
              </a:ext>
            </a:extLst>
          </p:cNvPr>
          <p:cNvSpPr txBox="1"/>
          <p:nvPr/>
        </p:nvSpPr>
        <p:spPr>
          <a:xfrm>
            <a:off x="18509102" y="12075448"/>
            <a:ext cx="351378" cy="369332"/>
          </a:xfrm>
          <a:prstGeom prst="rect">
            <a:avLst/>
          </a:prstGeom>
          <a:noFill/>
        </p:spPr>
        <p:txBody>
          <a:bodyPr wrap="none" rtlCol="0">
            <a:spAutoFit/>
          </a:bodyPr>
          <a:lstStyle/>
          <a:p>
            <a:r>
              <a:rPr lang="en-US" b="1" i="1" dirty="0">
                <a:latin typeface="Helvetica" pitchFamily="2" charset="0"/>
              </a:rPr>
              <a:t>&amp;</a:t>
            </a:r>
          </a:p>
        </p:txBody>
      </p:sp>
      <p:cxnSp>
        <p:nvCxnSpPr>
          <p:cNvPr id="110" name="Straight Connector 109">
            <a:extLst>
              <a:ext uri="{FF2B5EF4-FFF2-40B4-BE49-F238E27FC236}">
                <a16:creationId xmlns:a16="http://schemas.microsoft.com/office/drawing/2014/main" id="{3AF7D8C8-588B-9777-47DD-41DC529D922F}"/>
              </a:ext>
            </a:extLst>
          </p:cNvPr>
          <p:cNvCxnSpPr>
            <a:cxnSpLocks/>
          </p:cNvCxnSpPr>
          <p:nvPr/>
        </p:nvCxnSpPr>
        <p:spPr>
          <a:xfrm>
            <a:off x="15292778" y="10523032"/>
            <a:ext cx="924910" cy="0"/>
          </a:xfrm>
          <a:prstGeom prst="line">
            <a:avLst/>
          </a:prstGeom>
          <a:ln w="38100">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sp>
        <p:nvSpPr>
          <p:cNvPr id="111" name="Rectangle 110">
            <a:extLst>
              <a:ext uri="{FF2B5EF4-FFF2-40B4-BE49-F238E27FC236}">
                <a16:creationId xmlns:a16="http://schemas.microsoft.com/office/drawing/2014/main" id="{8A793086-A180-363B-7C4F-4C9A1CBFFF29}"/>
              </a:ext>
            </a:extLst>
          </p:cNvPr>
          <p:cNvSpPr/>
          <p:nvPr/>
        </p:nvSpPr>
        <p:spPr>
          <a:xfrm>
            <a:off x="19302054" y="11093588"/>
            <a:ext cx="604107" cy="558412"/>
          </a:xfrm>
          <a:prstGeom prst="rect">
            <a:avLst/>
          </a:prstGeom>
          <a:no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Helvetica" pitchFamily="2" charset="0"/>
            </a:endParaRPr>
          </a:p>
        </p:txBody>
      </p:sp>
      <p:grpSp>
        <p:nvGrpSpPr>
          <p:cNvPr id="119" name="Group 118">
            <a:extLst>
              <a:ext uri="{FF2B5EF4-FFF2-40B4-BE49-F238E27FC236}">
                <a16:creationId xmlns:a16="http://schemas.microsoft.com/office/drawing/2014/main" id="{BCB85A39-84F7-26F3-EDF2-EDE0C4C0E76B}"/>
              </a:ext>
            </a:extLst>
          </p:cNvPr>
          <p:cNvGrpSpPr/>
          <p:nvPr/>
        </p:nvGrpSpPr>
        <p:grpSpPr>
          <a:xfrm>
            <a:off x="4528107" y="2920262"/>
            <a:ext cx="5514882" cy="3322067"/>
            <a:chOff x="4528107" y="2920262"/>
            <a:chExt cx="5514882" cy="3322067"/>
          </a:xfrm>
        </p:grpSpPr>
        <p:sp>
          <p:nvSpPr>
            <p:cNvPr id="120" name="Rectangle 119">
              <a:extLst>
                <a:ext uri="{FF2B5EF4-FFF2-40B4-BE49-F238E27FC236}">
                  <a16:creationId xmlns:a16="http://schemas.microsoft.com/office/drawing/2014/main" id="{0414FBCD-1D1F-8D0F-481D-D44B4DCA6DE3}"/>
                </a:ext>
              </a:extLst>
            </p:cNvPr>
            <p:cNvSpPr/>
            <p:nvPr/>
          </p:nvSpPr>
          <p:spPr>
            <a:xfrm>
              <a:off x="4528107" y="3352800"/>
              <a:ext cx="2651760" cy="2889529"/>
            </a:xfrm>
            <a:prstGeom prst="rect">
              <a:avLst/>
            </a:prstGeom>
            <a:solidFill>
              <a:schemeClr val="accent6">
                <a:alpha val="3328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sp>
          <p:nvSpPr>
            <p:cNvPr id="121" name="Cloud Callout 120">
              <a:extLst>
                <a:ext uri="{FF2B5EF4-FFF2-40B4-BE49-F238E27FC236}">
                  <a16:creationId xmlns:a16="http://schemas.microsoft.com/office/drawing/2014/main" id="{E6C0EEA1-A3FF-A05C-5358-FCCB28E7F67B}"/>
                </a:ext>
              </a:extLst>
            </p:cNvPr>
            <p:cNvSpPr/>
            <p:nvPr/>
          </p:nvSpPr>
          <p:spPr>
            <a:xfrm>
              <a:off x="7703262" y="2920262"/>
              <a:ext cx="2339727" cy="1017476"/>
            </a:xfrm>
            <a:prstGeom prst="cloudCallout">
              <a:avLst>
                <a:gd name="adj1" fmla="val -76018"/>
                <a:gd name="adj2" fmla="val 57612"/>
              </a:avLst>
            </a:prstGeom>
            <a:solidFill>
              <a:schemeClr val="accent6">
                <a:alpha val="32843"/>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RT Acceleration</a:t>
              </a:r>
            </a:p>
          </p:txBody>
        </p:sp>
      </p:grpSp>
    </p:spTree>
    <p:extLst>
      <p:ext uri="{BB962C8B-B14F-4D97-AF65-F5344CB8AC3E}">
        <p14:creationId xmlns:p14="http://schemas.microsoft.com/office/powerpoint/2010/main" val="3818017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59"/>
                                        </p:tgtEl>
                                        <p:attrNameLst>
                                          <p:attrName>style.visibility</p:attrName>
                                        </p:attrNameLst>
                                      </p:cBhvr>
                                      <p:to>
                                        <p:strVal val="visible"/>
                                      </p:to>
                                    </p:set>
                                    <p:animEffect transition="in" filter="blinds(horizontal)">
                                      <p:cBhvr>
                                        <p:cTn id="23" dur="500"/>
                                        <p:tgtEl>
                                          <p:spTgt spid="59"/>
                                        </p:tgtEl>
                                      </p:cBhvr>
                                    </p:animEffect>
                                  </p:childTnLst>
                                </p:cTn>
                              </p:par>
                              <p:par>
                                <p:cTn id="24" presetID="3" presetClass="entr" presetSubtype="10" fill="hold" nodeType="withEffect">
                                  <p:stCondLst>
                                    <p:cond delay="0"/>
                                  </p:stCondLst>
                                  <p:childTnLst>
                                    <p:set>
                                      <p:cBhvr>
                                        <p:cTn id="25" dur="1" fill="hold">
                                          <p:stCondLst>
                                            <p:cond delay="0"/>
                                          </p:stCondLst>
                                        </p:cTn>
                                        <p:tgtEl>
                                          <p:spTgt spid="60"/>
                                        </p:tgtEl>
                                        <p:attrNameLst>
                                          <p:attrName>style.visibility</p:attrName>
                                        </p:attrNameLst>
                                      </p:cBhvr>
                                      <p:to>
                                        <p:strVal val="visible"/>
                                      </p:to>
                                    </p:set>
                                    <p:animEffect transition="in" filter="blinds(horizontal)">
                                      <p:cBhvr>
                                        <p:cTn id="26" dur="500"/>
                                        <p:tgtEl>
                                          <p:spTgt spid="60"/>
                                        </p:tgtEl>
                                      </p:cBhvr>
                                    </p:animEffect>
                                  </p:childTnLst>
                                </p:cTn>
                              </p:par>
                            </p:childTnLst>
                          </p:cTn>
                        </p:par>
                        <p:par>
                          <p:cTn id="27" fill="hold">
                            <p:stCondLst>
                              <p:cond delay="500"/>
                            </p:stCondLst>
                            <p:childTnLst>
                              <p:par>
                                <p:cTn id="28" presetID="1" presetClass="entr" presetSubtype="0" fill="hold" nodeType="afterEffect">
                                  <p:stCondLst>
                                    <p:cond delay="0"/>
                                  </p:stCondLst>
                                  <p:childTnLst>
                                    <p:set>
                                      <p:cBhvr>
                                        <p:cTn id="29" dur="1" fill="hold">
                                          <p:stCondLst>
                                            <p:cond delay="0"/>
                                          </p:stCondLst>
                                        </p:cTn>
                                        <p:tgtEl>
                                          <p:spTgt spid="117"/>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9" presetClass="entr" presetSubtype="0" fill="hold" nodeType="clickEffect">
                                  <p:stCondLst>
                                    <p:cond delay="0"/>
                                  </p:stCondLst>
                                  <p:childTnLst>
                                    <p:set>
                                      <p:cBhvr>
                                        <p:cTn id="33" dur="1" fill="hold">
                                          <p:stCondLst>
                                            <p:cond delay="0"/>
                                          </p:stCondLst>
                                        </p:cTn>
                                        <p:tgtEl>
                                          <p:spTgt spid="113"/>
                                        </p:tgtEl>
                                        <p:attrNameLst>
                                          <p:attrName>style.visibility</p:attrName>
                                        </p:attrNameLst>
                                      </p:cBhvr>
                                      <p:to>
                                        <p:strVal val="visible"/>
                                      </p:to>
                                    </p:set>
                                    <p:animEffect transition="in" filter="dissolve">
                                      <p:cBhvr>
                                        <p:cTn id="34" dur="500"/>
                                        <p:tgtEl>
                                          <p:spTgt spid="113"/>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1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3" presetClass="entr" presetSubtype="10" fill="hold" nodeType="clickEffect">
                                  <p:stCondLst>
                                    <p:cond delay="0"/>
                                  </p:stCondLst>
                                  <p:childTnLst>
                                    <p:set>
                                      <p:cBhvr>
                                        <p:cTn id="42" dur="1" fill="hold">
                                          <p:stCondLst>
                                            <p:cond delay="0"/>
                                          </p:stCondLst>
                                        </p:cTn>
                                        <p:tgtEl>
                                          <p:spTgt spid="114"/>
                                        </p:tgtEl>
                                        <p:attrNameLst>
                                          <p:attrName>style.visibility</p:attrName>
                                        </p:attrNameLst>
                                      </p:cBhvr>
                                      <p:to>
                                        <p:strVal val="visible"/>
                                      </p:to>
                                    </p:set>
                                    <p:animEffect transition="in" filter="blinds(horizontal)">
                                      <p:cBhvr>
                                        <p:cTn id="43" dur="500"/>
                                        <p:tgtEl>
                                          <p:spTgt spid="114"/>
                                        </p:tgtEl>
                                      </p:cBhvr>
                                    </p:animEffect>
                                  </p:childTnLst>
                                </p:cTn>
                              </p:par>
                            </p:childTnLst>
                          </p:cTn>
                        </p:par>
                      </p:childTnLst>
                    </p:cTn>
                  </p:par>
                  <p:par>
                    <p:cTn id="44" fill="hold">
                      <p:stCondLst>
                        <p:cond delay="indefinite"/>
                      </p:stCondLst>
                      <p:childTnLst>
                        <p:par>
                          <p:cTn id="45" fill="hold">
                            <p:stCondLst>
                              <p:cond delay="0"/>
                            </p:stCondLst>
                            <p:childTnLst>
                              <p:par>
                                <p:cTn id="46" presetID="9" presetClass="entr" presetSubtype="0" fill="hold" nodeType="clickEffect">
                                  <p:stCondLst>
                                    <p:cond delay="0"/>
                                  </p:stCondLst>
                                  <p:childTnLst>
                                    <p:set>
                                      <p:cBhvr>
                                        <p:cTn id="47" dur="1" fill="hold">
                                          <p:stCondLst>
                                            <p:cond delay="0"/>
                                          </p:stCondLst>
                                        </p:cTn>
                                        <p:tgtEl>
                                          <p:spTgt spid="115"/>
                                        </p:tgtEl>
                                        <p:attrNameLst>
                                          <p:attrName>style.visibility</p:attrName>
                                        </p:attrNameLst>
                                      </p:cBhvr>
                                      <p:to>
                                        <p:strVal val="visible"/>
                                      </p:to>
                                    </p:set>
                                    <p:animEffect transition="in" filter="dissolve">
                                      <p:cBhvr>
                                        <p:cTn id="48" dur="500"/>
                                        <p:tgtEl>
                                          <p:spTgt spid="115"/>
                                        </p:tgtEl>
                                      </p:cBhvr>
                                    </p:animEffect>
                                  </p:childTnLst>
                                </p:cTn>
                              </p:par>
                            </p:childTnLst>
                          </p:cTn>
                        </p:par>
                      </p:childTnLst>
                    </p:cTn>
                  </p:par>
                  <p:par>
                    <p:cTn id="49" fill="hold">
                      <p:stCondLst>
                        <p:cond delay="indefinite"/>
                      </p:stCondLst>
                      <p:childTnLst>
                        <p:par>
                          <p:cTn id="50" fill="hold">
                            <p:stCondLst>
                              <p:cond delay="0"/>
                            </p:stCondLst>
                            <p:childTnLst>
                              <p:par>
                                <p:cTn id="51" presetID="3" presetClass="entr" presetSubtype="10" fill="hold" nodeType="clickEffect">
                                  <p:stCondLst>
                                    <p:cond delay="0"/>
                                  </p:stCondLst>
                                  <p:childTnLst>
                                    <p:set>
                                      <p:cBhvr>
                                        <p:cTn id="52" dur="1" fill="hold">
                                          <p:stCondLst>
                                            <p:cond delay="0"/>
                                          </p:stCondLst>
                                        </p:cTn>
                                        <p:tgtEl>
                                          <p:spTgt spid="118"/>
                                        </p:tgtEl>
                                        <p:attrNameLst>
                                          <p:attrName>style.visibility</p:attrName>
                                        </p:attrNameLst>
                                      </p:cBhvr>
                                      <p:to>
                                        <p:strVal val="visible"/>
                                      </p:to>
                                    </p:set>
                                    <p:animEffect transition="in" filter="blinds(horizontal)">
                                      <p:cBhvr>
                                        <p:cTn id="53" dur="500"/>
                                        <p:tgtEl>
                                          <p:spTgt spid="118"/>
                                        </p:tgtEl>
                                      </p:cBhvr>
                                    </p:animEffect>
                                  </p:childTnLst>
                                </p:cTn>
                              </p:par>
                            </p:childTnLst>
                          </p:cTn>
                        </p:par>
                      </p:childTnLst>
                    </p:cTn>
                  </p:par>
                  <p:par>
                    <p:cTn id="54" fill="hold">
                      <p:stCondLst>
                        <p:cond delay="indefinite"/>
                      </p:stCondLst>
                      <p:childTnLst>
                        <p:par>
                          <p:cTn id="55" fill="hold">
                            <p:stCondLst>
                              <p:cond delay="0"/>
                            </p:stCondLst>
                            <p:childTnLst>
                              <p:par>
                                <p:cTn id="56" presetID="9" presetClass="entr" presetSubtype="0" fill="hold" nodeType="clickEffect">
                                  <p:stCondLst>
                                    <p:cond delay="0"/>
                                  </p:stCondLst>
                                  <p:childTnLst>
                                    <p:set>
                                      <p:cBhvr>
                                        <p:cTn id="57" dur="1" fill="hold">
                                          <p:stCondLst>
                                            <p:cond delay="0"/>
                                          </p:stCondLst>
                                        </p:cTn>
                                        <p:tgtEl>
                                          <p:spTgt spid="119"/>
                                        </p:tgtEl>
                                        <p:attrNameLst>
                                          <p:attrName>style.visibility</p:attrName>
                                        </p:attrNameLst>
                                      </p:cBhvr>
                                      <p:to>
                                        <p:strVal val="visible"/>
                                      </p:to>
                                    </p:set>
                                    <p:animEffect transition="in" filter="dissolve">
                                      <p:cBhvr>
                                        <p:cTn id="58" dur="500"/>
                                        <p:tgtEl>
                                          <p:spTgt spid="1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2504353-2DB7-89D0-A7C3-E8D57B570BB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88</a:t>
            </a:fld>
            <a:endParaRPr lang="en-US"/>
          </a:p>
        </p:txBody>
      </p:sp>
      <p:sp>
        <p:nvSpPr>
          <p:cNvPr id="3" name="Title 2">
            <a:extLst>
              <a:ext uri="{FF2B5EF4-FFF2-40B4-BE49-F238E27FC236}">
                <a16:creationId xmlns:a16="http://schemas.microsoft.com/office/drawing/2014/main" id="{D268A67A-5353-D629-9F3B-10566A3CB4A6}"/>
              </a:ext>
            </a:extLst>
          </p:cNvPr>
          <p:cNvSpPr>
            <a:spLocks noGrp="1"/>
          </p:cNvSpPr>
          <p:nvPr>
            <p:ph type="title"/>
          </p:nvPr>
        </p:nvSpPr>
        <p:spPr/>
        <p:txBody>
          <a:bodyPr/>
          <a:lstStyle/>
          <a:p>
            <a:r>
              <a:rPr lang="en-US" dirty="0"/>
              <a:t>Taming Combinatorial Complexity</a:t>
            </a:r>
          </a:p>
        </p:txBody>
      </p:sp>
      <p:sp>
        <p:nvSpPr>
          <p:cNvPr id="4" name="Content Placeholder 3">
            <a:extLst>
              <a:ext uri="{FF2B5EF4-FFF2-40B4-BE49-F238E27FC236}">
                <a16:creationId xmlns:a16="http://schemas.microsoft.com/office/drawing/2014/main" id="{D3318FF7-E315-2ED7-FDB9-E73FD47943E5}"/>
              </a:ext>
            </a:extLst>
          </p:cNvPr>
          <p:cNvSpPr>
            <a:spLocks noGrp="1"/>
          </p:cNvSpPr>
          <p:nvPr>
            <p:ph sz="half" idx="1"/>
          </p:nvPr>
        </p:nvSpPr>
        <p:spPr>
          <a:xfrm>
            <a:off x="571500" y="1245131"/>
            <a:ext cx="7937233" cy="4949761"/>
          </a:xfrm>
        </p:spPr>
        <p:txBody>
          <a:bodyPr/>
          <a:lstStyle/>
          <a:p>
            <a:pPr marL="194310" indent="-182880">
              <a:lnSpc>
                <a:spcPct val="100000"/>
              </a:lnSpc>
              <a:spcBef>
                <a:spcPts val="800"/>
              </a:spcBef>
              <a:defRPr sz="1600" b="1" i="0">
                <a:solidFill>
                  <a:srgbClr val="2980B9"/>
                </a:solidFill>
                <a:latin typeface="Arial"/>
              </a:defRPr>
            </a:pPr>
            <a:r>
              <a:rPr lang="en-US" sz="1800" b="1" dirty="0">
                <a:solidFill>
                  <a:srgbClr val="2980B9"/>
                </a:solidFill>
                <a:latin typeface="Arial"/>
              </a:rPr>
              <a:t>Spatial joins have </a:t>
            </a:r>
            <a:r>
              <a:rPr lang="en-US" sz="1800" b="1" dirty="0">
                <a:solidFill>
                  <a:srgbClr val="FF0000"/>
                </a:solidFill>
                <a:latin typeface="Arial"/>
              </a:rPr>
              <a:t>~500 </a:t>
            </a:r>
            <a:r>
              <a:rPr lang="en-US" sz="1800" b="1" dirty="0">
                <a:solidFill>
                  <a:srgbClr val="2980B9"/>
                </a:solidFill>
                <a:latin typeface="Arial"/>
              </a:rPr>
              <a:t>geometry-predicate combinations. </a:t>
            </a:r>
          </a:p>
          <a:p>
            <a:pPr marL="194310" indent="-182880">
              <a:lnSpc>
                <a:spcPct val="100000"/>
              </a:lnSpc>
              <a:spcBef>
                <a:spcPts val="800"/>
              </a:spcBef>
              <a:defRPr sz="1600" b="1" i="0">
                <a:solidFill>
                  <a:srgbClr val="2980B9"/>
                </a:solidFill>
                <a:latin typeface="Arial"/>
              </a:defRPr>
            </a:pPr>
            <a:r>
              <a:rPr lang="en-US" sz="1800" b="1" dirty="0">
                <a:solidFill>
                  <a:srgbClr val="2980B9"/>
                </a:solidFill>
                <a:latin typeface="Arial"/>
              </a:rPr>
              <a:t>Hardcoding GPU kernels is </a:t>
            </a:r>
            <a:r>
              <a:rPr lang="en-US" sz="1800" b="1" dirty="0">
                <a:solidFill>
                  <a:srgbClr val="FF0000"/>
                </a:solidFill>
                <a:latin typeface="Arial"/>
              </a:rPr>
              <a:t>unmaintainable</a:t>
            </a:r>
            <a:r>
              <a:rPr lang="en-US" sz="1800" b="1" dirty="0">
                <a:solidFill>
                  <a:srgbClr val="2980B9"/>
                </a:solidFill>
                <a:latin typeface="Arial"/>
              </a:rPr>
              <a:t>.</a:t>
            </a:r>
          </a:p>
          <a:p>
            <a:pPr marL="194310" indent="-182880">
              <a:lnSpc>
                <a:spcPct val="100000"/>
              </a:lnSpc>
              <a:spcBef>
                <a:spcPts val="800"/>
              </a:spcBef>
              <a:defRPr sz="1600" b="1" i="0">
                <a:solidFill>
                  <a:srgbClr val="2980B9"/>
                </a:solidFill>
                <a:latin typeface="Arial"/>
              </a:defRPr>
            </a:pPr>
            <a:r>
              <a:rPr lang="en-US" sz="1800" b="1" dirty="0">
                <a:solidFill>
                  <a:srgbClr val="2980B9"/>
                </a:solidFill>
                <a:latin typeface="Arial"/>
              </a:rPr>
              <a:t>Solution: </a:t>
            </a:r>
            <a:r>
              <a:rPr lang="en-US" sz="1800" b="1" dirty="0" err="1">
                <a:solidFill>
                  <a:srgbClr val="2980B9"/>
                </a:solidFill>
                <a:latin typeface="Arial"/>
              </a:rPr>
              <a:t>RelateEngine</a:t>
            </a:r>
            <a:endParaRPr lang="en-US" sz="1800" b="1" dirty="0">
              <a:solidFill>
                <a:srgbClr val="2980B9"/>
              </a:solidFill>
              <a:latin typeface="Arial"/>
            </a:endParaRPr>
          </a:p>
          <a:p>
            <a:pPr marL="411480" lvl="1">
              <a:lnSpc>
                <a:spcPct val="80000"/>
              </a:lnSpc>
              <a:buFont typeface="Wingdings" pitchFamily="2" charset="2"/>
              <a:buChar char="§"/>
              <a:defRPr sz="1400" b="0" i="0">
                <a:solidFill>
                  <a:srgbClr val="34495E"/>
                </a:solidFill>
                <a:latin typeface="Arial"/>
              </a:defRPr>
            </a:pPr>
            <a:r>
              <a:rPr lang="en-US" sz="1600" dirty="0">
                <a:solidFill>
                  <a:srgbClr val="4B5563"/>
                </a:solidFill>
                <a:latin typeface="Arial"/>
              </a:rPr>
              <a:t>Computes the Dimensionally Extended 9-Intersection Model (DE-9IM) as a universal topological descriptor.</a:t>
            </a:r>
          </a:p>
          <a:p>
            <a:pPr marL="411480" lvl="1">
              <a:lnSpc>
                <a:spcPct val="80000"/>
              </a:lnSpc>
              <a:buFont typeface="Wingdings" pitchFamily="2" charset="2"/>
              <a:buChar char="§"/>
              <a:defRPr sz="1400" b="0" i="0">
                <a:solidFill>
                  <a:srgbClr val="34495E"/>
                </a:solidFill>
                <a:latin typeface="Arial"/>
              </a:defRPr>
            </a:pPr>
            <a:r>
              <a:rPr lang="en-US" sz="1600" b="1" dirty="0">
                <a:solidFill>
                  <a:srgbClr val="FF0000"/>
                </a:solidFill>
                <a:latin typeface="Arial"/>
              </a:rPr>
              <a:t>Ray casting simulates geometric vertices</a:t>
            </a:r>
            <a:r>
              <a:rPr lang="en-US" sz="1600" dirty="0">
                <a:solidFill>
                  <a:srgbClr val="4B5563"/>
                </a:solidFill>
                <a:latin typeface="Arial"/>
              </a:rPr>
              <a:t> and line segments to find exact interior/boundary intersections.</a:t>
            </a:r>
          </a:p>
          <a:p>
            <a:pPr marL="411480" lvl="1">
              <a:lnSpc>
                <a:spcPct val="80000"/>
              </a:lnSpc>
              <a:buFont typeface="Wingdings" pitchFamily="2" charset="2"/>
              <a:buChar char="§"/>
              <a:defRPr sz="1400" b="0" i="0">
                <a:solidFill>
                  <a:srgbClr val="34495E"/>
                </a:solidFill>
                <a:latin typeface="Arial"/>
              </a:defRPr>
            </a:pPr>
            <a:r>
              <a:rPr lang="en-US" sz="1600" dirty="0">
                <a:solidFill>
                  <a:srgbClr val="4B5563"/>
                </a:solidFill>
                <a:latin typeface="Arial"/>
              </a:rPr>
              <a:t>A single code path resolves arbitrary spatial predicates via logical mask matrices.</a:t>
            </a:r>
          </a:p>
          <a:p>
            <a:pPr marL="411480" lvl="1">
              <a:lnSpc>
                <a:spcPct val="80000"/>
              </a:lnSpc>
              <a:buFont typeface="Wingdings" pitchFamily="2" charset="2"/>
              <a:buChar char="§"/>
              <a:defRPr sz="1400" b="0" i="0">
                <a:solidFill>
                  <a:srgbClr val="34495E"/>
                </a:solidFill>
                <a:latin typeface="Arial"/>
              </a:defRPr>
            </a:pPr>
            <a:r>
              <a:rPr lang="en-US" sz="1600" dirty="0">
                <a:solidFill>
                  <a:srgbClr val="4B5563"/>
                </a:solidFill>
                <a:latin typeface="Arial"/>
              </a:rPr>
              <a:t>Evaluates the universal DE-9IM topological matrix via ray casting → Reduced to </a:t>
            </a:r>
            <a:r>
              <a:rPr lang="en-US" sz="1600" b="1" dirty="0">
                <a:solidFill>
                  <a:srgbClr val="FF0000"/>
                </a:solidFill>
                <a:latin typeface="Arial"/>
              </a:rPr>
              <a:t>~20 device functions</a:t>
            </a:r>
          </a:p>
        </p:txBody>
      </p:sp>
      <p:pic>
        <p:nvPicPr>
          <p:cNvPr id="7" name="Picture 6" descr="interior exterior boundary">
            <a:extLst>
              <a:ext uri="{FF2B5EF4-FFF2-40B4-BE49-F238E27FC236}">
                <a16:creationId xmlns:a16="http://schemas.microsoft.com/office/drawing/2014/main" id="{2774385B-F3BA-675A-3AD5-676255C1CA3C}"/>
              </a:ext>
            </a:extLst>
          </p:cNvPr>
          <p:cNvPicPr>
            <a:picLocks noChangeAspect="1"/>
          </p:cNvPicPr>
          <p:nvPr/>
        </p:nvPicPr>
        <p:blipFill>
          <a:blip r:embed="rId3"/>
          <a:stretch>
            <a:fillRect/>
          </a:stretch>
        </p:blipFill>
        <p:spPr>
          <a:xfrm>
            <a:off x="8508733" y="1379601"/>
            <a:ext cx="3209157" cy="2555354"/>
          </a:xfrm>
          <a:prstGeom prst="rect">
            <a:avLst/>
          </a:prstGeom>
        </p:spPr>
      </p:pic>
      <p:grpSp>
        <p:nvGrpSpPr>
          <p:cNvPr id="88" name="Group 87">
            <a:extLst>
              <a:ext uri="{FF2B5EF4-FFF2-40B4-BE49-F238E27FC236}">
                <a16:creationId xmlns:a16="http://schemas.microsoft.com/office/drawing/2014/main" id="{5C97BEA6-7713-CB46-A7E1-B87B5782A881}"/>
              </a:ext>
            </a:extLst>
          </p:cNvPr>
          <p:cNvGrpSpPr/>
          <p:nvPr/>
        </p:nvGrpSpPr>
        <p:grpSpPr>
          <a:xfrm>
            <a:off x="411981" y="4045516"/>
            <a:ext cx="6277279" cy="2550832"/>
            <a:chOff x="411981" y="3831852"/>
            <a:chExt cx="6810639" cy="2767568"/>
          </a:xfrm>
        </p:grpSpPr>
        <p:grpSp>
          <p:nvGrpSpPr>
            <p:cNvPr id="8" name="Group 7">
              <a:extLst>
                <a:ext uri="{FF2B5EF4-FFF2-40B4-BE49-F238E27FC236}">
                  <a16:creationId xmlns:a16="http://schemas.microsoft.com/office/drawing/2014/main" id="{A0C15094-EAA8-783D-F794-C45A92DA038A}"/>
                </a:ext>
              </a:extLst>
            </p:cNvPr>
            <p:cNvGrpSpPr>
              <a:grpSpLocks/>
            </p:cNvGrpSpPr>
            <p:nvPr/>
          </p:nvGrpSpPr>
          <p:grpSpPr>
            <a:xfrm>
              <a:off x="1570322" y="4316862"/>
              <a:ext cx="1582362" cy="1528494"/>
              <a:chOff x="18107222" y="2687109"/>
              <a:chExt cx="746125" cy="720725"/>
            </a:xfrm>
          </p:grpSpPr>
          <p:sp>
            <p:nvSpPr>
              <p:cNvPr id="9" name="Freeform 8">
                <a:extLst>
                  <a:ext uri="{FF2B5EF4-FFF2-40B4-BE49-F238E27FC236}">
                    <a16:creationId xmlns:a16="http://schemas.microsoft.com/office/drawing/2014/main" id="{3AEAC746-BD88-03FD-C4A0-1676BBEE309F}"/>
                  </a:ext>
                </a:extLst>
              </p:cNvPr>
              <p:cNvSpPr>
                <a:spLocks/>
              </p:cNvSpPr>
              <p:nvPr/>
            </p:nvSpPr>
            <p:spPr>
              <a:xfrm>
                <a:off x="18107222" y="2687109"/>
                <a:ext cx="746125" cy="720725"/>
              </a:xfrm>
              <a:custGeom>
                <a:avLst/>
                <a:gdLst>
                  <a:gd name="csX0" fmla="*/ 0 w 746125"/>
                  <a:gd name="csY0" fmla="*/ 577850 h 720725"/>
                  <a:gd name="csX1" fmla="*/ 85725 w 746125"/>
                  <a:gd name="csY1" fmla="*/ 352425 h 720725"/>
                  <a:gd name="csX2" fmla="*/ 69850 w 746125"/>
                  <a:gd name="csY2" fmla="*/ 130175 h 720725"/>
                  <a:gd name="csX3" fmla="*/ 396875 w 746125"/>
                  <a:gd name="csY3" fmla="*/ 88900 h 720725"/>
                  <a:gd name="csX4" fmla="*/ 590550 w 746125"/>
                  <a:gd name="csY4" fmla="*/ 0 h 720725"/>
                  <a:gd name="csX5" fmla="*/ 746125 w 746125"/>
                  <a:gd name="csY5" fmla="*/ 187325 h 720725"/>
                  <a:gd name="csX6" fmla="*/ 644525 w 746125"/>
                  <a:gd name="csY6" fmla="*/ 377825 h 720725"/>
                  <a:gd name="csX7" fmla="*/ 723900 w 746125"/>
                  <a:gd name="csY7" fmla="*/ 466725 h 720725"/>
                  <a:gd name="csX8" fmla="*/ 571500 w 746125"/>
                  <a:gd name="csY8" fmla="*/ 558800 h 720725"/>
                  <a:gd name="csX9" fmla="*/ 390525 w 746125"/>
                  <a:gd name="csY9" fmla="*/ 561975 h 720725"/>
                  <a:gd name="csX10" fmla="*/ 257175 w 746125"/>
                  <a:gd name="csY10" fmla="*/ 720725 h 720725"/>
                  <a:gd name="csX11" fmla="*/ 0 w 746125"/>
                  <a:gd name="csY11" fmla="*/ 577850 h 72072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746125" h="720725">
                    <a:moveTo>
                      <a:pt x="0" y="577850"/>
                    </a:moveTo>
                    <a:lnTo>
                      <a:pt x="85725" y="352425"/>
                    </a:lnTo>
                    <a:lnTo>
                      <a:pt x="69850" y="130175"/>
                    </a:lnTo>
                    <a:lnTo>
                      <a:pt x="396875" y="88900"/>
                    </a:lnTo>
                    <a:lnTo>
                      <a:pt x="590550" y="0"/>
                    </a:lnTo>
                    <a:lnTo>
                      <a:pt x="746125" y="187325"/>
                    </a:lnTo>
                    <a:lnTo>
                      <a:pt x="644525" y="377825"/>
                    </a:lnTo>
                    <a:lnTo>
                      <a:pt x="723900" y="466725"/>
                    </a:lnTo>
                    <a:lnTo>
                      <a:pt x="571500" y="558800"/>
                    </a:lnTo>
                    <a:lnTo>
                      <a:pt x="390525" y="561975"/>
                    </a:lnTo>
                    <a:lnTo>
                      <a:pt x="257175" y="720725"/>
                    </a:lnTo>
                    <a:lnTo>
                      <a:pt x="0" y="577850"/>
                    </a:lnTo>
                    <a:close/>
                  </a:path>
                </a:pathLst>
              </a:custGeom>
              <a:solidFill>
                <a:srgbClr val="DAE8FC"/>
              </a:solidFill>
              <a:ln>
                <a:solidFill>
                  <a:srgbClr val="6C8EB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Helvetica" pitchFamily="2" charset="0"/>
                </a:endParaRPr>
              </a:p>
            </p:txBody>
          </p:sp>
          <p:sp>
            <p:nvSpPr>
              <p:cNvPr id="10" name="Freeform 9">
                <a:extLst>
                  <a:ext uri="{FF2B5EF4-FFF2-40B4-BE49-F238E27FC236}">
                    <a16:creationId xmlns:a16="http://schemas.microsoft.com/office/drawing/2014/main" id="{AAC16A7B-7E55-3886-8863-DEF4F4547B0D}"/>
                  </a:ext>
                </a:extLst>
              </p:cNvPr>
              <p:cNvSpPr>
                <a:spLocks/>
              </p:cNvSpPr>
              <p:nvPr/>
            </p:nvSpPr>
            <p:spPr>
              <a:xfrm>
                <a:off x="18351697" y="2896659"/>
                <a:ext cx="320675" cy="225425"/>
              </a:xfrm>
              <a:custGeom>
                <a:avLst/>
                <a:gdLst>
                  <a:gd name="csX0" fmla="*/ 0 w 320675"/>
                  <a:gd name="csY0" fmla="*/ 41275 h 225425"/>
                  <a:gd name="csX1" fmla="*/ 234950 w 320675"/>
                  <a:gd name="csY1" fmla="*/ 0 h 225425"/>
                  <a:gd name="csX2" fmla="*/ 215900 w 320675"/>
                  <a:gd name="csY2" fmla="*/ 92075 h 225425"/>
                  <a:gd name="csX3" fmla="*/ 320675 w 320675"/>
                  <a:gd name="csY3" fmla="*/ 136525 h 225425"/>
                  <a:gd name="csX4" fmla="*/ 158750 w 320675"/>
                  <a:gd name="csY4" fmla="*/ 225425 h 225425"/>
                  <a:gd name="csX5" fmla="*/ 19050 w 320675"/>
                  <a:gd name="csY5" fmla="*/ 158750 h 225425"/>
                  <a:gd name="csX6" fmla="*/ 0 w 320675"/>
                  <a:gd name="csY6" fmla="*/ 41275 h 22542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20675" h="225425">
                    <a:moveTo>
                      <a:pt x="0" y="41275"/>
                    </a:moveTo>
                    <a:lnTo>
                      <a:pt x="234950" y="0"/>
                    </a:lnTo>
                    <a:lnTo>
                      <a:pt x="215900" y="92075"/>
                    </a:lnTo>
                    <a:lnTo>
                      <a:pt x="320675" y="136525"/>
                    </a:lnTo>
                    <a:lnTo>
                      <a:pt x="158750" y="225425"/>
                    </a:lnTo>
                    <a:lnTo>
                      <a:pt x="19050" y="158750"/>
                    </a:lnTo>
                    <a:lnTo>
                      <a:pt x="0" y="41275"/>
                    </a:lnTo>
                    <a:close/>
                  </a:path>
                </a:pathLst>
              </a:custGeom>
              <a:solidFill>
                <a:schemeClr val="bg1"/>
              </a:solidFill>
              <a:ln>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Helvetica" pitchFamily="2" charset="0"/>
                </a:endParaRPr>
              </a:p>
            </p:txBody>
          </p:sp>
        </p:grpSp>
        <p:sp>
          <p:nvSpPr>
            <p:cNvPr id="11" name="Freeform 10">
              <a:extLst>
                <a:ext uri="{FF2B5EF4-FFF2-40B4-BE49-F238E27FC236}">
                  <a16:creationId xmlns:a16="http://schemas.microsoft.com/office/drawing/2014/main" id="{29CD5D37-736C-54E7-93B2-63550E237C60}"/>
                </a:ext>
              </a:extLst>
            </p:cNvPr>
            <p:cNvSpPr>
              <a:spLocks/>
            </p:cNvSpPr>
            <p:nvPr/>
          </p:nvSpPr>
          <p:spPr>
            <a:xfrm>
              <a:off x="4994099" y="4557658"/>
              <a:ext cx="1793840" cy="1205538"/>
            </a:xfrm>
            <a:custGeom>
              <a:avLst/>
              <a:gdLst>
                <a:gd name="csX0" fmla="*/ 57150 w 590550"/>
                <a:gd name="csY0" fmla="*/ 111125 h 396875"/>
                <a:gd name="csX1" fmla="*/ 282575 w 590550"/>
                <a:gd name="csY1" fmla="*/ 130175 h 396875"/>
                <a:gd name="csX2" fmla="*/ 558800 w 590550"/>
                <a:gd name="csY2" fmla="*/ 0 h 396875"/>
                <a:gd name="csX3" fmla="*/ 590550 w 590550"/>
                <a:gd name="csY3" fmla="*/ 228600 h 396875"/>
                <a:gd name="csX4" fmla="*/ 263525 w 590550"/>
                <a:gd name="csY4" fmla="*/ 368300 h 396875"/>
                <a:gd name="csX5" fmla="*/ 0 w 590550"/>
                <a:gd name="csY5" fmla="*/ 396875 h 396875"/>
                <a:gd name="csX6" fmla="*/ 57150 w 590550"/>
                <a:gd name="csY6" fmla="*/ 111125 h 39687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90550" h="396875">
                  <a:moveTo>
                    <a:pt x="57150" y="111125"/>
                  </a:moveTo>
                  <a:lnTo>
                    <a:pt x="282575" y="130175"/>
                  </a:lnTo>
                  <a:lnTo>
                    <a:pt x="558800" y="0"/>
                  </a:lnTo>
                  <a:lnTo>
                    <a:pt x="590550" y="228600"/>
                  </a:lnTo>
                  <a:lnTo>
                    <a:pt x="263525" y="368300"/>
                  </a:lnTo>
                  <a:lnTo>
                    <a:pt x="0" y="396875"/>
                  </a:lnTo>
                  <a:lnTo>
                    <a:pt x="57150" y="111125"/>
                  </a:lnTo>
                  <a:close/>
                </a:path>
              </a:pathLst>
            </a:custGeom>
            <a:solidFill>
              <a:srgbClr val="DAE8FC"/>
            </a:solidFill>
            <a:ln>
              <a:solidFill>
                <a:srgbClr val="6C8EB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Helvetica" pitchFamily="2" charset="0"/>
              </a:endParaRPr>
            </a:p>
          </p:txBody>
        </p:sp>
        <p:sp>
          <p:nvSpPr>
            <p:cNvPr id="12" name="Rectangle 11">
              <a:extLst>
                <a:ext uri="{FF2B5EF4-FFF2-40B4-BE49-F238E27FC236}">
                  <a16:creationId xmlns:a16="http://schemas.microsoft.com/office/drawing/2014/main" id="{802E9542-53C4-F143-E3B2-17541BB87699}"/>
                </a:ext>
              </a:extLst>
            </p:cNvPr>
            <p:cNvSpPr>
              <a:spLocks/>
            </p:cNvSpPr>
            <p:nvPr/>
          </p:nvSpPr>
          <p:spPr>
            <a:xfrm>
              <a:off x="1709086" y="4256645"/>
              <a:ext cx="1111917" cy="375084"/>
            </a:xfrm>
            <a:prstGeom prst="rect">
              <a:avLst/>
            </a:prstGeom>
            <a:noFill/>
            <a:ln w="12700">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Helvetica" pitchFamily="2" charset="0"/>
              </a:endParaRPr>
            </a:p>
          </p:txBody>
        </p:sp>
        <p:sp>
          <p:nvSpPr>
            <p:cNvPr id="13" name="Rectangle 12">
              <a:extLst>
                <a:ext uri="{FF2B5EF4-FFF2-40B4-BE49-F238E27FC236}">
                  <a16:creationId xmlns:a16="http://schemas.microsoft.com/office/drawing/2014/main" id="{BB6C0C61-2562-4E52-B61F-6EDEB3F5F6C9}"/>
                </a:ext>
              </a:extLst>
            </p:cNvPr>
            <p:cNvSpPr>
              <a:spLocks/>
            </p:cNvSpPr>
            <p:nvPr/>
          </p:nvSpPr>
          <p:spPr>
            <a:xfrm>
              <a:off x="2807118" y="4311834"/>
              <a:ext cx="366770" cy="811071"/>
            </a:xfrm>
            <a:prstGeom prst="rect">
              <a:avLst/>
            </a:prstGeom>
            <a:noFill/>
            <a:ln w="12700">
              <a:solidFill>
                <a:srgbClr val="FF26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Helvetica" pitchFamily="2" charset="0"/>
              </a:endParaRPr>
            </a:p>
          </p:txBody>
        </p:sp>
        <p:sp>
          <p:nvSpPr>
            <p:cNvPr id="14" name="Rectangle 13">
              <a:extLst>
                <a:ext uri="{FF2B5EF4-FFF2-40B4-BE49-F238E27FC236}">
                  <a16:creationId xmlns:a16="http://schemas.microsoft.com/office/drawing/2014/main" id="{3844060A-67A5-0B13-BE53-E6436DAD3C03}"/>
                </a:ext>
              </a:extLst>
            </p:cNvPr>
            <p:cNvSpPr>
              <a:spLocks/>
            </p:cNvSpPr>
            <p:nvPr/>
          </p:nvSpPr>
          <p:spPr>
            <a:xfrm>
              <a:off x="2787869" y="5135740"/>
              <a:ext cx="366770" cy="422958"/>
            </a:xfrm>
            <a:prstGeom prst="rect">
              <a:avLst/>
            </a:prstGeom>
            <a:noFill/>
            <a:ln w="12700">
              <a:solidFill>
                <a:srgbClr val="FF26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Helvetica" pitchFamily="2" charset="0"/>
              </a:endParaRPr>
            </a:p>
          </p:txBody>
        </p:sp>
        <p:sp>
          <p:nvSpPr>
            <p:cNvPr id="15" name="Rectangle 14">
              <a:extLst>
                <a:ext uri="{FF2B5EF4-FFF2-40B4-BE49-F238E27FC236}">
                  <a16:creationId xmlns:a16="http://schemas.microsoft.com/office/drawing/2014/main" id="{B4A68F72-D5CE-D5CE-1F81-CF50642A1B66}"/>
                </a:ext>
              </a:extLst>
            </p:cNvPr>
            <p:cNvSpPr>
              <a:spLocks/>
            </p:cNvSpPr>
            <p:nvPr/>
          </p:nvSpPr>
          <p:spPr>
            <a:xfrm>
              <a:off x="2116167" y="5464928"/>
              <a:ext cx="671702" cy="422958"/>
            </a:xfrm>
            <a:prstGeom prst="rect">
              <a:avLst/>
            </a:prstGeom>
            <a:noFill/>
            <a:ln w="12700">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Helvetica" pitchFamily="2" charset="0"/>
              </a:endParaRPr>
            </a:p>
          </p:txBody>
        </p:sp>
        <p:sp>
          <p:nvSpPr>
            <p:cNvPr id="16" name="Rectangle 15">
              <a:extLst>
                <a:ext uri="{FF2B5EF4-FFF2-40B4-BE49-F238E27FC236}">
                  <a16:creationId xmlns:a16="http://schemas.microsoft.com/office/drawing/2014/main" id="{0D2890EC-8DDE-8D7A-D56A-727365D8C90B}"/>
                </a:ext>
              </a:extLst>
            </p:cNvPr>
            <p:cNvSpPr>
              <a:spLocks/>
            </p:cNvSpPr>
            <p:nvPr/>
          </p:nvSpPr>
          <p:spPr>
            <a:xfrm>
              <a:off x="1558813" y="4636598"/>
              <a:ext cx="242574" cy="887758"/>
            </a:xfrm>
            <a:prstGeom prst="rect">
              <a:avLst/>
            </a:prstGeom>
            <a:noFill/>
            <a:ln w="12700">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Helvetica" pitchFamily="2" charset="0"/>
              </a:endParaRPr>
            </a:p>
          </p:txBody>
        </p:sp>
        <p:sp>
          <p:nvSpPr>
            <p:cNvPr id="17" name="Rectangle 16">
              <a:extLst>
                <a:ext uri="{FF2B5EF4-FFF2-40B4-BE49-F238E27FC236}">
                  <a16:creationId xmlns:a16="http://schemas.microsoft.com/office/drawing/2014/main" id="{2D0F7F62-920F-851D-CE9B-272D5CFEF8F8}"/>
                </a:ext>
              </a:extLst>
            </p:cNvPr>
            <p:cNvSpPr>
              <a:spLocks/>
            </p:cNvSpPr>
            <p:nvPr/>
          </p:nvSpPr>
          <p:spPr>
            <a:xfrm>
              <a:off x="1568062" y="5542291"/>
              <a:ext cx="540184" cy="345595"/>
            </a:xfrm>
            <a:prstGeom prst="rect">
              <a:avLst/>
            </a:prstGeom>
            <a:noFill/>
            <a:ln w="12700">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Helvetica" pitchFamily="2" charset="0"/>
              </a:endParaRPr>
            </a:p>
          </p:txBody>
        </p:sp>
        <p:sp>
          <p:nvSpPr>
            <p:cNvPr id="18" name="Rectangle 17">
              <a:extLst>
                <a:ext uri="{FF2B5EF4-FFF2-40B4-BE49-F238E27FC236}">
                  <a16:creationId xmlns:a16="http://schemas.microsoft.com/office/drawing/2014/main" id="{DBA0DA20-A917-FA40-EC87-1DFBA3BDE1BC}"/>
                </a:ext>
              </a:extLst>
            </p:cNvPr>
            <p:cNvSpPr>
              <a:spLocks/>
            </p:cNvSpPr>
            <p:nvPr/>
          </p:nvSpPr>
          <p:spPr>
            <a:xfrm>
              <a:off x="2541407" y="4746636"/>
              <a:ext cx="212494" cy="302332"/>
            </a:xfrm>
            <a:prstGeom prst="rect">
              <a:avLst/>
            </a:prstGeom>
            <a:noFill/>
            <a:ln w="12700">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Helvetica" pitchFamily="2" charset="0"/>
              </a:endParaRPr>
            </a:p>
          </p:txBody>
        </p:sp>
        <p:sp>
          <p:nvSpPr>
            <p:cNvPr id="19" name="Rectangle 18">
              <a:extLst>
                <a:ext uri="{FF2B5EF4-FFF2-40B4-BE49-F238E27FC236}">
                  <a16:creationId xmlns:a16="http://schemas.microsoft.com/office/drawing/2014/main" id="{0386F354-6751-C98E-E8E7-23A80D588A6C}"/>
                </a:ext>
              </a:extLst>
            </p:cNvPr>
            <p:cNvSpPr>
              <a:spLocks/>
            </p:cNvSpPr>
            <p:nvPr/>
          </p:nvSpPr>
          <p:spPr>
            <a:xfrm>
              <a:off x="2149066" y="5053202"/>
              <a:ext cx="583671" cy="215873"/>
            </a:xfrm>
            <a:prstGeom prst="rect">
              <a:avLst/>
            </a:prstGeom>
            <a:noFill/>
            <a:ln w="12700">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Helvetica" pitchFamily="2" charset="0"/>
              </a:endParaRPr>
            </a:p>
          </p:txBody>
        </p:sp>
        <p:sp>
          <p:nvSpPr>
            <p:cNvPr id="20" name="Rectangle 19">
              <a:extLst>
                <a:ext uri="{FF2B5EF4-FFF2-40B4-BE49-F238E27FC236}">
                  <a16:creationId xmlns:a16="http://schemas.microsoft.com/office/drawing/2014/main" id="{0C524CC8-3920-0FC4-A6CD-120DC051B5E1}"/>
                </a:ext>
              </a:extLst>
            </p:cNvPr>
            <p:cNvSpPr>
              <a:spLocks/>
            </p:cNvSpPr>
            <p:nvPr/>
          </p:nvSpPr>
          <p:spPr>
            <a:xfrm>
              <a:off x="2076647" y="4746636"/>
              <a:ext cx="460352" cy="315031"/>
            </a:xfrm>
            <a:prstGeom prst="rect">
              <a:avLst/>
            </a:prstGeom>
            <a:noFill/>
            <a:ln w="12700">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Helvetica" pitchFamily="2" charset="0"/>
              </a:endParaRPr>
            </a:p>
          </p:txBody>
        </p:sp>
        <p:sp>
          <p:nvSpPr>
            <p:cNvPr id="21" name="Rectangle 20">
              <a:extLst>
                <a:ext uri="{FF2B5EF4-FFF2-40B4-BE49-F238E27FC236}">
                  <a16:creationId xmlns:a16="http://schemas.microsoft.com/office/drawing/2014/main" id="{02601990-4D23-A7E6-FF6C-AD55DAFE0321}"/>
                </a:ext>
              </a:extLst>
            </p:cNvPr>
            <p:cNvSpPr>
              <a:spLocks/>
            </p:cNvSpPr>
            <p:nvPr/>
          </p:nvSpPr>
          <p:spPr>
            <a:xfrm>
              <a:off x="5175323" y="4455816"/>
              <a:ext cx="1524674" cy="555502"/>
            </a:xfrm>
            <a:prstGeom prst="rect">
              <a:avLst/>
            </a:prstGeom>
            <a:noFill/>
            <a:ln w="12700">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Helvetica" pitchFamily="2" charset="0"/>
              </a:endParaRPr>
            </a:p>
          </p:txBody>
        </p:sp>
        <p:sp>
          <p:nvSpPr>
            <p:cNvPr id="22" name="Rectangle 21">
              <a:extLst>
                <a:ext uri="{FF2B5EF4-FFF2-40B4-BE49-F238E27FC236}">
                  <a16:creationId xmlns:a16="http://schemas.microsoft.com/office/drawing/2014/main" id="{8AD6C564-9B06-93A7-4E01-5D87CB13D538}"/>
                </a:ext>
              </a:extLst>
            </p:cNvPr>
            <p:cNvSpPr>
              <a:spLocks/>
            </p:cNvSpPr>
            <p:nvPr/>
          </p:nvSpPr>
          <p:spPr>
            <a:xfrm>
              <a:off x="5790344" y="4589203"/>
              <a:ext cx="1057304" cy="1109574"/>
            </a:xfrm>
            <a:prstGeom prst="rect">
              <a:avLst/>
            </a:prstGeom>
            <a:noFill/>
            <a:ln w="12700">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Helvetica" pitchFamily="2" charset="0"/>
              </a:endParaRPr>
            </a:p>
          </p:txBody>
        </p:sp>
        <p:sp>
          <p:nvSpPr>
            <p:cNvPr id="23" name="Rectangle 22">
              <a:extLst>
                <a:ext uri="{FF2B5EF4-FFF2-40B4-BE49-F238E27FC236}">
                  <a16:creationId xmlns:a16="http://schemas.microsoft.com/office/drawing/2014/main" id="{FA7CC810-7FFA-5E8B-C1DE-8963A15A732B}"/>
                </a:ext>
              </a:extLst>
            </p:cNvPr>
            <p:cNvSpPr>
              <a:spLocks/>
            </p:cNvSpPr>
            <p:nvPr/>
          </p:nvSpPr>
          <p:spPr>
            <a:xfrm>
              <a:off x="4970254" y="4889734"/>
              <a:ext cx="812092" cy="911226"/>
            </a:xfrm>
            <a:prstGeom prst="rect">
              <a:avLst/>
            </a:prstGeom>
            <a:noFill/>
            <a:ln w="12700">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Helvetica" pitchFamily="2" charset="0"/>
              </a:endParaRPr>
            </a:p>
          </p:txBody>
        </p:sp>
        <p:cxnSp>
          <p:nvCxnSpPr>
            <p:cNvPr id="24" name="Straight Arrow Connector 23">
              <a:extLst>
                <a:ext uri="{FF2B5EF4-FFF2-40B4-BE49-F238E27FC236}">
                  <a16:creationId xmlns:a16="http://schemas.microsoft.com/office/drawing/2014/main" id="{D1A7295C-FD47-65B6-C65B-8B16677BF7FA}"/>
                </a:ext>
              </a:extLst>
            </p:cNvPr>
            <p:cNvCxnSpPr>
              <a:cxnSpLocks/>
            </p:cNvCxnSpPr>
            <p:nvPr/>
          </p:nvCxnSpPr>
          <p:spPr>
            <a:xfrm flipH="1">
              <a:off x="1586067" y="4956495"/>
              <a:ext cx="643485" cy="0"/>
            </a:xfrm>
            <a:prstGeom prst="straightConnector1">
              <a:avLst/>
            </a:prstGeom>
            <a:ln w="31750">
              <a:solidFill>
                <a:srgbClr val="82B366"/>
              </a:solidFill>
              <a:headEnd type="oval" w="med" len="med"/>
              <a:tailEnd type="triangle" w="med" len="med"/>
            </a:ln>
          </p:spPr>
          <p:style>
            <a:lnRef idx="2">
              <a:schemeClr val="accent1"/>
            </a:lnRef>
            <a:fillRef idx="0">
              <a:schemeClr val="accent1"/>
            </a:fillRef>
            <a:effectRef idx="1">
              <a:schemeClr val="accent1"/>
            </a:effectRef>
            <a:fontRef idx="minor">
              <a:schemeClr val="tx1"/>
            </a:fontRef>
          </p:style>
        </p:cxnSp>
        <p:cxnSp>
          <p:nvCxnSpPr>
            <p:cNvPr id="25" name="Straight Arrow Connector 24">
              <a:extLst>
                <a:ext uri="{FF2B5EF4-FFF2-40B4-BE49-F238E27FC236}">
                  <a16:creationId xmlns:a16="http://schemas.microsoft.com/office/drawing/2014/main" id="{BDBF27B0-45CB-656E-9D70-808C5F63BF9F}"/>
                </a:ext>
              </a:extLst>
            </p:cNvPr>
            <p:cNvCxnSpPr>
              <a:cxnSpLocks/>
            </p:cNvCxnSpPr>
            <p:nvPr/>
          </p:nvCxnSpPr>
          <p:spPr>
            <a:xfrm flipH="1">
              <a:off x="1305413" y="5281055"/>
              <a:ext cx="643485" cy="0"/>
            </a:xfrm>
            <a:prstGeom prst="straightConnector1">
              <a:avLst/>
            </a:prstGeom>
            <a:ln w="31750">
              <a:solidFill>
                <a:srgbClr val="82B366"/>
              </a:solidFill>
              <a:headEnd type="oval" w="med" len="med"/>
              <a:tailEnd type="triangle" w="med" len="med"/>
            </a:ln>
          </p:spPr>
          <p:style>
            <a:lnRef idx="2">
              <a:schemeClr val="accent1"/>
            </a:lnRef>
            <a:fillRef idx="0">
              <a:schemeClr val="accent1"/>
            </a:fillRef>
            <a:effectRef idx="1">
              <a:schemeClr val="accent1"/>
            </a:effectRef>
            <a:fontRef idx="minor">
              <a:schemeClr val="tx1"/>
            </a:fontRef>
          </p:style>
        </p:cxnSp>
        <p:sp>
          <p:nvSpPr>
            <p:cNvPr id="26" name="TextBox 25">
              <a:extLst>
                <a:ext uri="{FF2B5EF4-FFF2-40B4-BE49-F238E27FC236}">
                  <a16:creationId xmlns:a16="http://schemas.microsoft.com/office/drawing/2014/main" id="{848CE7DE-C257-FC57-5442-819752396CEE}"/>
                </a:ext>
              </a:extLst>
            </p:cNvPr>
            <p:cNvSpPr txBox="1"/>
            <p:nvPr/>
          </p:nvSpPr>
          <p:spPr>
            <a:xfrm>
              <a:off x="2199142" y="4761765"/>
              <a:ext cx="391454" cy="307777"/>
            </a:xfrm>
            <a:prstGeom prst="rect">
              <a:avLst/>
            </a:prstGeom>
            <a:noFill/>
          </p:spPr>
          <p:txBody>
            <a:bodyPr wrap="none" rtlCol="0">
              <a:spAutoFit/>
            </a:bodyPr>
            <a:lstStyle/>
            <a:p>
              <a:r>
                <a:rPr lang="en-US" sz="1400" dirty="0">
                  <a:latin typeface="Helvetica" pitchFamily="2" charset="0"/>
                </a:rPr>
                <a:t>Q</a:t>
              </a:r>
              <a:r>
                <a:rPr lang="en-US" sz="1400" baseline="-25000" dirty="0">
                  <a:latin typeface="Helvetica" pitchFamily="2" charset="0"/>
                </a:rPr>
                <a:t>1</a:t>
              </a:r>
            </a:p>
          </p:txBody>
        </p:sp>
        <p:sp>
          <p:nvSpPr>
            <p:cNvPr id="27" name="TextBox 26">
              <a:extLst>
                <a:ext uri="{FF2B5EF4-FFF2-40B4-BE49-F238E27FC236}">
                  <a16:creationId xmlns:a16="http://schemas.microsoft.com/office/drawing/2014/main" id="{48083207-118D-36FB-ECB3-A9A7A99B7F47}"/>
                </a:ext>
              </a:extLst>
            </p:cNvPr>
            <p:cNvSpPr txBox="1"/>
            <p:nvPr/>
          </p:nvSpPr>
          <p:spPr>
            <a:xfrm>
              <a:off x="1903067" y="5171770"/>
              <a:ext cx="466669" cy="307777"/>
            </a:xfrm>
            <a:prstGeom prst="rect">
              <a:avLst/>
            </a:prstGeom>
            <a:noFill/>
          </p:spPr>
          <p:txBody>
            <a:bodyPr wrap="square" rtlCol="0">
              <a:spAutoFit/>
            </a:bodyPr>
            <a:lstStyle/>
            <a:p>
              <a:r>
                <a:rPr lang="en-US" sz="1400" dirty="0">
                  <a:latin typeface="Helvetica" pitchFamily="2" charset="0"/>
                </a:rPr>
                <a:t>Q</a:t>
              </a:r>
              <a:r>
                <a:rPr lang="en-US" sz="1400" baseline="-25000" dirty="0">
                  <a:latin typeface="Helvetica" pitchFamily="2" charset="0"/>
                </a:rPr>
                <a:t>2</a:t>
              </a:r>
            </a:p>
          </p:txBody>
        </p:sp>
        <p:sp>
          <p:nvSpPr>
            <p:cNvPr id="28" name="Freeform 27">
              <a:extLst>
                <a:ext uri="{FF2B5EF4-FFF2-40B4-BE49-F238E27FC236}">
                  <a16:creationId xmlns:a16="http://schemas.microsoft.com/office/drawing/2014/main" id="{464F54D8-96C6-8C79-BD4D-1760A9D989A8}"/>
                </a:ext>
              </a:extLst>
            </p:cNvPr>
            <p:cNvSpPr/>
            <p:nvPr/>
          </p:nvSpPr>
          <p:spPr>
            <a:xfrm rot="19451481">
              <a:off x="4950639" y="4294400"/>
              <a:ext cx="643252" cy="1072860"/>
            </a:xfrm>
            <a:custGeom>
              <a:avLst/>
              <a:gdLst>
                <a:gd name="csX0" fmla="*/ 0 w 995787"/>
                <a:gd name="csY0" fmla="*/ 833014 h 1364419"/>
                <a:gd name="csX1" fmla="*/ 19150 w 995787"/>
                <a:gd name="csY1" fmla="*/ 411719 h 1364419"/>
                <a:gd name="csX2" fmla="*/ 287246 w 995787"/>
                <a:gd name="csY2" fmla="*/ 0 h 1364419"/>
                <a:gd name="csX3" fmla="*/ 804289 w 995787"/>
                <a:gd name="csY3" fmla="*/ 33512 h 1364419"/>
                <a:gd name="csX4" fmla="*/ 995787 w 995787"/>
                <a:gd name="csY4" fmla="*/ 354270 h 1364419"/>
                <a:gd name="csX5" fmla="*/ 641517 w 995787"/>
                <a:gd name="csY5" fmla="*/ 1292607 h 1364419"/>
                <a:gd name="csX6" fmla="*/ 426082 w 995787"/>
                <a:gd name="csY6" fmla="*/ 1364419 h 1364419"/>
                <a:gd name="csX7" fmla="*/ 335121 w 995787"/>
                <a:gd name="csY7" fmla="*/ 1072385 h 1364419"/>
                <a:gd name="csX8" fmla="*/ 0 w 995787"/>
                <a:gd name="csY8" fmla="*/ 833014 h 136441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995787" h="1364419">
                  <a:moveTo>
                    <a:pt x="0" y="833014"/>
                  </a:moveTo>
                  <a:lnTo>
                    <a:pt x="19150" y="411719"/>
                  </a:lnTo>
                  <a:lnTo>
                    <a:pt x="287246" y="0"/>
                  </a:lnTo>
                  <a:lnTo>
                    <a:pt x="804289" y="33512"/>
                  </a:lnTo>
                  <a:lnTo>
                    <a:pt x="995787" y="354270"/>
                  </a:lnTo>
                  <a:lnTo>
                    <a:pt x="641517" y="1292607"/>
                  </a:lnTo>
                  <a:lnTo>
                    <a:pt x="426082" y="1364419"/>
                  </a:lnTo>
                  <a:lnTo>
                    <a:pt x="335121" y="1072385"/>
                  </a:lnTo>
                  <a:lnTo>
                    <a:pt x="0" y="833014"/>
                  </a:lnTo>
                  <a:close/>
                </a:path>
              </a:pathLst>
            </a:custGeom>
            <a:solidFill>
              <a:srgbClr val="D5E8D4">
                <a:alpha val="82000"/>
              </a:srgbClr>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latin typeface="Helvetica" pitchFamily="2" charset="0"/>
              </a:endParaRPr>
            </a:p>
          </p:txBody>
        </p:sp>
        <p:cxnSp>
          <p:nvCxnSpPr>
            <p:cNvPr id="29" name="Straight Arrow Connector 28">
              <a:extLst>
                <a:ext uri="{FF2B5EF4-FFF2-40B4-BE49-F238E27FC236}">
                  <a16:creationId xmlns:a16="http://schemas.microsoft.com/office/drawing/2014/main" id="{9FC33D85-2796-A60C-D444-174F24C1CDC3}"/>
                </a:ext>
              </a:extLst>
            </p:cNvPr>
            <p:cNvCxnSpPr>
              <a:cxnSpLocks/>
              <a:endCxn id="28" idx="3"/>
            </p:cNvCxnSpPr>
            <p:nvPr/>
          </p:nvCxnSpPr>
          <p:spPr>
            <a:xfrm flipV="1">
              <a:off x="4867711" y="4301367"/>
              <a:ext cx="266629" cy="171740"/>
            </a:xfrm>
            <a:prstGeom prst="straightConnector1">
              <a:avLst/>
            </a:prstGeom>
            <a:ln w="31750">
              <a:solidFill>
                <a:srgbClr val="82B366"/>
              </a:solidFill>
              <a:headEnd type="oval" w="med" len="med"/>
              <a:tailEnd type="triangle" w="med" len="med"/>
            </a:ln>
          </p:spPr>
          <p:style>
            <a:lnRef idx="2">
              <a:schemeClr val="accent1"/>
            </a:lnRef>
            <a:fillRef idx="0">
              <a:schemeClr val="accent1"/>
            </a:fillRef>
            <a:effectRef idx="1">
              <a:schemeClr val="accent1"/>
            </a:effectRef>
            <a:fontRef idx="minor">
              <a:schemeClr val="tx1"/>
            </a:fontRef>
          </p:style>
        </p:cxnSp>
        <p:cxnSp>
          <p:nvCxnSpPr>
            <p:cNvPr id="30" name="Straight Arrow Connector 29">
              <a:extLst>
                <a:ext uri="{FF2B5EF4-FFF2-40B4-BE49-F238E27FC236}">
                  <a16:creationId xmlns:a16="http://schemas.microsoft.com/office/drawing/2014/main" id="{A951FEC7-0B06-4D4C-1D0A-E143C7B4E23E}"/>
                </a:ext>
              </a:extLst>
            </p:cNvPr>
            <p:cNvCxnSpPr>
              <a:cxnSpLocks/>
              <a:stCxn id="28" idx="3"/>
              <a:endCxn id="28" idx="4"/>
            </p:cNvCxnSpPr>
            <p:nvPr/>
          </p:nvCxnSpPr>
          <p:spPr>
            <a:xfrm>
              <a:off x="5134340" y="4301367"/>
              <a:ext cx="247885" cy="132165"/>
            </a:xfrm>
            <a:prstGeom prst="straightConnector1">
              <a:avLst/>
            </a:prstGeom>
            <a:ln w="31750">
              <a:solidFill>
                <a:srgbClr val="82B366"/>
              </a:solidFill>
              <a:headEnd type="oval" w="med" len="med"/>
              <a:tailEnd type="triangle" w="med" len="med"/>
            </a:ln>
          </p:spPr>
          <p:style>
            <a:lnRef idx="2">
              <a:schemeClr val="accent1"/>
            </a:lnRef>
            <a:fillRef idx="0">
              <a:schemeClr val="accent1"/>
            </a:fillRef>
            <a:effectRef idx="1">
              <a:schemeClr val="accent1"/>
            </a:effectRef>
            <a:fontRef idx="minor">
              <a:schemeClr val="tx1"/>
            </a:fontRef>
          </p:style>
        </p:cxnSp>
        <p:cxnSp>
          <p:nvCxnSpPr>
            <p:cNvPr id="31" name="Straight Arrow Connector 30">
              <a:extLst>
                <a:ext uri="{FF2B5EF4-FFF2-40B4-BE49-F238E27FC236}">
                  <a16:creationId xmlns:a16="http://schemas.microsoft.com/office/drawing/2014/main" id="{0007DFAF-8583-C8F3-DD3D-4B9E20B7031D}"/>
                </a:ext>
              </a:extLst>
            </p:cNvPr>
            <p:cNvCxnSpPr>
              <a:cxnSpLocks/>
              <a:stCxn id="28" idx="0"/>
              <a:endCxn id="28" idx="1"/>
            </p:cNvCxnSpPr>
            <p:nvPr/>
          </p:nvCxnSpPr>
          <p:spPr>
            <a:xfrm flipH="1" flipV="1">
              <a:off x="4897025" y="4839283"/>
              <a:ext cx="183788" cy="275890"/>
            </a:xfrm>
            <a:prstGeom prst="straightConnector1">
              <a:avLst/>
            </a:prstGeom>
            <a:ln>
              <a:solidFill>
                <a:srgbClr val="82B366"/>
              </a:solidFill>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32" name="Straight Arrow Connector 31">
              <a:extLst>
                <a:ext uri="{FF2B5EF4-FFF2-40B4-BE49-F238E27FC236}">
                  <a16:creationId xmlns:a16="http://schemas.microsoft.com/office/drawing/2014/main" id="{FD436634-3527-7B3C-F283-B255BCAD6F96}"/>
                </a:ext>
              </a:extLst>
            </p:cNvPr>
            <p:cNvCxnSpPr>
              <a:cxnSpLocks/>
              <a:endCxn id="28" idx="2"/>
            </p:cNvCxnSpPr>
            <p:nvPr/>
          </p:nvCxnSpPr>
          <p:spPr>
            <a:xfrm flipH="1" flipV="1">
              <a:off x="4848060" y="4475412"/>
              <a:ext cx="48965" cy="363871"/>
            </a:xfrm>
            <a:prstGeom prst="straightConnector1">
              <a:avLst/>
            </a:prstGeom>
            <a:ln>
              <a:solidFill>
                <a:srgbClr val="82B366"/>
              </a:solidFill>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33" name="Straight Arrow Connector 32">
              <a:extLst>
                <a:ext uri="{FF2B5EF4-FFF2-40B4-BE49-F238E27FC236}">
                  <a16:creationId xmlns:a16="http://schemas.microsoft.com/office/drawing/2014/main" id="{7C500ADB-A880-3691-0701-F7B142EE688A}"/>
                </a:ext>
              </a:extLst>
            </p:cNvPr>
            <p:cNvCxnSpPr>
              <a:cxnSpLocks/>
              <a:stCxn id="28" idx="4"/>
              <a:endCxn id="28" idx="5"/>
            </p:cNvCxnSpPr>
            <p:nvPr/>
          </p:nvCxnSpPr>
          <p:spPr>
            <a:xfrm>
              <a:off x="5382225" y="4433532"/>
              <a:ext cx="246097" cy="732253"/>
            </a:xfrm>
            <a:prstGeom prst="straightConnector1">
              <a:avLst/>
            </a:prstGeom>
            <a:ln w="31750">
              <a:solidFill>
                <a:srgbClr val="82B366"/>
              </a:solidFill>
              <a:headEnd type="oval" w="med" len="med"/>
              <a:tailEnd type="triangle" w="med" len="med"/>
            </a:ln>
          </p:spPr>
          <p:style>
            <a:lnRef idx="2">
              <a:schemeClr val="accent1"/>
            </a:lnRef>
            <a:fillRef idx="0">
              <a:schemeClr val="accent1"/>
            </a:fillRef>
            <a:effectRef idx="1">
              <a:schemeClr val="accent1"/>
            </a:effectRef>
            <a:fontRef idx="minor">
              <a:schemeClr val="tx1"/>
            </a:fontRef>
          </p:style>
        </p:cxnSp>
        <p:cxnSp>
          <p:nvCxnSpPr>
            <p:cNvPr id="34" name="Straight Arrow Connector 33">
              <a:extLst>
                <a:ext uri="{FF2B5EF4-FFF2-40B4-BE49-F238E27FC236}">
                  <a16:creationId xmlns:a16="http://schemas.microsoft.com/office/drawing/2014/main" id="{1D3E307C-1D7E-6FF7-0F6D-E5E04C0CAB8B}"/>
                </a:ext>
              </a:extLst>
            </p:cNvPr>
            <p:cNvCxnSpPr>
              <a:cxnSpLocks/>
              <a:stCxn id="28" idx="7"/>
              <a:endCxn id="28" idx="0"/>
            </p:cNvCxnSpPr>
            <p:nvPr/>
          </p:nvCxnSpPr>
          <p:spPr>
            <a:xfrm flipH="1" flipV="1">
              <a:off x="5080813" y="5115173"/>
              <a:ext cx="285684" cy="25984"/>
            </a:xfrm>
            <a:prstGeom prst="straightConnector1">
              <a:avLst/>
            </a:prstGeom>
            <a:ln>
              <a:solidFill>
                <a:srgbClr val="82B366"/>
              </a:solidFill>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35" name="Straight Arrow Connector 34">
              <a:extLst>
                <a:ext uri="{FF2B5EF4-FFF2-40B4-BE49-F238E27FC236}">
                  <a16:creationId xmlns:a16="http://schemas.microsoft.com/office/drawing/2014/main" id="{CC0376DF-B375-C9AB-68A9-5CA657356815}"/>
                </a:ext>
              </a:extLst>
            </p:cNvPr>
            <p:cNvCxnSpPr>
              <a:cxnSpLocks/>
              <a:stCxn id="28" idx="5"/>
              <a:endCxn id="28" idx="6"/>
            </p:cNvCxnSpPr>
            <p:nvPr/>
          </p:nvCxnSpPr>
          <p:spPr>
            <a:xfrm flipH="1">
              <a:off x="5548500" y="5165785"/>
              <a:ext cx="79822" cy="127218"/>
            </a:xfrm>
            <a:prstGeom prst="straightConnector1">
              <a:avLst/>
            </a:prstGeom>
            <a:ln>
              <a:solidFill>
                <a:srgbClr val="82B366"/>
              </a:solidFill>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36" name="Straight Arrow Connector 35">
              <a:extLst>
                <a:ext uri="{FF2B5EF4-FFF2-40B4-BE49-F238E27FC236}">
                  <a16:creationId xmlns:a16="http://schemas.microsoft.com/office/drawing/2014/main" id="{EE4629B0-2496-5442-F6CB-6B5CC32E1AC8}"/>
                </a:ext>
              </a:extLst>
            </p:cNvPr>
            <p:cNvCxnSpPr>
              <a:cxnSpLocks/>
              <a:stCxn id="28" idx="6"/>
              <a:endCxn id="28" idx="7"/>
            </p:cNvCxnSpPr>
            <p:nvPr/>
          </p:nvCxnSpPr>
          <p:spPr>
            <a:xfrm flipH="1" flipV="1">
              <a:off x="5366496" y="5141158"/>
              <a:ext cx="182003" cy="151845"/>
            </a:xfrm>
            <a:prstGeom prst="straightConnector1">
              <a:avLst/>
            </a:prstGeom>
            <a:ln>
              <a:solidFill>
                <a:srgbClr val="82B366"/>
              </a:solidFill>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37" name="Oval 36">
              <a:extLst>
                <a:ext uri="{FF2B5EF4-FFF2-40B4-BE49-F238E27FC236}">
                  <a16:creationId xmlns:a16="http://schemas.microsoft.com/office/drawing/2014/main" id="{4A950BAE-86DB-54BF-3C46-02C418E73109}"/>
                </a:ext>
              </a:extLst>
            </p:cNvPr>
            <p:cNvSpPr/>
            <p:nvPr/>
          </p:nvSpPr>
          <p:spPr>
            <a:xfrm>
              <a:off x="2078809" y="4933071"/>
              <a:ext cx="58415" cy="58415"/>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Helvetica" pitchFamily="2" charset="0"/>
              </a:endParaRPr>
            </a:p>
          </p:txBody>
        </p:sp>
        <p:sp>
          <p:nvSpPr>
            <p:cNvPr id="38" name="Oval 37">
              <a:extLst>
                <a:ext uri="{FF2B5EF4-FFF2-40B4-BE49-F238E27FC236}">
                  <a16:creationId xmlns:a16="http://schemas.microsoft.com/office/drawing/2014/main" id="{68A59713-C170-87DB-B2BF-14095B45CABC}"/>
                </a:ext>
              </a:extLst>
            </p:cNvPr>
            <p:cNvSpPr/>
            <p:nvPr/>
          </p:nvSpPr>
          <p:spPr>
            <a:xfrm>
              <a:off x="1706633" y="4928543"/>
              <a:ext cx="58415" cy="64257"/>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Helvetica" pitchFamily="2" charset="0"/>
              </a:endParaRPr>
            </a:p>
          </p:txBody>
        </p:sp>
        <p:sp>
          <p:nvSpPr>
            <p:cNvPr id="39" name="Oval 38">
              <a:extLst>
                <a:ext uri="{FF2B5EF4-FFF2-40B4-BE49-F238E27FC236}">
                  <a16:creationId xmlns:a16="http://schemas.microsoft.com/office/drawing/2014/main" id="{C23CD57D-A227-80E1-DBA4-A21EB6745501}"/>
                </a:ext>
              </a:extLst>
            </p:cNvPr>
            <p:cNvSpPr/>
            <p:nvPr/>
          </p:nvSpPr>
          <p:spPr>
            <a:xfrm>
              <a:off x="1647276" y="5239763"/>
              <a:ext cx="58415" cy="64257"/>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Helvetica" pitchFamily="2" charset="0"/>
              </a:endParaRPr>
            </a:p>
          </p:txBody>
        </p:sp>
        <p:sp>
          <p:nvSpPr>
            <p:cNvPr id="40" name="Oval 39">
              <a:extLst>
                <a:ext uri="{FF2B5EF4-FFF2-40B4-BE49-F238E27FC236}">
                  <a16:creationId xmlns:a16="http://schemas.microsoft.com/office/drawing/2014/main" id="{A1B794BF-5A69-ED41-8BCE-6CBE687E306C}"/>
                </a:ext>
              </a:extLst>
            </p:cNvPr>
            <p:cNvSpPr/>
            <p:nvPr/>
          </p:nvSpPr>
          <p:spPr>
            <a:xfrm>
              <a:off x="5520173" y="4897619"/>
              <a:ext cx="58415" cy="64257"/>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Helvetica" pitchFamily="2" charset="0"/>
              </a:endParaRPr>
            </a:p>
          </p:txBody>
        </p:sp>
        <p:sp>
          <p:nvSpPr>
            <p:cNvPr id="41" name="TextBox 40">
              <a:extLst>
                <a:ext uri="{FF2B5EF4-FFF2-40B4-BE49-F238E27FC236}">
                  <a16:creationId xmlns:a16="http://schemas.microsoft.com/office/drawing/2014/main" id="{F99F1E98-BCF6-16D4-ADD4-F4A731AB4A03}"/>
                </a:ext>
              </a:extLst>
            </p:cNvPr>
            <p:cNvSpPr txBox="1"/>
            <p:nvPr/>
          </p:nvSpPr>
          <p:spPr>
            <a:xfrm>
              <a:off x="5349111" y="5253425"/>
              <a:ext cx="500566" cy="253916"/>
            </a:xfrm>
            <a:prstGeom prst="rect">
              <a:avLst/>
            </a:prstGeom>
            <a:noFill/>
          </p:spPr>
          <p:txBody>
            <a:bodyPr wrap="square" rtlCol="0">
              <a:spAutoFit/>
            </a:bodyPr>
            <a:lstStyle/>
            <a:p>
              <a:r>
                <a:rPr lang="en-US" sz="1050" i="1" dirty="0">
                  <a:latin typeface="Helvetica" pitchFamily="2" charset="0"/>
                </a:rPr>
                <a:t>Stop</a:t>
              </a:r>
            </a:p>
          </p:txBody>
        </p:sp>
        <p:sp>
          <p:nvSpPr>
            <p:cNvPr id="42" name="TextBox 41">
              <a:extLst>
                <a:ext uri="{FF2B5EF4-FFF2-40B4-BE49-F238E27FC236}">
                  <a16:creationId xmlns:a16="http://schemas.microsoft.com/office/drawing/2014/main" id="{A5AA662E-E73F-2771-D925-B89E95FD49CD}"/>
                </a:ext>
              </a:extLst>
            </p:cNvPr>
            <p:cNvSpPr txBox="1"/>
            <p:nvPr/>
          </p:nvSpPr>
          <p:spPr>
            <a:xfrm>
              <a:off x="4460659" y="4213881"/>
              <a:ext cx="607993" cy="275490"/>
            </a:xfrm>
            <a:prstGeom prst="rect">
              <a:avLst/>
            </a:prstGeom>
            <a:noFill/>
          </p:spPr>
          <p:txBody>
            <a:bodyPr wrap="square" rtlCol="0">
              <a:spAutoFit/>
            </a:bodyPr>
            <a:lstStyle/>
            <a:p>
              <a:r>
                <a:rPr lang="en-US" sz="1050" i="1" dirty="0">
                  <a:latin typeface="Helvetica" pitchFamily="2" charset="0"/>
                </a:rPr>
                <a:t>Start</a:t>
              </a:r>
            </a:p>
          </p:txBody>
        </p:sp>
        <p:sp>
          <p:nvSpPr>
            <p:cNvPr id="43" name="Rectangle 42">
              <a:extLst>
                <a:ext uri="{FF2B5EF4-FFF2-40B4-BE49-F238E27FC236}">
                  <a16:creationId xmlns:a16="http://schemas.microsoft.com/office/drawing/2014/main" id="{EF08E638-5351-F138-071A-26B2017FC246}"/>
                </a:ext>
              </a:extLst>
            </p:cNvPr>
            <p:cNvSpPr/>
            <p:nvPr/>
          </p:nvSpPr>
          <p:spPr>
            <a:xfrm>
              <a:off x="452070" y="3879343"/>
              <a:ext cx="450759" cy="176463"/>
            </a:xfrm>
            <a:prstGeom prst="rect">
              <a:avLst/>
            </a:prstGeom>
            <a:solidFill>
              <a:srgbClr val="DAE8FC"/>
            </a:solidFill>
            <a:ln>
              <a:solidFill>
                <a:srgbClr val="6C8EB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Helvetica" pitchFamily="2" charset="0"/>
              </a:endParaRPr>
            </a:p>
          </p:txBody>
        </p:sp>
        <p:sp>
          <p:nvSpPr>
            <p:cNvPr id="44" name="Rectangle 43">
              <a:extLst>
                <a:ext uri="{FF2B5EF4-FFF2-40B4-BE49-F238E27FC236}">
                  <a16:creationId xmlns:a16="http://schemas.microsoft.com/office/drawing/2014/main" id="{3C9E7A72-5FE2-20E0-AB1E-FD76CF6A1921}"/>
                </a:ext>
              </a:extLst>
            </p:cNvPr>
            <p:cNvSpPr/>
            <p:nvPr/>
          </p:nvSpPr>
          <p:spPr>
            <a:xfrm>
              <a:off x="2016268" y="3884812"/>
              <a:ext cx="453140" cy="176463"/>
            </a:xfrm>
            <a:prstGeom prst="rect">
              <a:avLst/>
            </a:prstGeom>
            <a:solidFill>
              <a:srgbClr val="D5E8D4"/>
            </a:solidFill>
            <a:ln>
              <a:solidFill>
                <a:srgbClr val="82B3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Helvetica" pitchFamily="2" charset="0"/>
              </a:endParaRPr>
            </a:p>
          </p:txBody>
        </p:sp>
        <p:cxnSp>
          <p:nvCxnSpPr>
            <p:cNvPr id="45" name="Straight Arrow Connector 44">
              <a:extLst>
                <a:ext uri="{FF2B5EF4-FFF2-40B4-BE49-F238E27FC236}">
                  <a16:creationId xmlns:a16="http://schemas.microsoft.com/office/drawing/2014/main" id="{8D9233F9-EFC4-A039-9143-228662901445}"/>
                </a:ext>
              </a:extLst>
            </p:cNvPr>
            <p:cNvCxnSpPr>
              <a:cxnSpLocks/>
            </p:cNvCxnSpPr>
            <p:nvPr/>
          </p:nvCxnSpPr>
          <p:spPr>
            <a:xfrm flipH="1">
              <a:off x="5499470" y="3975434"/>
              <a:ext cx="285608" cy="0"/>
            </a:xfrm>
            <a:prstGeom prst="straightConnector1">
              <a:avLst/>
            </a:prstGeom>
            <a:ln w="31750">
              <a:solidFill>
                <a:srgbClr val="82B366"/>
              </a:solidFill>
              <a:headEnd type="oval" w="med" len="med"/>
              <a:tailEnd type="triangle" w="med" len="med"/>
            </a:ln>
          </p:spPr>
          <p:style>
            <a:lnRef idx="2">
              <a:schemeClr val="accent1"/>
            </a:lnRef>
            <a:fillRef idx="0">
              <a:schemeClr val="accent1"/>
            </a:fillRef>
            <a:effectRef idx="1">
              <a:schemeClr val="accent1"/>
            </a:effectRef>
            <a:fontRef idx="minor">
              <a:schemeClr val="tx1"/>
            </a:fontRef>
          </p:style>
        </p:cxnSp>
        <p:sp>
          <p:nvSpPr>
            <p:cNvPr id="46" name="Oval 45">
              <a:extLst>
                <a:ext uri="{FF2B5EF4-FFF2-40B4-BE49-F238E27FC236}">
                  <a16:creationId xmlns:a16="http://schemas.microsoft.com/office/drawing/2014/main" id="{D56CC439-488E-93FD-CEA9-64839415E470}"/>
                </a:ext>
              </a:extLst>
            </p:cNvPr>
            <p:cNvSpPr/>
            <p:nvPr/>
          </p:nvSpPr>
          <p:spPr>
            <a:xfrm>
              <a:off x="6264152" y="3891412"/>
              <a:ext cx="182880" cy="18288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Helvetica" pitchFamily="2" charset="0"/>
              </a:endParaRPr>
            </a:p>
          </p:txBody>
        </p:sp>
        <p:sp>
          <p:nvSpPr>
            <p:cNvPr id="47" name="TextBox 46">
              <a:extLst>
                <a:ext uri="{FF2B5EF4-FFF2-40B4-BE49-F238E27FC236}">
                  <a16:creationId xmlns:a16="http://schemas.microsoft.com/office/drawing/2014/main" id="{8AD0B724-0670-6960-C5C5-1B05E195BC80}"/>
                </a:ext>
              </a:extLst>
            </p:cNvPr>
            <p:cNvSpPr txBox="1"/>
            <p:nvPr/>
          </p:nvSpPr>
          <p:spPr>
            <a:xfrm>
              <a:off x="411981" y="6098529"/>
              <a:ext cx="2865767" cy="500891"/>
            </a:xfrm>
            <a:prstGeom prst="rect">
              <a:avLst/>
            </a:prstGeom>
            <a:noFill/>
          </p:spPr>
          <p:txBody>
            <a:bodyPr wrap="square" rtlCol="0">
              <a:spAutoFit/>
            </a:bodyPr>
            <a:lstStyle/>
            <a:p>
              <a:pPr algn="ctr"/>
              <a:r>
                <a:rPr lang="en-US" sz="1200" dirty="0">
                  <a:latin typeface="Helvetica" pitchFamily="2" charset="0"/>
                </a:rPr>
                <a:t>PIP by Casting Horizontal Rays and Counting Intersections</a:t>
              </a:r>
            </a:p>
          </p:txBody>
        </p:sp>
        <p:sp>
          <p:nvSpPr>
            <p:cNvPr id="48" name="TextBox 47">
              <a:extLst>
                <a:ext uri="{FF2B5EF4-FFF2-40B4-BE49-F238E27FC236}">
                  <a16:creationId xmlns:a16="http://schemas.microsoft.com/office/drawing/2014/main" id="{467BA0F3-04CC-1164-5DD9-E5465AA97CE8}"/>
                </a:ext>
              </a:extLst>
            </p:cNvPr>
            <p:cNvSpPr txBox="1"/>
            <p:nvPr/>
          </p:nvSpPr>
          <p:spPr>
            <a:xfrm>
              <a:off x="3914406" y="6096085"/>
              <a:ext cx="3286777" cy="500891"/>
            </a:xfrm>
            <a:prstGeom prst="rect">
              <a:avLst/>
            </a:prstGeom>
            <a:noFill/>
          </p:spPr>
          <p:txBody>
            <a:bodyPr wrap="square" rtlCol="0">
              <a:spAutoFit/>
            </a:bodyPr>
            <a:lstStyle/>
            <a:p>
              <a:pPr algn="ctr"/>
              <a:r>
                <a:rPr lang="en-US" sz="1200" dirty="0">
                  <a:latin typeface="Helvetica" pitchFamily="2" charset="0"/>
                </a:rPr>
                <a:t>Polygon Intersection Test by Casting Rays along Boundary</a:t>
              </a:r>
            </a:p>
          </p:txBody>
        </p:sp>
        <p:sp>
          <p:nvSpPr>
            <p:cNvPr id="49" name="Rectangle 48">
              <a:extLst>
                <a:ext uri="{FF2B5EF4-FFF2-40B4-BE49-F238E27FC236}">
                  <a16:creationId xmlns:a16="http://schemas.microsoft.com/office/drawing/2014/main" id="{1CF33CC9-9A55-7AAB-0B99-ED350E3C6444}"/>
                </a:ext>
              </a:extLst>
            </p:cNvPr>
            <p:cNvSpPr>
              <a:spLocks/>
            </p:cNvSpPr>
            <p:nvPr/>
          </p:nvSpPr>
          <p:spPr>
            <a:xfrm>
              <a:off x="4440493" y="3884416"/>
              <a:ext cx="456560" cy="184152"/>
            </a:xfrm>
            <a:prstGeom prst="rect">
              <a:avLst/>
            </a:prstGeom>
            <a:noFill/>
            <a:ln w="12700">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Helvetica" pitchFamily="2" charset="0"/>
              </a:endParaRPr>
            </a:p>
          </p:txBody>
        </p:sp>
        <p:sp>
          <p:nvSpPr>
            <p:cNvPr id="50" name="TextBox 49">
              <a:extLst>
                <a:ext uri="{FF2B5EF4-FFF2-40B4-BE49-F238E27FC236}">
                  <a16:creationId xmlns:a16="http://schemas.microsoft.com/office/drawing/2014/main" id="{8242C0F5-534B-A6B0-A07A-2C3EED047A3A}"/>
                </a:ext>
              </a:extLst>
            </p:cNvPr>
            <p:cNvSpPr txBox="1"/>
            <p:nvPr/>
          </p:nvSpPr>
          <p:spPr>
            <a:xfrm>
              <a:off x="911176" y="3833703"/>
              <a:ext cx="1232333" cy="300535"/>
            </a:xfrm>
            <a:prstGeom prst="rect">
              <a:avLst/>
            </a:prstGeom>
            <a:noFill/>
          </p:spPr>
          <p:txBody>
            <a:bodyPr wrap="square" rtlCol="0">
              <a:spAutoFit/>
            </a:bodyPr>
            <a:lstStyle/>
            <a:p>
              <a:r>
                <a:rPr lang="en-US" sz="1200" dirty="0">
                  <a:latin typeface="Helvetica" pitchFamily="2" charset="0"/>
                </a:rPr>
                <a:t>Indexed Side</a:t>
              </a:r>
            </a:p>
          </p:txBody>
        </p:sp>
        <p:sp>
          <p:nvSpPr>
            <p:cNvPr id="51" name="TextBox 50">
              <a:extLst>
                <a:ext uri="{FF2B5EF4-FFF2-40B4-BE49-F238E27FC236}">
                  <a16:creationId xmlns:a16="http://schemas.microsoft.com/office/drawing/2014/main" id="{C043866E-3AC0-0F39-2551-6842B48E09F2}"/>
                </a:ext>
              </a:extLst>
            </p:cNvPr>
            <p:cNvSpPr txBox="1"/>
            <p:nvPr/>
          </p:nvSpPr>
          <p:spPr>
            <a:xfrm>
              <a:off x="2462274" y="3833963"/>
              <a:ext cx="1057304" cy="276999"/>
            </a:xfrm>
            <a:prstGeom prst="rect">
              <a:avLst/>
            </a:prstGeom>
            <a:noFill/>
          </p:spPr>
          <p:txBody>
            <a:bodyPr wrap="square" rtlCol="0">
              <a:spAutoFit/>
            </a:bodyPr>
            <a:lstStyle/>
            <a:p>
              <a:r>
                <a:rPr lang="en-US" sz="1200" dirty="0">
                  <a:latin typeface="Helvetica" pitchFamily="2" charset="0"/>
                </a:rPr>
                <a:t>Query Side</a:t>
              </a:r>
            </a:p>
          </p:txBody>
        </p:sp>
        <p:sp>
          <p:nvSpPr>
            <p:cNvPr id="52" name="TextBox 51">
              <a:extLst>
                <a:ext uri="{FF2B5EF4-FFF2-40B4-BE49-F238E27FC236}">
                  <a16:creationId xmlns:a16="http://schemas.microsoft.com/office/drawing/2014/main" id="{18B7DB3E-E8D1-2A4F-1908-D385EE4D6F15}"/>
                </a:ext>
              </a:extLst>
            </p:cNvPr>
            <p:cNvSpPr txBox="1"/>
            <p:nvPr/>
          </p:nvSpPr>
          <p:spPr>
            <a:xfrm>
              <a:off x="4897053" y="3841022"/>
              <a:ext cx="685055" cy="276999"/>
            </a:xfrm>
            <a:prstGeom prst="rect">
              <a:avLst/>
            </a:prstGeom>
            <a:noFill/>
          </p:spPr>
          <p:txBody>
            <a:bodyPr wrap="square" rtlCol="0">
              <a:spAutoFit/>
            </a:bodyPr>
            <a:lstStyle/>
            <a:p>
              <a:r>
                <a:rPr lang="en-US" sz="1200" dirty="0">
                  <a:latin typeface="Helvetica" pitchFamily="2" charset="0"/>
                </a:rPr>
                <a:t>AABB</a:t>
              </a:r>
            </a:p>
          </p:txBody>
        </p:sp>
        <p:sp>
          <p:nvSpPr>
            <p:cNvPr id="53" name="TextBox 52">
              <a:extLst>
                <a:ext uri="{FF2B5EF4-FFF2-40B4-BE49-F238E27FC236}">
                  <a16:creationId xmlns:a16="http://schemas.microsoft.com/office/drawing/2014/main" id="{9416EC40-D805-57FA-8755-9001933D44A3}"/>
                </a:ext>
              </a:extLst>
            </p:cNvPr>
            <p:cNvSpPr txBox="1"/>
            <p:nvPr/>
          </p:nvSpPr>
          <p:spPr>
            <a:xfrm>
              <a:off x="5823600" y="3838910"/>
              <a:ext cx="457176" cy="276999"/>
            </a:xfrm>
            <a:prstGeom prst="rect">
              <a:avLst/>
            </a:prstGeom>
            <a:noFill/>
          </p:spPr>
          <p:txBody>
            <a:bodyPr wrap="none" rtlCol="0">
              <a:spAutoFit/>
            </a:bodyPr>
            <a:lstStyle/>
            <a:p>
              <a:r>
                <a:rPr lang="en-US" sz="1200" dirty="0">
                  <a:latin typeface="Helvetica" pitchFamily="2" charset="0"/>
                </a:rPr>
                <a:t>Ray</a:t>
              </a:r>
            </a:p>
          </p:txBody>
        </p:sp>
        <p:sp>
          <p:nvSpPr>
            <p:cNvPr id="54" name="TextBox 53">
              <a:extLst>
                <a:ext uri="{FF2B5EF4-FFF2-40B4-BE49-F238E27FC236}">
                  <a16:creationId xmlns:a16="http://schemas.microsoft.com/office/drawing/2014/main" id="{0604F100-405D-8558-E161-18593253839E}"/>
                </a:ext>
              </a:extLst>
            </p:cNvPr>
            <p:cNvSpPr txBox="1"/>
            <p:nvPr/>
          </p:nvSpPr>
          <p:spPr>
            <a:xfrm>
              <a:off x="6457667" y="3831852"/>
              <a:ext cx="764953" cy="276999"/>
            </a:xfrm>
            <a:prstGeom prst="rect">
              <a:avLst/>
            </a:prstGeom>
            <a:noFill/>
          </p:spPr>
          <p:txBody>
            <a:bodyPr wrap="none" rtlCol="0">
              <a:spAutoFit/>
            </a:bodyPr>
            <a:lstStyle/>
            <a:p>
              <a:r>
                <a:rPr lang="en-US" sz="1200" dirty="0">
                  <a:latin typeface="Helvetica" pitchFamily="2" charset="0"/>
                </a:rPr>
                <a:t>Hit Point</a:t>
              </a:r>
            </a:p>
          </p:txBody>
        </p:sp>
        <p:sp>
          <p:nvSpPr>
            <p:cNvPr id="55" name="Rectangle 54">
              <a:extLst>
                <a:ext uri="{FF2B5EF4-FFF2-40B4-BE49-F238E27FC236}">
                  <a16:creationId xmlns:a16="http://schemas.microsoft.com/office/drawing/2014/main" id="{33C4E98E-CC45-B692-63DC-9FF56DBE9644}"/>
                </a:ext>
              </a:extLst>
            </p:cNvPr>
            <p:cNvSpPr/>
            <p:nvPr/>
          </p:nvSpPr>
          <p:spPr>
            <a:xfrm>
              <a:off x="3433915" y="3886963"/>
              <a:ext cx="450759" cy="176463"/>
            </a:xfrm>
            <a:prstGeom prst="rect">
              <a:avLst/>
            </a:prstGeom>
            <a:noFill/>
            <a:ln>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Helvetica" pitchFamily="2" charset="0"/>
              </a:endParaRPr>
            </a:p>
          </p:txBody>
        </p:sp>
        <p:sp>
          <p:nvSpPr>
            <p:cNvPr id="56" name="TextBox 55">
              <a:extLst>
                <a:ext uri="{FF2B5EF4-FFF2-40B4-BE49-F238E27FC236}">
                  <a16:creationId xmlns:a16="http://schemas.microsoft.com/office/drawing/2014/main" id="{6A38C49D-C3C3-3E95-D0F1-C852E10672F3}"/>
                </a:ext>
              </a:extLst>
            </p:cNvPr>
            <p:cNvSpPr txBox="1"/>
            <p:nvPr/>
          </p:nvSpPr>
          <p:spPr>
            <a:xfrm>
              <a:off x="3896407" y="3848943"/>
              <a:ext cx="564327" cy="276999"/>
            </a:xfrm>
            <a:prstGeom prst="rect">
              <a:avLst/>
            </a:prstGeom>
            <a:noFill/>
          </p:spPr>
          <p:txBody>
            <a:bodyPr wrap="square" rtlCol="0">
              <a:spAutoFit/>
            </a:bodyPr>
            <a:lstStyle/>
            <a:p>
              <a:r>
                <a:rPr lang="en-US" sz="1200" dirty="0">
                  <a:latin typeface="Helvetica" pitchFamily="2" charset="0"/>
                </a:rPr>
                <a:t>Hole</a:t>
              </a:r>
            </a:p>
          </p:txBody>
        </p:sp>
      </p:grpSp>
      <p:grpSp>
        <p:nvGrpSpPr>
          <p:cNvPr id="87" name="Group 86">
            <a:extLst>
              <a:ext uri="{FF2B5EF4-FFF2-40B4-BE49-F238E27FC236}">
                <a16:creationId xmlns:a16="http://schemas.microsoft.com/office/drawing/2014/main" id="{41412443-8DFC-A229-99D0-82F9ED474E94}"/>
              </a:ext>
            </a:extLst>
          </p:cNvPr>
          <p:cNvGrpSpPr/>
          <p:nvPr/>
        </p:nvGrpSpPr>
        <p:grpSpPr>
          <a:xfrm>
            <a:off x="6887867" y="4093285"/>
            <a:ext cx="5117859" cy="2563733"/>
            <a:chOff x="6030118" y="4055806"/>
            <a:chExt cx="6562915" cy="3287617"/>
          </a:xfrm>
        </p:grpSpPr>
        <mc:AlternateContent xmlns:mc="http://schemas.openxmlformats.org/markup-compatibility/2006" xmlns:a14="http://schemas.microsoft.com/office/drawing/2010/main">
          <mc:Choice Requires="a14">
            <p:sp>
              <p:nvSpPr>
                <p:cNvPr id="57" name="TextBox 56">
                  <a:extLst>
                    <a:ext uri="{FF2B5EF4-FFF2-40B4-BE49-F238E27FC236}">
                      <a16:creationId xmlns:a16="http://schemas.microsoft.com/office/drawing/2014/main" id="{61906F5E-C524-6699-04D8-8E2BF358B417}"/>
                    </a:ext>
                  </a:extLst>
                </p:cNvPr>
                <p:cNvSpPr txBox="1"/>
                <p:nvPr/>
              </p:nvSpPr>
              <p:spPr>
                <a:xfrm>
                  <a:off x="8510350" y="4424104"/>
                  <a:ext cx="1051655" cy="830964"/>
                </a:xfrm>
                <a:prstGeom prst="rect">
                  <a:avLst/>
                </a:prstGeom>
                <a:noFill/>
              </p:spPr>
              <p:txBody>
                <a:bodyPr wrap="none" lIns="0" tIns="0" rIns="0" bIns="0" rtlCol="0">
                  <a:spAutoFit/>
                </a:bodyPr>
                <a:lstStyle/>
                <a:p>
                  <a:pPr/>
                  <a14:m>
                    <m:oMathPara xmlns:m="http://schemas.openxmlformats.org/officeDocument/2006/math">
                      <m:oMath>
                        <m:m>
                          <m:mPr>
                            <m:mcs>
                              <m:mc>
                                <m:mcPr>
                                  <m:count m:val="3"/>
                                  <m:mcJc m:val="center"/>
                                </m:mcPr>
                              </m:mc>
                            </m:mcs>
                            <m:ctrlPr>
                              <a:rPr lang="en-US" sz="1600" i="1" smtClean="0">
                                <a:latin typeface="Cambria Math" panose="02040503050406030204" pitchFamily="18" charset="0"/>
                              </a:rPr>
                            </m:ctrlPr>
                          </m:mPr>
                          <m:mr>
                            <m:e>
                              <m:r>
                                <m:rPr>
                                  <m:brk m:alnAt="7"/>
                                </m:rPr>
                                <a:rPr lang="en-US" sz="1600" b="0" i="1" smtClean="0">
                                  <a:latin typeface="Cambria Math" panose="02040503050406030204" pitchFamily="18" charset="0"/>
                                </a:rPr>
                                <m:t>𝑇</m:t>
                              </m:r>
                            </m:e>
                            <m:e>
                              <m:r>
                                <a:rPr lang="en-US" sz="1600" b="0" i="1" smtClean="0">
                                  <a:latin typeface="Cambria Math" panose="02040503050406030204" pitchFamily="18" charset="0"/>
                                </a:rPr>
                                <m:t>𝑇</m:t>
                              </m:r>
                            </m:e>
                            <m:e>
                              <m:r>
                                <a:rPr lang="en-US" sz="1600" b="0" i="1" smtClean="0">
                                  <a:latin typeface="Cambria Math" panose="02040503050406030204" pitchFamily="18" charset="0"/>
                                </a:rPr>
                                <m:t>∗</m:t>
                              </m:r>
                            </m:e>
                          </m:mr>
                          <m:mr>
                            <m:e>
                              <m:r>
                                <a:rPr lang="en-US" sz="1600" b="0" i="1" smtClean="0">
                                  <a:latin typeface="Cambria Math" panose="02040503050406030204" pitchFamily="18" charset="0"/>
                                </a:rPr>
                                <m:t>𝑇</m:t>
                              </m:r>
                            </m:e>
                            <m:e>
                              <m:r>
                                <a:rPr lang="en-US" sz="1600" b="0" i="1" smtClean="0">
                                  <a:latin typeface="Cambria Math" panose="02040503050406030204" pitchFamily="18" charset="0"/>
                                </a:rPr>
                                <m:t>𝑇</m:t>
                              </m:r>
                            </m:e>
                            <m:e>
                              <m:r>
                                <a:rPr lang="en-US" sz="1600" b="0" i="1" smtClean="0">
                                  <a:latin typeface="Cambria Math" panose="02040503050406030204" pitchFamily="18" charset="0"/>
                                </a:rPr>
                                <m:t>∗</m:t>
                              </m:r>
                            </m:e>
                          </m:mr>
                          <m:mr>
                            <m:e>
                              <m:r>
                                <a:rPr lang="en-US" sz="1600" b="0" i="1" smtClean="0">
                                  <a:latin typeface="Cambria Math" panose="02040503050406030204" pitchFamily="18" charset="0"/>
                                </a:rPr>
                                <m:t>∗</m:t>
                              </m:r>
                            </m:e>
                            <m:e>
                              <m:r>
                                <a:rPr lang="en-US" sz="1600" b="0" i="1" smtClean="0">
                                  <a:latin typeface="Cambria Math" panose="02040503050406030204" pitchFamily="18" charset="0"/>
                                </a:rPr>
                                <m:t>∗</m:t>
                              </m:r>
                            </m:e>
                            <m:e>
                              <m:r>
                                <a:rPr lang="en-US" sz="1600" b="0" i="1" smtClean="0">
                                  <a:latin typeface="Cambria Math" panose="02040503050406030204" pitchFamily="18" charset="0"/>
                                </a:rPr>
                                <m:t>∗</m:t>
                              </m:r>
                            </m:e>
                          </m:mr>
                        </m:m>
                      </m:oMath>
                    </m:oMathPara>
                  </a14:m>
                  <a:endParaRPr lang="en-US" sz="1600" dirty="0">
                    <a:latin typeface="Helvetica" pitchFamily="2" charset="0"/>
                  </a:endParaRPr>
                </a:p>
              </p:txBody>
            </p:sp>
          </mc:Choice>
          <mc:Fallback xmlns="">
            <p:sp>
              <p:nvSpPr>
                <p:cNvPr id="57" name="TextBox 56">
                  <a:extLst>
                    <a:ext uri="{FF2B5EF4-FFF2-40B4-BE49-F238E27FC236}">
                      <a16:creationId xmlns:a16="http://schemas.microsoft.com/office/drawing/2014/main" id="{61906F5E-C524-6699-04D8-8E2BF358B417}"/>
                    </a:ext>
                  </a:extLst>
                </p:cNvPr>
                <p:cNvSpPr txBox="1">
                  <a:spLocks noRot="1" noChangeAspect="1" noMove="1" noResize="1" noEditPoints="1" noAdjustHandles="1" noChangeArrowheads="1" noChangeShapeType="1" noTextEdit="1"/>
                </p:cNvSpPr>
                <p:nvPr/>
              </p:nvSpPr>
              <p:spPr>
                <a:xfrm>
                  <a:off x="8510350" y="4424104"/>
                  <a:ext cx="1051655" cy="830964"/>
                </a:xfrm>
                <a:prstGeom prst="rect">
                  <a:avLst/>
                </a:prstGeom>
                <a:blipFill>
                  <a:blip r:embed="rId4"/>
                  <a:stretch>
                    <a:fillRect l="-4545" t="-1961" r="-1515" b="-7843"/>
                  </a:stretch>
                </a:blipFill>
              </p:spPr>
              <p:txBody>
                <a:bodyPr/>
                <a:lstStyle/>
                <a:p>
                  <a:r>
                    <a:rPr lang="en-US">
                      <a:noFill/>
                    </a:rPr>
                    <a:t> </a:t>
                  </a:r>
                </a:p>
              </p:txBody>
            </p:sp>
          </mc:Fallback>
        </mc:AlternateContent>
        <p:sp>
          <p:nvSpPr>
            <p:cNvPr id="58" name="Rectangle 57">
              <a:extLst>
                <a:ext uri="{FF2B5EF4-FFF2-40B4-BE49-F238E27FC236}">
                  <a16:creationId xmlns:a16="http://schemas.microsoft.com/office/drawing/2014/main" id="{36B43CBA-9B2C-CA5C-C97F-57B499B0D600}"/>
                </a:ext>
              </a:extLst>
            </p:cNvPr>
            <p:cNvSpPr/>
            <p:nvPr/>
          </p:nvSpPr>
          <p:spPr>
            <a:xfrm>
              <a:off x="6117207" y="5881245"/>
              <a:ext cx="731520" cy="64008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latin typeface="Helvetica" pitchFamily="2" charset="0"/>
              </a:endParaRPr>
            </a:p>
          </p:txBody>
        </p:sp>
        <mc:AlternateContent xmlns:mc="http://schemas.openxmlformats.org/markup-compatibility/2006" xmlns:a14="http://schemas.microsoft.com/office/drawing/2010/main">
          <mc:Choice Requires="a14">
            <p:sp>
              <p:nvSpPr>
                <p:cNvPr id="59" name="TextBox 58">
                  <a:extLst>
                    <a:ext uri="{FF2B5EF4-FFF2-40B4-BE49-F238E27FC236}">
                      <a16:creationId xmlns:a16="http://schemas.microsoft.com/office/drawing/2014/main" id="{A35FCFD6-875E-7359-01A7-A05DBB947080}"/>
                    </a:ext>
                  </a:extLst>
                </p:cNvPr>
                <p:cNvSpPr txBox="1"/>
                <p:nvPr/>
              </p:nvSpPr>
              <p:spPr>
                <a:xfrm>
                  <a:off x="6108325" y="5922533"/>
                  <a:ext cx="1087423" cy="835075"/>
                </a:xfrm>
                <a:prstGeom prst="rect">
                  <a:avLst/>
                </a:prstGeom>
                <a:noFill/>
              </p:spPr>
              <p:txBody>
                <a:bodyPr wrap="none" lIns="0" tIns="0" rIns="0" bIns="0" rtlCol="0">
                  <a:spAutoFit/>
                </a:bodyPr>
                <a:lstStyle/>
                <a:p>
                  <a:pPr/>
                  <a14:m>
                    <m:oMathPara xmlns:m="http://schemas.openxmlformats.org/officeDocument/2006/math">
                      <m:oMath>
                        <m:m>
                          <m:mPr>
                            <m:mcs>
                              <m:mc>
                                <m:mcPr>
                                  <m:count m:val="3"/>
                                  <m:mcJc m:val="center"/>
                                </m:mcPr>
                              </m:mc>
                            </m:mcs>
                            <m:ctrlPr>
                              <a:rPr lang="en-US" sz="1600" i="1" smtClean="0">
                                <a:latin typeface="Cambria Math" panose="02040503050406030204" pitchFamily="18" charset="0"/>
                              </a:rPr>
                            </m:ctrlPr>
                          </m:mPr>
                          <m:mr>
                            <m:e>
                              <m:r>
                                <m:rPr>
                                  <m:brk m:alnAt="7"/>
                                </m:rPr>
                                <a:rPr lang="en-US" sz="1600" b="0" i="1" smtClean="0">
                                  <a:latin typeface="Cambria Math" panose="02040503050406030204" pitchFamily="18" charset="0"/>
                                </a:rPr>
                                <m:t>𝐹</m:t>
                              </m:r>
                            </m:e>
                            <m:e>
                              <m:r>
                                <a:rPr lang="en-US" sz="1600" b="0" i="1" smtClean="0">
                                  <a:latin typeface="Cambria Math" panose="02040503050406030204" pitchFamily="18" charset="0"/>
                                </a:rPr>
                                <m:t>𝐹</m:t>
                              </m:r>
                            </m:e>
                            <m:e>
                              <m:r>
                                <a:rPr lang="en-US" sz="1600" b="0" i="1" smtClean="0">
                                  <a:latin typeface="Cambria Math" panose="02040503050406030204" pitchFamily="18" charset="0"/>
                                </a:rPr>
                                <m:t>2</m:t>
                              </m:r>
                            </m:e>
                          </m:mr>
                          <m:mr>
                            <m:e>
                              <m:r>
                                <a:rPr lang="en-US" sz="1600" b="0" i="1" smtClean="0">
                                  <a:latin typeface="Cambria Math" panose="02040503050406030204" pitchFamily="18" charset="0"/>
                                </a:rPr>
                                <m:t>𝐹</m:t>
                              </m:r>
                            </m:e>
                            <m:e>
                              <m:r>
                                <a:rPr lang="en-US" sz="1600" b="0" i="1" smtClean="0">
                                  <a:latin typeface="Cambria Math" panose="02040503050406030204" pitchFamily="18" charset="0"/>
                                </a:rPr>
                                <m:t>𝐹</m:t>
                              </m:r>
                            </m:e>
                            <m:e>
                              <m:r>
                                <a:rPr lang="en-US" sz="1600" b="0" i="1" smtClean="0">
                                  <a:latin typeface="Cambria Math" panose="02040503050406030204" pitchFamily="18" charset="0"/>
                                </a:rPr>
                                <m:t>1</m:t>
                              </m:r>
                            </m:e>
                          </m:mr>
                          <m:mr>
                            <m:e>
                              <m:r>
                                <a:rPr lang="en-US" sz="1600" b="0" i="1" smtClean="0">
                                  <a:latin typeface="Cambria Math" panose="02040503050406030204" pitchFamily="18" charset="0"/>
                                </a:rPr>
                                <m:t>0</m:t>
                              </m:r>
                            </m:e>
                            <m:e>
                              <m:r>
                                <a:rPr lang="en-US" sz="1600" b="0" i="1" smtClean="0">
                                  <a:latin typeface="Cambria Math" panose="02040503050406030204" pitchFamily="18" charset="0"/>
                                </a:rPr>
                                <m:t>𝐹</m:t>
                              </m:r>
                            </m:e>
                            <m:e>
                              <m:r>
                                <a:rPr lang="en-US" sz="1600" b="0" i="1" smtClean="0">
                                  <a:latin typeface="Cambria Math" panose="02040503050406030204" pitchFamily="18" charset="0"/>
                                </a:rPr>
                                <m:t>2</m:t>
                              </m:r>
                            </m:e>
                          </m:mr>
                        </m:m>
                      </m:oMath>
                    </m:oMathPara>
                  </a14:m>
                  <a:endParaRPr lang="en-US" sz="1600" dirty="0">
                    <a:latin typeface="Helvetica" pitchFamily="2" charset="0"/>
                  </a:endParaRPr>
                </a:p>
              </p:txBody>
            </p:sp>
          </mc:Choice>
          <mc:Fallback xmlns="">
            <p:sp>
              <p:nvSpPr>
                <p:cNvPr id="59" name="TextBox 58">
                  <a:extLst>
                    <a:ext uri="{FF2B5EF4-FFF2-40B4-BE49-F238E27FC236}">
                      <a16:creationId xmlns:a16="http://schemas.microsoft.com/office/drawing/2014/main" id="{A35FCFD6-875E-7359-01A7-A05DBB947080}"/>
                    </a:ext>
                  </a:extLst>
                </p:cNvPr>
                <p:cNvSpPr txBox="1">
                  <a:spLocks noRot="1" noChangeAspect="1" noMove="1" noResize="1" noEditPoints="1" noAdjustHandles="1" noChangeArrowheads="1" noChangeShapeType="1" noTextEdit="1"/>
                </p:cNvSpPr>
                <p:nvPr/>
              </p:nvSpPr>
              <p:spPr>
                <a:xfrm>
                  <a:off x="6108325" y="5922533"/>
                  <a:ext cx="1087423" cy="835075"/>
                </a:xfrm>
                <a:prstGeom prst="rect">
                  <a:avLst/>
                </a:prstGeom>
                <a:blipFill>
                  <a:blip r:embed="rId5"/>
                  <a:stretch>
                    <a:fillRect l="-5970" t="-1887" r="-5970" b="-11321"/>
                  </a:stretch>
                </a:blipFill>
              </p:spPr>
              <p:txBody>
                <a:bodyPr/>
                <a:lstStyle/>
                <a:p>
                  <a:r>
                    <a:rPr lang="en-US">
                      <a:noFill/>
                    </a:rPr>
                    <a:t> </a:t>
                  </a:r>
                </a:p>
              </p:txBody>
            </p:sp>
          </mc:Fallback>
        </mc:AlternateContent>
        <p:sp>
          <p:nvSpPr>
            <p:cNvPr id="60" name="Rectangle 59">
              <a:extLst>
                <a:ext uri="{FF2B5EF4-FFF2-40B4-BE49-F238E27FC236}">
                  <a16:creationId xmlns:a16="http://schemas.microsoft.com/office/drawing/2014/main" id="{2956BCF6-E02D-20BA-B534-0D9CA42E5A80}"/>
                </a:ext>
              </a:extLst>
            </p:cNvPr>
            <p:cNvSpPr/>
            <p:nvPr/>
          </p:nvSpPr>
          <p:spPr>
            <a:xfrm>
              <a:off x="8499783" y="5915071"/>
              <a:ext cx="731520" cy="64008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latin typeface="Helvetica" pitchFamily="2" charset="0"/>
              </a:endParaRPr>
            </a:p>
          </p:txBody>
        </p:sp>
        <p:sp>
          <p:nvSpPr>
            <p:cNvPr id="61" name="Rectangle 60">
              <a:extLst>
                <a:ext uri="{FF2B5EF4-FFF2-40B4-BE49-F238E27FC236}">
                  <a16:creationId xmlns:a16="http://schemas.microsoft.com/office/drawing/2014/main" id="{ADFF1253-B42E-332D-A1F4-025EFE398C03}"/>
                </a:ext>
              </a:extLst>
            </p:cNvPr>
            <p:cNvSpPr/>
            <p:nvPr/>
          </p:nvSpPr>
          <p:spPr>
            <a:xfrm>
              <a:off x="8499784" y="5915796"/>
              <a:ext cx="350670" cy="327171"/>
            </a:xfrm>
            <a:prstGeom prst="rect">
              <a:avLst/>
            </a:prstGeom>
            <a:solidFill>
              <a:srgbClr val="D5E8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latin typeface="Helvetica" pitchFamily="2" charset="0"/>
              </a:endParaRPr>
            </a:p>
          </p:txBody>
        </p:sp>
        <mc:AlternateContent xmlns:mc="http://schemas.openxmlformats.org/markup-compatibility/2006" xmlns:a14="http://schemas.microsoft.com/office/drawing/2010/main">
          <mc:Choice Requires="a14">
            <p:sp>
              <p:nvSpPr>
                <p:cNvPr id="62" name="TextBox 61">
                  <a:extLst>
                    <a:ext uri="{FF2B5EF4-FFF2-40B4-BE49-F238E27FC236}">
                      <a16:creationId xmlns:a16="http://schemas.microsoft.com/office/drawing/2014/main" id="{1E780BC3-C9A1-4CAB-3D12-7A26B9507144}"/>
                    </a:ext>
                  </a:extLst>
                </p:cNvPr>
                <p:cNvSpPr txBox="1"/>
                <p:nvPr/>
              </p:nvSpPr>
              <p:spPr>
                <a:xfrm>
                  <a:off x="8510435" y="5916650"/>
                  <a:ext cx="1087423" cy="833020"/>
                </a:xfrm>
                <a:prstGeom prst="rect">
                  <a:avLst/>
                </a:prstGeom>
                <a:noFill/>
              </p:spPr>
              <p:txBody>
                <a:bodyPr wrap="none" lIns="0" tIns="0" rIns="0" bIns="0" rtlCol="0">
                  <a:spAutoFit/>
                </a:bodyPr>
                <a:lstStyle/>
                <a:p>
                  <a:pPr/>
                  <a14:m>
                    <m:oMathPara xmlns:m="http://schemas.openxmlformats.org/officeDocument/2006/math">
                      <m:oMath>
                        <m:m>
                          <m:mPr>
                            <m:mcs>
                              <m:mc>
                                <m:mcPr>
                                  <m:count m:val="3"/>
                                  <m:mcJc m:val="center"/>
                                </m:mcPr>
                              </m:mc>
                            </m:mcs>
                            <m:ctrlPr>
                              <a:rPr lang="en-US" sz="1600" i="1" smtClean="0">
                                <a:latin typeface="Cambria Math" panose="02040503050406030204" pitchFamily="18" charset="0"/>
                              </a:rPr>
                            </m:ctrlPr>
                          </m:mPr>
                          <m:mr>
                            <m:e>
                              <m:r>
                                <m:rPr>
                                  <m:brk m:alnAt="7"/>
                                </m:rPr>
                                <a:rPr lang="en-US" sz="1600" b="0" i="1" smtClean="0">
                                  <a:latin typeface="Cambria Math" panose="02040503050406030204" pitchFamily="18" charset="0"/>
                                </a:rPr>
                                <m:t>0</m:t>
                              </m:r>
                            </m:e>
                            <m:e>
                              <m:r>
                                <a:rPr lang="en-US" sz="1600" b="0" i="1" smtClean="0">
                                  <a:latin typeface="Cambria Math" panose="02040503050406030204" pitchFamily="18" charset="0"/>
                                </a:rPr>
                                <m:t>𝐹</m:t>
                              </m:r>
                            </m:e>
                            <m:e>
                              <m:r>
                                <a:rPr lang="en-US" sz="1600" b="0" i="1" smtClean="0">
                                  <a:latin typeface="Cambria Math" panose="02040503050406030204" pitchFamily="18" charset="0"/>
                                </a:rPr>
                                <m:t>2</m:t>
                              </m:r>
                            </m:e>
                          </m:mr>
                          <m:mr>
                            <m:e>
                              <m:r>
                                <a:rPr lang="en-US" sz="1600" b="0" i="1" smtClean="0">
                                  <a:latin typeface="Cambria Math" panose="02040503050406030204" pitchFamily="18" charset="0"/>
                                </a:rPr>
                                <m:t>𝐹</m:t>
                              </m:r>
                            </m:e>
                            <m:e>
                              <m:r>
                                <a:rPr lang="en-US" sz="1600" b="0" i="1" smtClean="0">
                                  <a:latin typeface="Cambria Math" panose="02040503050406030204" pitchFamily="18" charset="0"/>
                                </a:rPr>
                                <m:t>𝐹</m:t>
                              </m:r>
                            </m:e>
                            <m:e>
                              <m:r>
                                <a:rPr lang="en-US" sz="1600" b="0" i="1" smtClean="0">
                                  <a:latin typeface="Cambria Math" panose="02040503050406030204" pitchFamily="18" charset="0"/>
                                </a:rPr>
                                <m:t>1</m:t>
                              </m:r>
                            </m:e>
                          </m:mr>
                          <m:mr>
                            <m:e>
                              <m:r>
                                <a:rPr lang="en-US" sz="1600" b="0" i="1" smtClean="0">
                                  <a:latin typeface="Cambria Math" panose="02040503050406030204" pitchFamily="18" charset="0"/>
                                </a:rPr>
                                <m:t>𝐹</m:t>
                              </m:r>
                            </m:e>
                            <m:e>
                              <m:r>
                                <a:rPr lang="en-US" sz="1600" b="0" i="1" smtClean="0">
                                  <a:latin typeface="Cambria Math" panose="02040503050406030204" pitchFamily="18" charset="0"/>
                                </a:rPr>
                                <m:t>𝐹</m:t>
                              </m:r>
                            </m:e>
                            <m:e>
                              <m:r>
                                <a:rPr lang="en-US" sz="1600" b="0" i="1" smtClean="0">
                                  <a:latin typeface="Cambria Math" panose="02040503050406030204" pitchFamily="18" charset="0"/>
                                </a:rPr>
                                <m:t>2</m:t>
                              </m:r>
                            </m:e>
                          </m:mr>
                        </m:m>
                      </m:oMath>
                    </m:oMathPara>
                  </a14:m>
                  <a:endParaRPr lang="en-US" sz="1600" dirty="0">
                    <a:latin typeface="Helvetica" pitchFamily="2" charset="0"/>
                  </a:endParaRPr>
                </a:p>
              </p:txBody>
            </p:sp>
          </mc:Choice>
          <mc:Fallback xmlns="">
            <p:sp>
              <p:nvSpPr>
                <p:cNvPr id="62" name="TextBox 61">
                  <a:extLst>
                    <a:ext uri="{FF2B5EF4-FFF2-40B4-BE49-F238E27FC236}">
                      <a16:creationId xmlns:a16="http://schemas.microsoft.com/office/drawing/2014/main" id="{1E780BC3-C9A1-4CAB-3D12-7A26B9507144}"/>
                    </a:ext>
                  </a:extLst>
                </p:cNvPr>
                <p:cNvSpPr txBox="1">
                  <a:spLocks noRot="1" noChangeAspect="1" noMove="1" noResize="1" noEditPoints="1" noAdjustHandles="1" noChangeArrowheads="1" noChangeShapeType="1" noTextEdit="1"/>
                </p:cNvSpPr>
                <p:nvPr/>
              </p:nvSpPr>
              <p:spPr>
                <a:xfrm>
                  <a:off x="8510435" y="5916650"/>
                  <a:ext cx="1087423" cy="833020"/>
                </a:xfrm>
                <a:prstGeom prst="rect">
                  <a:avLst/>
                </a:prstGeom>
                <a:blipFill>
                  <a:blip r:embed="rId6"/>
                  <a:stretch>
                    <a:fillRect l="-2941" t="-1923" r="-4412" b="-9615"/>
                  </a:stretch>
                </a:blipFill>
              </p:spPr>
              <p:txBody>
                <a:bodyPr/>
                <a:lstStyle/>
                <a:p>
                  <a:r>
                    <a:rPr lang="en-US">
                      <a:noFill/>
                    </a:rPr>
                    <a:t> </a:t>
                  </a:r>
                </a:p>
              </p:txBody>
            </p:sp>
          </mc:Fallback>
        </mc:AlternateContent>
        <p:sp>
          <p:nvSpPr>
            <p:cNvPr id="63" name="Rectangle 62">
              <a:extLst>
                <a:ext uri="{FF2B5EF4-FFF2-40B4-BE49-F238E27FC236}">
                  <a16:creationId xmlns:a16="http://schemas.microsoft.com/office/drawing/2014/main" id="{D2CF0664-F27C-7462-8E99-A169C0F8CAA2}"/>
                </a:ext>
              </a:extLst>
            </p:cNvPr>
            <p:cNvSpPr/>
            <p:nvPr/>
          </p:nvSpPr>
          <p:spPr>
            <a:xfrm>
              <a:off x="11079560" y="5947236"/>
              <a:ext cx="731520" cy="640080"/>
            </a:xfrm>
            <a:prstGeom prst="rect">
              <a:avLst/>
            </a:prstGeom>
            <a:solidFill>
              <a:srgbClr val="D5E8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latin typeface="Helvetica" pitchFamily="2" charset="0"/>
              </a:endParaRPr>
            </a:p>
          </p:txBody>
        </p:sp>
        <mc:AlternateContent xmlns:mc="http://schemas.openxmlformats.org/markup-compatibility/2006" xmlns:a14="http://schemas.microsoft.com/office/drawing/2010/main">
          <mc:Choice Requires="a14">
            <p:sp>
              <p:nvSpPr>
                <p:cNvPr id="64" name="TextBox 63">
                  <a:extLst>
                    <a:ext uri="{FF2B5EF4-FFF2-40B4-BE49-F238E27FC236}">
                      <a16:creationId xmlns:a16="http://schemas.microsoft.com/office/drawing/2014/main" id="{695B1C0F-010A-70C2-EFE0-0C5E205E3A5B}"/>
                    </a:ext>
                  </a:extLst>
                </p:cNvPr>
                <p:cNvSpPr txBox="1"/>
                <p:nvPr/>
              </p:nvSpPr>
              <p:spPr>
                <a:xfrm>
                  <a:off x="11110715" y="5970982"/>
                  <a:ext cx="1038087" cy="833020"/>
                </a:xfrm>
                <a:prstGeom prst="rect">
                  <a:avLst/>
                </a:prstGeom>
                <a:noFill/>
              </p:spPr>
              <p:txBody>
                <a:bodyPr wrap="none" lIns="0" tIns="0" rIns="0" bIns="0" rtlCol="0">
                  <a:spAutoFit/>
                </a:bodyPr>
                <a:lstStyle/>
                <a:p>
                  <a:pPr/>
                  <a14:m>
                    <m:oMathPara xmlns:m="http://schemas.openxmlformats.org/officeDocument/2006/math">
                      <m:oMath>
                        <m:m>
                          <m:mPr>
                            <m:mcs>
                              <m:mc>
                                <m:mcPr>
                                  <m:count m:val="3"/>
                                  <m:mcJc m:val="center"/>
                                </m:mcPr>
                              </m:mc>
                            </m:mcs>
                            <m:ctrlPr>
                              <a:rPr lang="en-US" sz="1600" i="1" smtClean="0">
                                <a:latin typeface="Cambria Math" panose="02040503050406030204" pitchFamily="18" charset="0"/>
                              </a:rPr>
                            </m:ctrlPr>
                          </m:mPr>
                          <m:mr>
                            <m:e>
                              <m:r>
                                <m:rPr>
                                  <m:brk m:alnAt="7"/>
                                </m:rPr>
                                <a:rPr lang="en-US" sz="1600" b="0" i="1" smtClean="0">
                                  <a:latin typeface="Cambria Math" panose="02040503050406030204" pitchFamily="18" charset="0"/>
                                </a:rPr>
                                <m:t>2</m:t>
                              </m:r>
                            </m:e>
                            <m:e>
                              <m:r>
                                <a:rPr lang="en-US" sz="1600" b="0" i="1" smtClean="0">
                                  <a:latin typeface="Cambria Math" panose="02040503050406030204" pitchFamily="18" charset="0"/>
                                </a:rPr>
                                <m:t>1</m:t>
                              </m:r>
                            </m:e>
                            <m:e>
                              <m:r>
                                <a:rPr lang="en-US" sz="1600" b="0" i="1" smtClean="0">
                                  <a:latin typeface="Cambria Math" panose="02040503050406030204" pitchFamily="18" charset="0"/>
                                </a:rPr>
                                <m:t>2</m:t>
                              </m:r>
                            </m:e>
                          </m:mr>
                          <m:mr>
                            <m:e>
                              <m:r>
                                <a:rPr lang="en-US" sz="1600" b="0" i="1" smtClean="0">
                                  <a:latin typeface="Cambria Math" panose="02040503050406030204" pitchFamily="18" charset="0"/>
                                </a:rPr>
                                <m:t>1</m:t>
                              </m:r>
                            </m:e>
                            <m:e>
                              <m:r>
                                <a:rPr lang="en-US" sz="1600" b="0" i="1" smtClean="0">
                                  <a:latin typeface="Cambria Math" panose="02040503050406030204" pitchFamily="18" charset="0"/>
                                </a:rPr>
                                <m:t>0</m:t>
                              </m:r>
                            </m:e>
                            <m:e>
                              <m:r>
                                <a:rPr lang="en-US" sz="1600" b="0" i="1" smtClean="0">
                                  <a:latin typeface="Cambria Math" panose="02040503050406030204" pitchFamily="18" charset="0"/>
                                </a:rPr>
                                <m:t>1</m:t>
                              </m:r>
                            </m:e>
                          </m:mr>
                          <m:mr>
                            <m:e>
                              <m:r>
                                <a:rPr lang="en-US" sz="1600" b="0" i="1" smtClean="0">
                                  <a:latin typeface="Cambria Math" panose="02040503050406030204" pitchFamily="18" charset="0"/>
                                </a:rPr>
                                <m:t>2</m:t>
                              </m:r>
                            </m:e>
                            <m:e>
                              <m:r>
                                <a:rPr lang="en-US" sz="1600" b="0" i="1" smtClean="0">
                                  <a:latin typeface="Cambria Math" panose="02040503050406030204" pitchFamily="18" charset="0"/>
                                </a:rPr>
                                <m:t>1</m:t>
                              </m:r>
                            </m:e>
                            <m:e>
                              <m:r>
                                <a:rPr lang="en-US" sz="1600" b="0" i="1" smtClean="0">
                                  <a:latin typeface="Cambria Math" panose="02040503050406030204" pitchFamily="18" charset="0"/>
                                </a:rPr>
                                <m:t>2</m:t>
                              </m:r>
                            </m:e>
                          </m:mr>
                        </m:m>
                      </m:oMath>
                    </m:oMathPara>
                  </a14:m>
                  <a:endParaRPr lang="en-US" sz="1600" dirty="0">
                    <a:latin typeface="Helvetica" pitchFamily="2" charset="0"/>
                  </a:endParaRPr>
                </a:p>
              </p:txBody>
            </p:sp>
          </mc:Choice>
          <mc:Fallback xmlns="">
            <p:sp>
              <p:nvSpPr>
                <p:cNvPr id="64" name="TextBox 63">
                  <a:extLst>
                    <a:ext uri="{FF2B5EF4-FFF2-40B4-BE49-F238E27FC236}">
                      <a16:creationId xmlns:a16="http://schemas.microsoft.com/office/drawing/2014/main" id="{695B1C0F-010A-70C2-EFE0-0C5E205E3A5B}"/>
                    </a:ext>
                  </a:extLst>
                </p:cNvPr>
                <p:cNvSpPr txBox="1">
                  <a:spLocks noRot="1" noChangeAspect="1" noMove="1" noResize="1" noEditPoints="1" noAdjustHandles="1" noChangeArrowheads="1" noChangeShapeType="1" noTextEdit="1"/>
                </p:cNvSpPr>
                <p:nvPr/>
              </p:nvSpPr>
              <p:spPr>
                <a:xfrm>
                  <a:off x="11110715" y="5970982"/>
                  <a:ext cx="1038087" cy="833020"/>
                </a:xfrm>
                <a:prstGeom prst="rect">
                  <a:avLst/>
                </a:prstGeom>
                <a:blipFill>
                  <a:blip r:embed="rId7"/>
                  <a:stretch>
                    <a:fillRect l="-4615" r="-4615" b="-7547"/>
                  </a:stretch>
                </a:blipFill>
              </p:spPr>
              <p:txBody>
                <a:bodyPr/>
                <a:lstStyle/>
                <a:p>
                  <a:r>
                    <a:rPr lang="en-US">
                      <a:noFill/>
                    </a:rPr>
                    <a:t> </a:t>
                  </a:r>
                </a:p>
              </p:txBody>
            </p:sp>
          </mc:Fallback>
        </mc:AlternateContent>
        <p:sp>
          <p:nvSpPr>
            <p:cNvPr id="65" name="TextBox 64">
              <a:extLst>
                <a:ext uri="{FF2B5EF4-FFF2-40B4-BE49-F238E27FC236}">
                  <a16:creationId xmlns:a16="http://schemas.microsoft.com/office/drawing/2014/main" id="{9F229693-7B57-3398-8C7E-A5F363F9EAAC}"/>
                </a:ext>
              </a:extLst>
            </p:cNvPr>
            <p:cNvSpPr txBox="1"/>
            <p:nvPr/>
          </p:nvSpPr>
          <p:spPr>
            <a:xfrm>
              <a:off x="8307493" y="4055806"/>
              <a:ext cx="1544170" cy="313756"/>
            </a:xfrm>
            <a:prstGeom prst="rect">
              <a:avLst/>
            </a:prstGeom>
            <a:noFill/>
          </p:spPr>
          <p:txBody>
            <a:bodyPr wrap="none" rtlCol="0">
              <a:spAutoFit/>
            </a:bodyPr>
            <a:lstStyle/>
            <a:p>
              <a:r>
                <a:rPr lang="en-US" sz="1000" dirty="0">
                  <a:latin typeface="Helvetica" pitchFamily="2" charset="0"/>
                </a:rPr>
                <a:t>Intersection Mask</a:t>
              </a:r>
            </a:p>
          </p:txBody>
        </p:sp>
        <p:sp>
          <p:nvSpPr>
            <p:cNvPr id="66" name="TextBox 65">
              <a:extLst>
                <a:ext uri="{FF2B5EF4-FFF2-40B4-BE49-F238E27FC236}">
                  <a16:creationId xmlns:a16="http://schemas.microsoft.com/office/drawing/2014/main" id="{8C075AF1-AF79-A735-C614-B61C3B2E8278}"/>
                </a:ext>
              </a:extLst>
            </p:cNvPr>
            <p:cNvSpPr txBox="1"/>
            <p:nvPr/>
          </p:nvSpPr>
          <p:spPr>
            <a:xfrm>
              <a:off x="7266158" y="5228685"/>
              <a:ext cx="276038" cy="369125"/>
            </a:xfrm>
            <a:prstGeom prst="rect">
              <a:avLst/>
            </a:prstGeom>
            <a:noFill/>
          </p:spPr>
          <p:txBody>
            <a:bodyPr wrap="square" rtlCol="0">
              <a:spAutoFit/>
            </a:bodyPr>
            <a:lstStyle/>
            <a:p>
              <a:r>
                <a:rPr lang="en-US" sz="1200" b="1" i="1" dirty="0">
                  <a:latin typeface="Helvetica" pitchFamily="2" charset="0"/>
                </a:rPr>
                <a:t>&amp;</a:t>
              </a:r>
            </a:p>
          </p:txBody>
        </p:sp>
        <p:cxnSp>
          <p:nvCxnSpPr>
            <p:cNvPr id="67" name="Straight Arrow Connector 66">
              <a:extLst>
                <a:ext uri="{FF2B5EF4-FFF2-40B4-BE49-F238E27FC236}">
                  <a16:creationId xmlns:a16="http://schemas.microsoft.com/office/drawing/2014/main" id="{957B517B-40C1-2CF4-4E87-77E946F3A1C9}"/>
                </a:ext>
              </a:extLst>
            </p:cNvPr>
            <p:cNvCxnSpPr>
              <a:cxnSpLocks/>
              <a:stCxn id="57" idx="2"/>
              <a:endCxn id="74" idx="3"/>
            </p:cNvCxnSpPr>
            <p:nvPr/>
          </p:nvCxnSpPr>
          <p:spPr>
            <a:xfrm flipH="1">
              <a:off x="6865654" y="5255068"/>
              <a:ext cx="2170523" cy="432982"/>
            </a:xfrm>
            <a:prstGeom prst="straightConnector1">
              <a:avLst/>
            </a:prstGeom>
            <a:ln w="31750">
              <a:tailEnd type="triangle"/>
            </a:ln>
          </p:spPr>
          <p:style>
            <a:lnRef idx="2">
              <a:schemeClr val="dk1"/>
            </a:lnRef>
            <a:fillRef idx="0">
              <a:schemeClr val="dk1"/>
            </a:fillRef>
            <a:effectRef idx="1">
              <a:schemeClr val="dk1"/>
            </a:effectRef>
            <a:fontRef idx="minor">
              <a:schemeClr val="tx1"/>
            </a:fontRef>
          </p:style>
        </p:cxnSp>
        <p:cxnSp>
          <p:nvCxnSpPr>
            <p:cNvPr id="68" name="Straight Arrow Connector 67">
              <a:extLst>
                <a:ext uri="{FF2B5EF4-FFF2-40B4-BE49-F238E27FC236}">
                  <a16:creationId xmlns:a16="http://schemas.microsoft.com/office/drawing/2014/main" id="{352C7DEA-AF4D-0F75-57C6-A599D029670A}"/>
                </a:ext>
              </a:extLst>
            </p:cNvPr>
            <p:cNvCxnSpPr>
              <a:cxnSpLocks/>
              <a:stCxn id="57" idx="2"/>
            </p:cNvCxnSpPr>
            <p:nvPr/>
          </p:nvCxnSpPr>
          <p:spPr>
            <a:xfrm>
              <a:off x="9036177" y="5255068"/>
              <a:ext cx="38239" cy="433918"/>
            </a:xfrm>
            <a:prstGeom prst="straightConnector1">
              <a:avLst/>
            </a:prstGeom>
            <a:ln w="31750">
              <a:tailEnd type="triangle"/>
            </a:ln>
          </p:spPr>
          <p:style>
            <a:lnRef idx="2">
              <a:schemeClr val="dk1"/>
            </a:lnRef>
            <a:fillRef idx="0">
              <a:schemeClr val="dk1"/>
            </a:fillRef>
            <a:effectRef idx="1">
              <a:schemeClr val="dk1"/>
            </a:effectRef>
            <a:fontRef idx="minor">
              <a:schemeClr val="tx1"/>
            </a:fontRef>
          </p:style>
        </p:cxnSp>
        <p:cxnSp>
          <p:nvCxnSpPr>
            <p:cNvPr id="69" name="Straight Arrow Connector 68">
              <a:extLst>
                <a:ext uri="{FF2B5EF4-FFF2-40B4-BE49-F238E27FC236}">
                  <a16:creationId xmlns:a16="http://schemas.microsoft.com/office/drawing/2014/main" id="{9B28E8C4-678E-CE04-5867-0B2D9BD53722}"/>
                </a:ext>
              </a:extLst>
            </p:cNvPr>
            <p:cNvCxnSpPr>
              <a:cxnSpLocks/>
              <a:endCxn id="76" idx="1"/>
            </p:cNvCxnSpPr>
            <p:nvPr/>
          </p:nvCxnSpPr>
          <p:spPr>
            <a:xfrm>
              <a:off x="9088376" y="5314990"/>
              <a:ext cx="2367917" cy="503268"/>
            </a:xfrm>
            <a:prstGeom prst="straightConnector1">
              <a:avLst/>
            </a:prstGeom>
            <a:ln w="31750">
              <a:tailEnd type="triangle"/>
            </a:ln>
          </p:spPr>
          <p:style>
            <a:lnRef idx="2">
              <a:schemeClr val="dk1"/>
            </a:lnRef>
            <a:fillRef idx="0">
              <a:schemeClr val="dk1"/>
            </a:fillRef>
            <a:effectRef idx="1">
              <a:schemeClr val="dk1"/>
            </a:effectRef>
            <a:fontRef idx="minor">
              <a:schemeClr val="tx1"/>
            </a:fontRef>
          </p:style>
        </p:cxnSp>
        <p:sp>
          <p:nvSpPr>
            <p:cNvPr id="70" name="TextBox 69">
              <a:extLst>
                <a:ext uri="{FF2B5EF4-FFF2-40B4-BE49-F238E27FC236}">
                  <a16:creationId xmlns:a16="http://schemas.microsoft.com/office/drawing/2014/main" id="{ABD1AC0D-102A-24DA-E79B-5BB555F375C7}"/>
                </a:ext>
              </a:extLst>
            </p:cNvPr>
            <p:cNvSpPr txBox="1"/>
            <p:nvPr/>
          </p:nvSpPr>
          <p:spPr>
            <a:xfrm>
              <a:off x="9061931" y="5362283"/>
              <a:ext cx="377200" cy="369125"/>
            </a:xfrm>
            <a:prstGeom prst="rect">
              <a:avLst/>
            </a:prstGeom>
            <a:noFill/>
          </p:spPr>
          <p:txBody>
            <a:bodyPr wrap="none" rtlCol="0">
              <a:spAutoFit/>
            </a:bodyPr>
            <a:lstStyle/>
            <a:p>
              <a:r>
                <a:rPr lang="en-US" sz="1200" b="1" i="1" dirty="0">
                  <a:latin typeface="Helvetica" pitchFamily="2" charset="0"/>
                </a:rPr>
                <a:t>&amp;</a:t>
              </a:r>
            </a:p>
          </p:txBody>
        </p:sp>
        <p:sp>
          <p:nvSpPr>
            <p:cNvPr id="71" name="TextBox 70">
              <a:extLst>
                <a:ext uri="{FF2B5EF4-FFF2-40B4-BE49-F238E27FC236}">
                  <a16:creationId xmlns:a16="http://schemas.microsoft.com/office/drawing/2014/main" id="{60B3E512-A55D-5596-3301-90A385AC3072}"/>
                </a:ext>
              </a:extLst>
            </p:cNvPr>
            <p:cNvSpPr txBox="1"/>
            <p:nvPr/>
          </p:nvSpPr>
          <p:spPr>
            <a:xfrm>
              <a:off x="10647896" y="5337772"/>
              <a:ext cx="377200" cy="369125"/>
            </a:xfrm>
            <a:prstGeom prst="rect">
              <a:avLst/>
            </a:prstGeom>
            <a:noFill/>
          </p:spPr>
          <p:txBody>
            <a:bodyPr wrap="none" rtlCol="0">
              <a:spAutoFit/>
            </a:bodyPr>
            <a:lstStyle/>
            <a:p>
              <a:r>
                <a:rPr lang="en-US" sz="1200" b="1" i="1" dirty="0">
                  <a:latin typeface="Helvetica" pitchFamily="2" charset="0"/>
                </a:rPr>
                <a:t>&amp;</a:t>
              </a:r>
            </a:p>
          </p:txBody>
        </p:sp>
        <p:sp>
          <p:nvSpPr>
            <p:cNvPr id="72" name="Rectangle 71">
              <a:extLst>
                <a:ext uri="{FF2B5EF4-FFF2-40B4-BE49-F238E27FC236}">
                  <a16:creationId xmlns:a16="http://schemas.microsoft.com/office/drawing/2014/main" id="{6228DFF5-C0D3-482C-9137-12598452A84E}"/>
                </a:ext>
              </a:extLst>
            </p:cNvPr>
            <p:cNvSpPr/>
            <p:nvPr/>
          </p:nvSpPr>
          <p:spPr>
            <a:xfrm>
              <a:off x="8507892" y="4346196"/>
              <a:ext cx="758952" cy="758952"/>
            </a:xfrm>
            <a:prstGeom prst="rect">
              <a:avLst/>
            </a:prstGeom>
            <a:no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latin typeface="Helvetica" pitchFamily="2" charset="0"/>
              </a:endParaRPr>
            </a:p>
          </p:txBody>
        </p:sp>
        <p:sp>
          <p:nvSpPr>
            <p:cNvPr id="73" name="TextBox 72">
              <a:extLst>
                <a:ext uri="{FF2B5EF4-FFF2-40B4-BE49-F238E27FC236}">
                  <a16:creationId xmlns:a16="http://schemas.microsoft.com/office/drawing/2014/main" id="{244A8617-6BC3-A079-4FDF-D297155E6013}"/>
                </a:ext>
              </a:extLst>
            </p:cNvPr>
            <p:cNvSpPr txBox="1"/>
            <p:nvPr/>
          </p:nvSpPr>
          <p:spPr>
            <a:xfrm>
              <a:off x="6030118" y="6988212"/>
              <a:ext cx="6511920" cy="355211"/>
            </a:xfrm>
            <a:prstGeom prst="rect">
              <a:avLst/>
            </a:prstGeom>
            <a:noFill/>
          </p:spPr>
          <p:txBody>
            <a:bodyPr wrap="square" rtlCol="0">
              <a:spAutoFit/>
            </a:bodyPr>
            <a:lstStyle/>
            <a:p>
              <a:pPr algn="ctr"/>
              <a:r>
                <a:rPr lang="en-US" sz="1200" dirty="0">
                  <a:latin typeface="Helvetica" pitchFamily="2" charset="0"/>
                </a:rPr>
                <a:t>Intersection Matrices for Q1, Q2, and Q3 with Intersection Predicate)</a:t>
              </a:r>
            </a:p>
          </p:txBody>
        </p:sp>
        <p:sp>
          <p:nvSpPr>
            <p:cNvPr id="74" name="TextBox 73">
              <a:extLst>
                <a:ext uri="{FF2B5EF4-FFF2-40B4-BE49-F238E27FC236}">
                  <a16:creationId xmlns:a16="http://schemas.microsoft.com/office/drawing/2014/main" id="{8814A1C8-A94A-7008-A7DC-DDAE0882EC7D}"/>
                </a:ext>
              </a:extLst>
            </p:cNvPr>
            <p:cNvSpPr txBox="1"/>
            <p:nvPr/>
          </p:nvSpPr>
          <p:spPr>
            <a:xfrm>
              <a:off x="6431508" y="5525245"/>
              <a:ext cx="434147" cy="325611"/>
            </a:xfrm>
            <a:prstGeom prst="rect">
              <a:avLst/>
            </a:prstGeom>
            <a:noFill/>
          </p:spPr>
          <p:txBody>
            <a:bodyPr wrap="none" rtlCol="0">
              <a:spAutoFit/>
            </a:bodyPr>
            <a:lstStyle/>
            <a:p>
              <a:r>
                <a:rPr lang="en-US" sz="1050" dirty="0">
                  <a:latin typeface="Helvetica" pitchFamily="2" charset="0"/>
                </a:rPr>
                <a:t>Q</a:t>
              </a:r>
              <a:r>
                <a:rPr lang="en-US" sz="1050" baseline="-25000" dirty="0">
                  <a:latin typeface="Helvetica" pitchFamily="2" charset="0"/>
                </a:rPr>
                <a:t>1</a:t>
              </a:r>
            </a:p>
          </p:txBody>
        </p:sp>
        <p:sp>
          <p:nvSpPr>
            <p:cNvPr id="75" name="TextBox 74">
              <a:extLst>
                <a:ext uri="{FF2B5EF4-FFF2-40B4-BE49-F238E27FC236}">
                  <a16:creationId xmlns:a16="http://schemas.microsoft.com/office/drawing/2014/main" id="{052809BE-FC2F-E4C4-236D-672E6DAB46D8}"/>
                </a:ext>
              </a:extLst>
            </p:cNvPr>
            <p:cNvSpPr txBox="1"/>
            <p:nvPr/>
          </p:nvSpPr>
          <p:spPr>
            <a:xfrm>
              <a:off x="8927888" y="5633717"/>
              <a:ext cx="466670" cy="325611"/>
            </a:xfrm>
            <a:prstGeom prst="rect">
              <a:avLst/>
            </a:prstGeom>
            <a:noFill/>
          </p:spPr>
          <p:txBody>
            <a:bodyPr wrap="square" rtlCol="0">
              <a:spAutoFit/>
            </a:bodyPr>
            <a:lstStyle/>
            <a:p>
              <a:r>
                <a:rPr lang="en-US" sz="1050" dirty="0">
                  <a:latin typeface="Helvetica" pitchFamily="2" charset="0"/>
                </a:rPr>
                <a:t>Q</a:t>
              </a:r>
              <a:r>
                <a:rPr lang="en-US" sz="1050" baseline="-25000" dirty="0">
                  <a:latin typeface="Helvetica" pitchFamily="2" charset="0"/>
                </a:rPr>
                <a:t>2</a:t>
              </a:r>
            </a:p>
          </p:txBody>
        </p:sp>
        <p:sp>
          <p:nvSpPr>
            <p:cNvPr id="76" name="TextBox 75">
              <a:extLst>
                <a:ext uri="{FF2B5EF4-FFF2-40B4-BE49-F238E27FC236}">
                  <a16:creationId xmlns:a16="http://schemas.microsoft.com/office/drawing/2014/main" id="{994B9923-A87A-0296-4996-0E2A3F2B2AE7}"/>
                </a:ext>
              </a:extLst>
            </p:cNvPr>
            <p:cNvSpPr txBox="1"/>
            <p:nvPr/>
          </p:nvSpPr>
          <p:spPr>
            <a:xfrm>
              <a:off x="11456293" y="5655452"/>
              <a:ext cx="434147" cy="325611"/>
            </a:xfrm>
            <a:prstGeom prst="rect">
              <a:avLst/>
            </a:prstGeom>
            <a:noFill/>
          </p:spPr>
          <p:txBody>
            <a:bodyPr wrap="none" rtlCol="0">
              <a:spAutoFit/>
            </a:bodyPr>
            <a:lstStyle/>
            <a:p>
              <a:r>
                <a:rPr lang="en-US" sz="1050" dirty="0">
                  <a:latin typeface="Helvetica" pitchFamily="2" charset="0"/>
                </a:rPr>
                <a:t>Q</a:t>
              </a:r>
              <a:r>
                <a:rPr lang="en-US" sz="1050" baseline="-25000" dirty="0">
                  <a:latin typeface="Helvetica" pitchFamily="2" charset="0"/>
                </a:rPr>
                <a:t>3</a:t>
              </a:r>
            </a:p>
          </p:txBody>
        </p:sp>
        <mc:AlternateContent xmlns:mc="http://schemas.openxmlformats.org/markup-compatibility/2006" xmlns:a14="http://schemas.microsoft.com/office/drawing/2010/main">
          <mc:Choice Requires="a14">
            <p:sp>
              <p:nvSpPr>
                <p:cNvPr id="77" name="TextBox 76">
                  <a:extLst>
                    <a:ext uri="{FF2B5EF4-FFF2-40B4-BE49-F238E27FC236}">
                      <a16:creationId xmlns:a16="http://schemas.microsoft.com/office/drawing/2014/main" id="{AB134997-CEAE-52BB-5855-A219DB22BEEE}"/>
                    </a:ext>
                  </a:extLst>
                </p:cNvPr>
                <p:cNvSpPr txBox="1"/>
                <p:nvPr/>
              </p:nvSpPr>
              <p:spPr>
                <a:xfrm>
                  <a:off x="10707801" y="4493000"/>
                  <a:ext cx="733856" cy="584536"/>
                </a:xfrm>
                <a:prstGeom prst="rect">
                  <a:avLst/>
                </a:prstGeom>
                <a:noFill/>
              </p:spPr>
              <p:txBody>
                <a:bodyPr wrap="none" lIns="0" tIns="0" rIns="0" bIns="0" rtlCol="0">
                  <a:spAutoFit/>
                </a:bodyPr>
                <a:lstStyle/>
                <a:p>
                  <a:pPr/>
                  <a14:m>
                    <m:oMathPara xmlns:m="http://schemas.openxmlformats.org/officeDocument/2006/math">
                      <m:oMath>
                        <m:m>
                          <m:mPr>
                            <m:mcs>
                              <m:mc>
                                <m:mcPr>
                                  <m:count m:val="3"/>
                                  <m:mcJc m:val="center"/>
                                </m:mcPr>
                              </m:mc>
                            </m:mcs>
                            <m:ctrlPr>
                              <a:rPr lang="en-US" sz="1200" i="1" smtClean="0">
                                <a:solidFill>
                                  <a:schemeClr val="tx1">
                                    <a:lumMod val="50000"/>
                                    <a:lumOff val="50000"/>
                                  </a:schemeClr>
                                </a:solidFill>
                                <a:latin typeface="Cambria Math" panose="02040503050406030204" pitchFamily="18" charset="0"/>
                              </a:rPr>
                            </m:ctrlPr>
                          </m:mPr>
                          <m:mr>
                            <m:e>
                              <m:r>
                                <m:rPr>
                                  <m:brk m:alnAt="7"/>
                                </m:rPr>
                                <a:rPr lang="en-US" sz="1200" b="0" i="1" smtClean="0">
                                  <a:solidFill>
                                    <a:schemeClr val="tx1">
                                      <a:lumMod val="50000"/>
                                      <a:lumOff val="50000"/>
                                    </a:schemeClr>
                                  </a:solidFill>
                                  <a:latin typeface="Cambria Math" panose="02040503050406030204" pitchFamily="18" charset="0"/>
                                </a:rPr>
                                <m:t>∗</m:t>
                              </m:r>
                            </m:e>
                            <m:e>
                              <m:r>
                                <a:rPr lang="en-US" sz="1200" b="0" i="1" smtClean="0">
                                  <a:solidFill>
                                    <a:schemeClr val="tx1">
                                      <a:lumMod val="50000"/>
                                      <a:lumOff val="50000"/>
                                    </a:schemeClr>
                                  </a:solidFill>
                                  <a:latin typeface="Cambria Math" panose="02040503050406030204" pitchFamily="18" charset="0"/>
                                </a:rPr>
                                <m:t>∗</m:t>
                              </m:r>
                            </m:e>
                            <m:e>
                              <m:r>
                                <a:rPr lang="en-US" sz="1200" b="0" i="1" smtClean="0">
                                  <a:solidFill>
                                    <a:schemeClr val="tx1">
                                      <a:lumMod val="50000"/>
                                      <a:lumOff val="50000"/>
                                    </a:schemeClr>
                                  </a:solidFill>
                                  <a:latin typeface="Cambria Math" panose="02040503050406030204" pitchFamily="18" charset="0"/>
                                </a:rPr>
                                <m:t>∗</m:t>
                              </m:r>
                            </m:e>
                          </m:mr>
                          <m:mr>
                            <m:e>
                              <m:r>
                                <a:rPr lang="en-US" sz="1200" b="0" i="1" smtClean="0">
                                  <a:solidFill>
                                    <a:schemeClr val="tx1">
                                      <a:lumMod val="50000"/>
                                      <a:lumOff val="50000"/>
                                    </a:schemeClr>
                                  </a:solidFill>
                                  <a:latin typeface="Cambria Math" panose="02040503050406030204" pitchFamily="18" charset="0"/>
                                </a:rPr>
                                <m:t>∗</m:t>
                              </m:r>
                            </m:e>
                            <m:e>
                              <m:r>
                                <a:rPr lang="en-US" sz="1200" b="0" i="1" smtClean="0">
                                  <a:solidFill>
                                    <a:schemeClr val="tx1">
                                      <a:lumMod val="50000"/>
                                      <a:lumOff val="50000"/>
                                    </a:schemeClr>
                                  </a:solidFill>
                                  <a:latin typeface="Cambria Math" panose="02040503050406030204" pitchFamily="18" charset="0"/>
                                </a:rPr>
                                <m:t>∗</m:t>
                              </m:r>
                            </m:e>
                            <m:e>
                              <m:r>
                                <a:rPr lang="en-US" sz="1200" b="0" i="1" smtClean="0">
                                  <a:solidFill>
                                    <a:schemeClr val="tx1">
                                      <a:lumMod val="50000"/>
                                      <a:lumOff val="50000"/>
                                    </a:schemeClr>
                                  </a:solidFill>
                                  <a:latin typeface="Cambria Math" panose="02040503050406030204" pitchFamily="18" charset="0"/>
                                </a:rPr>
                                <m:t>∗</m:t>
                              </m:r>
                            </m:e>
                          </m:mr>
                          <m:mr>
                            <m:e>
                              <m:r>
                                <a:rPr lang="en-US" sz="1200" b="0" i="1" smtClean="0">
                                  <a:solidFill>
                                    <a:schemeClr val="tx1">
                                      <a:lumMod val="50000"/>
                                      <a:lumOff val="50000"/>
                                    </a:schemeClr>
                                  </a:solidFill>
                                  <a:latin typeface="Cambria Math" panose="02040503050406030204" pitchFamily="18" charset="0"/>
                                </a:rPr>
                                <m:t>∗</m:t>
                              </m:r>
                            </m:e>
                            <m:e>
                              <m:r>
                                <a:rPr lang="en-US" sz="1200" b="0" i="1" smtClean="0">
                                  <a:solidFill>
                                    <a:schemeClr val="tx1">
                                      <a:lumMod val="50000"/>
                                      <a:lumOff val="50000"/>
                                    </a:schemeClr>
                                  </a:solidFill>
                                  <a:latin typeface="Cambria Math" panose="02040503050406030204" pitchFamily="18" charset="0"/>
                                </a:rPr>
                                <m:t>∗</m:t>
                              </m:r>
                            </m:e>
                            <m:e>
                              <m:r>
                                <a:rPr lang="en-US" sz="1200" b="0" i="1" smtClean="0">
                                  <a:solidFill>
                                    <a:schemeClr val="tx1">
                                      <a:lumMod val="50000"/>
                                      <a:lumOff val="50000"/>
                                    </a:schemeClr>
                                  </a:solidFill>
                                  <a:latin typeface="Cambria Math" panose="02040503050406030204" pitchFamily="18" charset="0"/>
                                </a:rPr>
                                <m:t>∗</m:t>
                              </m:r>
                            </m:e>
                          </m:mr>
                        </m:m>
                      </m:oMath>
                    </m:oMathPara>
                  </a14:m>
                  <a:endParaRPr lang="en-US" sz="1200" dirty="0">
                    <a:solidFill>
                      <a:schemeClr val="tx1">
                        <a:lumMod val="50000"/>
                        <a:lumOff val="50000"/>
                      </a:schemeClr>
                    </a:solidFill>
                    <a:latin typeface="Helvetica" pitchFamily="2" charset="0"/>
                  </a:endParaRPr>
                </a:p>
              </p:txBody>
            </p:sp>
          </mc:Choice>
          <mc:Fallback xmlns="">
            <p:sp>
              <p:nvSpPr>
                <p:cNvPr id="77" name="TextBox 76">
                  <a:extLst>
                    <a:ext uri="{FF2B5EF4-FFF2-40B4-BE49-F238E27FC236}">
                      <a16:creationId xmlns:a16="http://schemas.microsoft.com/office/drawing/2014/main" id="{AB134997-CEAE-52BB-5855-A219DB22BEEE}"/>
                    </a:ext>
                  </a:extLst>
                </p:cNvPr>
                <p:cNvSpPr txBox="1">
                  <a:spLocks noRot="1" noChangeAspect="1" noMove="1" noResize="1" noEditPoints="1" noAdjustHandles="1" noChangeArrowheads="1" noChangeShapeType="1" noTextEdit="1"/>
                </p:cNvSpPr>
                <p:nvPr/>
              </p:nvSpPr>
              <p:spPr>
                <a:xfrm>
                  <a:off x="10707801" y="4493000"/>
                  <a:ext cx="733856" cy="584536"/>
                </a:xfrm>
                <a:prstGeom prst="rect">
                  <a:avLst/>
                </a:prstGeom>
                <a:blipFill>
                  <a:blip r:embed="rId8"/>
                  <a:stretch>
                    <a:fillRect l="-2174" r="-4348" b="-8108"/>
                  </a:stretch>
                </a:blipFill>
              </p:spPr>
              <p:txBody>
                <a:bodyPr/>
                <a:lstStyle/>
                <a:p>
                  <a:r>
                    <a:rPr lang="en-US">
                      <a:noFill/>
                    </a:rPr>
                    <a:t> </a:t>
                  </a:r>
                </a:p>
              </p:txBody>
            </p:sp>
          </mc:Fallback>
        </mc:AlternateContent>
        <p:sp>
          <p:nvSpPr>
            <p:cNvPr id="78" name="TextBox 77">
              <a:extLst>
                <a:ext uri="{FF2B5EF4-FFF2-40B4-BE49-F238E27FC236}">
                  <a16:creationId xmlns:a16="http://schemas.microsoft.com/office/drawing/2014/main" id="{BF4FFF8C-DC8E-701E-A010-6316B01C17BD}"/>
                </a:ext>
              </a:extLst>
            </p:cNvPr>
            <p:cNvSpPr txBox="1"/>
            <p:nvPr/>
          </p:nvSpPr>
          <p:spPr>
            <a:xfrm>
              <a:off x="10288239" y="4250312"/>
              <a:ext cx="414412" cy="981764"/>
            </a:xfrm>
            <a:prstGeom prst="rect">
              <a:avLst/>
            </a:prstGeom>
            <a:noFill/>
          </p:spPr>
          <p:txBody>
            <a:bodyPr vert="vert270" wrap="none" rtlCol="0">
              <a:spAutoFit/>
            </a:bodyPr>
            <a:lstStyle/>
            <a:p>
              <a:r>
                <a:rPr lang="en-US" sz="900" dirty="0">
                  <a:solidFill>
                    <a:srgbClr val="6C8EBF"/>
                  </a:solidFill>
                  <a:latin typeface="Helvetica" pitchFamily="2" charset="0"/>
                </a:rPr>
                <a:t>Indexed Side</a:t>
              </a:r>
            </a:p>
          </p:txBody>
        </p:sp>
        <p:sp>
          <p:nvSpPr>
            <p:cNvPr id="79" name="TextBox 78">
              <a:extLst>
                <a:ext uri="{FF2B5EF4-FFF2-40B4-BE49-F238E27FC236}">
                  <a16:creationId xmlns:a16="http://schemas.microsoft.com/office/drawing/2014/main" id="{7D739143-28F3-5B0E-9DB7-E6D94F1D1C97}"/>
                </a:ext>
              </a:extLst>
            </p:cNvPr>
            <p:cNvSpPr txBox="1"/>
            <p:nvPr/>
          </p:nvSpPr>
          <p:spPr>
            <a:xfrm>
              <a:off x="10698790" y="4057380"/>
              <a:ext cx="1057304" cy="304528"/>
            </a:xfrm>
            <a:prstGeom prst="rect">
              <a:avLst/>
            </a:prstGeom>
            <a:noFill/>
          </p:spPr>
          <p:txBody>
            <a:bodyPr wrap="square" rtlCol="0">
              <a:spAutoFit/>
            </a:bodyPr>
            <a:lstStyle/>
            <a:p>
              <a:r>
                <a:rPr lang="en-US" sz="900" dirty="0">
                  <a:solidFill>
                    <a:srgbClr val="82B366"/>
                  </a:solidFill>
                  <a:latin typeface="Helvetica" pitchFamily="2" charset="0"/>
                </a:rPr>
                <a:t>Query Side</a:t>
              </a:r>
            </a:p>
          </p:txBody>
        </p:sp>
        <p:sp>
          <p:nvSpPr>
            <p:cNvPr id="80" name="TextBox 79">
              <a:extLst>
                <a:ext uri="{FF2B5EF4-FFF2-40B4-BE49-F238E27FC236}">
                  <a16:creationId xmlns:a16="http://schemas.microsoft.com/office/drawing/2014/main" id="{4348E6A4-6440-E2E0-4FE2-5BCF351B5375}"/>
                </a:ext>
              </a:extLst>
            </p:cNvPr>
            <p:cNvSpPr txBox="1"/>
            <p:nvPr/>
          </p:nvSpPr>
          <p:spPr>
            <a:xfrm>
              <a:off x="10704661" y="4253371"/>
              <a:ext cx="135262" cy="304528"/>
            </a:xfrm>
            <a:prstGeom prst="rect">
              <a:avLst/>
            </a:prstGeom>
            <a:noFill/>
          </p:spPr>
          <p:txBody>
            <a:bodyPr wrap="square" rtlCol="0">
              <a:spAutoFit/>
            </a:bodyPr>
            <a:lstStyle/>
            <a:p>
              <a:r>
                <a:rPr lang="en-US" sz="900" i="1" dirty="0">
                  <a:solidFill>
                    <a:srgbClr val="82B366"/>
                  </a:solidFill>
                  <a:latin typeface="Helvetica" pitchFamily="2" charset="0"/>
                </a:rPr>
                <a:t>I</a:t>
              </a:r>
            </a:p>
          </p:txBody>
        </p:sp>
        <p:sp>
          <p:nvSpPr>
            <p:cNvPr id="81" name="TextBox 80">
              <a:extLst>
                <a:ext uri="{FF2B5EF4-FFF2-40B4-BE49-F238E27FC236}">
                  <a16:creationId xmlns:a16="http://schemas.microsoft.com/office/drawing/2014/main" id="{2F1049AB-6CC2-B6C6-DAB4-27A8402F3644}"/>
                </a:ext>
              </a:extLst>
            </p:cNvPr>
            <p:cNvSpPr txBox="1"/>
            <p:nvPr/>
          </p:nvSpPr>
          <p:spPr>
            <a:xfrm>
              <a:off x="11043239" y="4244863"/>
              <a:ext cx="135262" cy="304528"/>
            </a:xfrm>
            <a:prstGeom prst="rect">
              <a:avLst/>
            </a:prstGeom>
            <a:noFill/>
          </p:spPr>
          <p:txBody>
            <a:bodyPr wrap="square" rtlCol="0">
              <a:spAutoFit/>
            </a:bodyPr>
            <a:lstStyle/>
            <a:p>
              <a:r>
                <a:rPr lang="en-US" sz="900" i="1" dirty="0">
                  <a:solidFill>
                    <a:srgbClr val="82B366"/>
                  </a:solidFill>
                  <a:latin typeface="Helvetica" pitchFamily="2" charset="0"/>
                </a:rPr>
                <a:t>B</a:t>
              </a:r>
            </a:p>
          </p:txBody>
        </p:sp>
        <p:sp>
          <p:nvSpPr>
            <p:cNvPr id="82" name="TextBox 81">
              <a:extLst>
                <a:ext uri="{FF2B5EF4-FFF2-40B4-BE49-F238E27FC236}">
                  <a16:creationId xmlns:a16="http://schemas.microsoft.com/office/drawing/2014/main" id="{DD6082FD-BCAD-0B89-E14F-2718D8C1FCCB}"/>
                </a:ext>
              </a:extLst>
            </p:cNvPr>
            <p:cNvSpPr txBox="1"/>
            <p:nvPr/>
          </p:nvSpPr>
          <p:spPr>
            <a:xfrm>
              <a:off x="10522503" y="4974146"/>
              <a:ext cx="135262" cy="304528"/>
            </a:xfrm>
            <a:prstGeom prst="rect">
              <a:avLst/>
            </a:prstGeom>
            <a:noFill/>
          </p:spPr>
          <p:txBody>
            <a:bodyPr wrap="square" rtlCol="0">
              <a:spAutoFit/>
            </a:bodyPr>
            <a:lstStyle/>
            <a:p>
              <a:r>
                <a:rPr lang="en-US" sz="900" i="1" dirty="0">
                  <a:solidFill>
                    <a:srgbClr val="6C8EBF"/>
                  </a:solidFill>
                  <a:latin typeface="Helvetica" pitchFamily="2" charset="0"/>
                </a:rPr>
                <a:t>E</a:t>
              </a:r>
            </a:p>
          </p:txBody>
        </p:sp>
        <p:sp>
          <p:nvSpPr>
            <p:cNvPr id="83" name="TextBox 82">
              <a:extLst>
                <a:ext uri="{FF2B5EF4-FFF2-40B4-BE49-F238E27FC236}">
                  <a16:creationId xmlns:a16="http://schemas.microsoft.com/office/drawing/2014/main" id="{2C1A259E-6843-244A-EBE9-202AA2BEF496}"/>
                </a:ext>
              </a:extLst>
            </p:cNvPr>
            <p:cNvSpPr txBox="1"/>
            <p:nvPr/>
          </p:nvSpPr>
          <p:spPr>
            <a:xfrm>
              <a:off x="10549564" y="4434092"/>
              <a:ext cx="135262" cy="304528"/>
            </a:xfrm>
            <a:prstGeom prst="rect">
              <a:avLst/>
            </a:prstGeom>
            <a:noFill/>
          </p:spPr>
          <p:txBody>
            <a:bodyPr wrap="square" rtlCol="0">
              <a:spAutoFit/>
            </a:bodyPr>
            <a:lstStyle/>
            <a:p>
              <a:r>
                <a:rPr lang="en-US" sz="900" i="1" dirty="0">
                  <a:solidFill>
                    <a:srgbClr val="6C8EBF"/>
                  </a:solidFill>
                  <a:latin typeface="Helvetica" pitchFamily="2" charset="0"/>
                </a:rPr>
                <a:t>I</a:t>
              </a:r>
            </a:p>
          </p:txBody>
        </p:sp>
        <p:sp>
          <p:nvSpPr>
            <p:cNvPr id="84" name="TextBox 83">
              <a:extLst>
                <a:ext uri="{FF2B5EF4-FFF2-40B4-BE49-F238E27FC236}">
                  <a16:creationId xmlns:a16="http://schemas.microsoft.com/office/drawing/2014/main" id="{6BC7D8C4-49B2-B63F-B956-E9F6E25B5A8F}"/>
                </a:ext>
              </a:extLst>
            </p:cNvPr>
            <p:cNvSpPr txBox="1"/>
            <p:nvPr/>
          </p:nvSpPr>
          <p:spPr>
            <a:xfrm>
              <a:off x="10524000" y="4700715"/>
              <a:ext cx="135262" cy="304528"/>
            </a:xfrm>
            <a:prstGeom prst="rect">
              <a:avLst/>
            </a:prstGeom>
            <a:noFill/>
          </p:spPr>
          <p:txBody>
            <a:bodyPr wrap="square" rtlCol="0">
              <a:spAutoFit/>
            </a:bodyPr>
            <a:lstStyle/>
            <a:p>
              <a:r>
                <a:rPr lang="en-US" sz="900" i="1" dirty="0">
                  <a:solidFill>
                    <a:srgbClr val="6C8EBF"/>
                  </a:solidFill>
                  <a:latin typeface="Helvetica" pitchFamily="2" charset="0"/>
                </a:rPr>
                <a:t>B</a:t>
              </a:r>
            </a:p>
          </p:txBody>
        </p:sp>
        <p:sp>
          <p:nvSpPr>
            <p:cNvPr id="85" name="TextBox 84">
              <a:extLst>
                <a:ext uri="{FF2B5EF4-FFF2-40B4-BE49-F238E27FC236}">
                  <a16:creationId xmlns:a16="http://schemas.microsoft.com/office/drawing/2014/main" id="{F1A33368-5860-1FD6-BCEA-5DD75C733B24}"/>
                </a:ext>
              </a:extLst>
            </p:cNvPr>
            <p:cNvSpPr txBox="1"/>
            <p:nvPr/>
          </p:nvSpPr>
          <p:spPr>
            <a:xfrm>
              <a:off x="11376724" y="4245397"/>
              <a:ext cx="135262" cy="304528"/>
            </a:xfrm>
            <a:prstGeom prst="rect">
              <a:avLst/>
            </a:prstGeom>
            <a:noFill/>
          </p:spPr>
          <p:txBody>
            <a:bodyPr wrap="square" rtlCol="0">
              <a:spAutoFit/>
            </a:bodyPr>
            <a:lstStyle/>
            <a:p>
              <a:r>
                <a:rPr lang="en-US" sz="900" i="1" dirty="0">
                  <a:solidFill>
                    <a:srgbClr val="82B366"/>
                  </a:solidFill>
                  <a:latin typeface="Helvetica" pitchFamily="2" charset="0"/>
                </a:rPr>
                <a:t>E</a:t>
              </a:r>
            </a:p>
          </p:txBody>
        </p:sp>
        <p:sp>
          <p:nvSpPr>
            <p:cNvPr id="86" name="TextBox 85">
              <a:extLst>
                <a:ext uri="{FF2B5EF4-FFF2-40B4-BE49-F238E27FC236}">
                  <a16:creationId xmlns:a16="http://schemas.microsoft.com/office/drawing/2014/main" id="{26F1331C-8903-6446-4F05-3766106A6896}"/>
                </a:ext>
              </a:extLst>
            </p:cNvPr>
            <p:cNvSpPr txBox="1"/>
            <p:nvPr/>
          </p:nvSpPr>
          <p:spPr>
            <a:xfrm>
              <a:off x="11576554" y="4550948"/>
              <a:ext cx="1016479" cy="609055"/>
            </a:xfrm>
            <a:prstGeom prst="rect">
              <a:avLst/>
            </a:prstGeom>
            <a:noFill/>
          </p:spPr>
          <p:txBody>
            <a:bodyPr wrap="square" rtlCol="0">
              <a:spAutoFit/>
            </a:bodyPr>
            <a:lstStyle/>
            <a:p>
              <a:r>
                <a:rPr lang="en-US" sz="800" dirty="0">
                  <a:latin typeface="Helvetica" pitchFamily="2" charset="0"/>
                </a:rPr>
                <a:t> I: Interior</a:t>
              </a:r>
            </a:p>
            <a:p>
              <a:r>
                <a:rPr lang="en-US" sz="800" dirty="0">
                  <a:latin typeface="Helvetica" pitchFamily="2" charset="0"/>
                </a:rPr>
                <a:t>B: Boundary</a:t>
              </a:r>
            </a:p>
            <a:p>
              <a:r>
                <a:rPr lang="en-US" sz="800" dirty="0">
                  <a:latin typeface="Helvetica" pitchFamily="2" charset="0"/>
                </a:rPr>
                <a:t>E: Exterior</a:t>
              </a:r>
            </a:p>
          </p:txBody>
        </p:sp>
      </p:grpSp>
      <p:sp>
        <p:nvSpPr>
          <p:cNvPr id="90" name="TextBox 89">
            <a:extLst>
              <a:ext uri="{FF2B5EF4-FFF2-40B4-BE49-F238E27FC236}">
                <a16:creationId xmlns:a16="http://schemas.microsoft.com/office/drawing/2014/main" id="{E629BC3F-E1F9-B2F9-2B35-FB7FDE25D295}"/>
              </a:ext>
            </a:extLst>
          </p:cNvPr>
          <p:cNvSpPr txBox="1"/>
          <p:nvPr/>
        </p:nvSpPr>
        <p:spPr>
          <a:xfrm>
            <a:off x="15411" y="6625299"/>
            <a:ext cx="6096000" cy="215444"/>
          </a:xfrm>
          <a:prstGeom prst="rect">
            <a:avLst/>
          </a:prstGeom>
          <a:noFill/>
        </p:spPr>
        <p:txBody>
          <a:bodyPr wrap="square">
            <a:spAutoFit/>
          </a:bodyPr>
          <a:lstStyle/>
          <a:p>
            <a:r>
              <a:rPr lang="en-US" sz="800" dirty="0"/>
              <a:t>https://</a:t>
            </a:r>
            <a:r>
              <a:rPr lang="en-US" sz="800" dirty="0" err="1"/>
              <a:t>dev.luciad.com</a:t>
            </a:r>
            <a:r>
              <a:rPr lang="en-US" sz="800" dirty="0"/>
              <a:t>/portal/</a:t>
            </a:r>
            <a:r>
              <a:rPr lang="en-US" sz="800" dirty="0" err="1"/>
              <a:t>productDocumentation</a:t>
            </a:r>
            <a:r>
              <a:rPr lang="en-US" sz="800" dirty="0"/>
              <a:t>/</a:t>
            </a:r>
            <a:r>
              <a:rPr lang="en-US" sz="800" dirty="0" err="1"/>
              <a:t>LuciadFusion</a:t>
            </a:r>
            <a:r>
              <a:rPr lang="en-US" sz="800" dirty="0"/>
              <a:t>/docs/articles/guide/geometry/de-9im.html</a:t>
            </a:r>
          </a:p>
        </p:txBody>
      </p:sp>
    </p:spTree>
    <p:extLst>
      <p:ext uri="{BB962C8B-B14F-4D97-AF65-F5344CB8AC3E}">
        <p14:creationId xmlns:p14="http://schemas.microsoft.com/office/powerpoint/2010/main" val="3006361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par>
                                <p:cTn id="19" presetID="5" presetClass="entr" presetSubtype="10" fill="hold"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checkerboard(across)">
                                      <p:cBhvr>
                                        <p:cTn id="21" dur="500"/>
                                        <p:tgtEl>
                                          <p:spTgt spid="7"/>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4">
                                            <p:txEl>
                                              <p:pRg st="4" end="4"/>
                                            </p:txEl>
                                          </p:spTgt>
                                        </p:tgtEl>
                                        <p:attrNameLst>
                                          <p:attrName>style.visibility</p:attrName>
                                        </p:attrNameLst>
                                      </p:cBhvr>
                                      <p:to>
                                        <p:strVal val="visible"/>
                                      </p:to>
                                    </p:set>
                                  </p:childTnLst>
                                </p:cTn>
                              </p:par>
                              <p:par>
                                <p:cTn id="26" presetID="3" presetClass="entr" presetSubtype="10" fill="hold" nodeType="withEffect">
                                  <p:stCondLst>
                                    <p:cond delay="0"/>
                                  </p:stCondLst>
                                  <p:childTnLst>
                                    <p:set>
                                      <p:cBhvr>
                                        <p:cTn id="27" dur="1" fill="hold">
                                          <p:stCondLst>
                                            <p:cond delay="0"/>
                                          </p:stCondLst>
                                        </p:cTn>
                                        <p:tgtEl>
                                          <p:spTgt spid="88"/>
                                        </p:tgtEl>
                                        <p:attrNameLst>
                                          <p:attrName>style.visibility</p:attrName>
                                        </p:attrNameLst>
                                      </p:cBhvr>
                                      <p:to>
                                        <p:strVal val="visible"/>
                                      </p:to>
                                    </p:set>
                                    <p:animEffect transition="in" filter="blinds(horizontal)">
                                      <p:cBhvr>
                                        <p:cTn id="28" dur="500"/>
                                        <p:tgtEl>
                                          <p:spTgt spid="88"/>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4">
                                            <p:txEl>
                                              <p:pRg st="5" end="5"/>
                                            </p:txEl>
                                          </p:spTgt>
                                        </p:tgtEl>
                                        <p:attrNameLst>
                                          <p:attrName>style.visibility</p:attrName>
                                        </p:attrNameLst>
                                      </p:cBhvr>
                                      <p:to>
                                        <p:strVal val="visible"/>
                                      </p:to>
                                    </p:set>
                                  </p:childTnLst>
                                </p:cTn>
                              </p:par>
                              <p:par>
                                <p:cTn id="33" presetID="9" presetClass="entr" presetSubtype="0" fill="hold" nodeType="withEffect">
                                  <p:stCondLst>
                                    <p:cond delay="0"/>
                                  </p:stCondLst>
                                  <p:childTnLst>
                                    <p:set>
                                      <p:cBhvr>
                                        <p:cTn id="34" dur="1" fill="hold">
                                          <p:stCondLst>
                                            <p:cond delay="0"/>
                                          </p:stCondLst>
                                        </p:cTn>
                                        <p:tgtEl>
                                          <p:spTgt spid="87"/>
                                        </p:tgtEl>
                                        <p:attrNameLst>
                                          <p:attrName>style.visibility</p:attrName>
                                        </p:attrNameLst>
                                      </p:cBhvr>
                                      <p:to>
                                        <p:strVal val="visible"/>
                                      </p:to>
                                    </p:set>
                                    <p:animEffect transition="in" filter="dissolve">
                                      <p:cBhvr>
                                        <p:cTn id="35" dur="500"/>
                                        <p:tgtEl>
                                          <p:spTgt spid="87"/>
                                        </p:tgtEl>
                                      </p:cBhvr>
                                    </p:animEffec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CA6267-05D3-94F7-CD7A-A79054CD043C}"/>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16FB077-DE53-14BF-D470-717D4E3F126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89</a:t>
            </a:fld>
            <a:endParaRPr lang="en-US"/>
          </a:p>
        </p:txBody>
      </p:sp>
      <p:sp>
        <p:nvSpPr>
          <p:cNvPr id="3" name="Title 2">
            <a:extLst>
              <a:ext uri="{FF2B5EF4-FFF2-40B4-BE49-F238E27FC236}">
                <a16:creationId xmlns:a16="http://schemas.microsoft.com/office/drawing/2014/main" id="{EDBC9E27-AD20-D7C3-ECD7-0FC386FBB4BD}"/>
              </a:ext>
            </a:extLst>
          </p:cNvPr>
          <p:cNvSpPr>
            <a:spLocks noGrp="1"/>
          </p:cNvSpPr>
          <p:nvPr>
            <p:ph type="title"/>
          </p:nvPr>
        </p:nvSpPr>
        <p:spPr/>
        <p:txBody>
          <a:bodyPr>
            <a:normAutofit/>
          </a:bodyPr>
          <a:lstStyle/>
          <a:p>
            <a:r>
              <a:rPr lang="en-US" dirty="0" err="1"/>
              <a:t>SedonaDB</a:t>
            </a:r>
            <a:r>
              <a:rPr lang="en-US" dirty="0"/>
              <a:t> Outperforms CPU-based DBs</a:t>
            </a:r>
          </a:p>
        </p:txBody>
      </p:sp>
      <p:sp>
        <p:nvSpPr>
          <p:cNvPr id="4" name="Content Placeholder 3">
            <a:extLst>
              <a:ext uri="{FF2B5EF4-FFF2-40B4-BE49-F238E27FC236}">
                <a16:creationId xmlns:a16="http://schemas.microsoft.com/office/drawing/2014/main" id="{3986B647-E59C-4A77-84DC-A396508DC02E}"/>
              </a:ext>
            </a:extLst>
          </p:cNvPr>
          <p:cNvSpPr>
            <a:spLocks noGrp="1"/>
          </p:cNvSpPr>
          <p:nvPr>
            <p:ph sz="half" idx="1"/>
          </p:nvPr>
        </p:nvSpPr>
        <p:spPr>
          <a:xfrm>
            <a:off x="571500" y="1206198"/>
            <a:ext cx="11049000" cy="4949761"/>
          </a:xfrm>
        </p:spPr>
        <p:txBody>
          <a:bodyPr/>
          <a:lstStyle/>
          <a:p>
            <a:pPr marL="194310" indent="-182880">
              <a:spcBef>
                <a:spcPts val="800"/>
              </a:spcBef>
              <a:defRPr sz="1600" b="1" i="0">
                <a:solidFill>
                  <a:srgbClr val="2980B9"/>
                </a:solidFill>
                <a:latin typeface="Arial"/>
              </a:defRPr>
            </a:pPr>
            <a:r>
              <a:rPr lang="en-US" sz="1800" b="1" dirty="0">
                <a:solidFill>
                  <a:srgbClr val="2980B9"/>
                </a:solidFill>
                <a:latin typeface="Arial"/>
                <a:ea typeface="+mn-ea"/>
                <a:cs typeface="+mn-cs"/>
              </a:rPr>
              <a:t>Baselines: Popular OLAP and OLTP DBs with spatial extensions</a:t>
            </a:r>
          </a:p>
          <a:p>
            <a:pPr marL="194310" indent="-182880">
              <a:spcBef>
                <a:spcPts val="800"/>
              </a:spcBef>
              <a:defRPr sz="1600" b="1" i="0">
                <a:solidFill>
                  <a:srgbClr val="2980B9"/>
                </a:solidFill>
                <a:latin typeface="Arial"/>
              </a:defRPr>
            </a:pPr>
            <a:endParaRPr lang="en-US" sz="1800" b="1" dirty="0">
              <a:solidFill>
                <a:srgbClr val="2980B9"/>
              </a:solidFill>
              <a:latin typeface="Arial"/>
              <a:ea typeface="+mn-ea"/>
              <a:cs typeface="+mn-cs"/>
            </a:endParaRPr>
          </a:p>
          <a:p>
            <a:pPr marL="194310" indent="-182880">
              <a:spcBef>
                <a:spcPts val="800"/>
              </a:spcBef>
              <a:defRPr sz="1600" b="1" i="0">
                <a:solidFill>
                  <a:srgbClr val="2980B9"/>
                </a:solidFill>
                <a:latin typeface="Arial"/>
              </a:defRPr>
            </a:pPr>
            <a:endParaRPr lang="en-US" sz="1800" b="1" dirty="0">
              <a:solidFill>
                <a:srgbClr val="2980B9"/>
              </a:solidFill>
              <a:latin typeface="Arial"/>
              <a:ea typeface="+mn-ea"/>
              <a:cs typeface="+mn-cs"/>
            </a:endParaRPr>
          </a:p>
          <a:p>
            <a:pPr marL="194310" indent="-182880">
              <a:spcBef>
                <a:spcPts val="800"/>
              </a:spcBef>
              <a:defRPr sz="1600" b="1" i="0">
                <a:solidFill>
                  <a:srgbClr val="2980B9"/>
                </a:solidFill>
                <a:latin typeface="Arial"/>
              </a:defRPr>
            </a:pPr>
            <a:endParaRPr lang="en-US" sz="1800" b="1" dirty="0">
              <a:solidFill>
                <a:srgbClr val="2980B9"/>
              </a:solidFill>
              <a:latin typeface="Arial"/>
              <a:ea typeface="+mn-ea"/>
              <a:cs typeface="+mn-cs"/>
            </a:endParaRPr>
          </a:p>
          <a:p>
            <a:pPr marL="11430" indent="0">
              <a:spcBef>
                <a:spcPts val="800"/>
              </a:spcBef>
              <a:buNone/>
              <a:defRPr sz="1600" b="1" i="0">
                <a:solidFill>
                  <a:srgbClr val="2980B9"/>
                </a:solidFill>
                <a:latin typeface="Arial"/>
              </a:defRPr>
            </a:pPr>
            <a:endParaRPr lang="en-US" sz="1800" b="1" dirty="0">
              <a:solidFill>
                <a:srgbClr val="2980B9"/>
              </a:solidFill>
              <a:latin typeface="Arial"/>
              <a:ea typeface="+mn-ea"/>
              <a:cs typeface="+mn-cs"/>
            </a:endParaRPr>
          </a:p>
          <a:p>
            <a:pPr marL="11430" indent="0">
              <a:spcBef>
                <a:spcPts val="800"/>
              </a:spcBef>
              <a:buNone/>
              <a:defRPr sz="1600" b="1" i="0">
                <a:solidFill>
                  <a:srgbClr val="2980B9"/>
                </a:solidFill>
                <a:latin typeface="Arial"/>
              </a:defRPr>
            </a:pPr>
            <a:endParaRPr lang="en-US" sz="1800" b="1" dirty="0">
              <a:solidFill>
                <a:srgbClr val="2980B9"/>
              </a:solidFill>
              <a:latin typeface="Arial"/>
              <a:ea typeface="+mn-ea"/>
              <a:cs typeface="+mn-cs"/>
            </a:endParaRPr>
          </a:p>
          <a:p>
            <a:pPr marL="194310" indent="-182880">
              <a:spcBef>
                <a:spcPts val="800"/>
              </a:spcBef>
              <a:defRPr sz="1600" b="1" i="0">
                <a:solidFill>
                  <a:srgbClr val="2980B9"/>
                </a:solidFill>
                <a:latin typeface="Arial"/>
              </a:defRPr>
            </a:pPr>
            <a:r>
              <a:rPr lang="en-US" sz="1800" b="1" dirty="0">
                <a:solidFill>
                  <a:srgbClr val="2980B9"/>
                </a:solidFill>
                <a:latin typeface="Arial"/>
              </a:rPr>
              <a:t>Benchmark: Sedona </a:t>
            </a:r>
            <a:r>
              <a:rPr lang="en-US" sz="1800" b="1" dirty="0" err="1">
                <a:solidFill>
                  <a:srgbClr val="2980B9"/>
                </a:solidFill>
                <a:latin typeface="Arial"/>
              </a:rPr>
              <a:t>SpatialBench</a:t>
            </a:r>
            <a:r>
              <a:rPr lang="en-US" sz="1800" b="1" dirty="0">
                <a:solidFill>
                  <a:srgbClr val="2980B9"/>
                </a:solidFill>
                <a:latin typeface="Arial"/>
              </a:rPr>
              <a:t> (similar to TPC-H)</a:t>
            </a:r>
            <a:endParaRPr lang="en-US" sz="1400" dirty="0">
              <a:solidFill>
                <a:srgbClr val="4B5563"/>
              </a:solidFill>
              <a:latin typeface="Arial"/>
            </a:endParaRPr>
          </a:p>
          <a:p>
            <a:endParaRPr lang="en-US" dirty="0"/>
          </a:p>
        </p:txBody>
      </p:sp>
      <p:graphicFrame>
        <p:nvGraphicFramePr>
          <p:cNvPr id="14" name="Table 13">
            <a:extLst>
              <a:ext uri="{FF2B5EF4-FFF2-40B4-BE49-F238E27FC236}">
                <a16:creationId xmlns:a16="http://schemas.microsoft.com/office/drawing/2014/main" id="{FB6DB59B-DB1B-80C7-2D66-3EAF88E7C130}"/>
              </a:ext>
            </a:extLst>
          </p:cNvPr>
          <p:cNvGraphicFramePr>
            <a:graphicFrameLocks noGrp="1"/>
          </p:cNvGraphicFramePr>
          <p:nvPr>
            <p:extLst>
              <p:ext uri="{D42A27DB-BD31-4B8C-83A1-F6EECF244321}">
                <p14:modId xmlns:p14="http://schemas.microsoft.com/office/powerpoint/2010/main" val="3868146820"/>
              </p:ext>
            </p:extLst>
          </p:nvPr>
        </p:nvGraphicFramePr>
        <p:xfrm>
          <a:off x="762001" y="1596250"/>
          <a:ext cx="5195644" cy="1539240"/>
        </p:xfrm>
        <a:graphic>
          <a:graphicData uri="http://schemas.openxmlformats.org/drawingml/2006/table">
            <a:tbl>
              <a:tblPr firstRow="1" bandRow="1">
                <a:tableStyleId>{5C22544A-7EE6-4342-B048-85BDC9FD1C3A}</a:tableStyleId>
              </a:tblPr>
              <a:tblGrid>
                <a:gridCol w="1178815">
                  <a:extLst>
                    <a:ext uri="{9D8B030D-6E8A-4147-A177-3AD203B41FA5}">
                      <a16:colId xmlns:a16="http://schemas.microsoft.com/office/drawing/2014/main" val="3562621900"/>
                    </a:ext>
                  </a:extLst>
                </a:gridCol>
                <a:gridCol w="2819400">
                  <a:extLst>
                    <a:ext uri="{9D8B030D-6E8A-4147-A177-3AD203B41FA5}">
                      <a16:colId xmlns:a16="http://schemas.microsoft.com/office/drawing/2014/main" val="3876149103"/>
                    </a:ext>
                  </a:extLst>
                </a:gridCol>
                <a:gridCol w="1197429">
                  <a:extLst>
                    <a:ext uri="{9D8B030D-6E8A-4147-A177-3AD203B41FA5}">
                      <a16:colId xmlns:a16="http://schemas.microsoft.com/office/drawing/2014/main" val="1312465171"/>
                    </a:ext>
                  </a:extLst>
                </a:gridCol>
              </a:tblGrid>
              <a:tr h="285646">
                <a:tc>
                  <a:txBody>
                    <a:bodyPr/>
                    <a:lstStyle/>
                    <a:p>
                      <a:pPr marL="0" algn="ctr" defTabSz="914400" rtl="0" eaLnBrk="1" latinLnBrk="0" hangingPunct="1"/>
                      <a:r>
                        <a:rPr lang="en-US" sz="1500" b="1" kern="1200" dirty="0">
                          <a:solidFill>
                            <a:schemeClr val="lt1"/>
                          </a:solidFill>
                          <a:latin typeface="+mn-lt"/>
                          <a:ea typeface="+mn-ea"/>
                          <a:cs typeface="+mn-cs"/>
                        </a:rPr>
                        <a:t>Name</a:t>
                      </a:r>
                    </a:p>
                  </a:txBody>
                  <a:tcPr anchor="ctr">
                    <a:solidFill>
                      <a:srgbClr val="991B1B"/>
                    </a:solidFill>
                  </a:tcPr>
                </a:tc>
                <a:tc>
                  <a:txBody>
                    <a:bodyPr/>
                    <a:lstStyle/>
                    <a:p>
                      <a:pPr marL="0" algn="ctr" defTabSz="914400" rtl="0" eaLnBrk="1" latinLnBrk="0" hangingPunct="1"/>
                      <a:r>
                        <a:rPr lang="en-US" sz="1500" b="1" kern="1200" dirty="0">
                          <a:solidFill>
                            <a:schemeClr val="lt1"/>
                          </a:solidFill>
                          <a:latin typeface="+mn-lt"/>
                          <a:ea typeface="+mn-ea"/>
                          <a:cs typeface="+mn-cs"/>
                        </a:rPr>
                        <a:t>Category</a:t>
                      </a:r>
                    </a:p>
                  </a:txBody>
                  <a:tcPr anchor="ctr">
                    <a:solidFill>
                      <a:srgbClr val="991B1B"/>
                    </a:solidFill>
                  </a:tcPr>
                </a:tc>
                <a:tc>
                  <a:txBody>
                    <a:bodyPr/>
                    <a:lstStyle/>
                    <a:p>
                      <a:pPr marL="0" algn="ctr" defTabSz="914400" rtl="0" eaLnBrk="1" latinLnBrk="0" hangingPunct="1"/>
                      <a:r>
                        <a:rPr lang="en-US" sz="1500" b="1" kern="1200" dirty="0">
                          <a:solidFill>
                            <a:schemeClr val="lt1"/>
                          </a:solidFill>
                          <a:latin typeface="+mn-lt"/>
                          <a:ea typeface="+mn-ea"/>
                          <a:cs typeface="+mn-cs"/>
                        </a:rPr>
                        <a:t>Device</a:t>
                      </a:r>
                    </a:p>
                  </a:txBody>
                  <a:tcPr anchor="ctr">
                    <a:solidFill>
                      <a:srgbClr val="991B1B"/>
                    </a:solidFill>
                  </a:tcPr>
                </a:tc>
                <a:extLst>
                  <a:ext uri="{0D108BD9-81ED-4DB2-BD59-A6C34878D82A}">
                    <a16:rowId xmlns:a16="http://schemas.microsoft.com/office/drawing/2014/main" val="3016666134"/>
                  </a:ext>
                </a:extLst>
              </a:tr>
              <a:tr h="285646">
                <a:tc>
                  <a:txBody>
                    <a:bodyPr/>
                    <a:lstStyle/>
                    <a:p>
                      <a:pPr marL="0" algn="ctr" defTabSz="914400" rtl="0" eaLnBrk="1" latinLnBrk="0" hangingPunct="1"/>
                      <a:r>
                        <a:rPr lang="en-US" sz="1400" kern="1200" dirty="0" err="1">
                          <a:solidFill>
                            <a:schemeClr val="dk1"/>
                          </a:solidFill>
                          <a:latin typeface="+mn-lt"/>
                          <a:ea typeface="+mn-ea"/>
                          <a:cs typeface="+mn-cs"/>
                        </a:rPr>
                        <a:t>DuckDB</a:t>
                      </a:r>
                      <a:endParaRPr lang="en-US" sz="1400" kern="1200" dirty="0">
                        <a:solidFill>
                          <a:schemeClr val="dk1"/>
                        </a:solidFill>
                        <a:latin typeface="+mn-lt"/>
                        <a:ea typeface="+mn-ea"/>
                        <a:cs typeface="+mn-cs"/>
                      </a:endParaRPr>
                    </a:p>
                  </a:txBody>
                  <a:tcPr anchor="ctr"/>
                </a:tc>
                <a:tc>
                  <a:txBody>
                    <a:bodyPr/>
                    <a:lstStyle/>
                    <a:p>
                      <a:pPr marL="0" algn="ctr" defTabSz="914400" rtl="0" eaLnBrk="1" latinLnBrk="0" hangingPunct="1"/>
                      <a:r>
                        <a:rPr lang="en-US" sz="1400" kern="1200" dirty="0">
                          <a:solidFill>
                            <a:schemeClr val="dk1"/>
                          </a:solidFill>
                          <a:latin typeface="+mn-lt"/>
                          <a:ea typeface="+mn-ea"/>
                          <a:cs typeface="+mn-cs"/>
                        </a:rPr>
                        <a:t>OLAP DB</a:t>
                      </a:r>
                    </a:p>
                  </a:txBody>
                  <a:tcPr anchor="ctr"/>
                </a:tc>
                <a:tc>
                  <a:txBody>
                    <a:bodyPr/>
                    <a:lstStyle/>
                    <a:p>
                      <a:pPr marL="0" algn="ctr" defTabSz="914400" rtl="0" eaLnBrk="1" latinLnBrk="0" hangingPunct="1"/>
                      <a:r>
                        <a:rPr lang="en-US" sz="1400" kern="1200" dirty="0">
                          <a:solidFill>
                            <a:schemeClr val="dk1"/>
                          </a:solidFill>
                          <a:latin typeface="+mn-lt"/>
                          <a:ea typeface="+mn-ea"/>
                          <a:cs typeface="+mn-cs"/>
                        </a:rPr>
                        <a:t>CPU</a:t>
                      </a:r>
                    </a:p>
                  </a:txBody>
                  <a:tcPr anchor="ctr"/>
                </a:tc>
                <a:extLst>
                  <a:ext uri="{0D108BD9-81ED-4DB2-BD59-A6C34878D82A}">
                    <a16:rowId xmlns:a16="http://schemas.microsoft.com/office/drawing/2014/main" val="3042061725"/>
                  </a:ext>
                </a:extLst>
              </a:tr>
              <a:tr h="285646">
                <a:tc>
                  <a:txBody>
                    <a:bodyPr/>
                    <a:lstStyle/>
                    <a:p>
                      <a:pPr marL="0" algn="ctr" defTabSz="914400" rtl="0" eaLnBrk="1" latinLnBrk="0" hangingPunct="1"/>
                      <a:r>
                        <a:rPr lang="en-US" sz="1400" kern="1200" dirty="0" err="1">
                          <a:solidFill>
                            <a:schemeClr val="dk1"/>
                          </a:solidFill>
                          <a:latin typeface="+mn-lt"/>
                          <a:ea typeface="+mn-ea"/>
                          <a:cs typeface="+mn-cs"/>
                        </a:rPr>
                        <a:t>GeoPandas</a:t>
                      </a:r>
                      <a:endParaRPr lang="en-US" sz="1400" kern="1200" dirty="0">
                        <a:solidFill>
                          <a:schemeClr val="dk1"/>
                        </a:solidFill>
                        <a:latin typeface="+mn-lt"/>
                        <a:ea typeface="+mn-ea"/>
                        <a:cs typeface="+mn-cs"/>
                      </a:endParaRPr>
                    </a:p>
                  </a:txBody>
                  <a:tcPr anchor="ctr"/>
                </a:tc>
                <a:tc>
                  <a:txBody>
                    <a:bodyPr/>
                    <a:lstStyle/>
                    <a:p>
                      <a:pPr marL="0" algn="ctr" defTabSz="914400" rtl="0" eaLnBrk="1" latinLnBrk="0" hangingPunct="1"/>
                      <a:r>
                        <a:rPr lang="en-US" sz="1400" kern="1200" dirty="0">
                          <a:solidFill>
                            <a:schemeClr val="dk1"/>
                          </a:solidFill>
                          <a:latin typeface="+mn-lt"/>
                          <a:ea typeface="+mn-ea"/>
                          <a:cs typeface="+mn-cs"/>
                        </a:rPr>
                        <a:t>Python Library</a:t>
                      </a:r>
                    </a:p>
                  </a:txBody>
                  <a:tcPr anchor="ctr"/>
                </a:tc>
                <a:tc>
                  <a:txBody>
                    <a:bodyPr/>
                    <a:lstStyle/>
                    <a:p>
                      <a:pPr marL="0" algn="ctr" defTabSz="914400" rtl="0" eaLnBrk="1" latinLnBrk="0" hangingPunct="1"/>
                      <a:r>
                        <a:rPr lang="en-US" sz="1400" kern="1200" dirty="0">
                          <a:solidFill>
                            <a:schemeClr val="dk1"/>
                          </a:solidFill>
                          <a:latin typeface="+mn-lt"/>
                          <a:ea typeface="+mn-ea"/>
                          <a:cs typeface="+mn-cs"/>
                        </a:rPr>
                        <a:t>CPU</a:t>
                      </a:r>
                    </a:p>
                  </a:txBody>
                  <a:tcPr anchor="ctr"/>
                </a:tc>
                <a:extLst>
                  <a:ext uri="{0D108BD9-81ED-4DB2-BD59-A6C34878D82A}">
                    <a16:rowId xmlns:a16="http://schemas.microsoft.com/office/drawing/2014/main" val="258598314"/>
                  </a:ext>
                </a:extLst>
              </a:tr>
              <a:tr h="285646">
                <a:tc>
                  <a:txBody>
                    <a:bodyPr/>
                    <a:lstStyle/>
                    <a:p>
                      <a:pPr marL="0" algn="ctr" defTabSz="914400" rtl="0" eaLnBrk="1" latinLnBrk="0" hangingPunct="1"/>
                      <a:r>
                        <a:rPr lang="en-US" sz="1400" kern="1200" dirty="0" err="1">
                          <a:solidFill>
                            <a:schemeClr val="dk1"/>
                          </a:solidFill>
                          <a:latin typeface="+mn-lt"/>
                          <a:ea typeface="+mn-ea"/>
                          <a:cs typeface="+mn-cs"/>
                        </a:rPr>
                        <a:t>PostGIS</a:t>
                      </a:r>
                      <a:endParaRPr lang="en-US" sz="1400" kern="1200" dirty="0">
                        <a:solidFill>
                          <a:schemeClr val="dk1"/>
                        </a:solidFill>
                        <a:latin typeface="+mn-lt"/>
                        <a:ea typeface="+mn-ea"/>
                        <a:cs typeface="+mn-cs"/>
                      </a:endParaRPr>
                    </a:p>
                  </a:txBody>
                  <a:tcPr anchor="ctr"/>
                </a:tc>
                <a:tc>
                  <a:txBody>
                    <a:bodyPr/>
                    <a:lstStyle/>
                    <a:p>
                      <a:pPr marL="0" algn="ctr" defTabSz="914400" rtl="0" eaLnBrk="1" latinLnBrk="0" hangingPunct="1"/>
                      <a:r>
                        <a:rPr lang="en-US" sz="1400" kern="1200" dirty="0">
                          <a:solidFill>
                            <a:schemeClr val="dk1"/>
                          </a:solidFill>
                          <a:latin typeface="+mn-lt"/>
                          <a:ea typeface="+mn-ea"/>
                          <a:cs typeface="+mn-cs"/>
                        </a:rPr>
                        <a:t>Spatial Extension to OLTP DB</a:t>
                      </a:r>
                    </a:p>
                  </a:txBody>
                  <a:tcPr anchor="ctr"/>
                </a:tc>
                <a:tc>
                  <a:txBody>
                    <a:bodyPr/>
                    <a:lstStyle/>
                    <a:p>
                      <a:pPr marL="0" algn="ctr" defTabSz="914400" rtl="0" eaLnBrk="1" latinLnBrk="0" hangingPunct="1"/>
                      <a:r>
                        <a:rPr lang="en-US" sz="1400" kern="1200" dirty="0">
                          <a:solidFill>
                            <a:schemeClr val="dk1"/>
                          </a:solidFill>
                          <a:latin typeface="+mn-lt"/>
                          <a:ea typeface="+mn-ea"/>
                          <a:cs typeface="+mn-cs"/>
                        </a:rPr>
                        <a:t>CPU</a:t>
                      </a:r>
                    </a:p>
                  </a:txBody>
                  <a:tcPr anchor="ctr"/>
                </a:tc>
                <a:extLst>
                  <a:ext uri="{0D108BD9-81ED-4DB2-BD59-A6C34878D82A}">
                    <a16:rowId xmlns:a16="http://schemas.microsoft.com/office/drawing/2014/main" val="1081380426"/>
                  </a:ext>
                </a:extLst>
              </a:tr>
              <a:tr h="285646">
                <a:tc>
                  <a:txBody>
                    <a:bodyPr/>
                    <a:lstStyle/>
                    <a:p>
                      <a:pPr marL="0" algn="ctr" defTabSz="914400" rtl="0" eaLnBrk="1" latinLnBrk="0" hangingPunct="1"/>
                      <a:r>
                        <a:rPr lang="en-US" sz="1400" kern="1200" dirty="0" err="1">
                          <a:solidFill>
                            <a:schemeClr val="dk1"/>
                          </a:solidFill>
                          <a:latin typeface="+mn-lt"/>
                          <a:ea typeface="+mn-ea"/>
                          <a:cs typeface="+mn-cs"/>
                        </a:rPr>
                        <a:t>SedonaDB</a:t>
                      </a:r>
                      <a:endParaRPr lang="en-US" sz="1400" kern="1200" dirty="0">
                        <a:solidFill>
                          <a:schemeClr val="dk1"/>
                        </a:solidFill>
                        <a:latin typeface="+mn-lt"/>
                        <a:ea typeface="+mn-ea"/>
                        <a:cs typeface="+mn-cs"/>
                      </a:endParaRPr>
                    </a:p>
                  </a:txBody>
                  <a:tcPr anchor="ctr"/>
                </a:tc>
                <a:tc>
                  <a:txBody>
                    <a:bodyPr/>
                    <a:lstStyle/>
                    <a:p>
                      <a:pPr marL="0" algn="ctr" defTabSz="914400" rtl="0" eaLnBrk="1" latinLnBrk="0" hangingPunct="1"/>
                      <a:r>
                        <a:rPr lang="en-US" sz="1400" kern="1200" dirty="0">
                          <a:solidFill>
                            <a:schemeClr val="dk1"/>
                          </a:solidFill>
                          <a:latin typeface="+mn-lt"/>
                          <a:ea typeface="+mn-ea"/>
                          <a:cs typeface="+mn-cs"/>
                        </a:rPr>
                        <a:t>OLAP DB</a:t>
                      </a:r>
                    </a:p>
                  </a:txBody>
                  <a:tcPr anchor="ctr"/>
                </a:tc>
                <a:tc>
                  <a:txBody>
                    <a:bodyPr/>
                    <a:lstStyle/>
                    <a:p>
                      <a:pPr marL="0" algn="ctr" defTabSz="914400" rtl="0" eaLnBrk="1" latinLnBrk="0" hangingPunct="1"/>
                      <a:r>
                        <a:rPr lang="en-US" sz="1400" kern="1200" dirty="0">
                          <a:solidFill>
                            <a:schemeClr val="dk1"/>
                          </a:solidFill>
                          <a:latin typeface="+mn-lt"/>
                          <a:ea typeface="+mn-ea"/>
                          <a:cs typeface="+mn-cs"/>
                        </a:rPr>
                        <a:t>CPU</a:t>
                      </a:r>
                    </a:p>
                  </a:txBody>
                  <a:tcPr anchor="ctr"/>
                </a:tc>
                <a:extLst>
                  <a:ext uri="{0D108BD9-81ED-4DB2-BD59-A6C34878D82A}">
                    <a16:rowId xmlns:a16="http://schemas.microsoft.com/office/drawing/2014/main" val="3102759460"/>
                  </a:ext>
                </a:extLst>
              </a:tr>
            </a:tbl>
          </a:graphicData>
        </a:graphic>
      </p:graphicFrame>
      <p:pic>
        <p:nvPicPr>
          <p:cNvPr id="12" name="Picture 11">
            <a:extLst>
              <a:ext uri="{FF2B5EF4-FFF2-40B4-BE49-F238E27FC236}">
                <a16:creationId xmlns:a16="http://schemas.microsoft.com/office/drawing/2014/main" id="{2525E374-7BAE-4804-8E50-D65C717F35AE}"/>
              </a:ext>
            </a:extLst>
          </p:cNvPr>
          <p:cNvPicPr>
            <a:picLocks noChangeAspect="1"/>
          </p:cNvPicPr>
          <p:nvPr/>
        </p:nvPicPr>
        <p:blipFill>
          <a:blip r:embed="rId3"/>
          <a:stretch>
            <a:fillRect/>
          </a:stretch>
        </p:blipFill>
        <p:spPr>
          <a:xfrm>
            <a:off x="43091" y="3722510"/>
            <a:ext cx="7722034" cy="3135490"/>
          </a:xfrm>
          <a:prstGeom prst="rect">
            <a:avLst/>
          </a:prstGeom>
        </p:spPr>
      </p:pic>
      <p:graphicFrame>
        <p:nvGraphicFramePr>
          <p:cNvPr id="11" name="Table 10">
            <a:extLst>
              <a:ext uri="{FF2B5EF4-FFF2-40B4-BE49-F238E27FC236}">
                <a16:creationId xmlns:a16="http://schemas.microsoft.com/office/drawing/2014/main" id="{77C95273-95F8-899A-B2DB-4CB39EC0D69A}"/>
              </a:ext>
            </a:extLst>
          </p:cNvPr>
          <p:cNvGraphicFramePr>
            <a:graphicFrameLocks noGrp="1"/>
          </p:cNvGraphicFramePr>
          <p:nvPr>
            <p:extLst>
              <p:ext uri="{D42A27DB-BD31-4B8C-83A1-F6EECF244321}">
                <p14:modId xmlns:p14="http://schemas.microsoft.com/office/powerpoint/2010/main" val="3553184602"/>
              </p:ext>
            </p:extLst>
          </p:nvPr>
        </p:nvGraphicFramePr>
        <p:xfrm>
          <a:off x="8065200" y="1340620"/>
          <a:ext cx="3955577" cy="3444240"/>
        </p:xfrm>
        <a:graphic>
          <a:graphicData uri="http://schemas.openxmlformats.org/drawingml/2006/table">
            <a:tbl>
              <a:tblPr firstRow="1" bandRow="1">
                <a:tableStyleId>{5C22544A-7EE6-4342-B048-85BDC9FD1C3A}</a:tableStyleId>
              </a:tblPr>
              <a:tblGrid>
                <a:gridCol w="918200">
                  <a:extLst>
                    <a:ext uri="{9D8B030D-6E8A-4147-A177-3AD203B41FA5}">
                      <a16:colId xmlns:a16="http://schemas.microsoft.com/office/drawing/2014/main" val="3445788219"/>
                    </a:ext>
                  </a:extLst>
                </a:gridCol>
                <a:gridCol w="3037377">
                  <a:extLst>
                    <a:ext uri="{9D8B030D-6E8A-4147-A177-3AD203B41FA5}">
                      <a16:colId xmlns:a16="http://schemas.microsoft.com/office/drawing/2014/main" val="3268953998"/>
                    </a:ext>
                  </a:extLst>
                </a:gridCol>
              </a:tblGrid>
              <a:tr h="302680">
                <a:tc>
                  <a:txBody>
                    <a:bodyPr/>
                    <a:lstStyle/>
                    <a:p>
                      <a:pPr marL="0" algn="ctr" defTabSz="914400" rtl="0" eaLnBrk="1" latinLnBrk="0" hangingPunct="1"/>
                      <a:r>
                        <a:rPr lang="en-US" sz="1500" b="1" kern="1200" dirty="0">
                          <a:solidFill>
                            <a:schemeClr val="lt1"/>
                          </a:solidFill>
                          <a:latin typeface="+mn-lt"/>
                          <a:ea typeface="+mn-ea"/>
                          <a:cs typeface="+mn-cs"/>
                        </a:rPr>
                        <a:t>Query</a:t>
                      </a:r>
                    </a:p>
                  </a:txBody>
                  <a:tcPr>
                    <a:solidFill>
                      <a:srgbClr val="991B1B"/>
                    </a:solidFill>
                  </a:tcPr>
                </a:tc>
                <a:tc>
                  <a:txBody>
                    <a:bodyPr/>
                    <a:lstStyle/>
                    <a:p>
                      <a:pPr marL="0" algn="ctr" defTabSz="914400" rtl="0" eaLnBrk="1" latinLnBrk="0" hangingPunct="1"/>
                      <a:r>
                        <a:rPr lang="en-US" sz="1600" b="1" kern="1200" dirty="0">
                          <a:solidFill>
                            <a:schemeClr val="lt1"/>
                          </a:solidFill>
                          <a:effectLst/>
                          <a:latin typeface="+mn-lt"/>
                          <a:ea typeface="+mn-ea"/>
                          <a:cs typeface="+mn-cs"/>
                        </a:rPr>
                        <a:t>Description</a:t>
                      </a:r>
                      <a:endParaRPr lang="en-US" sz="1500" b="1" kern="1200" dirty="0">
                        <a:solidFill>
                          <a:schemeClr val="lt1"/>
                        </a:solidFill>
                        <a:latin typeface="+mn-lt"/>
                        <a:ea typeface="+mn-ea"/>
                        <a:cs typeface="+mn-cs"/>
                      </a:endParaRPr>
                    </a:p>
                  </a:txBody>
                  <a:tcPr>
                    <a:solidFill>
                      <a:srgbClr val="991B1B"/>
                    </a:solidFill>
                  </a:tcPr>
                </a:tc>
                <a:extLst>
                  <a:ext uri="{0D108BD9-81ED-4DB2-BD59-A6C34878D82A}">
                    <a16:rowId xmlns:a16="http://schemas.microsoft.com/office/drawing/2014/main" val="1401887316"/>
                  </a:ext>
                </a:extLst>
              </a:tr>
              <a:tr h="288267">
                <a:tc>
                  <a:txBody>
                    <a:bodyPr/>
                    <a:lstStyle/>
                    <a:p>
                      <a:pPr marL="0" algn="ctr" defTabSz="914400" rtl="0" eaLnBrk="1" latinLnBrk="0" hangingPunct="1"/>
                      <a:r>
                        <a:rPr lang="en-US" sz="1400" kern="1200" dirty="0">
                          <a:solidFill>
                            <a:schemeClr val="dk1"/>
                          </a:solidFill>
                          <a:latin typeface="+mn-lt"/>
                          <a:ea typeface="+mn-ea"/>
                          <a:cs typeface="+mn-cs"/>
                        </a:rPr>
                        <a:t>Q2</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dk1"/>
                          </a:solidFill>
                          <a:effectLst/>
                          <a:latin typeface="+mn-lt"/>
                          <a:ea typeface="+mn-ea"/>
                          <a:cs typeface="+mn-cs"/>
                        </a:rPr>
                        <a:t>Count trips starting within Coconino County zone</a:t>
                      </a:r>
                    </a:p>
                  </a:txBody>
                  <a:tcPr/>
                </a:tc>
                <a:extLst>
                  <a:ext uri="{0D108BD9-81ED-4DB2-BD59-A6C34878D82A}">
                    <a16:rowId xmlns:a16="http://schemas.microsoft.com/office/drawing/2014/main" val="79072132"/>
                  </a:ext>
                </a:extLst>
              </a:tr>
              <a:tr h="288267">
                <a:tc>
                  <a:txBody>
                    <a:bodyPr/>
                    <a:lstStyle/>
                    <a:p>
                      <a:pPr marL="0" algn="ctr" defTabSz="914400" rtl="0" eaLnBrk="1" latinLnBrk="0" hangingPunct="1"/>
                      <a:r>
                        <a:rPr lang="en-US" sz="1400" kern="1200" dirty="0">
                          <a:solidFill>
                            <a:schemeClr val="dk1"/>
                          </a:solidFill>
                          <a:latin typeface="+mn-lt"/>
                          <a:ea typeface="+mn-ea"/>
                          <a:cs typeface="+mn-cs"/>
                        </a:rPr>
                        <a:t>Q4</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dk1"/>
                          </a:solidFill>
                          <a:effectLst/>
                          <a:latin typeface="+mn-lt"/>
                          <a:ea typeface="+mn-ea"/>
                          <a:cs typeface="+mn-cs"/>
                        </a:rPr>
                        <a:t>Zone distribution of top 1000 trips by tip amount</a:t>
                      </a:r>
                    </a:p>
                  </a:txBody>
                  <a:tcPr/>
                </a:tc>
                <a:extLst>
                  <a:ext uri="{0D108BD9-81ED-4DB2-BD59-A6C34878D82A}">
                    <a16:rowId xmlns:a16="http://schemas.microsoft.com/office/drawing/2014/main" val="1720357720"/>
                  </a:ext>
                </a:extLst>
              </a:tr>
              <a:tr h="288267">
                <a:tc>
                  <a:txBody>
                    <a:bodyPr/>
                    <a:lstStyle/>
                    <a:p>
                      <a:pPr marL="0" algn="ctr" defTabSz="914400" rtl="0" eaLnBrk="1" latinLnBrk="0" hangingPunct="1"/>
                      <a:r>
                        <a:rPr lang="en-US" sz="1400" kern="1200" dirty="0">
                          <a:solidFill>
                            <a:schemeClr val="dk1"/>
                          </a:solidFill>
                          <a:latin typeface="+mn-lt"/>
                          <a:ea typeface="+mn-ea"/>
                          <a:cs typeface="+mn-cs"/>
                        </a:rPr>
                        <a:t>Q6</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dk1"/>
                          </a:solidFill>
                          <a:effectLst/>
                          <a:latin typeface="+mn-lt"/>
                          <a:ea typeface="+mn-ea"/>
                          <a:cs typeface="+mn-cs"/>
                        </a:rPr>
                        <a:t>Zone statistics for trips within a 50km radius of Sedona city center</a:t>
                      </a:r>
                    </a:p>
                  </a:txBody>
                  <a:tcPr/>
                </a:tc>
                <a:extLst>
                  <a:ext uri="{0D108BD9-81ED-4DB2-BD59-A6C34878D82A}">
                    <a16:rowId xmlns:a16="http://schemas.microsoft.com/office/drawing/2014/main" val="437977403"/>
                  </a:ext>
                </a:extLst>
              </a:tr>
              <a:tr h="288267">
                <a:tc>
                  <a:txBody>
                    <a:bodyPr/>
                    <a:lstStyle/>
                    <a:p>
                      <a:pPr marL="0" algn="ctr" defTabSz="914400" rtl="0" eaLnBrk="1" latinLnBrk="0" hangingPunct="1"/>
                      <a:r>
                        <a:rPr lang="en-US" sz="1400" kern="1200" dirty="0">
                          <a:solidFill>
                            <a:schemeClr val="dk1"/>
                          </a:solidFill>
                          <a:latin typeface="+mn-lt"/>
                          <a:ea typeface="+mn-ea"/>
                          <a:cs typeface="+mn-cs"/>
                        </a:rPr>
                        <a:t>Q9</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dk1"/>
                          </a:solidFill>
                          <a:effectLst/>
                          <a:latin typeface="+mn-lt"/>
                          <a:ea typeface="+mn-ea"/>
                          <a:cs typeface="+mn-cs"/>
                        </a:rPr>
                        <a:t>Duplicate/overlap detection via Intersection over Union</a:t>
                      </a:r>
                    </a:p>
                  </a:txBody>
                  <a:tcPr/>
                </a:tc>
                <a:extLst>
                  <a:ext uri="{0D108BD9-81ED-4DB2-BD59-A6C34878D82A}">
                    <a16:rowId xmlns:a16="http://schemas.microsoft.com/office/drawing/2014/main" val="3368794683"/>
                  </a:ext>
                </a:extLst>
              </a:tr>
              <a:tr h="288267">
                <a:tc>
                  <a:txBody>
                    <a:bodyPr/>
                    <a:lstStyle/>
                    <a:p>
                      <a:pPr marL="0" algn="ctr" defTabSz="914400" rtl="0" eaLnBrk="1" latinLnBrk="0" hangingPunct="1"/>
                      <a:r>
                        <a:rPr lang="en-US" sz="1400" kern="1200" dirty="0">
                          <a:solidFill>
                            <a:schemeClr val="dk1"/>
                          </a:solidFill>
                          <a:latin typeface="+mn-lt"/>
                          <a:ea typeface="+mn-ea"/>
                          <a:cs typeface="+mn-cs"/>
                        </a:rPr>
                        <a:t>Q10</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dk1"/>
                          </a:solidFill>
                          <a:effectLst/>
                          <a:latin typeface="+mn-lt"/>
                          <a:ea typeface="+mn-ea"/>
                          <a:cs typeface="+mn-cs"/>
                        </a:rPr>
                        <a:t>Zone statistics for trips starting within each zone</a:t>
                      </a:r>
                    </a:p>
                  </a:txBody>
                  <a:tcPr/>
                </a:tc>
                <a:extLst>
                  <a:ext uri="{0D108BD9-81ED-4DB2-BD59-A6C34878D82A}">
                    <a16:rowId xmlns:a16="http://schemas.microsoft.com/office/drawing/2014/main" val="77939826"/>
                  </a:ext>
                </a:extLst>
              </a:tr>
              <a:tr h="288267">
                <a:tc>
                  <a:txBody>
                    <a:bodyPr/>
                    <a:lstStyle/>
                    <a:p>
                      <a:pPr marL="0" algn="ctr" defTabSz="914400" rtl="0" eaLnBrk="1" latinLnBrk="0" hangingPunct="1"/>
                      <a:r>
                        <a:rPr lang="en-US" sz="1400" kern="1200" dirty="0">
                          <a:solidFill>
                            <a:schemeClr val="dk1"/>
                          </a:solidFill>
                          <a:latin typeface="+mn-lt"/>
                          <a:ea typeface="+mn-ea"/>
                          <a:cs typeface="+mn-cs"/>
                        </a:rPr>
                        <a:t>Q11</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dk1"/>
                          </a:solidFill>
                          <a:effectLst/>
                          <a:latin typeface="+mn-lt"/>
                          <a:ea typeface="+mn-ea"/>
                          <a:cs typeface="+mn-cs"/>
                        </a:rPr>
                        <a:t>Count trips that cross between different zones</a:t>
                      </a:r>
                    </a:p>
                  </a:txBody>
                  <a:tcPr/>
                </a:tc>
                <a:extLst>
                  <a:ext uri="{0D108BD9-81ED-4DB2-BD59-A6C34878D82A}">
                    <a16:rowId xmlns:a16="http://schemas.microsoft.com/office/drawing/2014/main" val="4218527091"/>
                  </a:ext>
                </a:extLst>
              </a:tr>
            </a:tbl>
          </a:graphicData>
        </a:graphic>
      </p:graphicFrame>
    </p:spTree>
    <p:extLst>
      <p:ext uri="{BB962C8B-B14F-4D97-AF65-F5344CB8AC3E}">
        <p14:creationId xmlns:p14="http://schemas.microsoft.com/office/powerpoint/2010/main" val="2749222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9" presetClass="entr" presetSubtype="0" fill="hold" nodeType="withEffect">
                                  <p:stCondLst>
                                    <p:cond delay="0"/>
                                  </p:stCondLst>
                                  <p:childTnLst>
                                    <p:set>
                                      <p:cBhvr>
                                        <p:cTn id="8" dur="1" fill="hold">
                                          <p:stCondLst>
                                            <p:cond delay="0"/>
                                          </p:stCondLst>
                                        </p:cTn>
                                        <p:tgtEl>
                                          <p:spTgt spid="14"/>
                                        </p:tgtEl>
                                        <p:attrNameLst>
                                          <p:attrName>style.visibility</p:attrName>
                                        </p:attrNameLst>
                                      </p:cBhvr>
                                      <p:to>
                                        <p:strVal val="visible"/>
                                      </p:to>
                                    </p:set>
                                    <p:animEffect transition="in" filter="dissolve">
                                      <p:cBhvr>
                                        <p:cTn id="9" dur="500"/>
                                        <p:tgtEl>
                                          <p:spTgt spid="14"/>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4">
                                            <p:txEl>
                                              <p:pRg st="6" end="6"/>
                                            </p:txEl>
                                          </p:spTgt>
                                        </p:tgtEl>
                                        <p:attrNameLst>
                                          <p:attrName>style.visibility</p:attrName>
                                        </p:attrNameLst>
                                      </p:cBhvr>
                                      <p:to>
                                        <p:strVal val="visible"/>
                                      </p:to>
                                    </p:set>
                                  </p:childTnLst>
                                </p:cTn>
                              </p:par>
                              <p:par>
                                <p:cTn id="14" presetID="9" presetClass="entr" presetSubtype="0" fill="hold"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dissolv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blinds(horizontal)">
                                      <p:cBhvr>
                                        <p:cTn id="2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305FA9-DB6B-080E-ACBF-859F09FD38A3}"/>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61A4991-B1EA-067E-DE13-DD797CAC9B2E}"/>
              </a:ext>
            </a:extLst>
          </p:cNvPr>
          <p:cNvSpPr>
            <a:spLocks noGrp="1"/>
          </p:cNvSpPr>
          <p:nvPr>
            <p:ph type="sldNum" sz="quarter" idx="12"/>
          </p:nvPr>
        </p:nvSpPr>
        <p:spPr>
          <a:xfrm>
            <a:off x="9448800" y="6492875"/>
            <a:ext cx="2743200" cy="365125"/>
          </a:xfrm>
        </p:spPr>
        <p:txBody>
          <a:bodyPr/>
          <a:lstStyle/>
          <a:p>
            <a:fld id="{C1D43E19-8CA0-9445-BFC5-15EE585FF4A3}" type="slidenum">
              <a:rPr lang="en-US" smtClean="0"/>
              <a:t>9</a:t>
            </a:fld>
            <a:endParaRPr lang="en-US"/>
          </a:p>
        </p:txBody>
      </p:sp>
      <p:sp>
        <p:nvSpPr>
          <p:cNvPr id="3" name="TextBox 2">
            <a:extLst>
              <a:ext uri="{FF2B5EF4-FFF2-40B4-BE49-F238E27FC236}">
                <a16:creationId xmlns:a16="http://schemas.microsoft.com/office/drawing/2014/main" id="{3FD1BFE7-217C-A232-71FD-4A6FEBBCAF10}"/>
              </a:ext>
            </a:extLst>
          </p:cNvPr>
          <p:cNvSpPr txBox="1"/>
          <p:nvPr/>
        </p:nvSpPr>
        <p:spPr>
          <a:xfrm>
            <a:off x="469006" y="2816587"/>
            <a:ext cx="2512226" cy="830997"/>
          </a:xfrm>
          <a:prstGeom prst="rect">
            <a:avLst/>
          </a:prstGeom>
          <a:noFill/>
        </p:spPr>
        <p:txBody>
          <a:bodyPr wrap="none" rtlCol="0">
            <a:spAutoFit/>
          </a:bodyPr>
          <a:lstStyle/>
          <a:p>
            <a:r>
              <a:rPr lang="en-US" sz="4800" b="1" dirty="0">
                <a:solidFill>
                  <a:srgbClr val="BA0C2F"/>
                </a:solidFill>
                <a:latin typeface="Arial"/>
                <a:ea typeface="+mj-ea"/>
                <a:cs typeface="+mj-cs"/>
              </a:rPr>
              <a:t>Content</a:t>
            </a:r>
          </a:p>
        </p:txBody>
      </p:sp>
      <p:sp>
        <p:nvSpPr>
          <p:cNvPr id="5" name="TextBox 4">
            <a:extLst>
              <a:ext uri="{FF2B5EF4-FFF2-40B4-BE49-F238E27FC236}">
                <a16:creationId xmlns:a16="http://schemas.microsoft.com/office/drawing/2014/main" id="{3D2B351E-8A69-39DE-2D06-C52A10CF4458}"/>
              </a:ext>
            </a:extLst>
          </p:cNvPr>
          <p:cNvSpPr txBox="1"/>
          <p:nvPr/>
        </p:nvSpPr>
        <p:spPr>
          <a:xfrm>
            <a:off x="3880624" y="354707"/>
            <a:ext cx="8311376" cy="6001643"/>
          </a:xfrm>
          <a:prstGeom prst="rect">
            <a:avLst/>
          </a:prstGeom>
          <a:noFill/>
        </p:spPr>
        <p:txBody>
          <a:bodyPr wrap="square">
            <a:spAutoFit/>
          </a:bodyPr>
          <a:lstStyle/>
          <a:p>
            <a:r>
              <a:rPr lang="en-US" sz="2400" b="1" dirty="0">
                <a:solidFill>
                  <a:schemeClr val="bg1">
                    <a:lumMod val="65000"/>
                  </a:schemeClr>
                </a:solidFill>
                <a:latin typeface="Arial"/>
                <a:ea typeface="+mj-ea"/>
                <a:cs typeface="+mj-cs"/>
              </a:rPr>
              <a:t>Chapter 0: Introduction</a:t>
            </a:r>
          </a:p>
          <a:p>
            <a:endParaRPr lang="en-US" sz="2400" b="1" dirty="0">
              <a:solidFill>
                <a:srgbClr val="BA0C2F"/>
              </a:solidFill>
              <a:latin typeface="Arial"/>
            </a:endParaRPr>
          </a:p>
          <a:p>
            <a:r>
              <a:rPr lang="en-US" sz="2400" b="1" dirty="0">
                <a:solidFill>
                  <a:srgbClr val="BA0C2F"/>
                </a:solidFill>
                <a:latin typeface="Arial"/>
              </a:rPr>
              <a:t>Chapter 1: Ray-tracing Meets Spatial Databases</a:t>
            </a:r>
          </a:p>
          <a:p>
            <a:endParaRPr lang="en-US" sz="2400" b="1" dirty="0">
              <a:solidFill>
                <a:srgbClr val="BA0C2F"/>
              </a:solidFill>
              <a:latin typeface="Arial"/>
            </a:endParaRPr>
          </a:p>
          <a:p>
            <a:r>
              <a:rPr lang="en-US" sz="2400" b="1" dirty="0">
                <a:solidFill>
                  <a:schemeClr val="bg1">
                    <a:lumMod val="65000"/>
                  </a:schemeClr>
                </a:solidFill>
                <a:latin typeface="Arial"/>
                <a:ea typeface="+mj-ea"/>
                <a:cs typeface="+mj-cs"/>
              </a:rPr>
              <a:t>Chapter 2: Ray-tracing Fundamentals</a:t>
            </a:r>
          </a:p>
          <a:p>
            <a:endParaRPr lang="en-US" sz="2400" b="1" dirty="0">
              <a:solidFill>
                <a:schemeClr val="bg1">
                  <a:lumMod val="65000"/>
                </a:schemeClr>
              </a:solidFill>
              <a:latin typeface="Arial"/>
              <a:ea typeface="+mj-ea"/>
              <a:cs typeface="+mj-cs"/>
            </a:endParaRPr>
          </a:p>
          <a:p>
            <a:r>
              <a:rPr lang="en-US" sz="2400" b="1" dirty="0">
                <a:solidFill>
                  <a:schemeClr val="bg1">
                    <a:lumMod val="65000"/>
                  </a:schemeClr>
                </a:solidFill>
                <a:latin typeface="Arial"/>
                <a:ea typeface="+mj-ea"/>
                <a:cs typeface="+mj-cs"/>
              </a:rPr>
              <a:t>Chapter 3: RT for Spatial Join</a:t>
            </a:r>
          </a:p>
          <a:p>
            <a:endParaRPr lang="en-US" sz="2400" b="1" dirty="0">
              <a:solidFill>
                <a:schemeClr val="bg1">
                  <a:lumMod val="65000"/>
                </a:schemeClr>
              </a:solidFill>
              <a:latin typeface="Arial"/>
              <a:ea typeface="+mj-ea"/>
              <a:cs typeface="+mj-cs"/>
            </a:endParaRPr>
          </a:p>
          <a:p>
            <a:r>
              <a:rPr lang="en-US" sz="2400" b="1" dirty="0">
                <a:solidFill>
                  <a:schemeClr val="bg1">
                    <a:lumMod val="65000"/>
                  </a:schemeClr>
                </a:solidFill>
                <a:latin typeface="Arial"/>
                <a:ea typeface="+mj-ea"/>
                <a:cs typeface="+mj-cs"/>
              </a:rPr>
              <a:t>Chapter 4: RT for Spatial Indexing</a:t>
            </a:r>
          </a:p>
          <a:p>
            <a:endParaRPr lang="en-US" sz="2400" b="1" dirty="0">
              <a:solidFill>
                <a:schemeClr val="bg1">
                  <a:lumMod val="65000"/>
                </a:schemeClr>
              </a:solidFill>
              <a:latin typeface="Arial"/>
              <a:ea typeface="+mj-ea"/>
              <a:cs typeface="+mj-cs"/>
            </a:endParaRPr>
          </a:p>
          <a:p>
            <a:r>
              <a:rPr lang="en-US" sz="2400" b="1" dirty="0">
                <a:solidFill>
                  <a:schemeClr val="bg1">
                    <a:lumMod val="65000"/>
                  </a:schemeClr>
                </a:solidFill>
                <a:latin typeface="Arial"/>
                <a:ea typeface="+mj-ea"/>
                <a:cs typeface="+mj-cs"/>
              </a:rPr>
              <a:t>Chapter 5: RT for Spatial Functions (Case Study: </a:t>
            </a:r>
            <a:r>
              <a:rPr lang="en-US" sz="2400" b="1" dirty="0" err="1">
                <a:solidFill>
                  <a:schemeClr val="bg1">
                    <a:lumMod val="65000"/>
                  </a:schemeClr>
                </a:solidFill>
                <a:latin typeface="Arial"/>
                <a:ea typeface="+mj-ea"/>
                <a:cs typeface="+mj-cs"/>
              </a:rPr>
              <a:t>Hausdorff</a:t>
            </a:r>
            <a:r>
              <a:rPr lang="en-US" sz="2400" b="1" dirty="0">
                <a:solidFill>
                  <a:schemeClr val="bg1">
                    <a:lumMod val="65000"/>
                  </a:schemeClr>
                </a:solidFill>
                <a:latin typeface="Arial"/>
                <a:ea typeface="+mj-ea"/>
                <a:cs typeface="+mj-cs"/>
              </a:rPr>
              <a:t> Distance)</a:t>
            </a:r>
          </a:p>
          <a:p>
            <a:endParaRPr lang="en-US" sz="2400" b="1" dirty="0">
              <a:solidFill>
                <a:schemeClr val="bg1">
                  <a:lumMod val="65000"/>
                </a:schemeClr>
              </a:solidFill>
              <a:latin typeface="Arial"/>
              <a:ea typeface="+mj-ea"/>
              <a:cs typeface="+mj-cs"/>
            </a:endParaRPr>
          </a:p>
          <a:p>
            <a:r>
              <a:rPr lang="en-US" sz="2400" b="1" dirty="0">
                <a:solidFill>
                  <a:schemeClr val="bg1">
                    <a:lumMod val="65000"/>
                  </a:schemeClr>
                </a:solidFill>
                <a:latin typeface="Arial"/>
                <a:ea typeface="+mj-ea"/>
                <a:cs typeface="+mj-cs"/>
              </a:rPr>
              <a:t>Chapter 6: RT in Action: Integrating RT into </a:t>
            </a:r>
            <a:r>
              <a:rPr lang="en-US" sz="2400" b="1" dirty="0" err="1">
                <a:solidFill>
                  <a:schemeClr val="bg1">
                    <a:lumMod val="65000"/>
                  </a:schemeClr>
                </a:solidFill>
                <a:latin typeface="Arial"/>
                <a:ea typeface="+mj-ea"/>
                <a:cs typeface="+mj-cs"/>
              </a:rPr>
              <a:t>SedonaDB</a:t>
            </a:r>
            <a:endParaRPr lang="en-US" sz="2400" b="1" dirty="0">
              <a:solidFill>
                <a:schemeClr val="bg1">
                  <a:lumMod val="65000"/>
                </a:schemeClr>
              </a:solidFill>
              <a:latin typeface="Arial"/>
              <a:ea typeface="+mj-ea"/>
              <a:cs typeface="+mj-cs"/>
            </a:endParaRPr>
          </a:p>
          <a:p>
            <a:endParaRPr lang="en-US" sz="2400" b="1" dirty="0">
              <a:solidFill>
                <a:schemeClr val="bg1">
                  <a:lumMod val="65000"/>
                </a:schemeClr>
              </a:solidFill>
              <a:latin typeface="Arial"/>
              <a:ea typeface="+mj-ea"/>
              <a:cs typeface="+mj-cs"/>
            </a:endParaRPr>
          </a:p>
          <a:p>
            <a:r>
              <a:rPr lang="en-US" sz="2400" b="1" dirty="0">
                <a:solidFill>
                  <a:schemeClr val="bg1">
                    <a:lumMod val="65000"/>
                  </a:schemeClr>
                </a:solidFill>
                <a:latin typeface="Arial"/>
                <a:ea typeface="+mj-ea"/>
                <a:cs typeface="+mj-cs"/>
              </a:rPr>
              <a:t>Conclusion: Summary &amp; Key Takeaways</a:t>
            </a:r>
          </a:p>
        </p:txBody>
      </p:sp>
    </p:spTree>
    <p:extLst>
      <p:ext uri="{BB962C8B-B14F-4D97-AF65-F5344CB8AC3E}">
        <p14:creationId xmlns:p14="http://schemas.microsoft.com/office/powerpoint/2010/main" val="1462626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withEffect">
                                  <p:stCondLst>
                                    <p:cond delay="0"/>
                                  </p:stCondLst>
                                  <p:childTnLst>
                                    <p:animEffect transition="out" filter="fade">
                                      <p:cBhvr>
                                        <p:cTn id="6" dur="500" tmFilter="0, 0; .2, .5; .8, .5; 1, 0"/>
                                        <p:tgtEl>
                                          <p:spTgt spid="5">
                                            <p:txEl>
                                              <p:pRg st="2" end="2"/>
                                            </p:txEl>
                                          </p:spTgt>
                                        </p:tgtEl>
                                      </p:cBhvr>
                                    </p:animEffect>
                                    <p:animScale>
                                      <p:cBhvr>
                                        <p:cTn id="7" dur="250" autoRev="1" fill="hold"/>
                                        <p:tgtEl>
                                          <p:spTgt spid="5">
                                            <p:txEl>
                                              <p:pRg st="2" end="2"/>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58680BF-724C-4308-FDE1-F6968637DFD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90</a:t>
            </a:fld>
            <a:endParaRPr lang="en-US"/>
          </a:p>
        </p:txBody>
      </p:sp>
      <p:sp>
        <p:nvSpPr>
          <p:cNvPr id="3" name="Title 2">
            <a:extLst>
              <a:ext uri="{FF2B5EF4-FFF2-40B4-BE49-F238E27FC236}">
                <a16:creationId xmlns:a16="http://schemas.microsoft.com/office/drawing/2014/main" id="{F2BE3BC1-AD1D-08B8-A2E2-A67FF4DE2159}"/>
              </a:ext>
            </a:extLst>
          </p:cNvPr>
          <p:cNvSpPr>
            <a:spLocks noGrp="1"/>
          </p:cNvSpPr>
          <p:nvPr>
            <p:ph type="title"/>
          </p:nvPr>
        </p:nvSpPr>
        <p:spPr/>
        <p:txBody>
          <a:bodyPr/>
          <a:lstStyle/>
          <a:p>
            <a:r>
              <a:rPr lang="en-US" dirty="0"/>
              <a:t>GPU Evaluation Settings</a:t>
            </a:r>
          </a:p>
        </p:txBody>
      </p:sp>
      <p:sp>
        <p:nvSpPr>
          <p:cNvPr id="4" name="Content Placeholder 3">
            <a:extLst>
              <a:ext uri="{FF2B5EF4-FFF2-40B4-BE49-F238E27FC236}">
                <a16:creationId xmlns:a16="http://schemas.microsoft.com/office/drawing/2014/main" id="{765A653A-BDE1-DF2D-0999-594CFB869936}"/>
              </a:ext>
            </a:extLst>
          </p:cNvPr>
          <p:cNvSpPr>
            <a:spLocks noGrp="1"/>
          </p:cNvSpPr>
          <p:nvPr>
            <p:ph sz="half" idx="1"/>
          </p:nvPr>
        </p:nvSpPr>
        <p:spPr>
          <a:xfrm>
            <a:off x="571500" y="1177207"/>
            <a:ext cx="11049000" cy="4949761"/>
          </a:xfrm>
        </p:spPr>
        <p:txBody>
          <a:bodyPr/>
          <a:lstStyle/>
          <a:p>
            <a:pPr marL="194310" indent="-182880">
              <a:spcBef>
                <a:spcPts val="800"/>
              </a:spcBef>
              <a:defRPr sz="1600" b="1" i="0">
                <a:solidFill>
                  <a:srgbClr val="2980B9"/>
                </a:solidFill>
                <a:latin typeface="Arial"/>
              </a:defRPr>
            </a:pPr>
            <a:r>
              <a:rPr lang="en-US" sz="1800" b="1" dirty="0">
                <a:solidFill>
                  <a:srgbClr val="2980B9"/>
                </a:solidFill>
                <a:latin typeface="Arial"/>
                <a:ea typeface="+mn-ea"/>
                <a:cs typeface="+mn-cs"/>
              </a:rPr>
              <a:t>Evaluated Products:</a:t>
            </a:r>
            <a:endParaRPr lang="en-US" sz="1600" dirty="0">
              <a:solidFill>
                <a:srgbClr val="4B5563"/>
              </a:solidFill>
              <a:latin typeface="Arial"/>
            </a:endParaRPr>
          </a:p>
          <a:p>
            <a:pPr marL="411480" lvl="1">
              <a:lnSpc>
                <a:spcPct val="100000"/>
              </a:lnSpc>
              <a:buFont typeface="Wingdings" pitchFamily="2" charset="2"/>
              <a:buChar char="§"/>
              <a:defRPr sz="1400" b="0" i="0">
                <a:solidFill>
                  <a:srgbClr val="34495E"/>
                </a:solidFill>
                <a:latin typeface="Arial"/>
              </a:defRPr>
            </a:pPr>
            <a:r>
              <a:rPr lang="en-US" sz="1800" dirty="0" err="1">
                <a:solidFill>
                  <a:srgbClr val="4B5563"/>
                </a:solidFill>
                <a:latin typeface="Arial"/>
              </a:rPr>
              <a:t>SedonaDB</a:t>
            </a:r>
            <a:r>
              <a:rPr lang="en-US" sz="1800" dirty="0">
                <a:solidFill>
                  <a:srgbClr val="4B5563"/>
                </a:solidFill>
                <a:latin typeface="Arial"/>
              </a:rPr>
              <a:t> is already </a:t>
            </a:r>
            <a:r>
              <a:rPr lang="en-US" sz="1800" b="1" dirty="0">
                <a:solidFill>
                  <a:srgbClr val="FF0000"/>
                </a:solidFill>
                <a:latin typeface="Arial"/>
              </a:rPr>
              <a:t>faster than </a:t>
            </a:r>
            <a:r>
              <a:rPr lang="en-US" sz="1800" dirty="0" err="1">
                <a:solidFill>
                  <a:srgbClr val="4B5563"/>
                </a:solidFill>
                <a:latin typeface="Arial"/>
              </a:rPr>
              <a:t>DuckDB</a:t>
            </a:r>
            <a:r>
              <a:rPr lang="en-US" sz="1800" dirty="0">
                <a:solidFill>
                  <a:srgbClr val="4B5563"/>
                </a:solidFill>
                <a:latin typeface="Arial"/>
              </a:rPr>
              <a:t>, </a:t>
            </a:r>
            <a:r>
              <a:rPr lang="en-US" sz="1800" dirty="0" err="1">
                <a:solidFill>
                  <a:srgbClr val="4B5563"/>
                </a:solidFill>
                <a:latin typeface="Arial"/>
              </a:rPr>
              <a:t>GeoPandas</a:t>
            </a:r>
            <a:r>
              <a:rPr lang="en-US" sz="1800" dirty="0">
                <a:solidFill>
                  <a:srgbClr val="4B5563"/>
                </a:solidFill>
                <a:latin typeface="Arial"/>
              </a:rPr>
              <a:t>, and </a:t>
            </a:r>
            <a:r>
              <a:rPr lang="en-US" sz="1800" dirty="0" err="1">
                <a:solidFill>
                  <a:srgbClr val="4B5563"/>
                </a:solidFill>
                <a:latin typeface="Arial"/>
              </a:rPr>
              <a:t>PostGIS</a:t>
            </a:r>
            <a:r>
              <a:rPr lang="en-US" sz="1800" dirty="0">
                <a:solidFill>
                  <a:srgbClr val="4B5563"/>
                </a:solidFill>
                <a:latin typeface="Arial"/>
              </a:rPr>
              <a:t>, so we don’t show them in the following evaluations</a:t>
            </a:r>
          </a:p>
          <a:p>
            <a:pPr marL="194310" lvl="1" indent="-182880">
              <a:spcBef>
                <a:spcPts val="800"/>
              </a:spcBef>
              <a:defRPr sz="1600" b="1" i="0">
                <a:solidFill>
                  <a:srgbClr val="2980B9"/>
                </a:solidFill>
                <a:latin typeface="Arial"/>
              </a:defRPr>
            </a:pPr>
            <a:r>
              <a:rPr lang="en-US" sz="1800" b="1" dirty="0">
                <a:solidFill>
                  <a:srgbClr val="2980B9"/>
                </a:solidFill>
                <a:latin typeface="Arial"/>
              </a:rPr>
              <a:t>GPUs: Desktop and datacenter-grade GPUs</a:t>
            </a:r>
          </a:p>
          <a:p>
            <a:endParaRPr lang="en-US" dirty="0"/>
          </a:p>
        </p:txBody>
      </p:sp>
      <p:graphicFrame>
        <p:nvGraphicFramePr>
          <p:cNvPr id="10" name="Table 9">
            <a:extLst>
              <a:ext uri="{FF2B5EF4-FFF2-40B4-BE49-F238E27FC236}">
                <a16:creationId xmlns:a16="http://schemas.microsoft.com/office/drawing/2014/main" id="{D97879C9-7D37-BE09-2549-D0D5A4FC3D7B}"/>
              </a:ext>
            </a:extLst>
          </p:cNvPr>
          <p:cNvGraphicFramePr>
            <a:graphicFrameLocks noGrp="1"/>
          </p:cNvGraphicFramePr>
          <p:nvPr>
            <p:extLst>
              <p:ext uri="{D42A27DB-BD31-4B8C-83A1-F6EECF244321}">
                <p14:modId xmlns:p14="http://schemas.microsoft.com/office/powerpoint/2010/main" val="2362472867"/>
              </p:ext>
            </p:extLst>
          </p:nvPr>
        </p:nvGraphicFramePr>
        <p:xfrm>
          <a:off x="1246863" y="2643693"/>
          <a:ext cx="8725665" cy="1066800"/>
        </p:xfrm>
        <a:graphic>
          <a:graphicData uri="http://schemas.openxmlformats.org/drawingml/2006/table">
            <a:tbl>
              <a:tblPr firstRow="1" bandRow="1">
                <a:tableStyleId>{5C22544A-7EE6-4342-B048-85BDC9FD1C3A}</a:tableStyleId>
              </a:tblPr>
              <a:tblGrid>
                <a:gridCol w="981586">
                  <a:extLst>
                    <a:ext uri="{9D8B030D-6E8A-4147-A177-3AD203B41FA5}">
                      <a16:colId xmlns:a16="http://schemas.microsoft.com/office/drawing/2014/main" val="2417497612"/>
                    </a:ext>
                  </a:extLst>
                </a:gridCol>
                <a:gridCol w="1469617">
                  <a:extLst>
                    <a:ext uri="{9D8B030D-6E8A-4147-A177-3AD203B41FA5}">
                      <a16:colId xmlns:a16="http://schemas.microsoft.com/office/drawing/2014/main" val="2123897479"/>
                    </a:ext>
                  </a:extLst>
                </a:gridCol>
                <a:gridCol w="1525286">
                  <a:extLst>
                    <a:ext uri="{9D8B030D-6E8A-4147-A177-3AD203B41FA5}">
                      <a16:colId xmlns:a16="http://schemas.microsoft.com/office/drawing/2014/main" val="1794661055"/>
                    </a:ext>
                  </a:extLst>
                </a:gridCol>
                <a:gridCol w="1569819">
                  <a:extLst>
                    <a:ext uri="{9D8B030D-6E8A-4147-A177-3AD203B41FA5}">
                      <a16:colId xmlns:a16="http://schemas.microsoft.com/office/drawing/2014/main" val="3311648685"/>
                    </a:ext>
                  </a:extLst>
                </a:gridCol>
                <a:gridCol w="1569820">
                  <a:extLst>
                    <a:ext uri="{9D8B030D-6E8A-4147-A177-3AD203B41FA5}">
                      <a16:colId xmlns:a16="http://schemas.microsoft.com/office/drawing/2014/main" val="3044753507"/>
                    </a:ext>
                  </a:extLst>
                </a:gridCol>
                <a:gridCol w="1609537">
                  <a:extLst>
                    <a:ext uri="{9D8B030D-6E8A-4147-A177-3AD203B41FA5}">
                      <a16:colId xmlns:a16="http://schemas.microsoft.com/office/drawing/2014/main" val="3387192385"/>
                    </a:ext>
                  </a:extLst>
                </a:gridCol>
              </a:tblGrid>
              <a:tr h="370840">
                <a:tc>
                  <a:txBody>
                    <a:bodyPr/>
                    <a:lstStyle/>
                    <a:p>
                      <a:pPr algn="ctr"/>
                      <a:r>
                        <a:rPr lang="en-US" sz="1500" dirty="0"/>
                        <a:t>GPU</a:t>
                      </a:r>
                    </a:p>
                  </a:txBody>
                  <a:tcPr anchor="ctr">
                    <a:solidFill>
                      <a:srgbClr val="991B1B"/>
                    </a:solidFill>
                  </a:tcPr>
                </a:tc>
                <a:tc>
                  <a:txBody>
                    <a:bodyPr/>
                    <a:lstStyle/>
                    <a:p>
                      <a:pPr algn="ctr"/>
                      <a:r>
                        <a:rPr lang="en-US" sz="1500" dirty="0"/>
                        <a:t>RT Cores</a:t>
                      </a:r>
                    </a:p>
                  </a:txBody>
                  <a:tcPr anchor="ctr">
                    <a:solidFill>
                      <a:srgbClr val="991B1B"/>
                    </a:solidFill>
                  </a:tcPr>
                </a:tc>
                <a:tc>
                  <a:txBody>
                    <a:bodyPr/>
                    <a:lstStyle/>
                    <a:p>
                      <a:pPr algn="ctr"/>
                      <a:r>
                        <a:rPr lang="en-US" sz="1500" dirty="0"/>
                        <a:t>FP64 Perf.</a:t>
                      </a:r>
                    </a:p>
                  </a:txBody>
                  <a:tcPr anchor="ctr">
                    <a:solidFill>
                      <a:srgbClr val="991B1B"/>
                    </a:solidFill>
                  </a:tcPr>
                </a:tc>
                <a:tc>
                  <a:txBody>
                    <a:bodyPr/>
                    <a:lstStyle/>
                    <a:p>
                      <a:pPr algn="ctr"/>
                      <a:r>
                        <a:rPr lang="en-US" sz="1500" dirty="0"/>
                        <a:t>VRAM</a:t>
                      </a:r>
                    </a:p>
                    <a:p>
                      <a:pPr algn="ctr"/>
                      <a:r>
                        <a:rPr lang="en-US" sz="1500" dirty="0"/>
                        <a:t>(Bandwidth)</a:t>
                      </a:r>
                    </a:p>
                  </a:txBody>
                  <a:tcPr anchor="ctr">
                    <a:solidFill>
                      <a:srgbClr val="991B1B"/>
                    </a:solidFill>
                  </a:tcPr>
                </a:tc>
                <a:tc>
                  <a:txBody>
                    <a:bodyPr/>
                    <a:lstStyle/>
                    <a:p>
                      <a:pPr algn="ctr"/>
                      <a:r>
                        <a:rPr lang="en-US" sz="1500" dirty="0"/>
                        <a:t>GPU</a:t>
                      </a:r>
                    </a:p>
                    <a:p>
                      <a:pPr algn="ctr"/>
                      <a:r>
                        <a:rPr lang="en-US" sz="1500" dirty="0"/>
                        <a:t>(RAM)</a:t>
                      </a:r>
                    </a:p>
                  </a:txBody>
                  <a:tcPr anchor="ctr">
                    <a:solidFill>
                      <a:srgbClr val="991B1B"/>
                    </a:solidFill>
                  </a:tcPr>
                </a:tc>
                <a:tc>
                  <a:txBody>
                    <a:bodyPr/>
                    <a:lstStyle/>
                    <a:p>
                      <a:pPr algn="ctr"/>
                      <a:r>
                        <a:rPr lang="en-US" sz="1500" dirty="0"/>
                        <a:t>Platform</a:t>
                      </a:r>
                    </a:p>
                    <a:p>
                      <a:pPr algn="ctr"/>
                      <a:r>
                        <a:rPr lang="en-US" sz="1500" dirty="0"/>
                        <a:t>Unit Price</a:t>
                      </a:r>
                    </a:p>
                  </a:txBody>
                  <a:tcPr anchor="ctr">
                    <a:solidFill>
                      <a:srgbClr val="991B1B"/>
                    </a:solidFill>
                  </a:tcPr>
                </a:tc>
                <a:extLst>
                  <a:ext uri="{0D108BD9-81ED-4DB2-BD59-A6C34878D82A}">
                    <a16:rowId xmlns:a16="http://schemas.microsoft.com/office/drawing/2014/main" val="1839460591"/>
                  </a:ext>
                </a:extLst>
              </a:tr>
              <a:tr h="370840">
                <a:tc>
                  <a:txBody>
                    <a:bodyPr/>
                    <a:lstStyle/>
                    <a:p>
                      <a:pPr algn="ctr"/>
                      <a:r>
                        <a:rPr lang="en-US" sz="1400" dirty="0"/>
                        <a:t>RTX 3090</a:t>
                      </a:r>
                    </a:p>
                  </a:txBody>
                  <a:tcPr anchor="ctr"/>
                </a:tc>
                <a:tc>
                  <a:txBody>
                    <a:bodyPr/>
                    <a:lstStyle/>
                    <a:p>
                      <a:pPr algn="ctr"/>
                      <a:r>
                        <a:rPr lang="en-US" sz="1400" dirty="0"/>
                        <a:t>2</a:t>
                      </a:r>
                      <a:r>
                        <a:rPr lang="en-US" sz="1400" baseline="30000" dirty="0"/>
                        <a:t>nd</a:t>
                      </a:r>
                      <a:r>
                        <a:rPr lang="en-US" sz="1400" dirty="0"/>
                        <a:t> Gen (82)</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dk1"/>
                          </a:solidFill>
                          <a:effectLst/>
                          <a:latin typeface="+mn-lt"/>
                          <a:ea typeface="+mn-ea"/>
                          <a:cs typeface="+mn-cs"/>
                        </a:rPr>
                        <a:t>556.0 GFLOPS</a:t>
                      </a:r>
                    </a:p>
                  </a:txBody>
                  <a:tcPr anchor="ctr"/>
                </a:tc>
                <a:tc>
                  <a:txBody>
                    <a:bodyPr/>
                    <a:lstStyle/>
                    <a:p>
                      <a:pPr algn="ctr"/>
                      <a:r>
                        <a:rPr lang="en-US" sz="1400" kern="1200" dirty="0">
                          <a:solidFill>
                            <a:schemeClr val="dk1"/>
                          </a:solidFill>
                          <a:effectLst/>
                          <a:latin typeface="+mn-lt"/>
                          <a:ea typeface="+mn-ea"/>
                          <a:cs typeface="+mn-cs"/>
                        </a:rPr>
                        <a:t>24GB</a:t>
                      </a:r>
                    </a:p>
                    <a:p>
                      <a:pPr algn="ctr"/>
                      <a:r>
                        <a:rPr lang="en-US" sz="1400" kern="1200" dirty="0">
                          <a:solidFill>
                            <a:schemeClr val="dk1"/>
                          </a:solidFill>
                          <a:effectLst/>
                          <a:latin typeface="+mn-lt"/>
                          <a:ea typeface="+mn-ea"/>
                          <a:cs typeface="+mn-cs"/>
                        </a:rPr>
                        <a:t>(936 GB/s)</a:t>
                      </a:r>
                    </a:p>
                  </a:txBody>
                  <a:tcPr anchor="ctr"/>
                </a:tc>
                <a:tc>
                  <a:txBody>
                    <a:bodyPr/>
                    <a:lstStyle/>
                    <a:p>
                      <a:pPr algn="ctr"/>
                      <a:r>
                        <a:rPr lang="en-US" sz="1400" kern="1200" dirty="0">
                          <a:solidFill>
                            <a:schemeClr val="dk1"/>
                          </a:solidFill>
                          <a:effectLst/>
                          <a:latin typeface="+mn-lt"/>
                          <a:ea typeface="+mn-ea"/>
                          <a:cs typeface="+mn-cs"/>
                        </a:rPr>
                        <a:t>i9-12900</a:t>
                      </a:r>
                    </a:p>
                    <a:p>
                      <a:pPr algn="ctr"/>
                      <a:r>
                        <a:rPr lang="en-US" sz="1400" kern="1200" dirty="0">
                          <a:solidFill>
                            <a:schemeClr val="dk1"/>
                          </a:solidFill>
                          <a:effectLst/>
                          <a:latin typeface="+mn-lt"/>
                          <a:ea typeface="+mn-ea"/>
                          <a:cs typeface="+mn-cs"/>
                        </a:rPr>
                        <a:t>(64GB)</a:t>
                      </a:r>
                    </a:p>
                  </a:txBody>
                  <a:tcPr anchor="ctr"/>
                </a:tc>
                <a:tc>
                  <a:txBody>
                    <a:bodyPr/>
                    <a:lstStyle/>
                    <a:p>
                      <a:pPr algn="ctr"/>
                      <a:r>
                        <a:rPr lang="en-US" sz="1400" kern="1200" dirty="0">
                          <a:solidFill>
                            <a:schemeClr val="dk1"/>
                          </a:solidFill>
                          <a:effectLst/>
                          <a:latin typeface="+mn-lt"/>
                          <a:ea typeface="+mn-ea"/>
                          <a:cs typeface="+mn-cs"/>
                        </a:rPr>
                        <a:t>Workstation</a:t>
                      </a:r>
                    </a:p>
                  </a:txBody>
                  <a:tcPr anchor="ctr"/>
                </a:tc>
                <a:extLst>
                  <a:ext uri="{0D108BD9-81ED-4DB2-BD59-A6C34878D82A}">
                    <a16:rowId xmlns:a16="http://schemas.microsoft.com/office/drawing/2014/main" val="1530580463"/>
                  </a:ext>
                </a:extLst>
              </a:tr>
            </a:tbl>
          </a:graphicData>
        </a:graphic>
      </p:graphicFrame>
      <p:graphicFrame>
        <p:nvGraphicFramePr>
          <p:cNvPr id="9" name="Table 8">
            <a:extLst>
              <a:ext uri="{FF2B5EF4-FFF2-40B4-BE49-F238E27FC236}">
                <a16:creationId xmlns:a16="http://schemas.microsoft.com/office/drawing/2014/main" id="{304D0B7A-36C3-CCDE-DD11-5EEEFB788F2D}"/>
              </a:ext>
            </a:extLst>
          </p:cNvPr>
          <p:cNvGraphicFramePr>
            <a:graphicFrameLocks noGrp="1"/>
          </p:cNvGraphicFramePr>
          <p:nvPr>
            <p:extLst>
              <p:ext uri="{D42A27DB-BD31-4B8C-83A1-F6EECF244321}">
                <p14:modId xmlns:p14="http://schemas.microsoft.com/office/powerpoint/2010/main" val="3086017835"/>
              </p:ext>
            </p:extLst>
          </p:nvPr>
        </p:nvGraphicFramePr>
        <p:xfrm>
          <a:off x="1246863" y="2643693"/>
          <a:ext cx="8725665" cy="1584960"/>
        </p:xfrm>
        <a:graphic>
          <a:graphicData uri="http://schemas.openxmlformats.org/drawingml/2006/table">
            <a:tbl>
              <a:tblPr firstRow="1" bandRow="1">
                <a:tableStyleId>{5C22544A-7EE6-4342-B048-85BDC9FD1C3A}</a:tableStyleId>
              </a:tblPr>
              <a:tblGrid>
                <a:gridCol w="981586">
                  <a:extLst>
                    <a:ext uri="{9D8B030D-6E8A-4147-A177-3AD203B41FA5}">
                      <a16:colId xmlns:a16="http://schemas.microsoft.com/office/drawing/2014/main" val="2417497612"/>
                    </a:ext>
                  </a:extLst>
                </a:gridCol>
                <a:gridCol w="1469617">
                  <a:extLst>
                    <a:ext uri="{9D8B030D-6E8A-4147-A177-3AD203B41FA5}">
                      <a16:colId xmlns:a16="http://schemas.microsoft.com/office/drawing/2014/main" val="2123897479"/>
                    </a:ext>
                  </a:extLst>
                </a:gridCol>
                <a:gridCol w="1525286">
                  <a:extLst>
                    <a:ext uri="{9D8B030D-6E8A-4147-A177-3AD203B41FA5}">
                      <a16:colId xmlns:a16="http://schemas.microsoft.com/office/drawing/2014/main" val="1794661055"/>
                    </a:ext>
                  </a:extLst>
                </a:gridCol>
                <a:gridCol w="1569819">
                  <a:extLst>
                    <a:ext uri="{9D8B030D-6E8A-4147-A177-3AD203B41FA5}">
                      <a16:colId xmlns:a16="http://schemas.microsoft.com/office/drawing/2014/main" val="3311648685"/>
                    </a:ext>
                  </a:extLst>
                </a:gridCol>
                <a:gridCol w="1569820">
                  <a:extLst>
                    <a:ext uri="{9D8B030D-6E8A-4147-A177-3AD203B41FA5}">
                      <a16:colId xmlns:a16="http://schemas.microsoft.com/office/drawing/2014/main" val="3044753507"/>
                    </a:ext>
                  </a:extLst>
                </a:gridCol>
                <a:gridCol w="1609537">
                  <a:extLst>
                    <a:ext uri="{9D8B030D-6E8A-4147-A177-3AD203B41FA5}">
                      <a16:colId xmlns:a16="http://schemas.microsoft.com/office/drawing/2014/main" val="3387192385"/>
                    </a:ext>
                  </a:extLst>
                </a:gridCol>
              </a:tblGrid>
              <a:tr h="370840">
                <a:tc>
                  <a:txBody>
                    <a:bodyPr/>
                    <a:lstStyle/>
                    <a:p>
                      <a:pPr algn="ctr"/>
                      <a:r>
                        <a:rPr lang="en-US" sz="1500" dirty="0"/>
                        <a:t>GPU</a:t>
                      </a:r>
                    </a:p>
                  </a:txBody>
                  <a:tcPr anchor="ctr">
                    <a:solidFill>
                      <a:srgbClr val="991B1B"/>
                    </a:solidFill>
                  </a:tcPr>
                </a:tc>
                <a:tc>
                  <a:txBody>
                    <a:bodyPr/>
                    <a:lstStyle/>
                    <a:p>
                      <a:pPr algn="ctr"/>
                      <a:r>
                        <a:rPr lang="en-US" sz="1500" dirty="0"/>
                        <a:t>RT Cores</a:t>
                      </a:r>
                    </a:p>
                  </a:txBody>
                  <a:tcPr anchor="ctr">
                    <a:solidFill>
                      <a:srgbClr val="991B1B"/>
                    </a:solidFill>
                  </a:tcPr>
                </a:tc>
                <a:tc>
                  <a:txBody>
                    <a:bodyPr/>
                    <a:lstStyle/>
                    <a:p>
                      <a:pPr algn="ctr"/>
                      <a:r>
                        <a:rPr lang="en-US" sz="1500" dirty="0"/>
                        <a:t>FP64 Perf.</a:t>
                      </a:r>
                    </a:p>
                  </a:txBody>
                  <a:tcPr anchor="ctr">
                    <a:solidFill>
                      <a:srgbClr val="991B1B"/>
                    </a:solidFill>
                  </a:tcPr>
                </a:tc>
                <a:tc>
                  <a:txBody>
                    <a:bodyPr/>
                    <a:lstStyle/>
                    <a:p>
                      <a:pPr algn="ctr"/>
                      <a:r>
                        <a:rPr lang="en-US" sz="1500" dirty="0"/>
                        <a:t>VRAM</a:t>
                      </a:r>
                    </a:p>
                    <a:p>
                      <a:pPr algn="ctr"/>
                      <a:r>
                        <a:rPr lang="en-US" sz="1500" dirty="0"/>
                        <a:t>(Bandwidth)</a:t>
                      </a:r>
                    </a:p>
                  </a:txBody>
                  <a:tcPr anchor="ctr">
                    <a:solidFill>
                      <a:srgbClr val="991B1B"/>
                    </a:solidFill>
                  </a:tcPr>
                </a:tc>
                <a:tc>
                  <a:txBody>
                    <a:bodyPr/>
                    <a:lstStyle/>
                    <a:p>
                      <a:pPr algn="ctr"/>
                      <a:r>
                        <a:rPr lang="en-US" sz="1500" dirty="0"/>
                        <a:t>GPU</a:t>
                      </a:r>
                    </a:p>
                    <a:p>
                      <a:pPr algn="ctr"/>
                      <a:r>
                        <a:rPr lang="en-US" sz="1500" dirty="0"/>
                        <a:t>(RAM)</a:t>
                      </a:r>
                    </a:p>
                  </a:txBody>
                  <a:tcPr anchor="ctr">
                    <a:solidFill>
                      <a:srgbClr val="991B1B"/>
                    </a:solidFill>
                  </a:tcPr>
                </a:tc>
                <a:tc>
                  <a:txBody>
                    <a:bodyPr/>
                    <a:lstStyle/>
                    <a:p>
                      <a:pPr algn="ctr"/>
                      <a:r>
                        <a:rPr lang="en-US" sz="1500" dirty="0"/>
                        <a:t>Platform</a:t>
                      </a:r>
                    </a:p>
                    <a:p>
                      <a:pPr algn="ctr"/>
                      <a:r>
                        <a:rPr lang="en-US" sz="1500" dirty="0"/>
                        <a:t>Unit Price</a:t>
                      </a:r>
                    </a:p>
                  </a:txBody>
                  <a:tcPr anchor="ctr">
                    <a:solidFill>
                      <a:srgbClr val="991B1B"/>
                    </a:solidFill>
                  </a:tcPr>
                </a:tc>
                <a:extLst>
                  <a:ext uri="{0D108BD9-81ED-4DB2-BD59-A6C34878D82A}">
                    <a16:rowId xmlns:a16="http://schemas.microsoft.com/office/drawing/2014/main" val="1839460591"/>
                  </a:ext>
                </a:extLst>
              </a:tr>
              <a:tr h="370840">
                <a:tc>
                  <a:txBody>
                    <a:bodyPr/>
                    <a:lstStyle/>
                    <a:p>
                      <a:pPr algn="ctr"/>
                      <a:r>
                        <a:rPr lang="en-US" sz="1400" dirty="0"/>
                        <a:t>RTX 3090</a:t>
                      </a:r>
                    </a:p>
                  </a:txBody>
                  <a:tcPr anchor="ctr"/>
                </a:tc>
                <a:tc>
                  <a:txBody>
                    <a:bodyPr/>
                    <a:lstStyle/>
                    <a:p>
                      <a:pPr algn="ctr"/>
                      <a:r>
                        <a:rPr lang="en-US" sz="1400" dirty="0"/>
                        <a:t>2</a:t>
                      </a:r>
                      <a:r>
                        <a:rPr lang="en-US" sz="1400" baseline="30000" dirty="0"/>
                        <a:t>nd</a:t>
                      </a:r>
                      <a:r>
                        <a:rPr lang="en-US" sz="1400" dirty="0"/>
                        <a:t> Gen (82)</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dk1"/>
                          </a:solidFill>
                          <a:effectLst/>
                          <a:latin typeface="+mn-lt"/>
                          <a:ea typeface="+mn-ea"/>
                          <a:cs typeface="+mn-cs"/>
                        </a:rPr>
                        <a:t>556.0 GFLOPS</a:t>
                      </a:r>
                    </a:p>
                  </a:txBody>
                  <a:tcPr anchor="ctr"/>
                </a:tc>
                <a:tc>
                  <a:txBody>
                    <a:bodyPr/>
                    <a:lstStyle/>
                    <a:p>
                      <a:pPr algn="ctr"/>
                      <a:r>
                        <a:rPr lang="en-US" sz="1400" kern="1200" dirty="0">
                          <a:solidFill>
                            <a:schemeClr val="dk1"/>
                          </a:solidFill>
                          <a:effectLst/>
                          <a:latin typeface="+mn-lt"/>
                          <a:ea typeface="+mn-ea"/>
                          <a:cs typeface="+mn-cs"/>
                        </a:rPr>
                        <a:t>24GB</a:t>
                      </a:r>
                    </a:p>
                    <a:p>
                      <a:pPr algn="ctr"/>
                      <a:r>
                        <a:rPr lang="en-US" sz="1400" kern="1200" dirty="0">
                          <a:solidFill>
                            <a:schemeClr val="dk1"/>
                          </a:solidFill>
                          <a:effectLst/>
                          <a:latin typeface="+mn-lt"/>
                          <a:ea typeface="+mn-ea"/>
                          <a:cs typeface="+mn-cs"/>
                        </a:rPr>
                        <a:t>(936 GB/s)</a:t>
                      </a:r>
                    </a:p>
                  </a:txBody>
                  <a:tcPr anchor="ctr"/>
                </a:tc>
                <a:tc>
                  <a:txBody>
                    <a:bodyPr/>
                    <a:lstStyle/>
                    <a:p>
                      <a:pPr algn="ctr"/>
                      <a:r>
                        <a:rPr lang="en-US" sz="1400" kern="1200" dirty="0">
                          <a:solidFill>
                            <a:schemeClr val="dk1"/>
                          </a:solidFill>
                          <a:effectLst/>
                          <a:latin typeface="+mn-lt"/>
                          <a:ea typeface="+mn-ea"/>
                          <a:cs typeface="+mn-cs"/>
                        </a:rPr>
                        <a:t>i9-12900</a:t>
                      </a:r>
                    </a:p>
                    <a:p>
                      <a:pPr algn="ctr"/>
                      <a:r>
                        <a:rPr lang="en-US" sz="1400" kern="1200" dirty="0">
                          <a:solidFill>
                            <a:schemeClr val="dk1"/>
                          </a:solidFill>
                          <a:effectLst/>
                          <a:latin typeface="+mn-lt"/>
                          <a:ea typeface="+mn-ea"/>
                          <a:cs typeface="+mn-cs"/>
                        </a:rPr>
                        <a:t>(64GB)</a:t>
                      </a:r>
                    </a:p>
                  </a:txBody>
                  <a:tcPr anchor="ctr"/>
                </a:tc>
                <a:tc>
                  <a:txBody>
                    <a:bodyPr/>
                    <a:lstStyle/>
                    <a:p>
                      <a:pPr algn="ctr"/>
                      <a:r>
                        <a:rPr lang="en-US" sz="1400" kern="1200" dirty="0">
                          <a:solidFill>
                            <a:schemeClr val="dk1"/>
                          </a:solidFill>
                          <a:effectLst/>
                          <a:latin typeface="+mn-lt"/>
                          <a:ea typeface="+mn-ea"/>
                          <a:cs typeface="+mn-cs"/>
                        </a:rPr>
                        <a:t>Workstation</a:t>
                      </a:r>
                    </a:p>
                  </a:txBody>
                  <a:tcPr anchor="ctr"/>
                </a:tc>
                <a:extLst>
                  <a:ext uri="{0D108BD9-81ED-4DB2-BD59-A6C34878D82A}">
                    <a16:rowId xmlns:a16="http://schemas.microsoft.com/office/drawing/2014/main" val="1530580463"/>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dk1"/>
                          </a:solidFill>
                          <a:effectLst/>
                          <a:latin typeface="+mn-lt"/>
                          <a:ea typeface="+mn-ea"/>
                          <a:cs typeface="+mn-cs"/>
                        </a:rPr>
                        <a:t>A10</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dk1"/>
                          </a:solidFill>
                          <a:effectLst/>
                          <a:latin typeface="+mn-lt"/>
                          <a:ea typeface="+mn-ea"/>
                          <a:cs typeface="+mn-cs"/>
                        </a:rPr>
                        <a:t>2nd Gen (72)</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dk1"/>
                          </a:solidFill>
                          <a:effectLst/>
                          <a:latin typeface="+mn-lt"/>
                          <a:ea typeface="+mn-ea"/>
                          <a:cs typeface="+mn-cs"/>
                        </a:rPr>
                        <a:t>976.3 GFLOPS</a:t>
                      </a:r>
                    </a:p>
                  </a:txBody>
                  <a:tcPr anchor="ctr"/>
                </a:tc>
                <a:tc>
                  <a:txBody>
                    <a:bodyPr/>
                    <a:lstStyle/>
                    <a:p>
                      <a:pPr algn="ctr"/>
                      <a:r>
                        <a:rPr lang="en-US" sz="1400" kern="1200" dirty="0">
                          <a:solidFill>
                            <a:schemeClr val="dk1"/>
                          </a:solidFill>
                          <a:effectLst/>
                          <a:latin typeface="+mn-lt"/>
                          <a:ea typeface="+mn-ea"/>
                          <a:cs typeface="+mn-cs"/>
                        </a:rPr>
                        <a:t>24GB</a:t>
                      </a:r>
                    </a:p>
                    <a:p>
                      <a:pPr algn="ctr"/>
                      <a:r>
                        <a:rPr lang="en-US" sz="1400" kern="1200" dirty="0">
                          <a:solidFill>
                            <a:schemeClr val="dk1"/>
                          </a:solidFill>
                          <a:effectLst/>
                          <a:latin typeface="+mn-lt"/>
                          <a:ea typeface="+mn-ea"/>
                          <a:cs typeface="+mn-cs"/>
                        </a:rPr>
                        <a:t>(600 GB/s)</a:t>
                      </a:r>
                    </a:p>
                  </a:txBody>
                  <a:tcPr anchor="ctr"/>
                </a:tc>
                <a:tc>
                  <a:txBody>
                    <a:bodyPr/>
                    <a:lstStyle/>
                    <a:p>
                      <a:pPr algn="ctr"/>
                      <a:r>
                        <a:rPr lang="en-US" sz="1400" kern="1200" dirty="0">
                          <a:solidFill>
                            <a:schemeClr val="dk1"/>
                          </a:solidFill>
                          <a:effectLst/>
                          <a:latin typeface="+mn-lt"/>
                          <a:ea typeface="+mn-ea"/>
                          <a:cs typeface="+mn-cs"/>
                        </a:rPr>
                        <a:t>8 vCPUs</a:t>
                      </a:r>
                    </a:p>
                    <a:p>
                      <a:pPr algn="ctr"/>
                      <a:r>
                        <a:rPr lang="en-US" sz="1400" kern="1200" dirty="0">
                          <a:solidFill>
                            <a:schemeClr val="dk1"/>
                          </a:solidFill>
                          <a:effectLst/>
                          <a:latin typeface="+mn-lt"/>
                          <a:ea typeface="+mn-ea"/>
                          <a:cs typeface="+mn-cs"/>
                        </a:rPr>
                        <a:t>(32GB)</a:t>
                      </a:r>
                    </a:p>
                  </a:txBody>
                  <a:tcPr anchor="ctr"/>
                </a:tc>
                <a:tc>
                  <a:txBody>
                    <a:bodyPr/>
                    <a:lstStyle/>
                    <a:p>
                      <a:pPr algn="ctr"/>
                      <a:r>
                        <a:rPr lang="en-US" sz="1400" kern="1200" dirty="0">
                          <a:solidFill>
                            <a:schemeClr val="dk1"/>
                          </a:solidFill>
                          <a:effectLst/>
                          <a:latin typeface="+mn-lt"/>
                          <a:ea typeface="+mn-ea"/>
                          <a:cs typeface="+mn-cs"/>
                        </a:rPr>
                        <a:t>AWS g5.2xl</a:t>
                      </a:r>
                    </a:p>
                    <a:p>
                      <a:pPr algn="ctr"/>
                      <a:r>
                        <a:rPr lang="en-US" sz="1400" kern="1200" dirty="0">
                          <a:solidFill>
                            <a:schemeClr val="dk1"/>
                          </a:solidFill>
                          <a:effectLst/>
                          <a:latin typeface="+mn-lt"/>
                          <a:ea typeface="+mn-ea"/>
                          <a:cs typeface="+mn-cs"/>
                        </a:rPr>
                        <a:t>$1.21/</a:t>
                      </a:r>
                      <a:r>
                        <a:rPr lang="en-US" sz="1400" kern="1200" dirty="0" err="1">
                          <a:solidFill>
                            <a:schemeClr val="dk1"/>
                          </a:solidFill>
                          <a:effectLst/>
                          <a:latin typeface="+mn-lt"/>
                          <a:ea typeface="+mn-ea"/>
                          <a:cs typeface="+mn-cs"/>
                        </a:rPr>
                        <a:t>hr</a:t>
                      </a:r>
                      <a:endParaRPr lang="en-US" sz="1400" kern="1200" dirty="0">
                        <a:solidFill>
                          <a:schemeClr val="dk1"/>
                        </a:solidFill>
                        <a:effectLst/>
                        <a:latin typeface="+mn-lt"/>
                        <a:ea typeface="+mn-ea"/>
                        <a:cs typeface="+mn-cs"/>
                      </a:endParaRPr>
                    </a:p>
                  </a:txBody>
                  <a:tcPr anchor="ctr"/>
                </a:tc>
                <a:extLst>
                  <a:ext uri="{0D108BD9-81ED-4DB2-BD59-A6C34878D82A}">
                    <a16:rowId xmlns:a16="http://schemas.microsoft.com/office/drawing/2014/main" val="3407574452"/>
                  </a:ext>
                </a:extLst>
              </a:tr>
            </a:tbl>
          </a:graphicData>
        </a:graphic>
      </p:graphicFrame>
      <p:graphicFrame>
        <p:nvGraphicFramePr>
          <p:cNvPr id="8" name="Table 7">
            <a:extLst>
              <a:ext uri="{FF2B5EF4-FFF2-40B4-BE49-F238E27FC236}">
                <a16:creationId xmlns:a16="http://schemas.microsoft.com/office/drawing/2014/main" id="{4D2668E3-F9D2-D46F-9969-ECEF78A0A999}"/>
              </a:ext>
            </a:extLst>
          </p:cNvPr>
          <p:cNvGraphicFramePr>
            <a:graphicFrameLocks noGrp="1"/>
          </p:cNvGraphicFramePr>
          <p:nvPr>
            <p:extLst>
              <p:ext uri="{D42A27DB-BD31-4B8C-83A1-F6EECF244321}">
                <p14:modId xmlns:p14="http://schemas.microsoft.com/office/powerpoint/2010/main" val="747436076"/>
              </p:ext>
            </p:extLst>
          </p:nvPr>
        </p:nvGraphicFramePr>
        <p:xfrm>
          <a:off x="1246863" y="2643693"/>
          <a:ext cx="8725665" cy="2103120"/>
        </p:xfrm>
        <a:graphic>
          <a:graphicData uri="http://schemas.openxmlformats.org/drawingml/2006/table">
            <a:tbl>
              <a:tblPr firstRow="1" bandRow="1">
                <a:tableStyleId>{5C22544A-7EE6-4342-B048-85BDC9FD1C3A}</a:tableStyleId>
              </a:tblPr>
              <a:tblGrid>
                <a:gridCol w="981586">
                  <a:extLst>
                    <a:ext uri="{9D8B030D-6E8A-4147-A177-3AD203B41FA5}">
                      <a16:colId xmlns:a16="http://schemas.microsoft.com/office/drawing/2014/main" val="2417497612"/>
                    </a:ext>
                  </a:extLst>
                </a:gridCol>
                <a:gridCol w="1469617">
                  <a:extLst>
                    <a:ext uri="{9D8B030D-6E8A-4147-A177-3AD203B41FA5}">
                      <a16:colId xmlns:a16="http://schemas.microsoft.com/office/drawing/2014/main" val="2123897479"/>
                    </a:ext>
                  </a:extLst>
                </a:gridCol>
                <a:gridCol w="1525286">
                  <a:extLst>
                    <a:ext uri="{9D8B030D-6E8A-4147-A177-3AD203B41FA5}">
                      <a16:colId xmlns:a16="http://schemas.microsoft.com/office/drawing/2014/main" val="1794661055"/>
                    </a:ext>
                  </a:extLst>
                </a:gridCol>
                <a:gridCol w="1569819">
                  <a:extLst>
                    <a:ext uri="{9D8B030D-6E8A-4147-A177-3AD203B41FA5}">
                      <a16:colId xmlns:a16="http://schemas.microsoft.com/office/drawing/2014/main" val="3311648685"/>
                    </a:ext>
                  </a:extLst>
                </a:gridCol>
                <a:gridCol w="1569820">
                  <a:extLst>
                    <a:ext uri="{9D8B030D-6E8A-4147-A177-3AD203B41FA5}">
                      <a16:colId xmlns:a16="http://schemas.microsoft.com/office/drawing/2014/main" val="3044753507"/>
                    </a:ext>
                  </a:extLst>
                </a:gridCol>
                <a:gridCol w="1609537">
                  <a:extLst>
                    <a:ext uri="{9D8B030D-6E8A-4147-A177-3AD203B41FA5}">
                      <a16:colId xmlns:a16="http://schemas.microsoft.com/office/drawing/2014/main" val="3387192385"/>
                    </a:ext>
                  </a:extLst>
                </a:gridCol>
              </a:tblGrid>
              <a:tr h="370840">
                <a:tc>
                  <a:txBody>
                    <a:bodyPr/>
                    <a:lstStyle/>
                    <a:p>
                      <a:pPr algn="ctr"/>
                      <a:r>
                        <a:rPr lang="en-US" sz="1500" dirty="0"/>
                        <a:t>GPU</a:t>
                      </a:r>
                    </a:p>
                  </a:txBody>
                  <a:tcPr anchor="ctr">
                    <a:solidFill>
                      <a:srgbClr val="991B1B"/>
                    </a:solidFill>
                  </a:tcPr>
                </a:tc>
                <a:tc>
                  <a:txBody>
                    <a:bodyPr/>
                    <a:lstStyle/>
                    <a:p>
                      <a:pPr algn="ctr"/>
                      <a:r>
                        <a:rPr lang="en-US" sz="1500" dirty="0"/>
                        <a:t>RT Cores</a:t>
                      </a:r>
                    </a:p>
                  </a:txBody>
                  <a:tcPr anchor="ctr">
                    <a:solidFill>
                      <a:srgbClr val="991B1B"/>
                    </a:solidFill>
                  </a:tcPr>
                </a:tc>
                <a:tc>
                  <a:txBody>
                    <a:bodyPr/>
                    <a:lstStyle/>
                    <a:p>
                      <a:pPr algn="ctr"/>
                      <a:r>
                        <a:rPr lang="en-US" sz="1500" dirty="0"/>
                        <a:t>FP64 Perf.</a:t>
                      </a:r>
                    </a:p>
                  </a:txBody>
                  <a:tcPr anchor="ctr">
                    <a:solidFill>
                      <a:srgbClr val="991B1B"/>
                    </a:solidFill>
                  </a:tcPr>
                </a:tc>
                <a:tc>
                  <a:txBody>
                    <a:bodyPr/>
                    <a:lstStyle/>
                    <a:p>
                      <a:pPr algn="ctr"/>
                      <a:r>
                        <a:rPr lang="en-US" sz="1500" dirty="0"/>
                        <a:t>VRAM</a:t>
                      </a:r>
                    </a:p>
                    <a:p>
                      <a:pPr algn="ctr"/>
                      <a:r>
                        <a:rPr lang="en-US" sz="1500" dirty="0"/>
                        <a:t>(Bandwidth)</a:t>
                      </a:r>
                    </a:p>
                  </a:txBody>
                  <a:tcPr anchor="ctr">
                    <a:solidFill>
                      <a:srgbClr val="991B1B"/>
                    </a:solidFill>
                  </a:tcPr>
                </a:tc>
                <a:tc>
                  <a:txBody>
                    <a:bodyPr/>
                    <a:lstStyle/>
                    <a:p>
                      <a:pPr algn="ctr"/>
                      <a:r>
                        <a:rPr lang="en-US" sz="1500" dirty="0"/>
                        <a:t>GPU</a:t>
                      </a:r>
                    </a:p>
                    <a:p>
                      <a:pPr algn="ctr"/>
                      <a:r>
                        <a:rPr lang="en-US" sz="1500" dirty="0"/>
                        <a:t>(RAM)</a:t>
                      </a:r>
                    </a:p>
                  </a:txBody>
                  <a:tcPr anchor="ctr">
                    <a:solidFill>
                      <a:srgbClr val="991B1B"/>
                    </a:solidFill>
                  </a:tcPr>
                </a:tc>
                <a:tc>
                  <a:txBody>
                    <a:bodyPr/>
                    <a:lstStyle/>
                    <a:p>
                      <a:pPr algn="ctr"/>
                      <a:r>
                        <a:rPr lang="en-US" sz="1500" dirty="0"/>
                        <a:t>Platform</a:t>
                      </a:r>
                    </a:p>
                    <a:p>
                      <a:pPr algn="ctr"/>
                      <a:r>
                        <a:rPr lang="en-US" sz="1500" dirty="0"/>
                        <a:t>Unit Price</a:t>
                      </a:r>
                    </a:p>
                  </a:txBody>
                  <a:tcPr anchor="ctr">
                    <a:solidFill>
                      <a:srgbClr val="991B1B"/>
                    </a:solidFill>
                  </a:tcPr>
                </a:tc>
                <a:extLst>
                  <a:ext uri="{0D108BD9-81ED-4DB2-BD59-A6C34878D82A}">
                    <a16:rowId xmlns:a16="http://schemas.microsoft.com/office/drawing/2014/main" val="1839460591"/>
                  </a:ext>
                </a:extLst>
              </a:tr>
              <a:tr h="370840">
                <a:tc>
                  <a:txBody>
                    <a:bodyPr/>
                    <a:lstStyle/>
                    <a:p>
                      <a:pPr algn="ctr"/>
                      <a:r>
                        <a:rPr lang="en-US" sz="1400" dirty="0"/>
                        <a:t>RTX 3090</a:t>
                      </a:r>
                    </a:p>
                  </a:txBody>
                  <a:tcPr anchor="ctr"/>
                </a:tc>
                <a:tc>
                  <a:txBody>
                    <a:bodyPr/>
                    <a:lstStyle/>
                    <a:p>
                      <a:pPr algn="ctr"/>
                      <a:r>
                        <a:rPr lang="en-US" sz="1400" dirty="0"/>
                        <a:t>2</a:t>
                      </a:r>
                      <a:r>
                        <a:rPr lang="en-US" sz="1400" baseline="30000" dirty="0"/>
                        <a:t>nd</a:t>
                      </a:r>
                      <a:r>
                        <a:rPr lang="en-US" sz="1400" dirty="0"/>
                        <a:t> Gen (82)</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dk1"/>
                          </a:solidFill>
                          <a:effectLst/>
                          <a:latin typeface="+mn-lt"/>
                          <a:ea typeface="+mn-ea"/>
                          <a:cs typeface="+mn-cs"/>
                        </a:rPr>
                        <a:t>556.0 GFLOPS</a:t>
                      </a:r>
                    </a:p>
                  </a:txBody>
                  <a:tcPr anchor="ctr"/>
                </a:tc>
                <a:tc>
                  <a:txBody>
                    <a:bodyPr/>
                    <a:lstStyle/>
                    <a:p>
                      <a:pPr algn="ctr"/>
                      <a:r>
                        <a:rPr lang="en-US" sz="1400" kern="1200" dirty="0">
                          <a:solidFill>
                            <a:schemeClr val="dk1"/>
                          </a:solidFill>
                          <a:effectLst/>
                          <a:latin typeface="+mn-lt"/>
                          <a:ea typeface="+mn-ea"/>
                          <a:cs typeface="+mn-cs"/>
                        </a:rPr>
                        <a:t>24GB</a:t>
                      </a:r>
                    </a:p>
                    <a:p>
                      <a:pPr algn="ctr"/>
                      <a:r>
                        <a:rPr lang="en-US" sz="1400" kern="1200" dirty="0">
                          <a:solidFill>
                            <a:schemeClr val="dk1"/>
                          </a:solidFill>
                          <a:effectLst/>
                          <a:latin typeface="+mn-lt"/>
                          <a:ea typeface="+mn-ea"/>
                          <a:cs typeface="+mn-cs"/>
                        </a:rPr>
                        <a:t>(936 GB/s)</a:t>
                      </a:r>
                    </a:p>
                  </a:txBody>
                  <a:tcPr anchor="ctr"/>
                </a:tc>
                <a:tc>
                  <a:txBody>
                    <a:bodyPr/>
                    <a:lstStyle/>
                    <a:p>
                      <a:pPr algn="ctr"/>
                      <a:r>
                        <a:rPr lang="en-US" sz="1400" kern="1200" dirty="0">
                          <a:solidFill>
                            <a:schemeClr val="dk1"/>
                          </a:solidFill>
                          <a:effectLst/>
                          <a:latin typeface="+mn-lt"/>
                          <a:ea typeface="+mn-ea"/>
                          <a:cs typeface="+mn-cs"/>
                        </a:rPr>
                        <a:t>i9-12900</a:t>
                      </a:r>
                    </a:p>
                    <a:p>
                      <a:pPr algn="ctr"/>
                      <a:r>
                        <a:rPr lang="en-US" sz="1400" kern="1200" dirty="0">
                          <a:solidFill>
                            <a:schemeClr val="dk1"/>
                          </a:solidFill>
                          <a:effectLst/>
                          <a:latin typeface="+mn-lt"/>
                          <a:ea typeface="+mn-ea"/>
                          <a:cs typeface="+mn-cs"/>
                        </a:rPr>
                        <a:t>(64GB)</a:t>
                      </a:r>
                    </a:p>
                  </a:txBody>
                  <a:tcPr anchor="ctr"/>
                </a:tc>
                <a:tc>
                  <a:txBody>
                    <a:bodyPr/>
                    <a:lstStyle/>
                    <a:p>
                      <a:pPr algn="ctr"/>
                      <a:r>
                        <a:rPr lang="en-US" sz="1400" kern="1200" dirty="0">
                          <a:solidFill>
                            <a:schemeClr val="dk1"/>
                          </a:solidFill>
                          <a:effectLst/>
                          <a:latin typeface="+mn-lt"/>
                          <a:ea typeface="+mn-ea"/>
                          <a:cs typeface="+mn-cs"/>
                        </a:rPr>
                        <a:t>Workstation</a:t>
                      </a:r>
                    </a:p>
                  </a:txBody>
                  <a:tcPr anchor="ctr"/>
                </a:tc>
                <a:extLst>
                  <a:ext uri="{0D108BD9-81ED-4DB2-BD59-A6C34878D82A}">
                    <a16:rowId xmlns:a16="http://schemas.microsoft.com/office/drawing/2014/main" val="1530580463"/>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dk1"/>
                          </a:solidFill>
                          <a:effectLst/>
                          <a:latin typeface="+mn-lt"/>
                          <a:ea typeface="+mn-ea"/>
                          <a:cs typeface="+mn-cs"/>
                        </a:rPr>
                        <a:t>A10</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dk1"/>
                          </a:solidFill>
                          <a:effectLst/>
                          <a:latin typeface="+mn-lt"/>
                          <a:ea typeface="+mn-ea"/>
                          <a:cs typeface="+mn-cs"/>
                        </a:rPr>
                        <a:t>2nd Gen (72)</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dk1"/>
                          </a:solidFill>
                          <a:effectLst/>
                          <a:latin typeface="+mn-lt"/>
                          <a:ea typeface="+mn-ea"/>
                          <a:cs typeface="+mn-cs"/>
                        </a:rPr>
                        <a:t>976.3 GFLOPS</a:t>
                      </a:r>
                    </a:p>
                  </a:txBody>
                  <a:tcPr anchor="ctr"/>
                </a:tc>
                <a:tc>
                  <a:txBody>
                    <a:bodyPr/>
                    <a:lstStyle/>
                    <a:p>
                      <a:pPr algn="ctr"/>
                      <a:r>
                        <a:rPr lang="en-US" sz="1400" kern="1200" dirty="0">
                          <a:solidFill>
                            <a:schemeClr val="dk1"/>
                          </a:solidFill>
                          <a:effectLst/>
                          <a:latin typeface="+mn-lt"/>
                          <a:ea typeface="+mn-ea"/>
                          <a:cs typeface="+mn-cs"/>
                        </a:rPr>
                        <a:t>24GB</a:t>
                      </a:r>
                    </a:p>
                    <a:p>
                      <a:pPr algn="ctr"/>
                      <a:r>
                        <a:rPr lang="en-US" sz="1400" kern="1200" dirty="0">
                          <a:solidFill>
                            <a:schemeClr val="dk1"/>
                          </a:solidFill>
                          <a:effectLst/>
                          <a:latin typeface="+mn-lt"/>
                          <a:ea typeface="+mn-ea"/>
                          <a:cs typeface="+mn-cs"/>
                        </a:rPr>
                        <a:t>(600 GB/s)</a:t>
                      </a:r>
                    </a:p>
                  </a:txBody>
                  <a:tcPr anchor="ctr"/>
                </a:tc>
                <a:tc>
                  <a:txBody>
                    <a:bodyPr/>
                    <a:lstStyle/>
                    <a:p>
                      <a:pPr algn="ctr"/>
                      <a:r>
                        <a:rPr lang="en-US" sz="1400" kern="1200" dirty="0">
                          <a:solidFill>
                            <a:schemeClr val="dk1"/>
                          </a:solidFill>
                          <a:effectLst/>
                          <a:latin typeface="+mn-lt"/>
                          <a:ea typeface="+mn-ea"/>
                          <a:cs typeface="+mn-cs"/>
                        </a:rPr>
                        <a:t>8 vCPUs</a:t>
                      </a:r>
                    </a:p>
                    <a:p>
                      <a:pPr algn="ctr"/>
                      <a:r>
                        <a:rPr lang="en-US" sz="1400" kern="1200" dirty="0">
                          <a:solidFill>
                            <a:schemeClr val="dk1"/>
                          </a:solidFill>
                          <a:effectLst/>
                          <a:latin typeface="+mn-lt"/>
                          <a:ea typeface="+mn-ea"/>
                          <a:cs typeface="+mn-cs"/>
                        </a:rPr>
                        <a:t>(32GB)</a:t>
                      </a:r>
                    </a:p>
                  </a:txBody>
                  <a:tcPr anchor="ctr"/>
                </a:tc>
                <a:tc>
                  <a:txBody>
                    <a:bodyPr/>
                    <a:lstStyle/>
                    <a:p>
                      <a:pPr algn="ctr"/>
                      <a:r>
                        <a:rPr lang="en-US" sz="1400" kern="1200" dirty="0">
                          <a:solidFill>
                            <a:schemeClr val="dk1"/>
                          </a:solidFill>
                          <a:effectLst/>
                          <a:latin typeface="+mn-lt"/>
                          <a:ea typeface="+mn-ea"/>
                          <a:cs typeface="+mn-cs"/>
                        </a:rPr>
                        <a:t>AWS g5.2xl</a:t>
                      </a:r>
                    </a:p>
                    <a:p>
                      <a:pPr algn="ctr"/>
                      <a:r>
                        <a:rPr lang="en-US" sz="1400" kern="1200" dirty="0">
                          <a:solidFill>
                            <a:schemeClr val="dk1"/>
                          </a:solidFill>
                          <a:effectLst/>
                          <a:latin typeface="+mn-lt"/>
                          <a:ea typeface="+mn-ea"/>
                          <a:cs typeface="+mn-cs"/>
                        </a:rPr>
                        <a:t>$1.21/</a:t>
                      </a:r>
                      <a:r>
                        <a:rPr lang="en-US" sz="1400" kern="1200" dirty="0" err="1">
                          <a:solidFill>
                            <a:schemeClr val="dk1"/>
                          </a:solidFill>
                          <a:effectLst/>
                          <a:latin typeface="+mn-lt"/>
                          <a:ea typeface="+mn-ea"/>
                          <a:cs typeface="+mn-cs"/>
                        </a:rPr>
                        <a:t>hr</a:t>
                      </a:r>
                      <a:endParaRPr lang="en-US" sz="1400" kern="1200" dirty="0">
                        <a:solidFill>
                          <a:schemeClr val="dk1"/>
                        </a:solidFill>
                        <a:effectLst/>
                        <a:latin typeface="+mn-lt"/>
                        <a:ea typeface="+mn-ea"/>
                        <a:cs typeface="+mn-cs"/>
                      </a:endParaRPr>
                    </a:p>
                  </a:txBody>
                  <a:tcPr anchor="ctr"/>
                </a:tc>
                <a:extLst>
                  <a:ext uri="{0D108BD9-81ED-4DB2-BD59-A6C34878D82A}">
                    <a16:rowId xmlns:a16="http://schemas.microsoft.com/office/drawing/2014/main" val="3407574452"/>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dk1"/>
                          </a:solidFill>
                          <a:effectLst/>
                          <a:latin typeface="+mn-lt"/>
                          <a:ea typeface="+mn-ea"/>
                          <a:cs typeface="+mn-cs"/>
                        </a:rPr>
                        <a:t>L4</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dk1"/>
                          </a:solidFill>
                          <a:effectLst/>
                          <a:latin typeface="+mn-lt"/>
                          <a:ea typeface="+mn-ea"/>
                          <a:cs typeface="+mn-cs"/>
                        </a:rPr>
                        <a:t>3rd Gen (60)</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dk1"/>
                          </a:solidFill>
                          <a:effectLst/>
                          <a:latin typeface="+mn-lt"/>
                          <a:ea typeface="+mn-ea"/>
                          <a:cs typeface="+mn-cs"/>
                        </a:rPr>
                        <a:t>473.3 GFLOPS</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400" kern="1200" dirty="0">
                        <a:solidFill>
                          <a:schemeClr val="dk1"/>
                        </a:solidFill>
                        <a:effectLst/>
                        <a:latin typeface="+mn-lt"/>
                        <a:ea typeface="+mn-ea"/>
                        <a:cs typeface="+mn-cs"/>
                      </a:endParaRPr>
                    </a:p>
                  </a:txBody>
                  <a:tcPr anchor="ctr"/>
                </a:tc>
                <a:tc>
                  <a:txBody>
                    <a:bodyPr/>
                    <a:lstStyle/>
                    <a:p>
                      <a:pPr algn="ctr"/>
                      <a:r>
                        <a:rPr lang="en-US" sz="1400" kern="1200" dirty="0">
                          <a:solidFill>
                            <a:schemeClr val="dk1"/>
                          </a:solidFill>
                          <a:effectLst/>
                          <a:latin typeface="+mn-lt"/>
                          <a:ea typeface="+mn-ea"/>
                          <a:cs typeface="+mn-cs"/>
                        </a:rPr>
                        <a:t>24GB</a:t>
                      </a:r>
                    </a:p>
                    <a:p>
                      <a:pPr algn="ctr"/>
                      <a:r>
                        <a:rPr lang="en-US" sz="1400" kern="1200" dirty="0">
                          <a:solidFill>
                            <a:schemeClr val="dk1"/>
                          </a:solidFill>
                          <a:effectLst/>
                          <a:latin typeface="+mn-lt"/>
                          <a:ea typeface="+mn-ea"/>
                          <a:cs typeface="+mn-cs"/>
                        </a:rPr>
                        <a:t>(300 GB/s)</a:t>
                      </a:r>
                    </a:p>
                  </a:txBody>
                  <a:tcPr anchor="ctr"/>
                </a:tc>
                <a:tc>
                  <a:txBody>
                    <a:bodyPr/>
                    <a:lstStyle/>
                    <a:p>
                      <a:pPr algn="ctr"/>
                      <a:r>
                        <a:rPr lang="en-US" sz="1400" kern="1200" dirty="0">
                          <a:solidFill>
                            <a:schemeClr val="dk1"/>
                          </a:solidFill>
                          <a:effectLst/>
                          <a:latin typeface="+mn-lt"/>
                          <a:ea typeface="+mn-ea"/>
                          <a:cs typeface="+mn-cs"/>
                        </a:rPr>
                        <a:t>8 vCPUs</a:t>
                      </a:r>
                    </a:p>
                    <a:p>
                      <a:pPr algn="ctr"/>
                      <a:r>
                        <a:rPr lang="en-US" sz="1400" kern="1200" dirty="0">
                          <a:solidFill>
                            <a:schemeClr val="dk1"/>
                          </a:solidFill>
                          <a:effectLst/>
                          <a:latin typeface="+mn-lt"/>
                          <a:ea typeface="+mn-ea"/>
                          <a:cs typeface="+mn-cs"/>
                        </a:rPr>
                        <a:t>(32GB)</a:t>
                      </a:r>
                    </a:p>
                  </a:txBody>
                  <a:tcPr anchor="ctr"/>
                </a:tc>
                <a:tc>
                  <a:txBody>
                    <a:bodyPr/>
                    <a:lstStyle/>
                    <a:p>
                      <a:pPr algn="ctr"/>
                      <a:r>
                        <a:rPr lang="en-US" sz="1400" kern="1200" dirty="0">
                          <a:solidFill>
                            <a:schemeClr val="dk1"/>
                          </a:solidFill>
                          <a:effectLst/>
                          <a:latin typeface="+mn-lt"/>
                          <a:ea typeface="+mn-ea"/>
                          <a:cs typeface="+mn-cs"/>
                        </a:rPr>
                        <a:t>AWS g6.2xl</a:t>
                      </a:r>
                    </a:p>
                    <a:p>
                      <a:pPr algn="ctr"/>
                      <a:r>
                        <a:rPr lang="en-US" sz="1400" kern="1200" dirty="0">
                          <a:solidFill>
                            <a:schemeClr val="dk1"/>
                          </a:solidFill>
                          <a:effectLst/>
                          <a:latin typeface="+mn-lt"/>
                          <a:ea typeface="+mn-ea"/>
                          <a:cs typeface="+mn-cs"/>
                        </a:rPr>
                        <a:t>$0.98/</a:t>
                      </a:r>
                      <a:r>
                        <a:rPr lang="en-US" sz="1400" kern="1200" dirty="0" err="1">
                          <a:solidFill>
                            <a:schemeClr val="dk1"/>
                          </a:solidFill>
                          <a:effectLst/>
                          <a:latin typeface="+mn-lt"/>
                          <a:ea typeface="+mn-ea"/>
                          <a:cs typeface="+mn-cs"/>
                        </a:rPr>
                        <a:t>hr</a:t>
                      </a:r>
                      <a:endParaRPr lang="en-US" sz="1400" kern="1200" dirty="0">
                        <a:solidFill>
                          <a:schemeClr val="dk1"/>
                        </a:solidFill>
                        <a:effectLst/>
                        <a:latin typeface="+mn-lt"/>
                        <a:ea typeface="+mn-ea"/>
                        <a:cs typeface="+mn-cs"/>
                      </a:endParaRPr>
                    </a:p>
                  </a:txBody>
                  <a:tcPr anchor="ctr"/>
                </a:tc>
                <a:extLst>
                  <a:ext uri="{0D108BD9-81ED-4DB2-BD59-A6C34878D82A}">
                    <a16:rowId xmlns:a16="http://schemas.microsoft.com/office/drawing/2014/main" val="828497903"/>
                  </a:ext>
                </a:extLst>
              </a:tr>
            </a:tbl>
          </a:graphicData>
        </a:graphic>
      </p:graphicFrame>
      <p:graphicFrame>
        <p:nvGraphicFramePr>
          <p:cNvPr id="7" name="Table 6">
            <a:extLst>
              <a:ext uri="{FF2B5EF4-FFF2-40B4-BE49-F238E27FC236}">
                <a16:creationId xmlns:a16="http://schemas.microsoft.com/office/drawing/2014/main" id="{6BB41134-AF7B-6FD3-C698-A112BEC89239}"/>
              </a:ext>
            </a:extLst>
          </p:cNvPr>
          <p:cNvGraphicFramePr>
            <a:graphicFrameLocks noGrp="1"/>
          </p:cNvGraphicFramePr>
          <p:nvPr>
            <p:extLst>
              <p:ext uri="{D42A27DB-BD31-4B8C-83A1-F6EECF244321}">
                <p14:modId xmlns:p14="http://schemas.microsoft.com/office/powerpoint/2010/main" val="3636463668"/>
              </p:ext>
            </p:extLst>
          </p:nvPr>
        </p:nvGraphicFramePr>
        <p:xfrm>
          <a:off x="1246863" y="2643693"/>
          <a:ext cx="8725665" cy="2621280"/>
        </p:xfrm>
        <a:graphic>
          <a:graphicData uri="http://schemas.openxmlformats.org/drawingml/2006/table">
            <a:tbl>
              <a:tblPr firstRow="1" bandRow="1">
                <a:tableStyleId>{5C22544A-7EE6-4342-B048-85BDC9FD1C3A}</a:tableStyleId>
              </a:tblPr>
              <a:tblGrid>
                <a:gridCol w="981586">
                  <a:extLst>
                    <a:ext uri="{9D8B030D-6E8A-4147-A177-3AD203B41FA5}">
                      <a16:colId xmlns:a16="http://schemas.microsoft.com/office/drawing/2014/main" val="2417497612"/>
                    </a:ext>
                  </a:extLst>
                </a:gridCol>
                <a:gridCol w="1469617">
                  <a:extLst>
                    <a:ext uri="{9D8B030D-6E8A-4147-A177-3AD203B41FA5}">
                      <a16:colId xmlns:a16="http://schemas.microsoft.com/office/drawing/2014/main" val="2123897479"/>
                    </a:ext>
                  </a:extLst>
                </a:gridCol>
                <a:gridCol w="1525286">
                  <a:extLst>
                    <a:ext uri="{9D8B030D-6E8A-4147-A177-3AD203B41FA5}">
                      <a16:colId xmlns:a16="http://schemas.microsoft.com/office/drawing/2014/main" val="1794661055"/>
                    </a:ext>
                  </a:extLst>
                </a:gridCol>
                <a:gridCol w="1569819">
                  <a:extLst>
                    <a:ext uri="{9D8B030D-6E8A-4147-A177-3AD203B41FA5}">
                      <a16:colId xmlns:a16="http://schemas.microsoft.com/office/drawing/2014/main" val="3311648685"/>
                    </a:ext>
                  </a:extLst>
                </a:gridCol>
                <a:gridCol w="1569820">
                  <a:extLst>
                    <a:ext uri="{9D8B030D-6E8A-4147-A177-3AD203B41FA5}">
                      <a16:colId xmlns:a16="http://schemas.microsoft.com/office/drawing/2014/main" val="3044753507"/>
                    </a:ext>
                  </a:extLst>
                </a:gridCol>
                <a:gridCol w="1609537">
                  <a:extLst>
                    <a:ext uri="{9D8B030D-6E8A-4147-A177-3AD203B41FA5}">
                      <a16:colId xmlns:a16="http://schemas.microsoft.com/office/drawing/2014/main" val="3387192385"/>
                    </a:ext>
                  </a:extLst>
                </a:gridCol>
              </a:tblGrid>
              <a:tr h="370840">
                <a:tc>
                  <a:txBody>
                    <a:bodyPr/>
                    <a:lstStyle/>
                    <a:p>
                      <a:pPr algn="ctr"/>
                      <a:r>
                        <a:rPr lang="en-US" sz="1500" dirty="0"/>
                        <a:t>GPU</a:t>
                      </a:r>
                    </a:p>
                  </a:txBody>
                  <a:tcPr anchor="ctr">
                    <a:solidFill>
                      <a:srgbClr val="991B1B"/>
                    </a:solidFill>
                  </a:tcPr>
                </a:tc>
                <a:tc>
                  <a:txBody>
                    <a:bodyPr/>
                    <a:lstStyle/>
                    <a:p>
                      <a:pPr algn="ctr"/>
                      <a:r>
                        <a:rPr lang="en-US" sz="1500" dirty="0"/>
                        <a:t>RT Cores</a:t>
                      </a:r>
                    </a:p>
                  </a:txBody>
                  <a:tcPr anchor="ctr">
                    <a:solidFill>
                      <a:srgbClr val="991B1B"/>
                    </a:solidFill>
                  </a:tcPr>
                </a:tc>
                <a:tc>
                  <a:txBody>
                    <a:bodyPr/>
                    <a:lstStyle/>
                    <a:p>
                      <a:pPr algn="ctr"/>
                      <a:r>
                        <a:rPr lang="en-US" sz="1500" dirty="0"/>
                        <a:t>FP64 Perf.</a:t>
                      </a:r>
                    </a:p>
                  </a:txBody>
                  <a:tcPr anchor="ctr">
                    <a:solidFill>
                      <a:srgbClr val="991B1B"/>
                    </a:solidFill>
                  </a:tcPr>
                </a:tc>
                <a:tc>
                  <a:txBody>
                    <a:bodyPr/>
                    <a:lstStyle/>
                    <a:p>
                      <a:pPr algn="ctr"/>
                      <a:r>
                        <a:rPr lang="en-US" sz="1500" dirty="0"/>
                        <a:t>VRAM</a:t>
                      </a:r>
                    </a:p>
                    <a:p>
                      <a:pPr algn="ctr"/>
                      <a:r>
                        <a:rPr lang="en-US" sz="1500" dirty="0"/>
                        <a:t>(Bandwidth)</a:t>
                      </a:r>
                    </a:p>
                  </a:txBody>
                  <a:tcPr anchor="ctr">
                    <a:solidFill>
                      <a:srgbClr val="991B1B"/>
                    </a:solidFill>
                  </a:tcPr>
                </a:tc>
                <a:tc>
                  <a:txBody>
                    <a:bodyPr/>
                    <a:lstStyle/>
                    <a:p>
                      <a:pPr algn="ctr"/>
                      <a:r>
                        <a:rPr lang="en-US" sz="1500" dirty="0"/>
                        <a:t>GPU</a:t>
                      </a:r>
                    </a:p>
                    <a:p>
                      <a:pPr algn="ctr"/>
                      <a:r>
                        <a:rPr lang="en-US" sz="1500" dirty="0"/>
                        <a:t>(RAM)</a:t>
                      </a:r>
                    </a:p>
                  </a:txBody>
                  <a:tcPr anchor="ctr">
                    <a:solidFill>
                      <a:srgbClr val="991B1B"/>
                    </a:solidFill>
                  </a:tcPr>
                </a:tc>
                <a:tc>
                  <a:txBody>
                    <a:bodyPr/>
                    <a:lstStyle/>
                    <a:p>
                      <a:pPr algn="ctr"/>
                      <a:r>
                        <a:rPr lang="en-US" sz="1500" dirty="0"/>
                        <a:t>Platform</a:t>
                      </a:r>
                    </a:p>
                    <a:p>
                      <a:pPr algn="ctr"/>
                      <a:r>
                        <a:rPr lang="en-US" sz="1500" dirty="0"/>
                        <a:t>Unit Price</a:t>
                      </a:r>
                    </a:p>
                  </a:txBody>
                  <a:tcPr anchor="ctr">
                    <a:solidFill>
                      <a:srgbClr val="991B1B"/>
                    </a:solidFill>
                  </a:tcPr>
                </a:tc>
                <a:extLst>
                  <a:ext uri="{0D108BD9-81ED-4DB2-BD59-A6C34878D82A}">
                    <a16:rowId xmlns:a16="http://schemas.microsoft.com/office/drawing/2014/main" val="1839460591"/>
                  </a:ext>
                </a:extLst>
              </a:tr>
              <a:tr h="370840">
                <a:tc>
                  <a:txBody>
                    <a:bodyPr/>
                    <a:lstStyle/>
                    <a:p>
                      <a:pPr algn="ctr"/>
                      <a:r>
                        <a:rPr lang="en-US" sz="1400" dirty="0"/>
                        <a:t>RTX 3090</a:t>
                      </a:r>
                    </a:p>
                  </a:txBody>
                  <a:tcPr anchor="ctr"/>
                </a:tc>
                <a:tc>
                  <a:txBody>
                    <a:bodyPr/>
                    <a:lstStyle/>
                    <a:p>
                      <a:pPr algn="ctr"/>
                      <a:r>
                        <a:rPr lang="en-US" sz="1400" dirty="0"/>
                        <a:t>2</a:t>
                      </a:r>
                      <a:r>
                        <a:rPr lang="en-US" sz="1400" baseline="30000" dirty="0"/>
                        <a:t>nd</a:t>
                      </a:r>
                      <a:r>
                        <a:rPr lang="en-US" sz="1400" dirty="0"/>
                        <a:t> Gen (82)</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dk1"/>
                          </a:solidFill>
                          <a:effectLst/>
                          <a:latin typeface="+mn-lt"/>
                          <a:ea typeface="+mn-ea"/>
                          <a:cs typeface="+mn-cs"/>
                        </a:rPr>
                        <a:t>556.0 GFLOPS</a:t>
                      </a:r>
                    </a:p>
                  </a:txBody>
                  <a:tcPr anchor="ctr"/>
                </a:tc>
                <a:tc>
                  <a:txBody>
                    <a:bodyPr/>
                    <a:lstStyle/>
                    <a:p>
                      <a:pPr algn="ctr"/>
                      <a:r>
                        <a:rPr lang="en-US" sz="1400" kern="1200" dirty="0">
                          <a:solidFill>
                            <a:schemeClr val="dk1"/>
                          </a:solidFill>
                          <a:effectLst/>
                          <a:latin typeface="+mn-lt"/>
                          <a:ea typeface="+mn-ea"/>
                          <a:cs typeface="+mn-cs"/>
                        </a:rPr>
                        <a:t>24GB</a:t>
                      </a:r>
                    </a:p>
                    <a:p>
                      <a:pPr algn="ctr"/>
                      <a:r>
                        <a:rPr lang="en-US" sz="1400" kern="1200" dirty="0">
                          <a:solidFill>
                            <a:schemeClr val="dk1"/>
                          </a:solidFill>
                          <a:effectLst/>
                          <a:latin typeface="+mn-lt"/>
                          <a:ea typeface="+mn-ea"/>
                          <a:cs typeface="+mn-cs"/>
                        </a:rPr>
                        <a:t>(936 GB/s)</a:t>
                      </a:r>
                    </a:p>
                  </a:txBody>
                  <a:tcPr anchor="ctr"/>
                </a:tc>
                <a:tc>
                  <a:txBody>
                    <a:bodyPr/>
                    <a:lstStyle/>
                    <a:p>
                      <a:pPr algn="ctr"/>
                      <a:r>
                        <a:rPr lang="en-US" sz="1400" kern="1200" dirty="0">
                          <a:solidFill>
                            <a:schemeClr val="dk1"/>
                          </a:solidFill>
                          <a:effectLst/>
                          <a:latin typeface="+mn-lt"/>
                          <a:ea typeface="+mn-ea"/>
                          <a:cs typeface="+mn-cs"/>
                        </a:rPr>
                        <a:t>i9-12900</a:t>
                      </a:r>
                    </a:p>
                    <a:p>
                      <a:pPr algn="ctr"/>
                      <a:r>
                        <a:rPr lang="en-US" sz="1400" kern="1200" dirty="0">
                          <a:solidFill>
                            <a:schemeClr val="dk1"/>
                          </a:solidFill>
                          <a:effectLst/>
                          <a:latin typeface="+mn-lt"/>
                          <a:ea typeface="+mn-ea"/>
                          <a:cs typeface="+mn-cs"/>
                        </a:rPr>
                        <a:t>(64GB)</a:t>
                      </a:r>
                    </a:p>
                  </a:txBody>
                  <a:tcPr anchor="ctr"/>
                </a:tc>
                <a:tc>
                  <a:txBody>
                    <a:bodyPr/>
                    <a:lstStyle/>
                    <a:p>
                      <a:pPr algn="ctr"/>
                      <a:r>
                        <a:rPr lang="en-US" sz="1400" kern="1200" dirty="0">
                          <a:solidFill>
                            <a:schemeClr val="dk1"/>
                          </a:solidFill>
                          <a:effectLst/>
                          <a:latin typeface="+mn-lt"/>
                          <a:ea typeface="+mn-ea"/>
                          <a:cs typeface="+mn-cs"/>
                        </a:rPr>
                        <a:t>Workstation</a:t>
                      </a:r>
                    </a:p>
                  </a:txBody>
                  <a:tcPr anchor="ctr"/>
                </a:tc>
                <a:extLst>
                  <a:ext uri="{0D108BD9-81ED-4DB2-BD59-A6C34878D82A}">
                    <a16:rowId xmlns:a16="http://schemas.microsoft.com/office/drawing/2014/main" val="1530580463"/>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dk1"/>
                          </a:solidFill>
                          <a:effectLst/>
                          <a:latin typeface="+mn-lt"/>
                          <a:ea typeface="+mn-ea"/>
                          <a:cs typeface="+mn-cs"/>
                        </a:rPr>
                        <a:t>A10</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dk1"/>
                          </a:solidFill>
                          <a:effectLst/>
                          <a:latin typeface="+mn-lt"/>
                          <a:ea typeface="+mn-ea"/>
                          <a:cs typeface="+mn-cs"/>
                        </a:rPr>
                        <a:t>2nd Gen (72)</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dk1"/>
                          </a:solidFill>
                          <a:effectLst/>
                          <a:latin typeface="+mn-lt"/>
                          <a:ea typeface="+mn-ea"/>
                          <a:cs typeface="+mn-cs"/>
                        </a:rPr>
                        <a:t>976.3 GFLOPS</a:t>
                      </a:r>
                    </a:p>
                  </a:txBody>
                  <a:tcPr anchor="ctr"/>
                </a:tc>
                <a:tc>
                  <a:txBody>
                    <a:bodyPr/>
                    <a:lstStyle/>
                    <a:p>
                      <a:pPr algn="ctr"/>
                      <a:r>
                        <a:rPr lang="en-US" sz="1400" kern="1200" dirty="0">
                          <a:solidFill>
                            <a:schemeClr val="dk1"/>
                          </a:solidFill>
                          <a:effectLst/>
                          <a:latin typeface="+mn-lt"/>
                          <a:ea typeface="+mn-ea"/>
                          <a:cs typeface="+mn-cs"/>
                        </a:rPr>
                        <a:t>24GB</a:t>
                      </a:r>
                    </a:p>
                    <a:p>
                      <a:pPr algn="ctr"/>
                      <a:r>
                        <a:rPr lang="en-US" sz="1400" kern="1200" dirty="0">
                          <a:solidFill>
                            <a:schemeClr val="dk1"/>
                          </a:solidFill>
                          <a:effectLst/>
                          <a:latin typeface="+mn-lt"/>
                          <a:ea typeface="+mn-ea"/>
                          <a:cs typeface="+mn-cs"/>
                        </a:rPr>
                        <a:t>(600 GB/s)</a:t>
                      </a:r>
                    </a:p>
                  </a:txBody>
                  <a:tcPr anchor="ctr"/>
                </a:tc>
                <a:tc>
                  <a:txBody>
                    <a:bodyPr/>
                    <a:lstStyle/>
                    <a:p>
                      <a:pPr algn="ctr"/>
                      <a:r>
                        <a:rPr lang="en-US" sz="1400" kern="1200" dirty="0">
                          <a:solidFill>
                            <a:schemeClr val="dk1"/>
                          </a:solidFill>
                          <a:effectLst/>
                          <a:latin typeface="+mn-lt"/>
                          <a:ea typeface="+mn-ea"/>
                          <a:cs typeface="+mn-cs"/>
                        </a:rPr>
                        <a:t>8 vCPUs</a:t>
                      </a:r>
                    </a:p>
                    <a:p>
                      <a:pPr algn="ctr"/>
                      <a:r>
                        <a:rPr lang="en-US" sz="1400" kern="1200" dirty="0">
                          <a:solidFill>
                            <a:schemeClr val="dk1"/>
                          </a:solidFill>
                          <a:effectLst/>
                          <a:latin typeface="+mn-lt"/>
                          <a:ea typeface="+mn-ea"/>
                          <a:cs typeface="+mn-cs"/>
                        </a:rPr>
                        <a:t>(32GB)</a:t>
                      </a:r>
                    </a:p>
                  </a:txBody>
                  <a:tcPr anchor="ctr"/>
                </a:tc>
                <a:tc>
                  <a:txBody>
                    <a:bodyPr/>
                    <a:lstStyle/>
                    <a:p>
                      <a:pPr algn="ctr"/>
                      <a:r>
                        <a:rPr lang="en-US" sz="1400" kern="1200" dirty="0">
                          <a:solidFill>
                            <a:schemeClr val="dk1"/>
                          </a:solidFill>
                          <a:effectLst/>
                          <a:latin typeface="+mn-lt"/>
                          <a:ea typeface="+mn-ea"/>
                          <a:cs typeface="+mn-cs"/>
                        </a:rPr>
                        <a:t>AWS g5.2xl</a:t>
                      </a:r>
                    </a:p>
                    <a:p>
                      <a:pPr algn="ctr"/>
                      <a:r>
                        <a:rPr lang="en-US" sz="1400" kern="1200" dirty="0">
                          <a:solidFill>
                            <a:schemeClr val="dk1"/>
                          </a:solidFill>
                          <a:effectLst/>
                          <a:latin typeface="+mn-lt"/>
                          <a:ea typeface="+mn-ea"/>
                          <a:cs typeface="+mn-cs"/>
                        </a:rPr>
                        <a:t>$1.21/</a:t>
                      </a:r>
                      <a:r>
                        <a:rPr lang="en-US" sz="1400" kern="1200" dirty="0" err="1">
                          <a:solidFill>
                            <a:schemeClr val="dk1"/>
                          </a:solidFill>
                          <a:effectLst/>
                          <a:latin typeface="+mn-lt"/>
                          <a:ea typeface="+mn-ea"/>
                          <a:cs typeface="+mn-cs"/>
                        </a:rPr>
                        <a:t>hr</a:t>
                      </a:r>
                      <a:endParaRPr lang="en-US" sz="1400" kern="1200" dirty="0">
                        <a:solidFill>
                          <a:schemeClr val="dk1"/>
                        </a:solidFill>
                        <a:effectLst/>
                        <a:latin typeface="+mn-lt"/>
                        <a:ea typeface="+mn-ea"/>
                        <a:cs typeface="+mn-cs"/>
                      </a:endParaRPr>
                    </a:p>
                  </a:txBody>
                  <a:tcPr anchor="ctr"/>
                </a:tc>
                <a:extLst>
                  <a:ext uri="{0D108BD9-81ED-4DB2-BD59-A6C34878D82A}">
                    <a16:rowId xmlns:a16="http://schemas.microsoft.com/office/drawing/2014/main" val="3407574452"/>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dk1"/>
                          </a:solidFill>
                          <a:effectLst/>
                          <a:latin typeface="+mn-lt"/>
                          <a:ea typeface="+mn-ea"/>
                          <a:cs typeface="+mn-cs"/>
                        </a:rPr>
                        <a:t>L4</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dk1"/>
                          </a:solidFill>
                          <a:effectLst/>
                          <a:latin typeface="+mn-lt"/>
                          <a:ea typeface="+mn-ea"/>
                          <a:cs typeface="+mn-cs"/>
                        </a:rPr>
                        <a:t>3rd Gen (60)</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dk1"/>
                          </a:solidFill>
                          <a:effectLst/>
                          <a:latin typeface="+mn-lt"/>
                          <a:ea typeface="+mn-ea"/>
                          <a:cs typeface="+mn-cs"/>
                        </a:rPr>
                        <a:t>473.3 GFLOPS</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400" kern="1200" dirty="0">
                        <a:solidFill>
                          <a:schemeClr val="dk1"/>
                        </a:solidFill>
                        <a:effectLst/>
                        <a:latin typeface="+mn-lt"/>
                        <a:ea typeface="+mn-ea"/>
                        <a:cs typeface="+mn-cs"/>
                      </a:endParaRPr>
                    </a:p>
                  </a:txBody>
                  <a:tcPr anchor="ctr"/>
                </a:tc>
                <a:tc>
                  <a:txBody>
                    <a:bodyPr/>
                    <a:lstStyle/>
                    <a:p>
                      <a:pPr algn="ctr"/>
                      <a:r>
                        <a:rPr lang="en-US" sz="1400" kern="1200" dirty="0">
                          <a:solidFill>
                            <a:schemeClr val="dk1"/>
                          </a:solidFill>
                          <a:effectLst/>
                          <a:latin typeface="+mn-lt"/>
                          <a:ea typeface="+mn-ea"/>
                          <a:cs typeface="+mn-cs"/>
                        </a:rPr>
                        <a:t>24GB</a:t>
                      </a:r>
                    </a:p>
                    <a:p>
                      <a:pPr algn="ctr"/>
                      <a:r>
                        <a:rPr lang="en-US" sz="1400" kern="1200" dirty="0">
                          <a:solidFill>
                            <a:schemeClr val="dk1"/>
                          </a:solidFill>
                          <a:effectLst/>
                          <a:latin typeface="+mn-lt"/>
                          <a:ea typeface="+mn-ea"/>
                          <a:cs typeface="+mn-cs"/>
                        </a:rPr>
                        <a:t>(300 GB/s)</a:t>
                      </a:r>
                    </a:p>
                  </a:txBody>
                  <a:tcPr anchor="ctr"/>
                </a:tc>
                <a:tc>
                  <a:txBody>
                    <a:bodyPr/>
                    <a:lstStyle/>
                    <a:p>
                      <a:pPr algn="ctr"/>
                      <a:r>
                        <a:rPr lang="en-US" sz="1400" kern="1200" dirty="0">
                          <a:solidFill>
                            <a:schemeClr val="dk1"/>
                          </a:solidFill>
                          <a:effectLst/>
                          <a:latin typeface="+mn-lt"/>
                          <a:ea typeface="+mn-ea"/>
                          <a:cs typeface="+mn-cs"/>
                        </a:rPr>
                        <a:t>8 vCPUs</a:t>
                      </a:r>
                    </a:p>
                    <a:p>
                      <a:pPr algn="ctr"/>
                      <a:r>
                        <a:rPr lang="en-US" sz="1400" kern="1200" dirty="0">
                          <a:solidFill>
                            <a:schemeClr val="dk1"/>
                          </a:solidFill>
                          <a:effectLst/>
                          <a:latin typeface="+mn-lt"/>
                          <a:ea typeface="+mn-ea"/>
                          <a:cs typeface="+mn-cs"/>
                        </a:rPr>
                        <a:t>(32GB)</a:t>
                      </a:r>
                    </a:p>
                  </a:txBody>
                  <a:tcPr anchor="ctr"/>
                </a:tc>
                <a:tc>
                  <a:txBody>
                    <a:bodyPr/>
                    <a:lstStyle/>
                    <a:p>
                      <a:pPr algn="ctr"/>
                      <a:r>
                        <a:rPr lang="en-US" sz="1400" kern="1200" dirty="0">
                          <a:solidFill>
                            <a:schemeClr val="dk1"/>
                          </a:solidFill>
                          <a:effectLst/>
                          <a:latin typeface="+mn-lt"/>
                          <a:ea typeface="+mn-ea"/>
                          <a:cs typeface="+mn-cs"/>
                        </a:rPr>
                        <a:t>AWS g6.2xl</a:t>
                      </a:r>
                    </a:p>
                    <a:p>
                      <a:pPr algn="ctr"/>
                      <a:r>
                        <a:rPr lang="en-US" sz="1400" kern="1200" dirty="0">
                          <a:solidFill>
                            <a:schemeClr val="dk1"/>
                          </a:solidFill>
                          <a:effectLst/>
                          <a:latin typeface="+mn-lt"/>
                          <a:ea typeface="+mn-ea"/>
                          <a:cs typeface="+mn-cs"/>
                        </a:rPr>
                        <a:t>$0.98/</a:t>
                      </a:r>
                      <a:r>
                        <a:rPr lang="en-US" sz="1400" kern="1200" dirty="0" err="1">
                          <a:solidFill>
                            <a:schemeClr val="dk1"/>
                          </a:solidFill>
                          <a:effectLst/>
                          <a:latin typeface="+mn-lt"/>
                          <a:ea typeface="+mn-ea"/>
                          <a:cs typeface="+mn-cs"/>
                        </a:rPr>
                        <a:t>hr</a:t>
                      </a:r>
                      <a:endParaRPr lang="en-US" sz="1400" kern="1200" dirty="0">
                        <a:solidFill>
                          <a:schemeClr val="dk1"/>
                        </a:solidFill>
                        <a:effectLst/>
                        <a:latin typeface="+mn-lt"/>
                        <a:ea typeface="+mn-ea"/>
                        <a:cs typeface="+mn-cs"/>
                      </a:endParaRPr>
                    </a:p>
                  </a:txBody>
                  <a:tcPr anchor="ctr"/>
                </a:tc>
                <a:extLst>
                  <a:ext uri="{0D108BD9-81ED-4DB2-BD59-A6C34878D82A}">
                    <a16:rowId xmlns:a16="http://schemas.microsoft.com/office/drawing/2014/main" val="828497903"/>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dk1"/>
                          </a:solidFill>
                          <a:effectLst/>
                          <a:latin typeface="+mn-lt"/>
                          <a:ea typeface="+mn-ea"/>
                          <a:cs typeface="+mn-cs"/>
                        </a:rPr>
                        <a:t>L40S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dk1"/>
                          </a:solidFill>
                          <a:effectLst/>
                          <a:latin typeface="+mn-lt"/>
                          <a:ea typeface="+mn-ea"/>
                          <a:cs typeface="+mn-cs"/>
                        </a:rPr>
                        <a:t>3rd Gen (142)</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dk1"/>
                          </a:solidFill>
                          <a:effectLst/>
                          <a:latin typeface="+mn-lt"/>
                          <a:ea typeface="+mn-ea"/>
                          <a:cs typeface="+mn-cs"/>
                        </a:rPr>
                        <a:t>1.43 TFLOPS</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400" kern="1200" dirty="0">
                        <a:solidFill>
                          <a:schemeClr val="dk1"/>
                        </a:solidFill>
                        <a:effectLst/>
                        <a:latin typeface="+mn-lt"/>
                        <a:ea typeface="+mn-ea"/>
                        <a:cs typeface="+mn-cs"/>
                      </a:endParaRPr>
                    </a:p>
                  </a:txBody>
                  <a:tcPr anchor="ctr"/>
                </a:tc>
                <a:tc>
                  <a:txBody>
                    <a:bodyPr/>
                    <a:lstStyle/>
                    <a:p>
                      <a:pPr algn="ctr"/>
                      <a:r>
                        <a:rPr lang="en-US" sz="1400" kern="1200" dirty="0">
                          <a:solidFill>
                            <a:schemeClr val="dk1"/>
                          </a:solidFill>
                          <a:effectLst/>
                          <a:latin typeface="+mn-lt"/>
                          <a:ea typeface="+mn-ea"/>
                          <a:cs typeface="+mn-cs"/>
                        </a:rPr>
                        <a:t>48GB</a:t>
                      </a:r>
                    </a:p>
                    <a:p>
                      <a:pPr algn="ctr"/>
                      <a:r>
                        <a:rPr lang="en-US" sz="1400" kern="1200" dirty="0">
                          <a:solidFill>
                            <a:schemeClr val="dk1"/>
                          </a:solidFill>
                          <a:effectLst/>
                          <a:latin typeface="+mn-lt"/>
                          <a:ea typeface="+mn-ea"/>
                          <a:cs typeface="+mn-cs"/>
                        </a:rPr>
                        <a:t>(864 GB/s)</a:t>
                      </a:r>
                    </a:p>
                  </a:txBody>
                  <a:tcPr anchor="ctr"/>
                </a:tc>
                <a:tc>
                  <a:txBody>
                    <a:bodyPr/>
                    <a:lstStyle/>
                    <a:p>
                      <a:pPr algn="ctr"/>
                      <a:r>
                        <a:rPr lang="en-US" sz="1400" kern="1200" dirty="0">
                          <a:solidFill>
                            <a:schemeClr val="dk1"/>
                          </a:solidFill>
                          <a:effectLst/>
                          <a:latin typeface="+mn-lt"/>
                          <a:ea typeface="+mn-ea"/>
                          <a:cs typeface="+mn-cs"/>
                        </a:rPr>
                        <a:t>8 vCPUs</a:t>
                      </a:r>
                    </a:p>
                    <a:p>
                      <a:pPr algn="ctr"/>
                      <a:r>
                        <a:rPr lang="en-US" sz="1400" kern="1200" dirty="0">
                          <a:solidFill>
                            <a:schemeClr val="dk1"/>
                          </a:solidFill>
                          <a:effectLst/>
                          <a:latin typeface="+mn-lt"/>
                          <a:ea typeface="+mn-ea"/>
                          <a:cs typeface="+mn-cs"/>
                        </a:rPr>
                        <a:t>(64GB)</a:t>
                      </a:r>
                    </a:p>
                  </a:txBody>
                  <a:tcPr anchor="ctr"/>
                </a:tc>
                <a:tc>
                  <a:txBody>
                    <a:bodyPr/>
                    <a:lstStyle/>
                    <a:p>
                      <a:pPr algn="ctr"/>
                      <a:r>
                        <a:rPr lang="en-US" sz="1400" kern="1200" dirty="0">
                          <a:solidFill>
                            <a:schemeClr val="dk1"/>
                          </a:solidFill>
                          <a:effectLst/>
                          <a:latin typeface="+mn-lt"/>
                          <a:ea typeface="+mn-ea"/>
                          <a:cs typeface="+mn-cs"/>
                        </a:rPr>
                        <a:t>AWS g6e.2xl</a:t>
                      </a:r>
                    </a:p>
                    <a:p>
                      <a:pPr algn="ctr"/>
                      <a:r>
                        <a:rPr lang="en-US" sz="1400" kern="1200" dirty="0">
                          <a:solidFill>
                            <a:schemeClr val="dk1"/>
                          </a:solidFill>
                          <a:effectLst/>
                          <a:latin typeface="+mn-lt"/>
                          <a:ea typeface="+mn-ea"/>
                          <a:cs typeface="+mn-cs"/>
                        </a:rPr>
                        <a:t>$2.24/</a:t>
                      </a:r>
                      <a:r>
                        <a:rPr lang="en-US" sz="1400" kern="1200" dirty="0" err="1">
                          <a:solidFill>
                            <a:schemeClr val="dk1"/>
                          </a:solidFill>
                          <a:effectLst/>
                          <a:latin typeface="+mn-lt"/>
                          <a:ea typeface="+mn-ea"/>
                          <a:cs typeface="+mn-cs"/>
                        </a:rPr>
                        <a:t>hr</a:t>
                      </a:r>
                      <a:endParaRPr lang="en-US" sz="1400" kern="1200" dirty="0">
                        <a:solidFill>
                          <a:schemeClr val="dk1"/>
                        </a:solidFill>
                        <a:effectLst/>
                        <a:latin typeface="+mn-lt"/>
                        <a:ea typeface="+mn-ea"/>
                        <a:cs typeface="+mn-cs"/>
                      </a:endParaRPr>
                    </a:p>
                  </a:txBody>
                  <a:tcPr anchor="ctr"/>
                </a:tc>
                <a:extLst>
                  <a:ext uri="{0D108BD9-81ED-4DB2-BD59-A6C34878D82A}">
                    <a16:rowId xmlns:a16="http://schemas.microsoft.com/office/drawing/2014/main" val="1268903291"/>
                  </a:ext>
                </a:extLst>
              </a:tr>
            </a:tbl>
          </a:graphicData>
        </a:graphic>
      </p:graphicFrame>
      <p:graphicFrame>
        <p:nvGraphicFramePr>
          <p:cNvPr id="6" name="Table 5">
            <a:extLst>
              <a:ext uri="{FF2B5EF4-FFF2-40B4-BE49-F238E27FC236}">
                <a16:creationId xmlns:a16="http://schemas.microsoft.com/office/drawing/2014/main" id="{30D2F467-3E89-6425-7A73-6C5009B6C495}"/>
              </a:ext>
            </a:extLst>
          </p:cNvPr>
          <p:cNvGraphicFramePr>
            <a:graphicFrameLocks noGrp="1"/>
          </p:cNvGraphicFramePr>
          <p:nvPr>
            <p:extLst>
              <p:ext uri="{D42A27DB-BD31-4B8C-83A1-F6EECF244321}">
                <p14:modId xmlns:p14="http://schemas.microsoft.com/office/powerpoint/2010/main" val="1655559952"/>
              </p:ext>
            </p:extLst>
          </p:nvPr>
        </p:nvGraphicFramePr>
        <p:xfrm>
          <a:off x="1246863" y="2643693"/>
          <a:ext cx="8725665" cy="3139440"/>
        </p:xfrm>
        <a:graphic>
          <a:graphicData uri="http://schemas.openxmlformats.org/drawingml/2006/table">
            <a:tbl>
              <a:tblPr firstRow="1" bandRow="1">
                <a:tableStyleId>{5C22544A-7EE6-4342-B048-85BDC9FD1C3A}</a:tableStyleId>
              </a:tblPr>
              <a:tblGrid>
                <a:gridCol w="981586">
                  <a:extLst>
                    <a:ext uri="{9D8B030D-6E8A-4147-A177-3AD203B41FA5}">
                      <a16:colId xmlns:a16="http://schemas.microsoft.com/office/drawing/2014/main" val="2417497612"/>
                    </a:ext>
                  </a:extLst>
                </a:gridCol>
                <a:gridCol w="1469617">
                  <a:extLst>
                    <a:ext uri="{9D8B030D-6E8A-4147-A177-3AD203B41FA5}">
                      <a16:colId xmlns:a16="http://schemas.microsoft.com/office/drawing/2014/main" val="2123897479"/>
                    </a:ext>
                  </a:extLst>
                </a:gridCol>
                <a:gridCol w="1525286">
                  <a:extLst>
                    <a:ext uri="{9D8B030D-6E8A-4147-A177-3AD203B41FA5}">
                      <a16:colId xmlns:a16="http://schemas.microsoft.com/office/drawing/2014/main" val="1794661055"/>
                    </a:ext>
                  </a:extLst>
                </a:gridCol>
                <a:gridCol w="1569819">
                  <a:extLst>
                    <a:ext uri="{9D8B030D-6E8A-4147-A177-3AD203B41FA5}">
                      <a16:colId xmlns:a16="http://schemas.microsoft.com/office/drawing/2014/main" val="3311648685"/>
                    </a:ext>
                  </a:extLst>
                </a:gridCol>
                <a:gridCol w="1569820">
                  <a:extLst>
                    <a:ext uri="{9D8B030D-6E8A-4147-A177-3AD203B41FA5}">
                      <a16:colId xmlns:a16="http://schemas.microsoft.com/office/drawing/2014/main" val="3044753507"/>
                    </a:ext>
                  </a:extLst>
                </a:gridCol>
                <a:gridCol w="1609537">
                  <a:extLst>
                    <a:ext uri="{9D8B030D-6E8A-4147-A177-3AD203B41FA5}">
                      <a16:colId xmlns:a16="http://schemas.microsoft.com/office/drawing/2014/main" val="3387192385"/>
                    </a:ext>
                  </a:extLst>
                </a:gridCol>
              </a:tblGrid>
              <a:tr h="370840">
                <a:tc>
                  <a:txBody>
                    <a:bodyPr/>
                    <a:lstStyle/>
                    <a:p>
                      <a:pPr algn="ctr"/>
                      <a:r>
                        <a:rPr lang="en-US" sz="1500" dirty="0"/>
                        <a:t>GPU</a:t>
                      </a:r>
                    </a:p>
                  </a:txBody>
                  <a:tcPr anchor="ctr">
                    <a:solidFill>
                      <a:srgbClr val="991B1B"/>
                    </a:solidFill>
                  </a:tcPr>
                </a:tc>
                <a:tc>
                  <a:txBody>
                    <a:bodyPr/>
                    <a:lstStyle/>
                    <a:p>
                      <a:pPr algn="ctr"/>
                      <a:r>
                        <a:rPr lang="en-US" sz="1500" dirty="0"/>
                        <a:t>RT Cores</a:t>
                      </a:r>
                    </a:p>
                  </a:txBody>
                  <a:tcPr anchor="ctr">
                    <a:solidFill>
                      <a:srgbClr val="991B1B"/>
                    </a:solidFill>
                  </a:tcPr>
                </a:tc>
                <a:tc>
                  <a:txBody>
                    <a:bodyPr/>
                    <a:lstStyle/>
                    <a:p>
                      <a:pPr algn="ctr"/>
                      <a:r>
                        <a:rPr lang="en-US" sz="1500" dirty="0"/>
                        <a:t>FP64 Perf.</a:t>
                      </a:r>
                    </a:p>
                  </a:txBody>
                  <a:tcPr anchor="ctr">
                    <a:solidFill>
                      <a:srgbClr val="991B1B"/>
                    </a:solidFill>
                  </a:tcPr>
                </a:tc>
                <a:tc>
                  <a:txBody>
                    <a:bodyPr/>
                    <a:lstStyle/>
                    <a:p>
                      <a:pPr algn="ctr"/>
                      <a:r>
                        <a:rPr lang="en-US" sz="1500" dirty="0"/>
                        <a:t>VRAM</a:t>
                      </a:r>
                    </a:p>
                    <a:p>
                      <a:pPr algn="ctr"/>
                      <a:r>
                        <a:rPr lang="en-US" sz="1500" dirty="0"/>
                        <a:t>(Bandwidth)</a:t>
                      </a:r>
                    </a:p>
                  </a:txBody>
                  <a:tcPr anchor="ctr">
                    <a:solidFill>
                      <a:srgbClr val="991B1B"/>
                    </a:solidFill>
                  </a:tcPr>
                </a:tc>
                <a:tc>
                  <a:txBody>
                    <a:bodyPr/>
                    <a:lstStyle/>
                    <a:p>
                      <a:pPr algn="ctr"/>
                      <a:r>
                        <a:rPr lang="en-US" sz="1500" dirty="0"/>
                        <a:t>GPU</a:t>
                      </a:r>
                    </a:p>
                    <a:p>
                      <a:pPr algn="ctr"/>
                      <a:r>
                        <a:rPr lang="en-US" sz="1500" dirty="0"/>
                        <a:t>(RAM)</a:t>
                      </a:r>
                    </a:p>
                  </a:txBody>
                  <a:tcPr anchor="ctr">
                    <a:solidFill>
                      <a:srgbClr val="991B1B"/>
                    </a:solidFill>
                  </a:tcPr>
                </a:tc>
                <a:tc>
                  <a:txBody>
                    <a:bodyPr/>
                    <a:lstStyle/>
                    <a:p>
                      <a:pPr algn="ctr"/>
                      <a:r>
                        <a:rPr lang="en-US" sz="1500" dirty="0"/>
                        <a:t>Platform</a:t>
                      </a:r>
                    </a:p>
                    <a:p>
                      <a:pPr algn="ctr"/>
                      <a:r>
                        <a:rPr lang="en-US" sz="1500" dirty="0"/>
                        <a:t>Unit Price</a:t>
                      </a:r>
                    </a:p>
                  </a:txBody>
                  <a:tcPr anchor="ctr">
                    <a:solidFill>
                      <a:srgbClr val="991B1B"/>
                    </a:solidFill>
                  </a:tcPr>
                </a:tc>
                <a:extLst>
                  <a:ext uri="{0D108BD9-81ED-4DB2-BD59-A6C34878D82A}">
                    <a16:rowId xmlns:a16="http://schemas.microsoft.com/office/drawing/2014/main" val="1839460591"/>
                  </a:ext>
                </a:extLst>
              </a:tr>
              <a:tr h="370840">
                <a:tc>
                  <a:txBody>
                    <a:bodyPr/>
                    <a:lstStyle/>
                    <a:p>
                      <a:pPr algn="ctr"/>
                      <a:r>
                        <a:rPr lang="en-US" sz="1400" dirty="0"/>
                        <a:t>RTX 3090</a:t>
                      </a:r>
                    </a:p>
                  </a:txBody>
                  <a:tcPr anchor="ctr"/>
                </a:tc>
                <a:tc>
                  <a:txBody>
                    <a:bodyPr/>
                    <a:lstStyle/>
                    <a:p>
                      <a:pPr algn="ctr"/>
                      <a:r>
                        <a:rPr lang="en-US" sz="1400" dirty="0"/>
                        <a:t>2</a:t>
                      </a:r>
                      <a:r>
                        <a:rPr lang="en-US" sz="1400" baseline="30000" dirty="0"/>
                        <a:t>nd</a:t>
                      </a:r>
                      <a:r>
                        <a:rPr lang="en-US" sz="1400" dirty="0"/>
                        <a:t> Gen (82)</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dk1"/>
                          </a:solidFill>
                          <a:effectLst/>
                          <a:latin typeface="+mn-lt"/>
                          <a:ea typeface="+mn-ea"/>
                          <a:cs typeface="+mn-cs"/>
                        </a:rPr>
                        <a:t>556.0 GFLOPS</a:t>
                      </a:r>
                    </a:p>
                  </a:txBody>
                  <a:tcPr anchor="ctr"/>
                </a:tc>
                <a:tc>
                  <a:txBody>
                    <a:bodyPr/>
                    <a:lstStyle/>
                    <a:p>
                      <a:pPr algn="ctr"/>
                      <a:r>
                        <a:rPr lang="en-US" sz="1400" kern="1200" dirty="0">
                          <a:solidFill>
                            <a:schemeClr val="dk1"/>
                          </a:solidFill>
                          <a:effectLst/>
                          <a:latin typeface="+mn-lt"/>
                          <a:ea typeface="+mn-ea"/>
                          <a:cs typeface="+mn-cs"/>
                        </a:rPr>
                        <a:t>24GB</a:t>
                      </a:r>
                    </a:p>
                    <a:p>
                      <a:pPr algn="ctr"/>
                      <a:r>
                        <a:rPr lang="en-US" sz="1400" kern="1200" dirty="0">
                          <a:solidFill>
                            <a:schemeClr val="dk1"/>
                          </a:solidFill>
                          <a:effectLst/>
                          <a:latin typeface="+mn-lt"/>
                          <a:ea typeface="+mn-ea"/>
                          <a:cs typeface="+mn-cs"/>
                        </a:rPr>
                        <a:t>(936 GB/s)</a:t>
                      </a:r>
                    </a:p>
                  </a:txBody>
                  <a:tcPr anchor="ctr"/>
                </a:tc>
                <a:tc>
                  <a:txBody>
                    <a:bodyPr/>
                    <a:lstStyle/>
                    <a:p>
                      <a:pPr algn="ctr"/>
                      <a:r>
                        <a:rPr lang="en-US" sz="1400" kern="1200" dirty="0">
                          <a:solidFill>
                            <a:schemeClr val="dk1"/>
                          </a:solidFill>
                          <a:effectLst/>
                          <a:latin typeface="+mn-lt"/>
                          <a:ea typeface="+mn-ea"/>
                          <a:cs typeface="+mn-cs"/>
                        </a:rPr>
                        <a:t>i9-12900</a:t>
                      </a:r>
                    </a:p>
                    <a:p>
                      <a:pPr algn="ctr"/>
                      <a:r>
                        <a:rPr lang="en-US" sz="1400" kern="1200" dirty="0">
                          <a:solidFill>
                            <a:schemeClr val="dk1"/>
                          </a:solidFill>
                          <a:effectLst/>
                          <a:latin typeface="+mn-lt"/>
                          <a:ea typeface="+mn-ea"/>
                          <a:cs typeface="+mn-cs"/>
                        </a:rPr>
                        <a:t>(64GB)</a:t>
                      </a:r>
                    </a:p>
                  </a:txBody>
                  <a:tcPr anchor="ctr"/>
                </a:tc>
                <a:tc>
                  <a:txBody>
                    <a:bodyPr/>
                    <a:lstStyle/>
                    <a:p>
                      <a:pPr algn="ctr"/>
                      <a:r>
                        <a:rPr lang="en-US" sz="1400" kern="1200" dirty="0">
                          <a:solidFill>
                            <a:schemeClr val="dk1"/>
                          </a:solidFill>
                          <a:effectLst/>
                          <a:latin typeface="+mn-lt"/>
                          <a:ea typeface="+mn-ea"/>
                          <a:cs typeface="+mn-cs"/>
                        </a:rPr>
                        <a:t>Workstation</a:t>
                      </a:r>
                    </a:p>
                  </a:txBody>
                  <a:tcPr anchor="ctr"/>
                </a:tc>
                <a:extLst>
                  <a:ext uri="{0D108BD9-81ED-4DB2-BD59-A6C34878D82A}">
                    <a16:rowId xmlns:a16="http://schemas.microsoft.com/office/drawing/2014/main" val="1530580463"/>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dk1"/>
                          </a:solidFill>
                          <a:effectLst/>
                          <a:latin typeface="+mn-lt"/>
                          <a:ea typeface="+mn-ea"/>
                          <a:cs typeface="+mn-cs"/>
                        </a:rPr>
                        <a:t>A10</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dk1"/>
                          </a:solidFill>
                          <a:effectLst/>
                          <a:latin typeface="+mn-lt"/>
                          <a:ea typeface="+mn-ea"/>
                          <a:cs typeface="+mn-cs"/>
                        </a:rPr>
                        <a:t>2nd Gen (72)</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dk1"/>
                          </a:solidFill>
                          <a:effectLst/>
                          <a:latin typeface="+mn-lt"/>
                          <a:ea typeface="+mn-ea"/>
                          <a:cs typeface="+mn-cs"/>
                        </a:rPr>
                        <a:t>976.3 GFLOPS</a:t>
                      </a:r>
                    </a:p>
                  </a:txBody>
                  <a:tcPr anchor="ctr"/>
                </a:tc>
                <a:tc>
                  <a:txBody>
                    <a:bodyPr/>
                    <a:lstStyle/>
                    <a:p>
                      <a:pPr algn="ctr"/>
                      <a:r>
                        <a:rPr lang="en-US" sz="1400" kern="1200" dirty="0">
                          <a:solidFill>
                            <a:schemeClr val="dk1"/>
                          </a:solidFill>
                          <a:effectLst/>
                          <a:latin typeface="+mn-lt"/>
                          <a:ea typeface="+mn-ea"/>
                          <a:cs typeface="+mn-cs"/>
                        </a:rPr>
                        <a:t>24GB</a:t>
                      </a:r>
                    </a:p>
                    <a:p>
                      <a:pPr algn="ctr"/>
                      <a:r>
                        <a:rPr lang="en-US" sz="1400" kern="1200" dirty="0">
                          <a:solidFill>
                            <a:schemeClr val="dk1"/>
                          </a:solidFill>
                          <a:effectLst/>
                          <a:latin typeface="+mn-lt"/>
                          <a:ea typeface="+mn-ea"/>
                          <a:cs typeface="+mn-cs"/>
                        </a:rPr>
                        <a:t>(600 GB/s)</a:t>
                      </a:r>
                    </a:p>
                  </a:txBody>
                  <a:tcPr anchor="ctr"/>
                </a:tc>
                <a:tc>
                  <a:txBody>
                    <a:bodyPr/>
                    <a:lstStyle/>
                    <a:p>
                      <a:pPr algn="ctr"/>
                      <a:r>
                        <a:rPr lang="en-US" sz="1400" kern="1200" dirty="0">
                          <a:solidFill>
                            <a:schemeClr val="dk1"/>
                          </a:solidFill>
                          <a:effectLst/>
                          <a:latin typeface="+mn-lt"/>
                          <a:ea typeface="+mn-ea"/>
                          <a:cs typeface="+mn-cs"/>
                        </a:rPr>
                        <a:t>8 vCPUs</a:t>
                      </a:r>
                    </a:p>
                    <a:p>
                      <a:pPr algn="ctr"/>
                      <a:r>
                        <a:rPr lang="en-US" sz="1400" kern="1200" dirty="0">
                          <a:solidFill>
                            <a:schemeClr val="dk1"/>
                          </a:solidFill>
                          <a:effectLst/>
                          <a:latin typeface="+mn-lt"/>
                          <a:ea typeface="+mn-ea"/>
                          <a:cs typeface="+mn-cs"/>
                        </a:rPr>
                        <a:t>(32GB)</a:t>
                      </a:r>
                    </a:p>
                  </a:txBody>
                  <a:tcPr anchor="ctr"/>
                </a:tc>
                <a:tc>
                  <a:txBody>
                    <a:bodyPr/>
                    <a:lstStyle/>
                    <a:p>
                      <a:pPr algn="ctr"/>
                      <a:r>
                        <a:rPr lang="en-US" sz="1400" kern="1200" dirty="0">
                          <a:solidFill>
                            <a:schemeClr val="dk1"/>
                          </a:solidFill>
                          <a:effectLst/>
                          <a:latin typeface="+mn-lt"/>
                          <a:ea typeface="+mn-ea"/>
                          <a:cs typeface="+mn-cs"/>
                        </a:rPr>
                        <a:t>AWS g5.2xl</a:t>
                      </a:r>
                    </a:p>
                    <a:p>
                      <a:pPr algn="ctr"/>
                      <a:r>
                        <a:rPr lang="en-US" sz="1400" kern="1200" dirty="0">
                          <a:solidFill>
                            <a:schemeClr val="dk1"/>
                          </a:solidFill>
                          <a:effectLst/>
                          <a:latin typeface="+mn-lt"/>
                          <a:ea typeface="+mn-ea"/>
                          <a:cs typeface="+mn-cs"/>
                        </a:rPr>
                        <a:t>$1.21/</a:t>
                      </a:r>
                      <a:r>
                        <a:rPr lang="en-US" sz="1400" kern="1200" dirty="0" err="1">
                          <a:solidFill>
                            <a:schemeClr val="dk1"/>
                          </a:solidFill>
                          <a:effectLst/>
                          <a:latin typeface="+mn-lt"/>
                          <a:ea typeface="+mn-ea"/>
                          <a:cs typeface="+mn-cs"/>
                        </a:rPr>
                        <a:t>hr</a:t>
                      </a:r>
                      <a:endParaRPr lang="en-US" sz="1400" kern="1200" dirty="0">
                        <a:solidFill>
                          <a:schemeClr val="dk1"/>
                        </a:solidFill>
                        <a:effectLst/>
                        <a:latin typeface="+mn-lt"/>
                        <a:ea typeface="+mn-ea"/>
                        <a:cs typeface="+mn-cs"/>
                      </a:endParaRPr>
                    </a:p>
                  </a:txBody>
                  <a:tcPr anchor="ctr"/>
                </a:tc>
                <a:extLst>
                  <a:ext uri="{0D108BD9-81ED-4DB2-BD59-A6C34878D82A}">
                    <a16:rowId xmlns:a16="http://schemas.microsoft.com/office/drawing/2014/main" val="3407574452"/>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dk1"/>
                          </a:solidFill>
                          <a:effectLst/>
                          <a:latin typeface="+mn-lt"/>
                          <a:ea typeface="+mn-ea"/>
                          <a:cs typeface="+mn-cs"/>
                        </a:rPr>
                        <a:t>L4</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dk1"/>
                          </a:solidFill>
                          <a:effectLst/>
                          <a:latin typeface="+mn-lt"/>
                          <a:ea typeface="+mn-ea"/>
                          <a:cs typeface="+mn-cs"/>
                        </a:rPr>
                        <a:t>3rd Gen (60)</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dk1"/>
                          </a:solidFill>
                          <a:effectLst/>
                          <a:latin typeface="+mn-lt"/>
                          <a:ea typeface="+mn-ea"/>
                          <a:cs typeface="+mn-cs"/>
                        </a:rPr>
                        <a:t>473.3 GFLOPS</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400" kern="1200" dirty="0">
                        <a:solidFill>
                          <a:schemeClr val="dk1"/>
                        </a:solidFill>
                        <a:effectLst/>
                        <a:latin typeface="+mn-lt"/>
                        <a:ea typeface="+mn-ea"/>
                        <a:cs typeface="+mn-cs"/>
                      </a:endParaRPr>
                    </a:p>
                  </a:txBody>
                  <a:tcPr anchor="ctr"/>
                </a:tc>
                <a:tc>
                  <a:txBody>
                    <a:bodyPr/>
                    <a:lstStyle/>
                    <a:p>
                      <a:pPr algn="ctr"/>
                      <a:r>
                        <a:rPr lang="en-US" sz="1400" kern="1200" dirty="0">
                          <a:solidFill>
                            <a:schemeClr val="dk1"/>
                          </a:solidFill>
                          <a:effectLst/>
                          <a:latin typeface="+mn-lt"/>
                          <a:ea typeface="+mn-ea"/>
                          <a:cs typeface="+mn-cs"/>
                        </a:rPr>
                        <a:t>24GB</a:t>
                      </a:r>
                    </a:p>
                    <a:p>
                      <a:pPr algn="ctr"/>
                      <a:r>
                        <a:rPr lang="en-US" sz="1400" kern="1200" dirty="0">
                          <a:solidFill>
                            <a:schemeClr val="dk1"/>
                          </a:solidFill>
                          <a:effectLst/>
                          <a:latin typeface="+mn-lt"/>
                          <a:ea typeface="+mn-ea"/>
                          <a:cs typeface="+mn-cs"/>
                        </a:rPr>
                        <a:t>(300 GB/s)</a:t>
                      </a:r>
                    </a:p>
                  </a:txBody>
                  <a:tcPr anchor="ctr"/>
                </a:tc>
                <a:tc>
                  <a:txBody>
                    <a:bodyPr/>
                    <a:lstStyle/>
                    <a:p>
                      <a:pPr algn="ctr"/>
                      <a:r>
                        <a:rPr lang="en-US" sz="1400" kern="1200" dirty="0">
                          <a:solidFill>
                            <a:schemeClr val="dk1"/>
                          </a:solidFill>
                          <a:effectLst/>
                          <a:latin typeface="+mn-lt"/>
                          <a:ea typeface="+mn-ea"/>
                          <a:cs typeface="+mn-cs"/>
                        </a:rPr>
                        <a:t>8 vCPUs</a:t>
                      </a:r>
                    </a:p>
                    <a:p>
                      <a:pPr algn="ctr"/>
                      <a:r>
                        <a:rPr lang="en-US" sz="1400" kern="1200" dirty="0">
                          <a:solidFill>
                            <a:schemeClr val="dk1"/>
                          </a:solidFill>
                          <a:effectLst/>
                          <a:latin typeface="+mn-lt"/>
                          <a:ea typeface="+mn-ea"/>
                          <a:cs typeface="+mn-cs"/>
                        </a:rPr>
                        <a:t>(32GB)</a:t>
                      </a:r>
                    </a:p>
                  </a:txBody>
                  <a:tcPr anchor="ctr"/>
                </a:tc>
                <a:tc>
                  <a:txBody>
                    <a:bodyPr/>
                    <a:lstStyle/>
                    <a:p>
                      <a:pPr algn="ctr"/>
                      <a:r>
                        <a:rPr lang="en-US" sz="1400" kern="1200" dirty="0">
                          <a:solidFill>
                            <a:schemeClr val="dk1"/>
                          </a:solidFill>
                          <a:effectLst/>
                          <a:latin typeface="+mn-lt"/>
                          <a:ea typeface="+mn-ea"/>
                          <a:cs typeface="+mn-cs"/>
                        </a:rPr>
                        <a:t>AWS g6.2xl</a:t>
                      </a:r>
                    </a:p>
                    <a:p>
                      <a:pPr algn="ctr"/>
                      <a:r>
                        <a:rPr lang="en-US" sz="1400" kern="1200" dirty="0">
                          <a:solidFill>
                            <a:schemeClr val="dk1"/>
                          </a:solidFill>
                          <a:effectLst/>
                          <a:latin typeface="+mn-lt"/>
                          <a:ea typeface="+mn-ea"/>
                          <a:cs typeface="+mn-cs"/>
                        </a:rPr>
                        <a:t>$0.98/</a:t>
                      </a:r>
                      <a:r>
                        <a:rPr lang="en-US" sz="1400" kern="1200" dirty="0" err="1">
                          <a:solidFill>
                            <a:schemeClr val="dk1"/>
                          </a:solidFill>
                          <a:effectLst/>
                          <a:latin typeface="+mn-lt"/>
                          <a:ea typeface="+mn-ea"/>
                          <a:cs typeface="+mn-cs"/>
                        </a:rPr>
                        <a:t>hr</a:t>
                      </a:r>
                      <a:endParaRPr lang="en-US" sz="1400" kern="1200" dirty="0">
                        <a:solidFill>
                          <a:schemeClr val="dk1"/>
                        </a:solidFill>
                        <a:effectLst/>
                        <a:latin typeface="+mn-lt"/>
                        <a:ea typeface="+mn-ea"/>
                        <a:cs typeface="+mn-cs"/>
                      </a:endParaRPr>
                    </a:p>
                  </a:txBody>
                  <a:tcPr anchor="ctr"/>
                </a:tc>
                <a:extLst>
                  <a:ext uri="{0D108BD9-81ED-4DB2-BD59-A6C34878D82A}">
                    <a16:rowId xmlns:a16="http://schemas.microsoft.com/office/drawing/2014/main" val="828497903"/>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dk1"/>
                          </a:solidFill>
                          <a:effectLst/>
                          <a:latin typeface="+mn-lt"/>
                          <a:ea typeface="+mn-ea"/>
                          <a:cs typeface="+mn-cs"/>
                        </a:rPr>
                        <a:t>L40S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dk1"/>
                          </a:solidFill>
                          <a:effectLst/>
                          <a:latin typeface="+mn-lt"/>
                          <a:ea typeface="+mn-ea"/>
                          <a:cs typeface="+mn-cs"/>
                        </a:rPr>
                        <a:t>3rd Gen (142)</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dk1"/>
                          </a:solidFill>
                          <a:effectLst/>
                          <a:latin typeface="+mn-lt"/>
                          <a:ea typeface="+mn-ea"/>
                          <a:cs typeface="+mn-cs"/>
                        </a:rPr>
                        <a:t>1.43 TFLOPS</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400" kern="1200" dirty="0">
                        <a:solidFill>
                          <a:schemeClr val="dk1"/>
                        </a:solidFill>
                        <a:effectLst/>
                        <a:latin typeface="+mn-lt"/>
                        <a:ea typeface="+mn-ea"/>
                        <a:cs typeface="+mn-cs"/>
                      </a:endParaRPr>
                    </a:p>
                  </a:txBody>
                  <a:tcPr anchor="ctr"/>
                </a:tc>
                <a:tc>
                  <a:txBody>
                    <a:bodyPr/>
                    <a:lstStyle/>
                    <a:p>
                      <a:pPr algn="ctr"/>
                      <a:r>
                        <a:rPr lang="en-US" sz="1400" kern="1200" dirty="0">
                          <a:solidFill>
                            <a:schemeClr val="dk1"/>
                          </a:solidFill>
                          <a:effectLst/>
                          <a:latin typeface="+mn-lt"/>
                          <a:ea typeface="+mn-ea"/>
                          <a:cs typeface="+mn-cs"/>
                        </a:rPr>
                        <a:t>48GB</a:t>
                      </a:r>
                    </a:p>
                    <a:p>
                      <a:pPr algn="ctr"/>
                      <a:r>
                        <a:rPr lang="en-US" sz="1400" kern="1200" dirty="0">
                          <a:solidFill>
                            <a:schemeClr val="dk1"/>
                          </a:solidFill>
                          <a:effectLst/>
                          <a:latin typeface="+mn-lt"/>
                          <a:ea typeface="+mn-ea"/>
                          <a:cs typeface="+mn-cs"/>
                        </a:rPr>
                        <a:t>(864 GB/s)</a:t>
                      </a:r>
                    </a:p>
                  </a:txBody>
                  <a:tcPr anchor="ctr"/>
                </a:tc>
                <a:tc>
                  <a:txBody>
                    <a:bodyPr/>
                    <a:lstStyle/>
                    <a:p>
                      <a:pPr algn="ctr"/>
                      <a:r>
                        <a:rPr lang="en-US" sz="1400" kern="1200" dirty="0">
                          <a:solidFill>
                            <a:schemeClr val="dk1"/>
                          </a:solidFill>
                          <a:effectLst/>
                          <a:latin typeface="+mn-lt"/>
                          <a:ea typeface="+mn-ea"/>
                          <a:cs typeface="+mn-cs"/>
                        </a:rPr>
                        <a:t>8 vCPUs</a:t>
                      </a:r>
                    </a:p>
                    <a:p>
                      <a:pPr algn="ctr"/>
                      <a:r>
                        <a:rPr lang="en-US" sz="1400" kern="1200" dirty="0">
                          <a:solidFill>
                            <a:schemeClr val="dk1"/>
                          </a:solidFill>
                          <a:effectLst/>
                          <a:latin typeface="+mn-lt"/>
                          <a:ea typeface="+mn-ea"/>
                          <a:cs typeface="+mn-cs"/>
                        </a:rPr>
                        <a:t>(64GB)</a:t>
                      </a:r>
                    </a:p>
                  </a:txBody>
                  <a:tcPr anchor="ctr"/>
                </a:tc>
                <a:tc>
                  <a:txBody>
                    <a:bodyPr/>
                    <a:lstStyle/>
                    <a:p>
                      <a:pPr algn="ctr"/>
                      <a:r>
                        <a:rPr lang="en-US" sz="1400" kern="1200" dirty="0">
                          <a:solidFill>
                            <a:schemeClr val="dk1"/>
                          </a:solidFill>
                          <a:effectLst/>
                          <a:latin typeface="+mn-lt"/>
                          <a:ea typeface="+mn-ea"/>
                          <a:cs typeface="+mn-cs"/>
                        </a:rPr>
                        <a:t>AWS g6e.2xl</a:t>
                      </a:r>
                    </a:p>
                    <a:p>
                      <a:pPr algn="ctr"/>
                      <a:r>
                        <a:rPr lang="en-US" sz="1400" kern="1200" dirty="0">
                          <a:solidFill>
                            <a:schemeClr val="dk1"/>
                          </a:solidFill>
                          <a:effectLst/>
                          <a:latin typeface="+mn-lt"/>
                          <a:ea typeface="+mn-ea"/>
                          <a:cs typeface="+mn-cs"/>
                        </a:rPr>
                        <a:t>$2.24/</a:t>
                      </a:r>
                      <a:r>
                        <a:rPr lang="en-US" sz="1400" kern="1200" dirty="0" err="1">
                          <a:solidFill>
                            <a:schemeClr val="dk1"/>
                          </a:solidFill>
                          <a:effectLst/>
                          <a:latin typeface="+mn-lt"/>
                          <a:ea typeface="+mn-ea"/>
                          <a:cs typeface="+mn-cs"/>
                        </a:rPr>
                        <a:t>hr</a:t>
                      </a:r>
                      <a:endParaRPr lang="en-US" sz="1400" kern="1200" dirty="0">
                        <a:solidFill>
                          <a:schemeClr val="dk1"/>
                        </a:solidFill>
                        <a:effectLst/>
                        <a:latin typeface="+mn-lt"/>
                        <a:ea typeface="+mn-ea"/>
                        <a:cs typeface="+mn-cs"/>
                      </a:endParaRPr>
                    </a:p>
                  </a:txBody>
                  <a:tcPr anchor="ctr"/>
                </a:tc>
                <a:extLst>
                  <a:ext uri="{0D108BD9-81ED-4DB2-BD59-A6C34878D82A}">
                    <a16:rowId xmlns:a16="http://schemas.microsoft.com/office/drawing/2014/main" val="1268903291"/>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dk1"/>
                          </a:solidFill>
                          <a:effectLst/>
                          <a:latin typeface="+mn-lt"/>
                          <a:ea typeface="+mn-ea"/>
                          <a:cs typeface="+mn-cs"/>
                        </a:rPr>
                        <a:t>A100</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dk1"/>
                          </a:solidFill>
                          <a:effectLst/>
                          <a:latin typeface="+mn-lt"/>
                          <a:ea typeface="+mn-ea"/>
                          <a:cs typeface="+mn-cs"/>
                        </a:rPr>
                        <a:t>SW </a:t>
                      </a:r>
                      <a:r>
                        <a:rPr lang="en-US" sz="1400" kern="1200" dirty="0" err="1">
                          <a:solidFill>
                            <a:schemeClr val="dk1"/>
                          </a:solidFill>
                          <a:effectLst/>
                          <a:latin typeface="+mn-lt"/>
                          <a:ea typeface="+mn-ea"/>
                          <a:cs typeface="+mn-cs"/>
                        </a:rPr>
                        <a:t>Emul</a:t>
                      </a:r>
                      <a:r>
                        <a:rPr lang="en-US" sz="1400" kern="1200" dirty="0">
                          <a:solidFill>
                            <a:schemeClr val="dk1"/>
                          </a:solidFill>
                          <a:effectLst/>
                          <a:latin typeface="+mn-lt"/>
                          <a:ea typeface="+mn-ea"/>
                          <a:cs typeface="+mn-cs"/>
                        </a:rPr>
                        <a: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dk1"/>
                          </a:solidFill>
                          <a:effectLst/>
                          <a:latin typeface="+mn-lt"/>
                          <a:ea typeface="+mn-ea"/>
                          <a:cs typeface="+mn-cs"/>
                        </a:rPr>
                        <a:t>9.75 TFLOPS</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400" kern="1200" dirty="0">
                        <a:solidFill>
                          <a:schemeClr val="dk1"/>
                        </a:solidFill>
                        <a:effectLst/>
                        <a:latin typeface="+mn-lt"/>
                        <a:ea typeface="+mn-ea"/>
                        <a:cs typeface="+mn-cs"/>
                      </a:endParaRPr>
                    </a:p>
                  </a:txBody>
                  <a:tcPr anchor="ctr"/>
                </a:tc>
                <a:tc>
                  <a:txBody>
                    <a:bodyPr/>
                    <a:lstStyle/>
                    <a:p>
                      <a:pPr algn="ctr"/>
                      <a:r>
                        <a:rPr lang="en-US" sz="1400" kern="1200" dirty="0">
                          <a:solidFill>
                            <a:schemeClr val="dk1"/>
                          </a:solidFill>
                          <a:effectLst/>
                          <a:latin typeface="+mn-lt"/>
                          <a:ea typeface="+mn-ea"/>
                          <a:cs typeface="+mn-cs"/>
                        </a:rPr>
                        <a:t>40GB</a:t>
                      </a:r>
                    </a:p>
                    <a:p>
                      <a:pPr algn="ctr"/>
                      <a:r>
                        <a:rPr lang="en-US" sz="1400" kern="1200" dirty="0">
                          <a:solidFill>
                            <a:schemeClr val="dk1"/>
                          </a:solidFill>
                          <a:effectLst/>
                          <a:latin typeface="+mn-lt"/>
                          <a:ea typeface="+mn-ea"/>
                          <a:cs typeface="+mn-cs"/>
                        </a:rPr>
                        <a:t>(1.56 TB/s)</a:t>
                      </a:r>
                    </a:p>
                  </a:txBody>
                  <a:tcPr anchor="ctr"/>
                </a:tc>
                <a:tc>
                  <a:txBody>
                    <a:bodyPr/>
                    <a:lstStyle/>
                    <a:p>
                      <a:pPr algn="ctr"/>
                      <a:r>
                        <a:rPr lang="en-US" sz="1400" kern="1200" dirty="0">
                          <a:solidFill>
                            <a:schemeClr val="dk1"/>
                          </a:solidFill>
                          <a:effectLst/>
                          <a:latin typeface="+mn-lt"/>
                          <a:ea typeface="+mn-ea"/>
                          <a:cs typeface="+mn-cs"/>
                        </a:rPr>
                        <a:t>EPYC 7H12</a:t>
                      </a:r>
                    </a:p>
                    <a:p>
                      <a:pPr algn="ctr"/>
                      <a:r>
                        <a:rPr lang="en-US" sz="1400" kern="1200" dirty="0">
                          <a:solidFill>
                            <a:schemeClr val="dk1"/>
                          </a:solidFill>
                          <a:effectLst/>
                          <a:latin typeface="+mn-lt"/>
                          <a:ea typeface="+mn-ea"/>
                          <a:cs typeface="+mn-cs"/>
                        </a:rPr>
                        <a:t>(472GB)</a:t>
                      </a:r>
                    </a:p>
                  </a:txBody>
                  <a:tcPr anchor="ctr"/>
                </a:tc>
                <a:tc>
                  <a:txBody>
                    <a:bodyPr/>
                    <a:lstStyle/>
                    <a:p>
                      <a:pPr algn="ctr"/>
                      <a:r>
                        <a:rPr lang="en-US" sz="1400" kern="1200" dirty="0">
                          <a:solidFill>
                            <a:schemeClr val="dk1"/>
                          </a:solidFill>
                          <a:effectLst/>
                          <a:latin typeface="+mn-lt"/>
                          <a:ea typeface="+mn-ea"/>
                          <a:cs typeface="+mn-cs"/>
                        </a:rPr>
                        <a:t>Ohio Super Computing</a:t>
                      </a:r>
                    </a:p>
                  </a:txBody>
                  <a:tcPr anchor="ctr"/>
                </a:tc>
                <a:extLst>
                  <a:ext uri="{0D108BD9-81ED-4DB2-BD59-A6C34878D82A}">
                    <a16:rowId xmlns:a16="http://schemas.microsoft.com/office/drawing/2014/main" val="1413823428"/>
                  </a:ext>
                </a:extLst>
              </a:tr>
            </a:tbl>
          </a:graphicData>
        </a:graphic>
      </p:graphicFrame>
      <p:graphicFrame>
        <p:nvGraphicFramePr>
          <p:cNvPr id="5" name="Table 4">
            <a:extLst>
              <a:ext uri="{FF2B5EF4-FFF2-40B4-BE49-F238E27FC236}">
                <a16:creationId xmlns:a16="http://schemas.microsoft.com/office/drawing/2014/main" id="{B4ED1BDD-E7F4-B6CE-9B86-549BCAF8A91D}"/>
              </a:ext>
            </a:extLst>
          </p:cNvPr>
          <p:cNvGraphicFramePr>
            <a:graphicFrameLocks noGrp="1"/>
          </p:cNvGraphicFramePr>
          <p:nvPr>
            <p:extLst>
              <p:ext uri="{D42A27DB-BD31-4B8C-83A1-F6EECF244321}">
                <p14:modId xmlns:p14="http://schemas.microsoft.com/office/powerpoint/2010/main" val="3550777183"/>
              </p:ext>
            </p:extLst>
          </p:nvPr>
        </p:nvGraphicFramePr>
        <p:xfrm>
          <a:off x="1235712" y="2647782"/>
          <a:ext cx="9007877" cy="3657600"/>
        </p:xfrm>
        <a:graphic>
          <a:graphicData uri="http://schemas.openxmlformats.org/drawingml/2006/table">
            <a:tbl>
              <a:tblPr firstRow="1" bandRow="1">
                <a:tableStyleId>{5C22544A-7EE6-4342-B048-85BDC9FD1C3A}</a:tableStyleId>
              </a:tblPr>
              <a:tblGrid>
                <a:gridCol w="1013333">
                  <a:extLst>
                    <a:ext uri="{9D8B030D-6E8A-4147-A177-3AD203B41FA5}">
                      <a16:colId xmlns:a16="http://schemas.microsoft.com/office/drawing/2014/main" val="2417497612"/>
                    </a:ext>
                  </a:extLst>
                </a:gridCol>
                <a:gridCol w="1517149">
                  <a:extLst>
                    <a:ext uri="{9D8B030D-6E8A-4147-A177-3AD203B41FA5}">
                      <a16:colId xmlns:a16="http://schemas.microsoft.com/office/drawing/2014/main" val="2123897479"/>
                    </a:ext>
                  </a:extLst>
                </a:gridCol>
                <a:gridCol w="1574618">
                  <a:extLst>
                    <a:ext uri="{9D8B030D-6E8A-4147-A177-3AD203B41FA5}">
                      <a16:colId xmlns:a16="http://schemas.microsoft.com/office/drawing/2014/main" val="1794661055"/>
                    </a:ext>
                  </a:extLst>
                </a:gridCol>
                <a:gridCol w="1620591">
                  <a:extLst>
                    <a:ext uri="{9D8B030D-6E8A-4147-A177-3AD203B41FA5}">
                      <a16:colId xmlns:a16="http://schemas.microsoft.com/office/drawing/2014/main" val="3311648685"/>
                    </a:ext>
                  </a:extLst>
                </a:gridCol>
                <a:gridCol w="1457757">
                  <a:extLst>
                    <a:ext uri="{9D8B030D-6E8A-4147-A177-3AD203B41FA5}">
                      <a16:colId xmlns:a16="http://schemas.microsoft.com/office/drawing/2014/main" val="3044753507"/>
                    </a:ext>
                  </a:extLst>
                </a:gridCol>
                <a:gridCol w="1824429">
                  <a:extLst>
                    <a:ext uri="{9D8B030D-6E8A-4147-A177-3AD203B41FA5}">
                      <a16:colId xmlns:a16="http://schemas.microsoft.com/office/drawing/2014/main" val="3387192385"/>
                    </a:ext>
                  </a:extLst>
                </a:gridCol>
              </a:tblGrid>
              <a:tr h="370840">
                <a:tc>
                  <a:txBody>
                    <a:bodyPr/>
                    <a:lstStyle/>
                    <a:p>
                      <a:pPr algn="ctr"/>
                      <a:r>
                        <a:rPr lang="en-US" sz="1500" dirty="0"/>
                        <a:t>GPU</a:t>
                      </a:r>
                    </a:p>
                  </a:txBody>
                  <a:tcPr anchor="ctr">
                    <a:solidFill>
                      <a:srgbClr val="991B1B"/>
                    </a:solidFill>
                  </a:tcPr>
                </a:tc>
                <a:tc>
                  <a:txBody>
                    <a:bodyPr/>
                    <a:lstStyle/>
                    <a:p>
                      <a:pPr algn="ctr"/>
                      <a:r>
                        <a:rPr lang="en-US" sz="1500" dirty="0"/>
                        <a:t>RT Cores</a:t>
                      </a:r>
                    </a:p>
                  </a:txBody>
                  <a:tcPr anchor="ctr">
                    <a:solidFill>
                      <a:srgbClr val="991B1B"/>
                    </a:solidFill>
                  </a:tcPr>
                </a:tc>
                <a:tc>
                  <a:txBody>
                    <a:bodyPr/>
                    <a:lstStyle/>
                    <a:p>
                      <a:pPr algn="ctr"/>
                      <a:r>
                        <a:rPr lang="en-US" sz="1500" dirty="0"/>
                        <a:t>FP64 Perf.</a:t>
                      </a:r>
                    </a:p>
                  </a:txBody>
                  <a:tcPr anchor="ctr">
                    <a:solidFill>
                      <a:srgbClr val="991B1B"/>
                    </a:solidFill>
                  </a:tcPr>
                </a:tc>
                <a:tc>
                  <a:txBody>
                    <a:bodyPr/>
                    <a:lstStyle/>
                    <a:p>
                      <a:pPr algn="ctr"/>
                      <a:r>
                        <a:rPr lang="en-US" sz="1500" dirty="0"/>
                        <a:t>VRAM</a:t>
                      </a:r>
                    </a:p>
                    <a:p>
                      <a:pPr algn="ctr"/>
                      <a:r>
                        <a:rPr lang="en-US" sz="1500" dirty="0"/>
                        <a:t>(Bandwidth)</a:t>
                      </a:r>
                    </a:p>
                  </a:txBody>
                  <a:tcPr anchor="ctr">
                    <a:solidFill>
                      <a:srgbClr val="991B1B"/>
                    </a:solidFill>
                  </a:tcPr>
                </a:tc>
                <a:tc>
                  <a:txBody>
                    <a:bodyPr/>
                    <a:lstStyle/>
                    <a:p>
                      <a:pPr algn="ctr"/>
                      <a:r>
                        <a:rPr lang="en-US" sz="1500" dirty="0"/>
                        <a:t>GPU</a:t>
                      </a:r>
                    </a:p>
                    <a:p>
                      <a:pPr algn="ctr"/>
                      <a:r>
                        <a:rPr lang="en-US" sz="1500" dirty="0"/>
                        <a:t>(RAM)</a:t>
                      </a:r>
                    </a:p>
                  </a:txBody>
                  <a:tcPr anchor="ctr">
                    <a:solidFill>
                      <a:srgbClr val="991B1B"/>
                    </a:solidFill>
                  </a:tcPr>
                </a:tc>
                <a:tc>
                  <a:txBody>
                    <a:bodyPr/>
                    <a:lstStyle/>
                    <a:p>
                      <a:pPr algn="ctr"/>
                      <a:r>
                        <a:rPr lang="en-US" sz="1500" dirty="0"/>
                        <a:t>Platform</a:t>
                      </a:r>
                    </a:p>
                    <a:p>
                      <a:pPr algn="ctr"/>
                      <a:r>
                        <a:rPr lang="en-US" sz="1500" dirty="0"/>
                        <a:t>Unit Price</a:t>
                      </a:r>
                    </a:p>
                  </a:txBody>
                  <a:tcPr anchor="ctr">
                    <a:solidFill>
                      <a:srgbClr val="991B1B"/>
                    </a:solidFill>
                  </a:tcPr>
                </a:tc>
                <a:extLst>
                  <a:ext uri="{0D108BD9-81ED-4DB2-BD59-A6C34878D82A}">
                    <a16:rowId xmlns:a16="http://schemas.microsoft.com/office/drawing/2014/main" val="1839460591"/>
                  </a:ext>
                </a:extLst>
              </a:tr>
              <a:tr h="370840">
                <a:tc>
                  <a:txBody>
                    <a:bodyPr/>
                    <a:lstStyle/>
                    <a:p>
                      <a:pPr algn="ctr"/>
                      <a:r>
                        <a:rPr lang="en-US" sz="1400" dirty="0"/>
                        <a:t>RTX 3090</a:t>
                      </a:r>
                    </a:p>
                  </a:txBody>
                  <a:tcPr anchor="ctr"/>
                </a:tc>
                <a:tc>
                  <a:txBody>
                    <a:bodyPr/>
                    <a:lstStyle/>
                    <a:p>
                      <a:pPr algn="ctr"/>
                      <a:r>
                        <a:rPr lang="en-US" sz="1400" dirty="0"/>
                        <a:t>2</a:t>
                      </a:r>
                      <a:r>
                        <a:rPr lang="en-US" sz="1400" baseline="30000" dirty="0"/>
                        <a:t>nd</a:t>
                      </a:r>
                      <a:r>
                        <a:rPr lang="en-US" sz="1400" dirty="0"/>
                        <a:t> Gen (82)</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dk1"/>
                          </a:solidFill>
                          <a:effectLst/>
                          <a:latin typeface="+mn-lt"/>
                          <a:ea typeface="+mn-ea"/>
                          <a:cs typeface="+mn-cs"/>
                        </a:rPr>
                        <a:t>556.0 GFLOPS</a:t>
                      </a:r>
                    </a:p>
                  </a:txBody>
                  <a:tcPr anchor="ctr"/>
                </a:tc>
                <a:tc>
                  <a:txBody>
                    <a:bodyPr/>
                    <a:lstStyle/>
                    <a:p>
                      <a:pPr algn="ctr"/>
                      <a:r>
                        <a:rPr lang="en-US" sz="1400" kern="1200" dirty="0">
                          <a:solidFill>
                            <a:schemeClr val="dk1"/>
                          </a:solidFill>
                          <a:effectLst/>
                          <a:latin typeface="+mn-lt"/>
                          <a:ea typeface="+mn-ea"/>
                          <a:cs typeface="+mn-cs"/>
                        </a:rPr>
                        <a:t>24GB</a:t>
                      </a:r>
                    </a:p>
                    <a:p>
                      <a:pPr algn="ctr"/>
                      <a:r>
                        <a:rPr lang="en-US" sz="1400" kern="1200" dirty="0">
                          <a:solidFill>
                            <a:schemeClr val="dk1"/>
                          </a:solidFill>
                          <a:effectLst/>
                          <a:latin typeface="+mn-lt"/>
                          <a:ea typeface="+mn-ea"/>
                          <a:cs typeface="+mn-cs"/>
                        </a:rPr>
                        <a:t>(936 GB/s)</a:t>
                      </a:r>
                    </a:p>
                  </a:txBody>
                  <a:tcPr anchor="ctr"/>
                </a:tc>
                <a:tc>
                  <a:txBody>
                    <a:bodyPr/>
                    <a:lstStyle/>
                    <a:p>
                      <a:pPr algn="ctr"/>
                      <a:r>
                        <a:rPr lang="en-US" sz="1400" kern="1200" dirty="0">
                          <a:solidFill>
                            <a:schemeClr val="dk1"/>
                          </a:solidFill>
                          <a:effectLst/>
                          <a:latin typeface="+mn-lt"/>
                          <a:ea typeface="+mn-ea"/>
                          <a:cs typeface="+mn-cs"/>
                        </a:rPr>
                        <a:t>i9-12900</a:t>
                      </a:r>
                    </a:p>
                    <a:p>
                      <a:pPr algn="ctr"/>
                      <a:r>
                        <a:rPr lang="en-US" sz="1400" kern="1200" dirty="0">
                          <a:solidFill>
                            <a:schemeClr val="dk1"/>
                          </a:solidFill>
                          <a:effectLst/>
                          <a:latin typeface="+mn-lt"/>
                          <a:ea typeface="+mn-ea"/>
                          <a:cs typeface="+mn-cs"/>
                        </a:rPr>
                        <a:t>(64GB)</a:t>
                      </a:r>
                    </a:p>
                  </a:txBody>
                  <a:tcPr anchor="ctr"/>
                </a:tc>
                <a:tc>
                  <a:txBody>
                    <a:bodyPr/>
                    <a:lstStyle/>
                    <a:p>
                      <a:pPr algn="ctr"/>
                      <a:r>
                        <a:rPr lang="en-US" sz="1400" kern="1200" dirty="0">
                          <a:solidFill>
                            <a:schemeClr val="dk1"/>
                          </a:solidFill>
                          <a:effectLst/>
                          <a:latin typeface="+mn-lt"/>
                          <a:ea typeface="+mn-ea"/>
                          <a:cs typeface="+mn-cs"/>
                        </a:rPr>
                        <a:t>Workstation</a:t>
                      </a:r>
                    </a:p>
                  </a:txBody>
                  <a:tcPr anchor="ctr"/>
                </a:tc>
                <a:extLst>
                  <a:ext uri="{0D108BD9-81ED-4DB2-BD59-A6C34878D82A}">
                    <a16:rowId xmlns:a16="http://schemas.microsoft.com/office/drawing/2014/main" val="1530580463"/>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dk1"/>
                          </a:solidFill>
                          <a:effectLst/>
                          <a:latin typeface="+mn-lt"/>
                          <a:ea typeface="+mn-ea"/>
                          <a:cs typeface="+mn-cs"/>
                        </a:rPr>
                        <a:t>A10</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dk1"/>
                          </a:solidFill>
                          <a:effectLst/>
                          <a:latin typeface="+mn-lt"/>
                          <a:ea typeface="+mn-ea"/>
                          <a:cs typeface="+mn-cs"/>
                        </a:rPr>
                        <a:t>2nd Gen (72)</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dk1"/>
                          </a:solidFill>
                          <a:effectLst/>
                          <a:latin typeface="+mn-lt"/>
                          <a:ea typeface="+mn-ea"/>
                          <a:cs typeface="+mn-cs"/>
                        </a:rPr>
                        <a:t>976.3 GFLOPS</a:t>
                      </a:r>
                    </a:p>
                  </a:txBody>
                  <a:tcPr anchor="ctr"/>
                </a:tc>
                <a:tc>
                  <a:txBody>
                    <a:bodyPr/>
                    <a:lstStyle/>
                    <a:p>
                      <a:pPr algn="ctr"/>
                      <a:r>
                        <a:rPr lang="en-US" sz="1400" kern="1200" dirty="0">
                          <a:solidFill>
                            <a:schemeClr val="dk1"/>
                          </a:solidFill>
                          <a:effectLst/>
                          <a:latin typeface="+mn-lt"/>
                          <a:ea typeface="+mn-ea"/>
                          <a:cs typeface="+mn-cs"/>
                        </a:rPr>
                        <a:t>24GB</a:t>
                      </a:r>
                    </a:p>
                    <a:p>
                      <a:pPr algn="ctr"/>
                      <a:r>
                        <a:rPr lang="en-US" sz="1400" kern="1200" dirty="0">
                          <a:solidFill>
                            <a:schemeClr val="dk1"/>
                          </a:solidFill>
                          <a:effectLst/>
                          <a:latin typeface="+mn-lt"/>
                          <a:ea typeface="+mn-ea"/>
                          <a:cs typeface="+mn-cs"/>
                        </a:rPr>
                        <a:t>(600 GB/s)</a:t>
                      </a:r>
                    </a:p>
                  </a:txBody>
                  <a:tcPr anchor="ctr"/>
                </a:tc>
                <a:tc>
                  <a:txBody>
                    <a:bodyPr/>
                    <a:lstStyle/>
                    <a:p>
                      <a:pPr algn="ctr"/>
                      <a:r>
                        <a:rPr lang="en-US" sz="1400" kern="1200" dirty="0">
                          <a:solidFill>
                            <a:schemeClr val="dk1"/>
                          </a:solidFill>
                          <a:effectLst/>
                          <a:latin typeface="+mn-lt"/>
                          <a:ea typeface="+mn-ea"/>
                          <a:cs typeface="+mn-cs"/>
                        </a:rPr>
                        <a:t>8 vCPUs</a:t>
                      </a:r>
                    </a:p>
                    <a:p>
                      <a:pPr algn="ctr"/>
                      <a:r>
                        <a:rPr lang="en-US" sz="1400" kern="1200" dirty="0">
                          <a:solidFill>
                            <a:schemeClr val="dk1"/>
                          </a:solidFill>
                          <a:effectLst/>
                          <a:latin typeface="+mn-lt"/>
                          <a:ea typeface="+mn-ea"/>
                          <a:cs typeface="+mn-cs"/>
                        </a:rPr>
                        <a:t>(32GB)</a:t>
                      </a:r>
                    </a:p>
                  </a:txBody>
                  <a:tcPr anchor="ctr"/>
                </a:tc>
                <a:tc>
                  <a:txBody>
                    <a:bodyPr/>
                    <a:lstStyle/>
                    <a:p>
                      <a:pPr algn="ctr"/>
                      <a:r>
                        <a:rPr lang="en-US" sz="1400" kern="1200" dirty="0">
                          <a:solidFill>
                            <a:schemeClr val="dk1"/>
                          </a:solidFill>
                          <a:effectLst/>
                          <a:latin typeface="+mn-lt"/>
                          <a:ea typeface="+mn-ea"/>
                          <a:cs typeface="+mn-cs"/>
                        </a:rPr>
                        <a:t>AWS g5.2xl</a:t>
                      </a:r>
                    </a:p>
                    <a:p>
                      <a:pPr algn="ctr"/>
                      <a:r>
                        <a:rPr lang="en-US" sz="1400" kern="1200" dirty="0">
                          <a:solidFill>
                            <a:schemeClr val="dk1"/>
                          </a:solidFill>
                          <a:effectLst/>
                          <a:latin typeface="+mn-lt"/>
                          <a:ea typeface="+mn-ea"/>
                          <a:cs typeface="+mn-cs"/>
                        </a:rPr>
                        <a:t>$1.21/</a:t>
                      </a:r>
                      <a:r>
                        <a:rPr lang="en-US" sz="1400" kern="1200" dirty="0" err="1">
                          <a:solidFill>
                            <a:schemeClr val="dk1"/>
                          </a:solidFill>
                          <a:effectLst/>
                          <a:latin typeface="+mn-lt"/>
                          <a:ea typeface="+mn-ea"/>
                          <a:cs typeface="+mn-cs"/>
                        </a:rPr>
                        <a:t>hr</a:t>
                      </a:r>
                      <a:endParaRPr lang="en-US" sz="1400" kern="1200" dirty="0">
                        <a:solidFill>
                          <a:schemeClr val="dk1"/>
                        </a:solidFill>
                        <a:effectLst/>
                        <a:latin typeface="+mn-lt"/>
                        <a:ea typeface="+mn-ea"/>
                        <a:cs typeface="+mn-cs"/>
                      </a:endParaRPr>
                    </a:p>
                  </a:txBody>
                  <a:tcPr anchor="ctr"/>
                </a:tc>
                <a:extLst>
                  <a:ext uri="{0D108BD9-81ED-4DB2-BD59-A6C34878D82A}">
                    <a16:rowId xmlns:a16="http://schemas.microsoft.com/office/drawing/2014/main" val="3407574452"/>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dk1"/>
                          </a:solidFill>
                          <a:effectLst/>
                          <a:latin typeface="+mn-lt"/>
                          <a:ea typeface="+mn-ea"/>
                          <a:cs typeface="+mn-cs"/>
                        </a:rPr>
                        <a:t>L4</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dk1"/>
                          </a:solidFill>
                          <a:effectLst/>
                          <a:latin typeface="+mn-lt"/>
                          <a:ea typeface="+mn-ea"/>
                          <a:cs typeface="+mn-cs"/>
                        </a:rPr>
                        <a:t>3rd Gen (60)</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dk1"/>
                          </a:solidFill>
                          <a:effectLst/>
                          <a:latin typeface="+mn-lt"/>
                          <a:ea typeface="+mn-ea"/>
                          <a:cs typeface="+mn-cs"/>
                        </a:rPr>
                        <a:t>473.3 GFLOPS</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400" kern="1200" dirty="0">
                        <a:solidFill>
                          <a:schemeClr val="dk1"/>
                        </a:solidFill>
                        <a:effectLst/>
                        <a:latin typeface="+mn-lt"/>
                        <a:ea typeface="+mn-ea"/>
                        <a:cs typeface="+mn-cs"/>
                      </a:endParaRPr>
                    </a:p>
                  </a:txBody>
                  <a:tcPr anchor="ctr"/>
                </a:tc>
                <a:tc>
                  <a:txBody>
                    <a:bodyPr/>
                    <a:lstStyle/>
                    <a:p>
                      <a:pPr algn="ctr"/>
                      <a:r>
                        <a:rPr lang="en-US" sz="1400" kern="1200" dirty="0">
                          <a:solidFill>
                            <a:schemeClr val="dk1"/>
                          </a:solidFill>
                          <a:effectLst/>
                          <a:latin typeface="+mn-lt"/>
                          <a:ea typeface="+mn-ea"/>
                          <a:cs typeface="+mn-cs"/>
                        </a:rPr>
                        <a:t>24GB</a:t>
                      </a:r>
                    </a:p>
                    <a:p>
                      <a:pPr algn="ctr"/>
                      <a:r>
                        <a:rPr lang="en-US" sz="1400" kern="1200" dirty="0">
                          <a:solidFill>
                            <a:schemeClr val="dk1"/>
                          </a:solidFill>
                          <a:effectLst/>
                          <a:latin typeface="+mn-lt"/>
                          <a:ea typeface="+mn-ea"/>
                          <a:cs typeface="+mn-cs"/>
                        </a:rPr>
                        <a:t>(300 GB/s)</a:t>
                      </a:r>
                    </a:p>
                  </a:txBody>
                  <a:tcPr anchor="ctr"/>
                </a:tc>
                <a:tc>
                  <a:txBody>
                    <a:bodyPr/>
                    <a:lstStyle/>
                    <a:p>
                      <a:pPr algn="ctr"/>
                      <a:r>
                        <a:rPr lang="en-US" sz="1400" kern="1200" dirty="0">
                          <a:solidFill>
                            <a:schemeClr val="dk1"/>
                          </a:solidFill>
                          <a:effectLst/>
                          <a:latin typeface="+mn-lt"/>
                          <a:ea typeface="+mn-ea"/>
                          <a:cs typeface="+mn-cs"/>
                        </a:rPr>
                        <a:t>8 vCPUs</a:t>
                      </a:r>
                    </a:p>
                    <a:p>
                      <a:pPr algn="ctr"/>
                      <a:r>
                        <a:rPr lang="en-US" sz="1400" kern="1200" dirty="0">
                          <a:solidFill>
                            <a:schemeClr val="dk1"/>
                          </a:solidFill>
                          <a:effectLst/>
                          <a:latin typeface="+mn-lt"/>
                          <a:ea typeface="+mn-ea"/>
                          <a:cs typeface="+mn-cs"/>
                        </a:rPr>
                        <a:t>(32GB)</a:t>
                      </a:r>
                    </a:p>
                  </a:txBody>
                  <a:tcPr anchor="ctr"/>
                </a:tc>
                <a:tc>
                  <a:txBody>
                    <a:bodyPr/>
                    <a:lstStyle/>
                    <a:p>
                      <a:pPr algn="ctr"/>
                      <a:r>
                        <a:rPr lang="en-US" sz="1400" kern="1200" dirty="0">
                          <a:solidFill>
                            <a:schemeClr val="dk1"/>
                          </a:solidFill>
                          <a:effectLst/>
                          <a:latin typeface="+mn-lt"/>
                          <a:ea typeface="+mn-ea"/>
                          <a:cs typeface="+mn-cs"/>
                        </a:rPr>
                        <a:t>AWS g6.2xl</a:t>
                      </a:r>
                    </a:p>
                    <a:p>
                      <a:pPr algn="ctr"/>
                      <a:r>
                        <a:rPr lang="en-US" sz="1400" kern="1200" dirty="0">
                          <a:solidFill>
                            <a:schemeClr val="dk1"/>
                          </a:solidFill>
                          <a:effectLst/>
                          <a:latin typeface="+mn-lt"/>
                          <a:ea typeface="+mn-ea"/>
                          <a:cs typeface="+mn-cs"/>
                        </a:rPr>
                        <a:t>$0.98/</a:t>
                      </a:r>
                      <a:r>
                        <a:rPr lang="en-US" sz="1400" kern="1200" dirty="0" err="1">
                          <a:solidFill>
                            <a:schemeClr val="dk1"/>
                          </a:solidFill>
                          <a:effectLst/>
                          <a:latin typeface="+mn-lt"/>
                          <a:ea typeface="+mn-ea"/>
                          <a:cs typeface="+mn-cs"/>
                        </a:rPr>
                        <a:t>hr</a:t>
                      </a:r>
                      <a:endParaRPr lang="en-US" sz="1400" kern="1200" dirty="0">
                        <a:solidFill>
                          <a:schemeClr val="dk1"/>
                        </a:solidFill>
                        <a:effectLst/>
                        <a:latin typeface="+mn-lt"/>
                        <a:ea typeface="+mn-ea"/>
                        <a:cs typeface="+mn-cs"/>
                      </a:endParaRPr>
                    </a:p>
                  </a:txBody>
                  <a:tcPr anchor="ctr"/>
                </a:tc>
                <a:extLst>
                  <a:ext uri="{0D108BD9-81ED-4DB2-BD59-A6C34878D82A}">
                    <a16:rowId xmlns:a16="http://schemas.microsoft.com/office/drawing/2014/main" val="828497903"/>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dk1"/>
                          </a:solidFill>
                          <a:effectLst/>
                          <a:latin typeface="+mn-lt"/>
                          <a:ea typeface="+mn-ea"/>
                          <a:cs typeface="+mn-cs"/>
                        </a:rPr>
                        <a:t>L40S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dk1"/>
                          </a:solidFill>
                          <a:effectLst/>
                          <a:latin typeface="+mn-lt"/>
                          <a:ea typeface="+mn-ea"/>
                          <a:cs typeface="+mn-cs"/>
                        </a:rPr>
                        <a:t>3rd Gen (142)</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dk1"/>
                          </a:solidFill>
                          <a:effectLst/>
                          <a:latin typeface="+mn-lt"/>
                          <a:ea typeface="+mn-ea"/>
                          <a:cs typeface="+mn-cs"/>
                        </a:rPr>
                        <a:t>1.43 TFLOPS</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400" kern="1200" dirty="0">
                        <a:solidFill>
                          <a:schemeClr val="dk1"/>
                        </a:solidFill>
                        <a:effectLst/>
                        <a:latin typeface="+mn-lt"/>
                        <a:ea typeface="+mn-ea"/>
                        <a:cs typeface="+mn-cs"/>
                      </a:endParaRPr>
                    </a:p>
                  </a:txBody>
                  <a:tcPr anchor="ctr"/>
                </a:tc>
                <a:tc>
                  <a:txBody>
                    <a:bodyPr/>
                    <a:lstStyle/>
                    <a:p>
                      <a:pPr algn="ctr"/>
                      <a:r>
                        <a:rPr lang="en-US" sz="1400" kern="1200" dirty="0">
                          <a:solidFill>
                            <a:schemeClr val="dk1"/>
                          </a:solidFill>
                          <a:effectLst/>
                          <a:latin typeface="+mn-lt"/>
                          <a:ea typeface="+mn-ea"/>
                          <a:cs typeface="+mn-cs"/>
                        </a:rPr>
                        <a:t>48GB</a:t>
                      </a:r>
                    </a:p>
                    <a:p>
                      <a:pPr algn="ctr"/>
                      <a:r>
                        <a:rPr lang="en-US" sz="1400" kern="1200" dirty="0">
                          <a:solidFill>
                            <a:schemeClr val="dk1"/>
                          </a:solidFill>
                          <a:effectLst/>
                          <a:latin typeface="+mn-lt"/>
                          <a:ea typeface="+mn-ea"/>
                          <a:cs typeface="+mn-cs"/>
                        </a:rPr>
                        <a:t>(864 GB/s)</a:t>
                      </a:r>
                    </a:p>
                  </a:txBody>
                  <a:tcPr anchor="ctr"/>
                </a:tc>
                <a:tc>
                  <a:txBody>
                    <a:bodyPr/>
                    <a:lstStyle/>
                    <a:p>
                      <a:pPr algn="ctr"/>
                      <a:r>
                        <a:rPr lang="en-US" sz="1400" kern="1200" dirty="0">
                          <a:solidFill>
                            <a:schemeClr val="dk1"/>
                          </a:solidFill>
                          <a:effectLst/>
                          <a:latin typeface="+mn-lt"/>
                          <a:ea typeface="+mn-ea"/>
                          <a:cs typeface="+mn-cs"/>
                        </a:rPr>
                        <a:t>8 vCPUs</a:t>
                      </a:r>
                    </a:p>
                    <a:p>
                      <a:pPr algn="ctr"/>
                      <a:r>
                        <a:rPr lang="en-US" sz="1400" kern="1200" dirty="0">
                          <a:solidFill>
                            <a:schemeClr val="dk1"/>
                          </a:solidFill>
                          <a:effectLst/>
                          <a:latin typeface="+mn-lt"/>
                          <a:ea typeface="+mn-ea"/>
                          <a:cs typeface="+mn-cs"/>
                        </a:rPr>
                        <a:t>(64GB)</a:t>
                      </a:r>
                    </a:p>
                  </a:txBody>
                  <a:tcPr anchor="ctr"/>
                </a:tc>
                <a:tc>
                  <a:txBody>
                    <a:bodyPr/>
                    <a:lstStyle/>
                    <a:p>
                      <a:pPr algn="ctr"/>
                      <a:r>
                        <a:rPr lang="en-US" sz="1400" kern="1200" dirty="0">
                          <a:solidFill>
                            <a:schemeClr val="dk1"/>
                          </a:solidFill>
                          <a:effectLst/>
                          <a:latin typeface="+mn-lt"/>
                          <a:ea typeface="+mn-ea"/>
                          <a:cs typeface="+mn-cs"/>
                        </a:rPr>
                        <a:t>AWS g6e.2xl</a:t>
                      </a:r>
                    </a:p>
                    <a:p>
                      <a:pPr algn="ctr"/>
                      <a:r>
                        <a:rPr lang="en-US" sz="1400" kern="1200" dirty="0">
                          <a:solidFill>
                            <a:schemeClr val="dk1"/>
                          </a:solidFill>
                          <a:effectLst/>
                          <a:latin typeface="+mn-lt"/>
                          <a:ea typeface="+mn-ea"/>
                          <a:cs typeface="+mn-cs"/>
                        </a:rPr>
                        <a:t>$2.24/</a:t>
                      </a:r>
                      <a:r>
                        <a:rPr lang="en-US" sz="1400" kern="1200" dirty="0" err="1">
                          <a:solidFill>
                            <a:schemeClr val="dk1"/>
                          </a:solidFill>
                          <a:effectLst/>
                          <a:latin typeface="+mn-lt"/>
                          <a:ea typeface="+mn-ea"/>
                          <a:cs typeface="+mn-cs"/>
                        </a:rPr>
                        <a:t>hr</a:t>
                      </a:r>
                      <a:endParaRPr lang="en-US" sz="1400" kern="1200" dirty="0">
                        <a:solidFill>
                          <a:schemeClr val="dk1"/>
                        </a:solidFill>
                        <a:effectLst/>
                        <a:latin typeface="+mn-lt"/>
                        <a:ea typeface="+mn-ea"/>
                        <a:cs typeface="+mn-cs"/>
                      </a:endParaRPr>
                    </a:p>
                  </a:txBody>
                  <a:tcPr anchor="ctr"/>
                </a:tc>
                <a:extLst>
                  <a:ext uri="{0D108BD9-81ED-4DB2-BD59-A6C34878D82A}">
                    <a16:rowId xmlns:a16="http://schemas.microsoft.com/office/drawing/2014/main" val="1268903291"/>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dk1"/>
                          </a:solidFill>
                          <a:effectLst/>
                          <a:latin typeface="+mn-lt"/>
                          <a:ea typeface="+mn-ea"/>
                          <a:cs typeface="+mn-cs"/>
                        </a:rPr>
                        <a:t>A100</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dk1"/>
                          </a:solidFill>
                          <a:effectLst/>
                          <a:latin typeface="+mn-lt"/>
                          <a:ea typeface="+mn-ea"/>
                          <a:cs typeface="+mn-cs"/>
                        </a:rPr>
                        <a:t>SW </a:t>
                      </a:r>
                      <a:r>
                        <a:rPr lang="en-US" sz="1400" kern="1200" dirty="0" err="1">
                          <a:solidFill>
                            <a:schemeClr val="dk1"/>
                          </a:solidFill>
                          <a:effectLst/>
                          <a:latin typeface="+mn-lt"/>
                          <a:ea typeface="+mn-ea"/>
                          <a:cs typeface="+mn-cs"/>
                        </a:rPr>
                        <a:t>Emul</a:t>
                      </a:r>
                      <a:r>
                        <a:rPr lang="en-US" sz="1400" kern="1200" dirty="0">
                          <a:solidFill>
                            <a:schemeClr val="dk1"/>
                          </a:solidFill>
                          <a:effectLst/>
                          <a:latin typeface="+mn-lt"/>
                          <a:ea typeface="+mn-ea"/>
                          <a:cs typeface="+mn-cs"/>
                        </a:rPr>
                        <a: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dk1"/>
                          </a:solidFill>
                          <a:effectLst/>
                          <a:latin typeface="+mn-lt"/>
                          <a:ea typeface="+mn-ea"/>
                          <a:cs typeface="+mn-cs"/>
                        </a:rPr>
                        <a:t>9.75 TFLOPS</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400" kern="1200" dirty="0">
                        <a:solidFill>
                          <a:schemeClr val="dk1"/>
                        </a:solidFill>
                        <a:effectLst/>
                        <a:latin typeface="+mn-lt"/>
                        <a:ea typeface="+mn-ea"/>
                        <a:cs typeface="+mn-cs"/>
                      </a:endParaRPr>
                    </a:p>
                  </a:txBody>
                  <a:tcPr anchor="ctr"/>
                </a:tc>
                <a:tc>
                  <a:txBody>
                    <a:bodyPr/>
                    <a:lstStyle/>
                    <a:p>
                      <a:pPr algn="ctr"/>
                      <a:r>
                        <a:rPr lang="en-US" sz="1400" kern="1200" dirty="0">
                          <a:solidFill>
                            <a:schemeClr val="dk1"/>
                          </a:solidFill>
                          <a:effectLst/>
                          <a:latin typeface="+mn-lt"/>
                          <a:ea typeface="+mn-ea"/>
                          <a:cs typeface="+mn-cs"/>
                        </a:rPr>
                        <a:t>40GB</a:t>
                      </a:r>
                    </a:p>
                    <a:p>
                      <a:pPr algn="ctr"/>
                      <a:r>
                        <a:rPr lang="en-US" sz="1400" kern="1200" dirty="0">
                          <a:solidFill>
                            <a:schemeClr val="dk1"/>
                          </a:solidFill>
                          <a:effectLst/>
                          <a:latin typeface="+mn-lt"/>
                          <a:ea typeface="+mn-ea"/>
                          <a:cs typeface="+mn-cs"/>
                        </a:rPr>
                        <a:t>(1.56 TB/s)</a:t>
                      </a:r>
                    </a:p>
                  </a:txBody>
                  <a:tcPr anchor="ctr"/>
                </a:tc>
                <a:tc>
                  <a:txBody>
                    <a:bodyPr/>
                    <a:lstStyle/>
                    <a:p>
                      <a:pPr algn="ctr"/>
                      <a:r>
                        <a:rPr lang="en-US" sz="1400" kern="1200" dirty="0">
                          <a:solidFill>
                            <a:schemeClr val="dk1"/>
                          </a:solidFill>
                          <a:effectLst/>
                          <a:latin typeface="+mn-lt"/>
                          <a:ea typeface="+mn-ea"/>
                          <a:cs typeface="+mn-cs"/>
                        </a:rPr>
                        <a:t>EPYC 7H12</a:t>
                      </a:r>
                    </a:p>
                    <a:p>
                      <a:pPr algn="ctr"/>
                      <a:r>
                        <a:rPr lang="en-US" sz="1400" kern="1200" dirty="0">
                          <a:solidFill>
                            <a:schemeClr val="dk1"/>
                          </a:solidFill>
                          <a:effectLst/>
                          <a:latin typeface="+mn-lt"/>
                          <a:ea typeface="+mn-ea"/>
                          <a:cs typeface="+mn-cs"/>
                        </a:rPr>
                        <a:t>(472GB)</a:t>
                      </a:r>
                    </a:p>
                  </a:txBody>
                  <a:tcPr anchor="ctr"/>
                </a:tc>
                <a:tc>
                  <a:txBody>
                    <a:bodyPr/>
                    <a:lstStyle/>
                    <a:p>
                      <a:pPr marL="0" algn="ctr" defTabSz="914400" rtl="0" eaLnBrk="1" latinLnBrk="0" hangingPunct="1"/>
                      <a:r>
                        <a:rPr lang="en-US" sz="1400" kern="1200" dirty="0">
                          <a:solidFill>
                            <a:schemeClr val="dk1"/>
                          </a:solidFill>
                          <a:effectLst/>
                          <a:latin typeface="+mn-lt"/>
                          <a:ea typeface="+mn-ea"/>
                          <a:cs typeface="+mn-cs"/>
                        </a:rPr>
                        <a:t>Ohio Supercomputer Center</a:t>
                      </a:r>
                    </a:p>
                  </a:txBody>
                  <a:tcPr anchor="ctr"/>
                </a:tc>
                <a:extLst>
                  <a:ext uri="{0D108BD9-81ED-4DB2-BD59-A6C34878D82A}">
                    <a16:rowId xmlns:a16="http://schemas.microsoft.com/office/drawing/2014/main" val="1413823428"/>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dk1"/>
                          </a:solidFill>
                          <a:effectLst/>
                          <a:latin typeface="+mn-lt"/>
                          <a:ea typeface="+mn-ea"/>
                          <a:cs typeface="+mn-cs"/>
                        </a:rPr>
                        <a:t>H100</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dk1"/>
                          </a:solidFill>
                          <a:effectLst/>
                          <a:latin typeface="+mn-lt"/>
                          <a:ea typeface="+mn-ea"/>
                          <a:cs typeface="+mn-cs"/>
                        </a:rPr>
                        <a:t>SW </a:t>
                      </a:r>
                      <a:r>
                        <a:rPr lang="en-US" sz="1400" kern="1200" dirty="0" err="1">
                          <a:solidFill>
                            <a:schemeClr val="dk1"/>
                          </a:solidFill>
                          <a:effectLst/>
                          <a:latin typeface="+mn-lt"/>
                          <a:ea typeface="+mn-ea"/>
                          <a:cs typeface="+mn-cs"/>
                        </a:rPr>
                        <a:t>Emul</a:t>
                      </a:r>
                      <a:r>
                        <a:rPr lang="en-US" sz="1400" kern="1200" dirty="0">
                          <a:solidFill>
                            <a:schemeClr val="dk1"/>
                          </a:solidFill>
                          <a:effectLst/>
                          <a:latin typeface="+mn-lt"/>
                          <a:ea typeface="+mn-ea"/>
                          <a:cs typeface="+mn-cs"/>
                        </a:rPr>
                        <a: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dk1"/>
                          </a:solidFill>
                          <a:effectLst/>
                          <a:latin typeface="+mn-lt"/>
                          <a:ea typeface="+mn-ea"/>
                          <a:cs typeface="+mn-cs"/>
                        </a:rPr>
                        <a:t>33.45 TFLOPS</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400" kern="1200" dirty="0">
                        <a:solidFill>
                          <a:schemeClr val="dk1"/>
                        </a:solidFill>
                        <a:effectLst/>
                        <a:latin typeface="+mn-lt"/>
                        <a:ea typeface="+mn-ea"/>
                        <a:cs typeface="+mn-cs"/>
                      </a:endParaRPr>
                    </a:p>
                  </a:txBody>
                  <a:tcPr anchor="ctr"/>
                </a:tc>
                <a:tc>
                  <a:txBody>
                    <a:bodyPr/>
                    <a:lstStyle/>
                    <a:p>
                      <a:pPr algn="ctr"/>
                      <a:r>
                        <a:rPr lang="en-US" sz="1400" kern="1200" dirty="0">
                          <a:solidFill>
                            <a:schemeClr val="dk1"/>
                          </a:solidFill>
                          <a:effectLst/>
                          <a:latin typeface="+mn-lt"/>
                          <a:ea typeface="+mn-ea"/>
                          <a:cs typeface="+mn-cs"/>
                        </a:rPr>
                        <a:t>94GB</a:t>
                      </a:r>
                    </a:p>
                    <a:p>
                      <a:pPr algn="ctr"/>
                      <a:r>
                        <a:rPr lang="en-US" sz="1400" kern="1200" dirty="0">
                          <a:solidFill>
                            <a:schemeClr val="dk1"/>
                          </a:solidFill>
                          <a:effectLst/>
                          <a:latin typeface="+mn-lt"/>
                          <a:ea typeface="+mn-ea"/>
                          <a:cs typeface="+mn-cs"/>
                        </a:rPr>
                        <a:t>(3.36 TB/s)</a:t>
                      </a:r>
                    </a:p>
                  </a:txBody>
                  <a:tcPr anchor="ctr"/>
                </a:tc>
                <a:tc>
                  <a:txBody>
                    <a:bodyPr/>
                    <a:lstStyle/>
                    <a:p>
                      <a:pPr algn="ctr"/>
                      <a:r>
                        <a:rPr lang="en-US" sz="1400" kern="1200" dirty="0">
                          <a:solidFill>
                            <a:schemeClr val="dk1"/>
                          </a:solidFill>
                          <a:effectLst/>
                          <a:latin typeface="+mn-lt"/>
                          <a:ea typeface="+mn-ea"/>
                          <a:cs typeface="+mn-cs"/>
                        </a:rPr>
                        <a:t>Xeon 8470</a:t>
                      </a:r>
                    </a:p>
                    <a:p>
                      <a:pPr algn="ctr"/>
                      <a:r>
                        <a:rPr lang="en-US" sz="1400" kern="1200" dirty="0">
                          <a:solidFill>
                            <a:schemeClr val="dk1"/>
                          </a:solidFill>
                          <a:effectLst/>
                          <a:latin typeface="+mn-lt"/>
                          <a:ea typeface="+mn-ea"/>
                          <a:cs typeface="+mn-cs"/>
                        </a:rPr>
                        <a:t>(1TB)</a:t>
                      </a:r>
                    </a:p>
                  </a:txBody>
                  <a:tcPr anchor="ctr"/>
                </a:tc>
                <a:tc>
                  <a:txBody>
                    <a:bodyPr/>
                    <a:lstStyle/>
                    <a:p>
                      <a:pPr marL="0" algn="ctr" defTabSz="914400" rtl="0" eaLnBrk="1" latinLnBrk="0" hangingPunct="1"/>
                      <a:r>
                        <a:rPr lang="en-US" sz="1400" kern="1200" dirty="0">
                          <a:solidFill>
                            <a:schemeClr val="dk1"/>
                          </a:solidFill>
                          <a:effectLst/>
                          <a:latin typeface="+mn-lt"/>
                          <a:ea typeface="+mn-ea"/>
                          <a:cs typeface="+mn-cs"/>
                        </a:rPr>
                        <a:t>Ohio Supercomputer Center</a:t>
                      </a:r>
                    </a:p>
                  </a:txBody>
                  <a:tcPr anchor="ctr"/>
                </a:tc>
                <a:extLst>
                  <a:ext uri="{0D108BD9-81ED-4DB2-BD59-A6C34878D82A}">
                    <a16:rowId xmlns:a16="http://schemas.microsoft.com/office/drawing/2014/main" val="3666542241"/>
                  </a:ext>
                </a:extLst>
              </a:tr>
            </a:tbl>
          </a:graphicData>
        </a:graphic>
      </p:graphicFrame>
      <p:graphicFrame>
        <p:nvGraphicFramePr>
          <p:cNvPr id="14" name="Table 13">
            <a:extLst>
              <a:ext uri="{FF2B5EF4-FFF2-40B4-BE49-F238E27FC236}">
                <a16:creationId xmlns:a16="http://schemas.microsoft.com/office/drawing/2014/main" id="{36A589C3-77EB-6439-B931-82B0FF0B337A}"/>
              </a:ext>
            </a:extLst>
          </p:cNvPr>
          <p:cNvGraphicFramePr>
            <a:graphicFrameLocks noGrp="1"/>
          </p:cNvGraphicFramePr>
          <p:nvPr>
            <p:extLst>
              <p:ext uri="{D42A27DB-BD31-4B8C-83A1-F6EECF244321}">
                <p14:modId xmlns:p14="http://schemas.microsoft.com/office/powerpoint/2010/main" val="1659333553"/>
              </p:ext>
            </p:extLst>
          </p:nvPr>
        </p:nvGraphicFramePr>
        <p:xfrm>
          <a:off x="1246864" y="2651871"/>
          <a:ext cx="9007876" cy="2103120"/>
        </p:xfrm>
        <a:graphic>
          <a:graphicData uri="http://schemas.openxmlformats.org/drawingml/2006/table">
            <a:tbl>
              <a:tblPr firstRow="1" bandRow="1">
                <a:tableStyleId>{5C22544A-7EE6-4342-B048-85BDC9FD1C3A}</a:tableStyleId>
              </a:tblPr>
              <a:tblGrid>
                <a:gridCol w="1598684">
                  <a:extLst>
                    <a:ext uri="{9D8B030D-6E8A-4147-A177-3AD203B41FA5}">
                      <a16:colId xmlns:a16="http://schemas.microsoft.com/office/drawing/2014/main" val="3562621900"/>
                    </a:ext>
                  </a:extLst>
                </a:gridCol>
                <a:gridCol w="5328347">
                  <a:extLst>
                    <a:ext uri="{9D8B030D-6E8A-4147-A177-3AD203B41FA5}">
                      <a16:colId xmlns:a16="http://schemas.microsoft.com/office/drawing/2014/main" val="3876149103"/>
                    </a:ext>
                  </a:extLst>
                </a:gridCol>
                <a:gridCol w="2080845">
                  <a:extLst>
                    <a:ext uri="{9D8B030D-6E8A-4147-A177-3AD203B41FA5}">
                      <a16:colId xmlns:a16="http://schemas.microsoft.com/office/drawing/2014/main" val="1312465171"/>
                    </a:ext>
                  </a:extLst>
                </a:gridCol>
              </a:tblGrid>
              <a:tr h="510816">
                <a:tc>
                  <a:txBody>
                    <a:bodyPr/>
                    <a:lstStyle/>
                    <a:p>
                      <a:pPr marL="0" algn="ctr" defTabSz="914400" rtl="0" eaLnBrk="1" latinLnBrk="0" hangingPunct="1"/>
                      <a:r>
                        <a:rPr lang="en-US" sz="1500" b="1" kern="1200" dirty="0">
                          <a:solidFill>
                            <a:schemeClr val="lt1"/>
                          </a:solidFill>
                          <a:latin typeface="+mn-lt"/>
                          <a:ea typeface="+mn-ea"/>
                          <a:cs typeface="+mn-cs"/>
                        </a:rPr>
                        <a:t>Name</a:t>
                      </a:r>
                    </a:p>
                  </a:txBody>
                  <a:tcPr anchor="ctr">
                    <a:solidFill>
                      <a:srgbClr val="991B1B"/>
                    </a:solidFill>
                  </a:tcPr>
                </a:tc>
                <a:tc>
                  <a:txBody>
                    <a:bodyPr/>
                    <a:lstStyle/>
                    <a:p>
                      <a:pPr marL="0" algn="ctr" defTabSz="914400" rtl="0" eaLnBrk="1" latinLnBrk="0" hangingPunct="1"/>
                      <a:r>
                        <a:rPr lang="en-US" sz="1500" b="1" kern="1200" dirty="0">
                          <a:solidFill>
                            <a:schemeClr val="lt1"/>
                          </a:solidFill>
                          <a:latin typeface="+mn-lt"/>
                          <a:ea typeface="+mn-ea"/>
                          <a:cs typeface="+mn-cs"/>
                        </a:rPr>
                        <a:t>Category</a:t>
                      </a:r>
                    </a:p>
                  </a:txBody>
                  <a:tcPr anchor="ctr">
                    <a:solidFill>
                      <a:srgbClr val="991B1B"/>
                    </a:solidFill>
                  </a:tcPr>
                </a:tc>
                <a:tc>
                  <a:txBody>
                    <a:bodyPr/>
                    <a:lstStyle/>
                    <a:p>
                      <a:pPr marL="0" algn="ctr" defTabSz="914400" rtl="0" eaLnBrk="1" latinLnBrk="0" hangingPunct="1"/>
                      <a:r>
                        <a:rPr lang="en-US" sz="1500" b="1" kern="1200" dirty="0">
                          <a:solidFill>
                            <a:schemeClr val="lt1"/>
                          </a:solidFill>
                          <a:latin typeface="+mn-lt"/>
                          <a:ea typeface="+mn-ea"/>
                          <a:cs typeface="+mn-cs"/>
                        </a:rPr>
                        <a:t>Device</a:t>
                      </a:r>
                    </a:p>
                  </a:txBody>
                  <a:tcPr anchor="ctr">
                    <a:solidFill>
                      <a:srgbClr val="991B1B"/>
                    </a:solidFill>
                  </a:tcPr>
                </a:tc>
                <a:extLst>
                  <a:ext uri="{0D108BD9-81ED-4DB2-BD59-A6C34878D82A}">
                    <a16:rowId xmlns:a16="http://schemas.microsoft.com/office/drawing/2014/main" val="3016666134"/>
                  </a:ext>
                </a:extLst>
              </a:tr>
              <a:tr h="530768">
                <a:tc>
                  <a:txBody>
                    <a:bodyPr/>
                    <a:lstStyle/>
                    <a:p>
                      <a:pPr marL="0" algn="ctr" defTabSz="914400" rtl="0" eaLnBrk="1" latinLnBrk="0" hangingPunct="1"/>
                      <a:r>
                        <a:rPr lang="en-US" sz="1400" kern="1200" dirty="0" err="1">
                          <a:solidFill>
                            <a:schemeClr val="dk1"/>
                          </a:solidFill>
                          <a:latin typeface="+mn-lt"/>
                          <a:ea typeface="+mn-ea"/>
                          <a:cs typeface="+mn-cs"/>
                        </a:rPr>
                        <a:t>PGStrom</a:t>
                      </a:r>
                      <a:endParaRPr lang="en-US" sz="1400" kern="1200" dirty="0">
                        <a:solidFill>
                          <a:schemeClr val="dk1"/>
                        </a:solidFill>
                        <a:latin typeface="+mn-lt"/>
                        <a:ea typeface="+mn-ea"/>
                        <a:cs typeface="+mn-cs"/>
                      </a:endParaRPr>
                    </a:p>
                  </a:txBody>
                  <a:tcPr anchor="ctr"/>
                </a:tc>
                <a:tc>
                  <a:txBody>
                    <a:bodyPr/>
                    <a:lstStyle/>
                    <a:p>
                      <a:pPr marL="0" algn="ctr" defTabSz="914400" rtl="0" eaLnBrk="1" latinLnBrk="0" hangingPunct="1"/>
                      <a:r>
                        <a:rPr lang="en-US" sz="1400" kern="1200" dirty="0">
                          <a:solidFill>
                            <a:schemeClr val="dk1"/>
                          </a:solidFill>
                          <a:latin typeface="+mn-lt"/>
                          <a:ea typeface="+mn-ea"/>
                          <a:cs typeface="+mn-cs"/>
                        </a:rPr>
                        <a:t>GPU support for </a:t>
                      </a:r>
                      <a:r>
                        <a:rPr lang="en-US" sz="1400" kern="1200" dirty="0" err="1">
                          <a:solidFill>
                            <a:schemeClr val="dk1"/>
                          </a:solidFill>
                          <a:latin typeface="+mn-lt"/>
                          <a:ea typeface="+mn-ea"/>
                          <a:cs typeface="+mn-cs"/>
                        </a:rPr>
                        <a:t>PostGIS</a:t>
                      </a:r>
                      <a:r>
                        <a:rPr lang="en-US" sz="1400" kern="1200" dirty="0">
                          <a:solidFill>
                            <a:schemeClr val="dk1"/>
                          </a:solidFill>
                          <a:latin typeface="+mn-lt"/>
                          <a:ea typeface="+mn-ea"/>
                          <a:cs typeface="+mn-cs"/>
                        </a:rPr>
                        <a:t> (The only open-source with GPU)</a:t>
                      </a:r>
                    </a:p>
                  </a:txBody>
                  <a:tcPr anchor="ctr"/>
                </a:tc>
                <a:tc>
                  <a:txBody>
                    <a:bodyPr/>
                    <a:lstStyle/>
                    <a:p>
                      <a:pPr marL="0" algn="ctr" defTabSz="914400" rtl="0" eaLnBrk="1" latinLnBrk="0" hangingPunct="1"/>
                      <a:r>
                        <a:rPr lang="en-US" sz="1400" b="1" kern="1200" dirty="0">
                          <a:solidFill>
                            <a:srgbClr val="FF0000"/>
                          </a:solidFill>
                          <a:latin typeface="+mn-lt"/>
                          <a:ea typeface="+mn-ea"/>
                          <a:cs typeface="+mn-cs"/>
                        </a:rPr>
                        <a:t>GPU (SMs)</a:t>
                      </a:r>
                    </a:p>
                  </a:txBody>
                  <a:tcPr anchor="ctr"/>
                </a:tc>
                <a:extLst>
                  <a:ext uri="{0D108BD9-81ED-4DB2-BD59-A6C34878D82A}">
                    <a16:rowId xmlns:a16="http://schemas.microsoft.com/office/drawing/2014/main" val="2706515253"/>
                  </a:ext>
                </a:extLst>
              </a:tr>
              <a:tr h="530768">
                <a:tc>
                  <a:txBody>
                    <a:bodyPr/>
                    <a:lstStyle/>
                    <a:p>
                      <a:pPr marL="0" algn="ctr" defTabSz="914400" rtl="0" eaLnBrk="1" latinLnBrk="0" hangingPunct="1"/>
                      <a:r>
                        <a:rPr lang="en-US" sz="1400" kern="1200" dirty="0" err="1">
                          <a:solidFill>
                            <a:schemeClr val="dk1"/>
                          </a:solidFill>
                          <a:latin typeface="+mn-lt"/>
                          <a:ea typeface="+mn-ea"/>
                          <a:cs typeface="+mn-cs"/>
                        </a:rPr>
                        <a:t>SedonaDB</a:t>
                      </a:r>
                      <a:endParaRPr lang="en-US" sz="1400" kern="1200" dirty="0">
                        <a:solidFill>
                          <a:schemeClr val="dk1"/>
                        </a:solidFill>
                        <a:latin typeface="+mn-lt"/>
                        <a:ea typeface="+mn-ea"/>
                        <a:cs typeface="+mn-cs"/>
                      </a:endParaRPr>
                    </a:p>
                  </a:txBody>
                  <a:tcPr anchor="ctr"/>
                </a:tc>
                <a:tc>
                  <a:txBody>
                    <a:bodyPr/>
                    <a:lstStyle/>
                    <a:p>
                      <a:pPr marL="0" algn="ctr" defTabSz="914400" rtl="0" eaLnBrk="1" latinLnBrk="0" hangingPunct="1"/>
                      <a:r>
                        <a:rPr lang="en-US" sz="1400" kern="1200" dirty="0">
                          <a:solidFill>
                            <a:schemeClr val="dk1"/>
                          </a:solidFill>
                          <a:latin typeface="+mn-lt"/>
                          <a:ea typeface="+mn-ea"/>
                          <a:cs typeface="+mn-cs"/>
                        </a:rPr>
                        <a:t>OLAP DB</a:t>
                      </a:r>
                    </a:p>
                  </a:txBody>
                  <a:tcPr anchor="ctr"/>
                </a:tc>
                <a:tc>
                  <a:txBody>
                    <a:bodyPr/>
                    <a:lstStyle/>
                    <a:p>
                      <a:pPr marL="0" algn="ctr" defTabSz="914400" rtl="0" eaLnBrk="1" latinLnBrk="0" hangingPunct="1"/>
                      <a:r>
                        <a:rPr lang="en-US" sz="1400" kern="1200" dirty="0">
                          <a:solidFill>
                            <a:schemeClr val="dk1"/>
                          </a:solidFill>
                          <a:latin typeface="+mn-lt"/>
                          <a:ea typeface="+mn-ea"/>
                          <a:cs typeface="+mn-cs"/>
                        </a:rPr>
                        <a:t>CPU</a:t>
                      </a:r>
                    </a:p>
                  </a:txBody>
                  <a:tcPr anchor="ctr"/>
                </a:tc>
                <a:extLst>
                  <a:ext uri="{0D108BD9-81ED-4DB2-BD59-A6C34878D82A}">
                    <a16:rowId xmlns:a16="http://schemas.microsoft.com/office/drawing/2014/main" val="3102759460"/>
                  </a:ext>
                </a:extLst>
              </a:tr>
              <a:tr h="530768">
                <a:tc>
                  <a:txBody>
                    <a:bodyPr/>
                    <a:lstStyle/>
                    <a:p>
                      <a:pPr marL="0" algn="ctr" defTabSz="914400" rtl="0" eaLnBrk="1" latinLnBrk="0" hangingPunct="1"/>
                      <a:r>
                        <a:rPr lang="en-US" sz="1400" kern="1200" dirty="0" err="1">
                          <a:solidFill>
                            <a:schemeClr val="dk1"/>
                          </a:solidFill>
                          <a:latin typeface="+mn-lt"/>
                          <a:ea typeface="+mn-ea"/>
                          <a:cs typeface="+mn-cs"/>
                        </a:rPr>
                        <a:t>RayBooster</a:t>
                      </a:r>
                      <a:endParaRPr lang="en-US" sz="1400" kern="1200" dirty="0">
                        <a:solidFill>
                          <a:schemeClr val="dk1"/>
                        </a:solidFill>
                        <a:latin typeface="+mn-lt"/>
                        <a:ea typeface="+mn-ea"/>
                        <a:cs typeface="+mn-cs"/>
                      </a:endParaRPr>
                    </a:p>
                  </a:txBody>
                  <a:tcPr anchor="ctr"/>
                </a:tc>
                <a:tc>
                  <a:txBody>
                    <a:bodyPr/>
                    <a:lstStyle/>
                    <a:p>
                      <a:pPr marL="0" algn="ctr" defTabSz="914400" rtl="0" eaLnBrk="1" latinLnBrk="0" hangingPunct="1"/>
                      <a:r>
                        <a:rPr lang="en-US" sz="1400" kern="1200" dirty="0">
                          <a:solidFill>
                            <a:schemeClr val="dk1"/>
                          </a:solidFill>
                          <a:latin typeface="+mn-lt"/>
                          <a:ea typeface="+mn-ea"/>
                          <a:cs typeface="+mn-cs"/>
                        </a:rPr>
                        <a:t>GPU support for </a:t>
                      </a:r>
                      <a:r>
                        <a:rPr lang="en-US" sz="1400" kern="1200" dirty="0" err="1">
                          <a:solidFill>
                            <a:schemeClr val="dk1"/>
                          </a:solidFill>
                          <a:latin typeface="+mn-lt"/>
                          <a:ea typeface="+mn-ea"/>
                          <a:cs typeface="+mn-cs"/>
                        </a:rPr>
                        <a:t>SedonaDB</a:t>
                      </a:r>
                      <a:endParaRPr lang="en-US" sz="1400" kern="1200" dirty="0">
                        <a:solidFill>
                          <a:schemeClr val="dk1"/>
                        </a:solidFill>
                        <a:latin typeface="+mn-lt"/>
                        <a:ea typeface="+mn-ea"/>
                        <a:cs typeface="+mn-cs"/>
                      </a:endParaRPr>
                    </a:p>
                  </a:txBody>
                  <a:tcPr anchor="ctr"/>
                </a:tc>
                <a:tc>
                  <a:txBody>
                    <a:bodyPr/>
                    <a:lstStyle/>
                    <a:p>
                      <a:pPr marL="0" algn="ctr" defTabSz="914400" rtl="0" eaLnBrk="1" latinLnBrk="0" hangingPunct="1"/>
                      <a:r>
                        <a:rPr lang="en-US" sz="1400" b="1" kern="1200" dirty="0">
                          <a:solidFill>
                            <a:srgbClr val="FF0000"/>
                          </a:solidFill>
                          <a:latin typeface="+mn-lt"/>
                          <a:ea typeface="+mn-ea"/>
                          <a:cs typeface="+mn-cs"/>
                        </a:rPr>
                        <a:t>GPU (RT Cores)</a:t>
                      </a:r>
                    </a:p>
                  </a:txBody>
                  <a:tcPr anchor="ctr"/>
                </a:tc>
                <a:extLst>
                  <a:ext uri="{0D108BD9-81ED-4DB2-BD59-A6C34878D82A}">
                    <a16:rowId xmlns:a16="http://schemas.microsoft.com/office/drawing/2014/main" val="2281214817"/>
                  </a:ext>
                </a:extLst>
              </a:tr>
            </a:tbl>
          </a:graphicData>
        </a:graphic>
      </p:graphicFrame>
    </p:spTree>
    <p:extLst>
      <p:ext uri="{BB962C8B-B14F-4D97-AF65-F5344CB8AC3E}">
        <p14:creationId xmlns:p14="http://schemas.microsoft.com/office/powerpoint/2010/main" val="2725095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 presetClass="entr" presetSubtype="1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checkerboard(across)">
                                      <p:cBhvr>
                                        <p:cTn id="11" dur="500"/>
                                        <p:tgtEl>
                                          <p:spTgt spid="4">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9" presetClass="entr" presetSubtype="0" fill="hold" nodeType="click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dissolve">
                                      <p:cBhvr>
                                        <p:cTn id="16" dur="5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nodeType="clickEffect">
                                  <p:stCondLst>
                                    <p:cond delay="0"/>
                                  </p:stCondLst>
                                  <p:childTnLst>
                                    <p:set>
                                      <p:cBhvr>
                                        <p:cTn id="20" dur="1" fill="hold">
                                          <p:stCondLst>
                                            <p:cond delay="0"/>
                                          </p:stCondLst>
                                        </p:cTn>
                                        <p:tgtEl>
                                          <p:spTgt spid="14"/>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5" presetClass="entr" presetSubtype="10" fill="hold" nodeType="clickEffect">
                                  <p:stCondLst>
                                    <p:cond delay="0"/>
                                  </p:stCondLst>
                                  <p:childTnLst>
                                    <p:set>
                                      <p:cBhvr>
                                        <p:cTn id="24" dur="1" fill="hold">
                                          <p:stCondLst>
                                            <p:cond delay="0"/>
                                          </p:stCondLst>
                                        </p:cTn>
                                        <p:tgtEl>
                                          <p:spTgt spid="4">
                                            <p:txEl>
                                              <p:pRg st="2" end="2"/>
                                            </p:txEl>
                                          </p:spTgt>
                                        </p:tgtEl>
                                        <p:attrNameLst>
                                          <p:attrName>style.visibility</p:attrName>
                                        </p:attrNameLst>
                                      </p:cBhvr>
                                      <p:to>
                                        <p:strVal val="visible"/>
                                      </p:to>
                                    </p:set>
                                    <p:animEffect transition="in" filter="checkerboard(across)">
                                      <p:cBhvr>
                                        <p:cTn id="25" dur="500"/>
                                        <p:tgtEl>
                                          <p:spTgt spid="4">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10"/>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9"/>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8"/>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7"/>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nodeType="clickEffect">
                                  <p:stCondLst>
                                    <p:cond delay="0"/>
                                  </p:stCondLst>
                                  <p:childTnLst>
                                    <p:set>
                                      <p:cBhvr>
                                        <p:cTn id="45" dur="1" fill="hold">
                                          <p:stCondLst>
                                            <p:cond delay="0"/>
                                          </p:stCondLst>
                                        </p:cTn>
                                        <p:tgtEl>
                                          <p:spTgt spid="6"/>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nodeType="clickEffect">
                                  <p:stCondLst>
                                    <p:cond delay="0"/>
                                  </p:stCondLst>
                                  <p:childTnLst>
                                    <p:set>
                                      <p:cBhvr>
                                        <p:cTn id="49"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806ACB4-7C13-766E-DF05-384A76C48EB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91</a:t>
            </a:fld>
            <a:endParaRPr lang="en-US"/>
          </a:p>
        </p:txBody>
      </p:sp>
      <p:sp>
        <p:nvSpPr>
          <p:cNvPr id="3" name="Title 2">
            <a:extLst>
              <a:ext uri="{FF2B5EF4-FFF2-40B4-BE49-F238E27FC236}">
                <a16:creationId xmlns:a16="http://schemas.microsoft.com/office/drawing/2014/main" id="{7BF63E45-B0FE-9012-1CD7-0D6931103563}"/>
              </a:ext>
            </a:extLst>
          </p:cNvPr>
          <p:cNvSpPr>
            <a:spLocks noGrp="1"/>
          </p:cNvSpPr>
          <p:nvPr>
            <p:ph type="title"/>
          </p:nvPr>
        </p:nvSpPr>
        <p:spPr/>
        <p:txBody>
          <a:bodyPr/>
          <a:lstStyle/>
          <a:p>
            <a:r>
              <a:rPr lang="en-US" dirty="0"/>
              <a:t>Performance Summary</a:t>
            </a:r>
          </a:p>
        </p:txBody>
      </p:sp>
      <p:sp>
        <p:nvSpPr>
          <p:cNvPr id="4" name="Content Placeholder 3">
            <a:extLst>
              <a:ext uri="{FF2B5EF4-FFF2-40B4-BE49-F238E27FC236}">
                <a16:creationId xmlns:a16="http://schemas.microsoft.com/office/drawing/2014/main" id="{6D6D390B-E989-5337-3C7D-CFE76EAB99D0}"/>
              </a:ext>
            </a:extLst>
          </p:cNvPr>
          <p:cNvSpPr>
            <a:spLocks noGrp="1"/>
          </p:cNvSpPr>
          <p:nvPr>
            <p:ph sz="half" idx="1"/>
          </p:nvPr>
        </p:nvSpPr>
        <p:spPr>
          <a:xfrm>
            <a:off x="571500" y="1210963"/>
            <a:ext cx="11049000" cy="5118400"/>
          </a:xfrm>
        </p:spPr>
        <p:txBody>
          <a:bodyPr/>
          <a:lstStyle/>
          <a:p>
            <a:pPr marL="194310" indent="-182880">
              <a:spcBef>
                <a:spcPts val="800"/>
              </a:spcBef>
              <a:defRPr sz="1600" b="1" i="0">
                <a:solidFill>
                  <a:srgbClr val="2980B9"/>
                </a:solidFill>
                <a:latin typeface="Arial"/>
              </a:defRPr>
            </a:pPr>
            <a:r>
              <a:rPr lang="en-US" sz="2400" b="1" dirty="0">
                <a:solidFill>
                  <a:srgbClr val="2980B9"/>
                </a:solidFill>
                <a:latin typeface="Arial"/>
                <a:ea typeface="+mn-ea"/>
                <a:cs typeface="+mn-cs"/>
              </a:rPr>
              <a:t>Latency-sensitive queries: slightly faster or comparable to </a:t>
            </a:r>
            <a:r>
              <a:rPr lang="en-US" sz="2400" b="1" dirty="0" err="1">
                <a:solidFill>
                  <a:srgbClr val="2980B9"/>
                </a:solidFill>
                <a:latin typeface="Arial"/>
                <a:ea typeface="+mn-ea"/>
                <a:cs typeface="+mn-cs"/>
              </a:rPr>
              <a:t>SedonaDB</a:t>
            </a:r>
            <a:endParaRPr lang="en-US" sz="2400" b="1" dirty="0">
              <a:solidFill>
                <a:srgbClr val="2980B9"/>
              </a:solidFill>
              <a:latin typeface="Arial"/>
              <a:ea typeface="+mn-ea"/>
              <a:cs typeface="+mn-cs"/>
            </a:endParaRPr>
          </a:p>
          <a:p>
            <a:pPr marL="194310" indent="-182880">
              <a:spcBef>
                <a:spcPts val="800"/>
              </a:spcBef>
              <a:defRPr sz="1600" b="1" i="0">
                <a:solidFill>
                  <a:srgbClr val="2980B9"/>
                </a:solidFill>
                <a:latin typeface="Arial"/>
              </a:defRPr>
            </a:pPr>
            <a:r>
              <a:rPr lang="en-US" sz="2400" b="1" dirty="0">
                <a:solidFill>
                  <a:srgbClr val="2980B9"/>
                </a:solidFill>
                <a:latin typeface="Arial"/>
                <a:ea typeface="+mn-ea"/>
                <a:cs typeface="+mn-cs"/>
              </a:rPr>
              <a:t>Heavy joins (Q10, Q11) compared to the best baseline</a:t>
            </a:r>
          </a:p>
          <a:p>
            <a:pPr marL="411480" lvl="1">
              <a:lnSpc>
                <a:spcPct val="100000"/>
              </a:lnSpc>
              <a:buFont typeface="Wingdings" pitchFamily="2" charset="2"/>
              <a:buChar char="§"/>
              <a:defRPr sz="1400" b="0" i="0">
                <a:solidFill>
                  <a:srgbClr val="34495E"/>
                </a:solidFill>
                <a:latin typeface="Arial"/>
              </a:defRPr>
            </a:pPr>
            <a:r>
              <a:rPr lang="en-US" sz="1600" dirty="0">
                <a:solidFill>
                  <a:srgbClr val="4B5563"/>
                </a:solidFill>
                <a:latin typeface="Arial"/>
              </a:rPr>
              <a:t>SF=1, up to </a:t>
            </a:r>
            <a:r>
              <a:rPr lang="en-US" sz="1600" b="1" dirty="0">
                <a:solidFill>
                  <a:srgbClr val="FF0000"/>
                </a:solidFill>
                <a:latin typeface="Arial"/>
              </a:rPr>
              <a:t>4.66X</a:t>
            </a:r>
            <a:r>
              <a:rPr lang="en-US" sz="1600" dirty="0">
                <a:solidFill>
                  <a:srgbClr val="4B5563"/>
                </a:solidFill>
                <a:latin typeface="Arial"/>
              </a:rPr>
              <a:t>(3090), 3.74X(L4), 3.89X(L40S), 2.92X(A10), 3.63X(A100), and 4.52X(H100)</a:t>
            </a:r>
          </a:p>
          <a:p>
            <a:pPr marL="411480" lvl="1">
              <a:lnSpc>
                <a:spcPct val="100000"/>
              </a:lnSpc>
              <a:buFont typeface="Wingdings" pitchFamily="2" charset="2"/>
              <a:buChar char="§"/>
              <a:defRPr sz="1400" b="0" i="0">
                <a:solidFill>
                  <a:srgbClr val="34495E"/>
                </a:solidFill>
                <a:latin typeface="Arial"/>
              </a:defRPr>
            </a:pPr>
            <a:r>
              <a:rPr lang="en-US" sz="1600" dirty="0">
                <a:solidFill>
                  <a:srgbClr val="4B5563"/>
                </a:solidFill>
                <a:latin typeface="Arial"/>
              </a:rPr>
              <a:t>SF=10, up to 8.24X (3090), 5.93X(L4), 6.66X(L40S), 4.78X(A10), 6.74X(A100), and </a:t>
            </a:r>
            <a:r>
              <a:rPr lang="en-US" sz="1600" b="1" dirty="0">
                <a:solidFill>
                  <a:srgbClr val="FF0000"/>
                </a:solidFill>
                <a:latin typeface="Arial"/>
              </a:rPr>
              <a:t>9.68X</a:t>
            </a:r>
            <a:r>
              <a:rPr lang="en-US" sz="1600" dirty="0">
                <a:solidFill>
                  <a:srgbClr val="4B5563"/>
                </a:solidFill>
                <a:latin typeface="Arial"/>
              </a:rPr>
              <a:t>(H100)</a:t>
            </a:r>
          </a:p>
        </p:txBody>
      </p:sp>
      <p:pic>
        <p:nvPicPr>
          <p:cNvPr id="7" name="Picture 6">
            <a:extLst>
              <a:ext uri="{FF2B5EF4-FFF2-40B4-BE49-F238E27FC236}">
                <a16:creationId xmlns:a16="http://schemas.microsoft.com/office/drawing/2014/main" id="{1CDCE455-5DAB-E76C-C833-72858BCC503B}"/>
              </a:ext>
            </a:extLst>
          </p:cNvPr>
          <p:cNvPicPr>
            <a:picLocks noChangeAspect="1"/>
          </p:cNvPicPr>
          <p:nvPr/>
        </p:nvPicPr>
        <p:blipFill>
          <a:blip r:embed="rId2"/>
          <a:stretch>
            <a:fillRect/>
          </a:stretch>
        </p:blipFill>
        <p:spPr>
          <a:xfrm>
            <a:off x="1377641" y="2607921"/>
            <a:ext cx="9146786" cy="4232822"/>
          </a:xfrm>
          <a:prstGeom prst="rect">
            <a:avLst/>
          </a:prstGeom>
        </p:spPr>
      </p:pic>
      <p:pic>
        <p:nvPicPr>
          <p:cNvPr id="9" name="Picture 8">
            <a:extLst>
              <a:ext uri="{FF2B5EF4-FFF2-40B4-BE49-F238E27FC236}">
                <a16:creationId xmlns:a16="http://schemas.microsoft.com/office/drawing/2014/main" id="{D77195F8-8D96-C844-2148-6D4A4369183C}"/>
              </a:ext>
            </a:extLst>
          </p:cNvPr>
          <p:cNvPicPr>
            <a:picLocks noChangeAspect="1"/>
          </p:cNvPicPr>
          <p:nvPr/>
        </p:nvPicPr>
        <p:blipFill>
          <a:blip r:embed="rId3"/>
          <a:stretch>
            <a:fillRect/>
          </a:stretch>
        </p:blipFill>
        <p:spPr>
          <a:xfrm>
            <a:off x="1377641" y="2607921"/>
            <a:ext cx="9146786" cy="4232822"/>
          </a:xfrm>
          <a:prstGeom prst="rect">
            <a:avLst/>
          </a:prstGeom>
        </p:spPr>
      </p:pic>
      <p:pic>
        <p:nvPicPr>
          <p:cNvPr id="11" name="Picture 10">
            <a:extLst>
              <a:ext uri="{FF2B5EF4-FFF2-40B4-BE49-F238E27FC236}">
                <a16:creationId xmlns:a16="http://schemas.microsoft.com/office/drawing/2014/main" id="{4A661675-B91D-B72A-CE41-B983DC7A963B}"/>
              </a:ext>
            </a:extLst>
          </p:cNvPr>
          <p:cNvPicPr>
            <a:picLocks noChangeAspect="1"/>
          </p:cNvPicPr>
          <p:nvPr/>
        </p:nvPicPr>
        <p:blipFill>
          <a:blip r:embed="rId4"/>
          <a:stretch>
            <a:fillRect/>
          </a:stretch>
        </p:blipFill>
        <p:spPr>
          <a:xfrm>
            <a:off x="1377641" y="2607921"/>
            <a:ext cx="9146786" cy="4232822"/>
          </a:xfrm>
          <a:prstGeom prst="rect">
            <a:avLst/>
          </a:prstGeom>
        </p:spPr>
      </p:pic>
      <p:pic>
        <p:nvPicPr>
          <p:cNvPr id="13" name="Picture 12">
            <a:extLst>
              <a:ext uri="{FF2B5EF4-FFF2-40B4-BE49-F238E27FC236}">
                <a16:creationId xmlns:a16="http://schemas.microsoft.com/office/drawing/2014/main" id="{115F02D2-EE4B-4479-90FE-6762B0EAECE5}"/>
              </a:ext>
            </a:extLst>
          </p:cNvPr>
          <p:cNvPicPr>
            <a:picLocks noChangeAspect="1"/>
          </p:cNvPicPr>
          <p:nvPr/>
        </p:nvPicPr>
        <p:blipFill>
          <a:blip r:embed="rId5"/>
          <a:stretch>
            <a:fillRect/>
          </a:stretch>
        </p:blipFill>
        <p:spPr>
          <a:xfrm>
            <a:off x="1377641" y="2607921"/>
            <a:ext cx="9146786" cy="4232822"/>
          </a:xfrm>
          <a:prstGeom prst="rect">
            <a:avLst/>
          </a:prstGeom>
        </p:spPr>
      </p:pic>
      <p:pic>
        <p:nvPicPr>
          <p:cNvPr id="15" name="Picture 14">
            <a:extLst>
              <a:ext uri="{FF2B5EF4-FFF2-40B4-BE49-F238E27FC236}">
                <a16:creationId xmlns:a16="http://schemas.microsoft.com/office/drawing/2014/main" id="{E156E5E7-B6F1-59C9-FC0E-0B2A097B3A16}"/>
              </a:ext>
            </a:extLst>
          </p:cNvPr>
          <p:cNvPicPr>
            <a:picLocks noChangeAspect="1"/>
          </p:cNvPicPr>
          <p:nvPr/>
        </p:nvPicPr>
        <p:blipFill>
          <a:blip r:embed="rId6"/>
          <a:stretch>
            <a:fillRect/>
          </a:stretch>
        </p:blipFill>
        <p:spPr>
          <a:xfrm>
            <a:off x="1377641" y="2607921"/>
            <a:ext cx="9146786" cy="4232822"/>
          </a:xfrm>
          <a:prstGeom prst="rect">
            <a:avLst/>
          </a:prstGeom>
        </p:spPr>
      </p:pic>
      <p:pic>
        <p:nvPicPr>
          <p:cNvPr id="17" name="Picture 16">
            <a:extLst>
              <a:ext uri="{FF2B5EF4-FFF2-40B4-BE49-F238E27FC236}">
                <a16:creationId xmlns:a16="http://schemas.microsoft.com/office/drawing/2014/main" id="{43505A8D-63F0-67FB-A87C-10C249237C4E}"/>
              </a:ext>
            </a:extLst>
          </p:cNvPr>
          <p:cNvPicPr>
            <a:picLocks noChangeAspect="1"/>
          </p:cNvPicPr>
          <p:nvPr/>
        </p:nvPicPr>
        <p:blipFill>
          <a:blip r:embed="rId7"/>
          <a:stretch>
            <a:fillRect/>
          </a:stretch>
        </p:blipFill>
        <p:spPr>
          <a:xfrm>
            <a:off x="1377641" y="2607921"/>
            <a:ext cx="9146786" cy="4232822"/>
          </a:xfrm>
          <a:prstGeom prst="rect">
            <a:avLst/>
          </a:prstGeom>
        </p:spPr>
      </p:pic>
      <p:pic>
        <p:nvPicPr>
          <p:cNvPr id="19" name="Picture 18">
            <a:extLst>
              <a:ext uri="{FF2B5EF4-FFF2-40B4-BE49-F238E27FC236}">
                <a16:creationId xmlns:a16="http://schemas.microsoft.com/office/drawing/2014/main" id="{3E3C217D-F2BF-D101-59C9-7C43D6EA53FB}"/>
              </a:ext>
            </a:extLst>
          </p:cNvPr>
          <p:cNvPicPr>
            <a:picLocks noChangeAspect="1"/>
          </p:cNvPicPr>
          <p:nvPr/>
        </p:nvPicPr>
        <p:blipFill>
          <a:blip r:embed="rId8"/>
          <a:stretch>
            <a:fillRect/>
          </a:stretch>
        </p:blipFill>
        <p:spPr>
          <a:xfrm>
            <a:off x="1377641" y="2607921"/>
            <a:ext cx="9146786" cy="4232822"/>
          </a:xfrm>
          <a:prstGeom prst="rect">
            <a:avLst/>
          </a:prstGeom>
        </p:spPr>
      </p:pic>
      <p:pic>
        <p:nvPicPr>
          <p:cNvPr id="21" name="Picture 20">
            <a:extLst>
              <a:ext uri="{FF2B5EF4-FFF2-40B4-BE49-F238E27FC236}">
                <a16:creationId xmlns:a16="http://schemas.microsoft.com/office/drawing/2014/main" id="{3C1345D4-5F2C-92B2-0B56-982B414894AB}"/>
              </a:ext>
            </a:extLst>
          </p:cNvPr>
          <p:cNvPicPr>
            <a:picLocks noChangeAspect="1"/>
          </p:cNvPicPr>
          <p:nvPr/>
        </p:nvPicPr>
        <p:blipFill>
          <a:blip r:embed="rId9"/>
          <a:stretch>
            <a:fillRect/>
          </a:stretch>
        </p:blipFill>
        <p:spPr>
          <a:xfrm>
            <a:off x="1377641" y="2607921"/>
            <a:ext cx="9146786" cy="4232822"/>
          </a:xfrm>
          <a:prstGeom prst="rect">
            <a:avLst/>
          </a:prstGeom>
        </p:spPr>
      </p:pic>
    </p:spTree>
    <p:extLst>
      <p:ext uri="{BB962C8B-B14F-4D97-AF65-F5344CB8AC3E}">
        <p14:creationId xmlns:p14="http://schemas.microsoft.com/office/powerpoint/2010/main" val="3617544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
                                            <p:txEl>
                                              <p:pRg st="1" end="1"/>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4">
                                            <p:txEl>
                                              <p:pRg st="2" end="2"/>
                                            </p:txEl>
                                          </p:spTgt>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3AC4F69-4C1D-5102-F9B7-8D5A2A585FB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92</a:t>
            </a:fld>
            <a:endParaRPr lang="en-US"/>
          </a:p>
        </p:txBody>
      </p:sp>
      <p:sp>
        <p:nvSpPr>
          <p:cNvPr id="3" name="Title 2">
            <a:extLst>
              <a:ext uri="{FF2B5EF4-FFF2-40B4-BE49-F238E27FC236}">
                <a16:creationId xmlns:a16="http://schemas.microsoft.com/office/drawing/2014/main" id="{0815E188-B307-D18E-A206-15BC774B9F98}"/>
              </a:ext>
            </a:extLst>
          </p:cNvPr>
          <p:cNvSpPr>
            <a:spLocks noGrp="1"/>
          </p:cNvSpPr>
          <p:nvPr>
            <p:ph type="title"/>
          </p:nvPr>
        </p:nvSpPr>
        <p:spPr/>
        <p:txBody>
          <a:bodyPr/>
          <a:lstStyle/>
          <a:p>
            <a:r>
              <a:rPr lang="en-US" dirty="0"/>
              <a:t>Cost-Effectiveness</a:t>
            </a:r>
          </a:p>
        </p:txBody>
      </p:sp>
      <p:pic>
        <p:nvPicPr>
          <p:cNvPr id="6" name="Content Placeholder 5">
            <a:extLst>
              <a:ext uri="{FF2B5EF4-FFF2-40B4-BE49-F238E27FC236}">
                <a16:creationId xmlns:a16="http://schemas.microsoft.com/office/drawing/2014/main" id="{7EA4C630-DA0A-3174-3ADF-BDD9035C502A}"/>
              </a:ext>
            </a:extLst>
          </p:cNvPr>
          <p:cNvPicPr>
            <a:picLocks noGrp="1" noChangeAspect="1"/>
          </p:cNvPicPr>
          <p:nvPr>
            <p:ph sz="half" idx="1"/>
          </p:nvPr>
        </p:nvPicPr>
        <p:blipFill>
          <a:blip r:embed="rId2"/>
          <a:stretch>
            <a:fillRect/>
          </a:stretch>
        </p:blipFill>
        <p:spPr>
          <a:xfrm>
            <a:off x="843515" y="2966225"/>
            <a:ext cx="8409302" cy="3947532"/>
          </a:xfrm>
          <a:prstGeom prst="rect">
            <a:avLst/>
          </a:prstGeom>
        </p:spPr>
      </p:pic>
      <p:sp>
        <p:nvSpPr>
          <p:cNvPr id="8" name="TextBox 7">
            <a:extLst>
              <a:ext uri="{FF2B5EF4-FFF2-40B4-BE49-F238E27FC236}">
                <a16:creationId xmlns:a16="http://schemas.microsoft.com/office/drawing/2014/main" id="{F0F1C80E-777E-A7CF-B0A2-01B2F1D8E18A}"/>
              </a:ext>
            </a:extLst>
          </p:cNvPr>
          <p:cNvSpPr txBox="1"/>
          <p:nvPr/>
        </p:nvSpPr>
        <p:spPr>
          <a:xfrm>
            <a:off x="571499" y="1256563"/>
            <a:ext cx="7344591" cy="1801006"/>
          </a:xfrm>
          <a:prstGeom prst="rect">
            <a:avLst/>
          </a:prstGeom>
          <a:noFill/>
        </p:spPr>
        <p:txBody>
          <a:bodyPr wrap="square">
            <a:spAutoFit/>
          </a:bodyPr>
          <a:lstStyle/>
          <a:p>
            <a:pPr marL="194310" marR="0" indent="-182880">
              <a:lnSpc>
                <a:spcPct val="90000"/>
              </a:lnSpc>
              <a:spcBef>
                <a:spcPts val="800"/>
              </a:spcBef>
              <a:buFont typeface="Arial" panose="020B0604020202020204" pitchFamily="34" charset="0"/>
              <a:buChar char="•"/>
              <a:defRPr sz="1600" b="1" i="0">
                <a:solidFill>
                  <a:srgbClr val="2980B9"/>
                </a:solidFill>
                <a:latin typeface="Arial"/>
              </a:defRPr>
            </a:pPr>
            <a:r>
              <a:rPr lang="en-US" b="1" dirty="0">
                <a:solidFill>
                  <a:srgbClr val="2980B9"/>
                </a:solidFill>
                <a:latin typeface="Arial"/>
              </a:rPr>
              <a:t>Cheapest GPU (L4) yields the lowest cost g6.2xlarge</a:t>
            </a:r>
          </a:p>
          <a:p>
            <a:pPr marL="194310" lvl="1" indent="-182880">
              <a:lnSpc>
                <a:spcPct val="90000"/>
              </a:lnSpc>
              <a:spcBef>
                <a:spcPts val="800"/>
              </a:spcBef>
              <a:buFont typeface="Arial" panose="020B0604020202020204" pitchFamily="34" charset="0"/>
              <a:buChar char="•"/>
              <a:defRPr sz="1600" b="1" i="0">
                <a:solidFill>
                  <a:srgbClr val="2980B9"/>
                </a:solidFill>
                <a:latin typeface="Arial"/>
              </a:defRPr>
            </a:pPr>
            <a:r>
              <a:rPr lang="en-US" b="1" dirty="0">
                <a:solidFill>
                  <a:srgbClr val="2980B9"/>
                </a:solidFill>
                <a:latin typeface="Arial"/>
              </a:rPr>
              <a:t>Example: Q10</a:t>
            </a:r>
          </a:p>
          <a:p>
            <a:pPr marL="411480" marR="0" lvl="1" indent="-228600">
              <a:spcBef>
                <a:spcPts val="500"/>
              </a:spcBef>
              <a:buFont typeface="Wingdings" pitchFamily="2" charset="2"/>
              <a:buChar char="§"/>
              <a:defRPr sz="1400" b="0" i="0">
                <a:solidFill>
                  <a:srgbClr val="34495E"/>
                </a:solidFill>
                <a:latin typeface="Arial"/>
              </a:defRPr>
            </a:pPr>
            <a:r>
              <a:rPr lang="en-US" sz="1400" dirty="0">
                <a:solidFill>
                  <a:srgbClr val="4B5563"/>
                </a:solidFill>
                <a:latin typeface="Arial"/>
              </a:rPr>
              <a:t>CPU: $0.00372</a:t>
            </a:r>
          </a:p>
          <a:p>
            <a:pPr marL="411480" marR="0" lvl="1" indent="-228600">
              <a:spcBef>
                <a:spcPts val="500"/>
              </a:spcBef>
              <a:buFont typeface="Wingdings" pitchFamily="2" charset="2"/>
              <a:buChar char="§"/>
              <a:defRPr sz="1400" b="0" i="0">
                <a:solidFill>
                  <a:srgbClr val="34495E"/>
                </a:solidFill>
                <a:latin typeface="Arial"/>
              </a:defRPr>
            </a:pPr>
            <a:r>
              <a:rPr lang="en-US" sz="1400" dirty="0">
                <a:solidFill>
                  <a:srgbClr val="4B5563"/>
                </a:solidFill>
                <a:latin typeface="Arial"/>
              </a:rPr>
              <a:t>GPU: $0.001524</a:t>
            </a:r>
          </a:p>
          <a:p>
            <a:pPr marL="411480" marR="0" lvl="1" indent="-228600">
              <a:spcBef>
                <a:spcPts val="500"/>
              </a:spcBef>
              <a:buFont typeface="Wingdings" pitchFamily="2" charset="2"/>
              <a:buChar char="§"/>
              <a:defRPr sz="1400" b="0" i="0">
                <a:solidFill>
                  <a:srgbClr val="34495E"/>
                </a:solidFill>
                <a:latin typeface="Arial"/>
              </a:defRPr>
            </a:pPr>
            <a:r>
              <a:rPr lang="en-US" sz="1400" b="1" dirty="0">
                <a:solidFill>
                  <a:srgbClr val="FF0000"/>
                </a:solidFill>
                <a:latin typeface="Arial"/>
              </a:rPr>
              <a:t>59.02%</a:t>
            </a:r>
            <a:r>
              <a:rPr lang="en-US" sz="1400" dirty="0">
                <a:solidFill>
                  <a:srgbClr val="4B5563"/>
                </a:solidFill>
                <a:latin typeface="Arial"/>
              </a:rPr>
              <a:t> Cost Reduction and </a:t>
            </a:r>
            <a:r>
              <a:rPr lang="en-US" sz="1400" b="1" dirty="0">
                <a:solidFill>
                  <a:srgbClr val="FF0000"/>
                </a:solidFill>
                <a:latin typeface="Arial"/>
              </a:rPr>
              <a:t>5.93X</a:t>
            </a:r>
            <a:r>
              <a:rPr lang="en-US" sz="1400" dirty="0">
                <a:solidFill>
                  <a:srgbClr val="4B5563"/>
                </a:solidFill>
                <a:latin typeface="Arial"/>
              </a:rPr>
              <a:t> Speedup compared to </a:t>
            </a:r>
            <a:r>
              <a:rPr lang="en-US" sz="1400" b="1" dirty="0" err="1">
                <a:solidFill>
                  <a:srgbClr val="FF0000"/>
                </a:solidFill>
                <a:latin typeface="Arial"/>
              </a:rPr>
              <a:t>SedonaDB</a:t>
            </a:r>
            <a:r>
              <a:rPr lang="en-US" sz="1400" b="1" dirty="0">
                <a:solidFill>
                  <a:srgbClr val="FF0000"/>
                </a:solidFill>
                <a:latin typeface="Arial"/>
              </a:rPr>
              <a:t> on the CPU</a:t>
            </a:r>
          </a:p>
          <a:p>
            <a:pPr marL="194310" indent="-182880">
              <a:lnSpc>
                <a:spcPct val="90000"/>
              </a:lnSpc>
              <a:spcBef>
                <a:spcPts val="800"/>
              </a:spcBef>
              <a:buFont typeface="Arial" panose="020B0604020202020204" pitchFamily="34" charset="0"/>
              <a:buChar char="•"/>
              <a:defRPr sz="1600" b="1" i="0">
                <a:solidFill>
                  <a:srgbClr val="2980B9"/>
                </a:solidFill>
                <a:latin typeface="Arial"/>
              </a:defRPr>
            </a:pPr>
            <a:r>
              <a:rPr lang="en-US" sz="1600" b="1" dirty="0">
                <a:solidFill>
                  <a:srgbClr val="2980B9"/>
                </a:solidFill>
                <a:latin typeface="Arial"/>
              </a:rPr>
              <a:t>Overall cost reduction: 38.11% by running all queries</a:t>
            </a:r>
          </a:p>
        </p:txBody>
      </p:sp>
    </p:spTree>
    <p:extLst>
      <p:ext uri="{BB962C8B-B14F-4D97-AF65-F5344CB8AC3E}">
        <p14:creationId xmlns:p14="http://schemas.microsoft.com/office/powerpoint/2010/main" val="3587782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par>
                                <p:cTn id="7" presetID="9"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animEffect transition="in" filter="dissolv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8">
                                            <p:txEl>
                                              <p:pRg st="1" end="1"/>
                                            </p:txEl>
                                          </p:spTgt>
                                        </p:tgtEl>
                                        <p:attrNameLst>
                                          <p:attrName>style.visibility</p:attrName>
                                        </p:attrNameLst>
                                      </p:cBhvr>
                                      <p:to>
                                        <p:strVal val="visible"/>
                                      </p:to>
                                    </p:set>
                                  </p:childTnLst>
                                </p:cTn>
                              </p:par>
                            </p:childTnLst>
                          </p:cTn>
                        </p:par>
                        <p:par>
                          <p:cTn id="14" fill="hold">
                            <p:stCondLst>
                              <p:cond delay="0"/>
                            </p:stCondLst>
                            <p:childTnLst>
                              <p:par>
                                <p:cTn id="15" presetID="1" presetClass="entr" presetSubtype="0" fill="hold" nodeType="afterEffect">
                                  <p:stCondLst>
                                    <p:cond delay="500"/>
                                  </p:stCondLst>
                                  <p:childTnLst>
                                    <p:set>
                                      <p:cBhvr>
                                        <p:cTn id="16" dur="1" fill="hold">
                                          <p:stCondLst>
                                            <p:cond delay="0"/>
                                          </p:stCondLst>
                                        </p:cTn>
                                        <p:tgtEl>
                                          <p:spTgt spid="8">
                                            <p:txEl>
                                              <p:pRg st="2" end="2"/>
                                            </p:txEl>
                                          </p:spTgt>
                                        </p:tgtEl>
                                        <p:attrNameLst>
                                          <p:attrName>style.visibility</p:attrName>
                                        </p:attrNameLst>
                                      </p:cBhvr>
                                      <p:to>
                                        <p:strVal val="visible"/>
                                      </p:to>
                                    </p:set>
                                  </p:childTnLst>
                                </p:cTn>
                              </p:par>
                            </p:childTnLst>
                          </p:cTn>
                        </p:par>
                        <p:par>
                          <p:cTn id="17" fill="hold">
                            <p:stCondLst>
                              <p:cond delay="500"/>
                            </p:stCondLst>
                            <p:childTnLst>
                              <p:par>
                                <p:cTn id="18" presetID="1" presetClass="entr" presetSubtype="0" fill="hold" nodeType="afterEffect">
                                  <p:stCondLst>
                                    <p:cond delay="500"/>
                                  </p:stCondLst>
                                  <p:childTnLst>
                                    <p:set>
                                      <p:cBhvr>
                                        <p:cTn id="19" dur="1" fill="hold">
                                          <p:stCondLst>
                                            <p:cond delay="0"/>
                                          </p:stCondLst>
                                        </p:cTn>
                                        <p:tgtEl>
                                          <p:spTgt spid="8">
                                            <p:txEl>
                                              <p:pRg st="3" end="3"/>
                                            </p:txEl>
                                          </p:spTgt>
                                        </p:tgtEl>
                                        <p:attrNameLst>
                                          <p:attrName>style.visibility</p:attrName>
                                        </p:attrNameLst>
                                      </p:cBhvr>
                                      <p:to>
                                        <p:strVal val="visible"/>
                                      </p:to>
                                    </p:set>
                                  </p:childTnLst>
                                </p:cTn>
                              </p:par>
                            </p:childTnLst>
                          </p:cTn>
                        </p:par>
                        <p:par>
                          <p:cTn id="20" fill="hold">
                            <p:stCondLst>
                              <p:cond delay="1000"/>
                            </p:stCondLst>
                            <p:childTnLst>
                              <p:par>
                                <p:cTn id="21" presetID="1" presetClass="entr" presetSubtype="0" fill="hold" nodeType="afterEffect">
                                  <p:stCondLst>
                                    <p:cond delay="500"/>
                                  </p:stCondLst>
                                  <p:childTnLst>
                                    <p:set>
                                      <p:cBhvr>
                                        <p:cTn id="22"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2461882-0759-DAA1-C0E2-AB5B76EAA99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93</a:t>
            </a:fld>
            <a:endParaRPr lang="en-US"/>
          </a:p>
        </p:txBody>
      </p:sp>
      <p:sp>
        <p:nvSpPr>
          <p:cNvPr id="3" name="Title 2">
            <a:extLst>
              <a:ext uri="{FF2B5EF4-FFF2-40B4-BE49-F238E27FC236}">
                <a16:creationId xmlns:a16="http://schemas.microsoft.com/office/drawing/2014/main" id="{F706E5E6-A1D6-B7CE-D968-A6107E698573}"/>
              </a:ext>
            </a:extLst>
          </p:cNvPr>
          <p:cNvSpPr>
            <a:spLocks noGrp="1"/>
          </p:cNvSpPr>
          <p:nvPr>
            <p:ph type="title"/>
          </p:nvPr>
        </p:nvSpPr>
        <p:spPr/>
        <p:txBody>
          <a:bodyPr/>
          <a:lstStyle/>
          <a:p>
            <a:r>
              <a:rPr lang="en-US" dirty="0"/>
              <a:t>Key Takeaways on RT-accelerated </a:t>
            </a:r>
            <a:r>
              <a:rPr lang="en-US" dirty="0" err="1"/>
              <a:t>SedonaDB</a:t>
            </a:r>
            <a:endParaRPr lang="en-US" dirty="0"/>
          </a:p>
        </p:txBody>
      </p:sp>
      <p:sp>
        <p:nvSpPr>
          <p:cNvPr id="4" name="Content Placeholder 3">
            <a:extLst>
              <a:ext uri="{FF2B5EF4-FFF2-40B4-BE49-F238E27FC236}">
                <a16:creationId xmlns:a16="http://schemas.microsoft.com/office/drawing/2014/main" id="{674F9114-4CAF-CF5B-C426-3E4D81D6CAAB}"/>
              </a:ext>
            </a:extLst>
          </p:cNvPr>
          <p:cNvSpPr>
            <a:spLocks noGrp="1"/>
          </p:cNvSpPr>
          <p:nvPr>
            <p:ph sz="half" idx="1"/>
          </p:nvPr>
        </p:nvSpPr>
        <p:spPr>
          <a:xfrm>
            <a:off x="571499" y="1349299"/>
            <a:ext cx="11365127" cy="5600982"/>
          </a:xfrm>
        </p:spPr>
        <p:txBody>
          <a:bodyPr>
            <a:normAutofit/>
          </a:bodyPr>
          <a:lstStyle/>
          <a:p>
            <a:pPr marL="194310" indent="-182880">
              <a:spcBef>
                <a:spcPts val="800"/>
              </a:spcBef>
              <a:defRPr sz="1600" b="1" i="0">
                <a:solidFill>
                  <a:srgbClr val="2980B9"/>
                </a:solidFill>
                <a:latin typeface="Arial"/>
              </a:defRPr>
            </a:pPr>
            <a:r>
              <a:rPr lang="en-US" sz="2400" b="1" dirty="0">
                <a:solidFill>
                  <a:srgbClr val="2980B9"/>
                </a:solidFill>
                <a:latin typeface="Arial"/>
              </a:rPr>
              <a:t>Status of </a:t>
            </a:r>
            <a:r>
              <a:rPr lang="en-US" sz="2400" b="1" dirty="0" err="1">
                <a:solidFill>
                  <a:srgbClr val="2980B9"/>
                </a:solidFill>
                <a:latin typeface="Arial"/>
              </a:rPr>
              <a:t>SedonaDB</a:t>
            </a:r>
            <a:r>
              <a:rPr lang="en-US" sz="2400" b="1" dirty="0">
                <a:solidFill>
                  <a:srgbClr val="2980B9"/>
                </a:solidFill>
                <a:latin typeface="Arial"/>
              </a:rPr>
              <a:t> today</a:t>
            </a:r>
          </a:p>
          <a:p>
            <a:pPr marL="194310" indent="-182880">
              <a:spcBef>
                <a:spcPts val="800"/>
              </a:spcBef>
              <a:defRPr sz="1600" b="1" i="0">
                <a:solidFill>
                  <a:srgbClr val="2980B9"/>
                </a:solidFill>
                <a:latin typeface="Arial"/>
              </a:defRPr>
            </a:pPr>
            <a:endParaRPr lang="en-US" sz="2400" b="1" dirty="0">
              <a:solidFill>
                <a:srgbClr val="2980B9"/>
              </a:solidFill>
              <a:latin typeface="Arial"/>
              <a:ea typeface="+mn-ea"/>
              <a:cs typeface="+mn-cs"/>
            </a:endParaRPr>
          </a:p>
          <a:p>
            <a:pPr marL="194310" indent="-182880">
              <a:spcBef>
                <a:spcPts val="800"/>
              </a:spcBef>
              <a:defRPr sz="1600" b="1" i="0">
                <a:solidFill>
                  <a:srgbClr val="2980B9"/>
                </a:solidFill>
                <a:latin typeface="Arial"/>
              </a:defRPr>
            </a:pPr>
            <a:r>
              <a:rPr lang="en-US" sz="2400" b="1" dirty="0">
                <a:solidFill>
                  <a:srgbClr val="2980B9"/>
                </a:solidFill>
                <a:latin typeface="Arial"/>
                <a:ea typeface="+mn-ea"/>
                <a:cs typeface="+mn-cs"/>
              </a:rPr>
              <a:t>Accelerating full-fledged spatial databases face significant systematic challenges.</a:t>
            </a:r>
          </a:p>
          <a:p>
            <a:pPr marL="411480" lvl="1">
              <a:lnSpc>
                <a:spcPct val="100000"/>
              </a:lnSpc>
              <a:buFont typeface="Wingdings" pitchFamily="2" charset="2"/>
              <a:buChar char="§"/>
              <a:defRPr sz="1400" b="0" i="0">
                <a:solidFill>
                  <a:srgbClr val="34495E"/>
                </a:solidFill>
                <a:latin typeface="Arial"/>
              </a:defRPr>
            </a:pPr>
            <a:r>
              <a:rPr lang="en-US" sz="1800" dirty="0">
                <a:solidFill>
                  <a:srgbClr val="4B5563"/>
                </a:solidFill>
                <a:latin typeface="Arial"/>
              </a:rPr>
              <a:t>Data format mismatch</a:t>
            </a:r>
          </a:p>
          <a:p>
            <a:pPr marL="411480" lvl="1">
              <a:lnSpc>
                <a:spcPct val="100000"/>
              </a:lnSpc>
              <a:buFont typeface="Wingdings" pitchFamily="2" charset="2"/>
              <a:buChar char="§"/>
              <a:defRPr sz="1400" b="0" i="0">
                <a:solidFill>
                  <a:srgbClr val="34495E"/>
                </a:solidFill>
                <a:latin typeface="Arial"/>
              </a:defRPr>
            </a:pPr>
            <a:r>
              <a:rPr lang="en-US" sz="1800" dirty="0">
                <a:solidFill>
                  <a:srgbClr val="4B5563"/>
                </a:solidFill>
                <a:latin typeface="Arial"/>
              </a:rPr>
              <a:t>Indexing overhead</a:t>
            </a:r>
          </a:p>
          <a:p>
            <a:pPr marL="411480" lvl="1">
              <a:lnSpc>
                <a:spcPct val="100000"/>
              </a:lnSpc>
              <a:buFont typeface="Wingdings" pitchFamily="2" charset="2"/>
              <a:buChar char="§"/>
              <a:defRPr sz="1400" b="0" i="0">
                <a:solidFill>
                  <a:srgbClr val="34495E"/>
                </a:solidFill>
                <a:latin typeface="Arial"/>
              </a:defRPr>
            </a:pPr>
            <a:r>
              <a:rPr lang="en-US" sz="1800" dirty="0">
                <a:solidFill>
                  <a:srgbClr val="4B5563"/>
                </a:solidFill>
                <a:latin typeface="Arial"/>
              </a:rPr>
              <a:t>Combinatorial complexity</a:t>
            </a:r>
            <a:endParaRPr lang="en-US" sz="2400" b="1" dirty="0">
              <a:solidFill>
                <a:srgbClr val="2980B9"/>
              </a:solidFill>
              <a:latin typeface="Arial"/>
              <a:ea typeface="+mn-ea"/>
              <a:cs typeface="+mn-cs"/>
            </a:endParaRPr>
          </a:p>
          <a:p>
            <a:pPr marL="194310" indent="-182880">
              <a:spcBef>
                <a:spcPts val="800"/>
              </a:spcBef>
              <a:defRPr sz="1600" b="1" i="0">
                <a:solidFill>
                  <a:srgbClr val="2980B9"/>
                </a:solidFill>
                <a:latin typeface="Arial"/>
              </a:defRPr>
            </a:pPr>
            <a:endParaRPr lang="en-US" sz="2400" b="1" dirty="0">
              <a:solidFill>
                <a:srgbClr val="2980B9"/>
              </a:solidFill>
              <a:latin typeface="Arial"/>
              <a:ea typeface="+mn-ea"/>
              <a:cs typeface="+mn-cs"/>
            </a:endParaRPr>
          </a:p>
          <a:p>
            <a:pPr marL="194310" indent="-182880">
              <a:spcBef>
                <a:spcPts val="800"/>
              </a:spcBef>
              <a:defRPr sz="1600" b="1" i="0">
                <a:solidFill>
                  <a:srgbClr val="2980B9"/>
                </a:solidFill>
                <a:latin typeface="Arial"/>
              </a:defRPr>
            </a:pPr>
            <a:r>
              <a:rPr lang="en-US" sz="2400" b="1" dirty="0">
                <a:solidFill>
                  <a:srgbClr val="FF0000"/>
                </a:solidFill>
                <a:latin typeface="Arial"/>
                <a:ea typeface="+mn-ea"/>
                <a:cs typeface="+mn-cs"/>
              </a:rPr>
              <a:t>Production-Ready</a:t>
            </a:r>
            <a:r>
              <a:rPr lang="en-US" sz="2400" b="1" dirty="0">
                <a:solidFill>
                  <a:srgbClr val="2980B9"/>
                </a:solidFill>
                <a:latin typeface="Arial"/>
                <a:ea typeface="+mn-ea"/>
                <a:cs typeface="+mn-cs"/>
              </a:rPr>
              <a:t>: </a:t>
            </a:r>
            <a:r>
              <a:rPr lang="en-US" sz="2400" b="1" dirty="0" err="1">
                <a:solidFill>
                  <a:srgbClr val="2980B9"/>
                </a:solidFill>
                <a:latin typeface="Arial"/>
                <a:ea typeface="+mn-ea"/>
                <a:cs typeface="+mn-cs"/>
              </a:rPr>
              <a:t>RayBooster</a:t>
            </a:r>
            <a:r>
              <a:rPr lang="en-US" sz="2400" b="1" dirty="0">
                <a:solidFill>
                  <a:srgbClr val="2980B9"/>
                </a:solidFill>
                <a:latin typeface="Arial"/>
                <a:ea typeface="+mn-ea"/>
                <a:cs typeface="+mn-cs"/>
              </a:rPr>
              <a:t> bridges the architectural gap, fully integrated into Apache </a:t>
            </a:r>
            <a:r>
              <a:rPr lang="en-US" sz="2400" b="1" dirty="0" err="1">
                <a:solidFill>
                  <a:srgbClr val="2980B9"/>
                </a:solidFill>
                <a:latin typeface="Arial"/>
                <a:ea typeface="+mn-ea"/>
                <a:cs typeface="+mn-cs"/>
              </a:rPr>
              <a:t>SedonaDB</a:t>
            </a:r>
            <a:r>
              <a:rPr lang="en-US" sz="2400" b="1" dirty="0">
                <a:solidFill>
                  <a:srgbClr val="2980B9"/>
                </a:solidFill>
                <a:latin typeface="Arial"/>
                <a:ea typeface="+mn-ea"/>
                <a:cs typeface="+mn-cs"/>
              </a:rPr>
              <a:t>.</a:t>
            </a:r>
          </a:p>
          <a:p>
            <a:pPr marL="194310" indent="-182880">
              <a:spcBef>
                <a:spcPts val="800"/>
              </a:spcBef>
              <a:defRPr sz="1600" b="1" i="0">
                <a:solidFill>
                  <a:srgbClr val="2980B9"/>
                </a:solidFill>
                <a:latin typeface="Arial"/>
              </a:defRPr>
            </a:pPr>
            <a:endParaRPr lang="en-US" sz="2400" b="1" dirty="0">
              <a:solidFill>
                <a:srgbClr val="2980B9"/>
              </a:solidFill>
              <a:latin typeface="Arial"/>
              <a:ea typeface="+mn-ea"/>
              <a:cs typeface="+mn-cs"/>
            </a:endParaRPr>
          </a:p>
          <a:p>
            <a:pPr marL="194310" indent="-182880">
              <a:spcBef>
                <a:spcPts val="800"/>
              </a:spcBef>
              <a:defRPr sz="1600" b="1" i="0">
                <a:solidFill>
                  <a:srgbClr val="2980B9"/>
                </a:solidFill>
                <a:latin typeface="Arial"/>
              </a:defRPr>
            </a:pPr>
            <a:r>
              <a:rPr lang="en-US" sz="2400" b="1" dirty="0">
                <a:solidFill>
                  <a:srgbClr val="2980B9"/>
                </a:solidFill>
                <a:latin typeface="Arial"/>
                <a:ea typeface="+mn-ea"/>
                <a:cs typeface="+mn-cs"/>
              </a:rPr>
              <a:t>Results: Highly </a:t>
            </a:r>
            <a:r>
              <a:rPr lang="en-US" sz="2400" b="1" dirty="0">
                <a:solidFill>
                  <a:srgbClr val="FF0000"/>
                </a:solidFill>
                <a:latin typeface="Arial"/>
                <a:ea typeface="+mn-ea"/>
                <a:cs typeface="+mn-cs"/>
              </a:rPr>
              <a:t>efficient</a:t>
            </a:r>
            <a:r>
              <a:rPr lang="en-US" sz="2400" b="1" dirty="0">
                <a:solidFill>
                  <a:srgbClr val="2980B9"/>
                </a:solidFill>
                <a:latin typeface="Arial"/>
                <a:ea typeface="+mn-ea"/>
                <a:cs typeface="+mn-cs"/>
              </a:rPr>
              <a:t> and </a:t>
            </a:r>
            <a:r>
              <a:rPr lang="en-US" sz="2400" b="1" dirty="0">
                <a:solidFill>
                  <a:srgbClr val="FF0000"/>
                </a:solidFill>
                <a:latin typeface="Arial"/>
                <a:ea typeface="+mn-ea"/>
                <a:cs typeface="+mn-cs"/>
              </a:rPr>
              <a:t>cost-effective</a:t>
            </a:r>
            <a:r>
              <a:rPr lang="en-US" sz="2400" b="1" dirty="0">
                <a:solidFill>
                  <a:srgbClr val="2980B9"/>
                </a:solidFill>
                <a:latin typeface="Arial"/>
                <a:ea typeface="+mn-ea"/>
                <a:cs typeface="+mn-cs"/>
              </a:rPr>
              <a:t> engine for large-scale spatial analytics.</a:t>
            </a:r>
          </a:p>
          <a:p>
            <a:pPr marL="194310" indent="-182880">
              <a:spcBef>
                <a:spcPts val="800"/>
              </a:spcBef>
              <a:defRPr sz="1600" b="1" i="0">
                <a:solidFill>
                  <a:srgbClr val="2980B9"/>
                </a:solidFill>
                <a:latin typeface="Arial"/>
              </a:defRPr>
            </a:pPr>
            <a:endParaRPr lang="en-US" sz="2400" b="1" dirty="0">
              <a:solidFill>
                <a:srgbClr val="2980B9"/>
              </a:solidFill>
              <a:latin typeface="Arial"/>
              <a:ea typeface="+mn-ea"/>
              <a:cs typeface="+mn-cs"/>
            </a:endParaRPr>
          </a:p>
        </p:txBody>
      </p:sp>
      <p:pic>
        <p:nvPicPr>
          <p:cNvPr id="5" name="Picture 4">
            <a:extLst>
              <a:ext uri="{FF2B5EF4-FFF2-40B4-BE49-F238E27FC236}">
                <a16:creationId xmlns:a16="http://schemas.microsoft.com/office/drawing/2014/main" id="{EDB954DA-7619-6D14-812E-3199433C4B49}"/>
              </a:ext>
            </a:extLst>
          </p:cNvPr>
          <p:cNvPicPr>
            <a:picLocks noChangeAspect="1"/>
          </p:cNvPicPr>
          <p:nvPr/>
        </p:nvPicPr>
        <p:blipFill>
          <a:blip r:embed="rId2"/>
          <a:stretch>
            <a:fillRect/>
          </a:stretch>
        </p:blipFill>
        <p:spPr>
          <a:xfrm>
            <a:off x="790719" y="1778847"/>
            <a:ext cx="7772400" cy="384034"/>
          </a:xfrm>
          <a:prstGeom prst="rect">
            <a:avLst/>
          </a:prstGeom>
        </p:spPr>
      </p:pic>
    </p:spTree>
    <p:extLst>
      <p:ext uri="{BB962C8B-B14F-4D97-AF65-F5344CB8AC3E}">
        <p14:creationId xmlns:p14="http://schemas.microsoft.com/office/powerpoint/2010/main" val="1406334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horizontal)">
                                      <p:cBhvr>
                                        <p:cTn id="7" dur="500"/>
                                        <p:tgtEl>
                                          <p:spTgt spid="4">
                                            <p:txEl>
                                              <p:pRg st="0" end="0"/>
                                            </p:txEl>
                                          </p:spTgt>
                                        </p:tgtEl>
                                      </p:cBhvr>
                                    </p:animEffect>
                                  </p:childTnLst>
                                </p:cTn>
                              </p:par>
                              <p:par>
                                <p:cTn id="8" presetID="1"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3" presetClass="entr" presetSubtype="10" fill="hold" nodeType="clickEffect">
                                  <p:stCondLst>
                                    <p:cond delay="0"/>
                                  </p:stCondLst>
                                  <p:childTnLst>
                                    <p:set>
                                      <p:cBhvr>
                                        <p:cTn id="13" dur="1" fill="hold">
                                          <p:stCondLst>
                                            <p:cond delay="0"/>
                                          </p:stCondLst>
                                        </p:cTn>
                                        <p:tgtEl>
                                          <p:spTgt spid="4">
                                            <p:txEl>
                                              <p:pRg st="2" end="2"/>
                                            </p:txEl>
                                          </p:spTgt>
                                        </p:tgtEl>
                                        <p:attrNameLst>
                                          <p:attrName>style.visibility</p:attrName>
                                        </p:attrNameLst>
                                      </p:cBhvr>
                                      <p:to>
                                        <p:strVal val="visible"/>
                                      </p:to>
                                    </p:set>
                                    <p:animEffect transition="in" filter="blinds(horizontal)">
                                      <p:cBhvr>
                                        <p:cTn id="14" dur="500"/>
                                        <p:tgtEl>
                                          <p:spTgt spid="4">
                                            <p:txEl>
                                              <p:pRg st="2" end="2"/>
                                            </p:txEl>
                                          </p:spTgt>
                                        </p:tgtEl>
                                      </p:cBhvr>
                                    </p:animEffect>
                                  </p:childTnLst>
                                </p:cTn>
                              </p:par>
                              <p:par>
                                <p:cTn id="15" presetID="3" presetClass="entr" presetSubtype="10" fill="hold" nodeType="with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blinds(horizontal)">
                                      <p:cBhvr>
                                        <p:cTn id="17" dur="500"/>
                                        <p:tgtEl>
                                          <p:spTgt spid="4">
                                            <p:txEl>
                                              <p:pRg st="3" end="3"/>
                                            </p:txEl>
                                          </p:spTgt>
                                        </p:tgtEl>
                                      </p:cBhvr>
                                    </p:animEffect>
                                  </p:childTnLst>
                                </p:cTn>
                              </p:par>
                              <p:par>
                                <p:cTn id="18" presetID="3" presetClass="entr" presetSubtype="10" fill="hold" nodeType="withEffect">
                                  <p:stCondLst>
                                    <p:cond delay="0"/>
                                  </p:stCondLst>
                                  <p:childTnLst>
                                    <p:set>
                                      <p:cBhvr>
                                        <p:cTn id="19" dur="1" fill="hold">
                                          <p:stCondLst>
                                            <p:cond delay="0"/>
                                          </p:stCondLst>
                                        </p:cTn>
                                        <p:tgtEl>
                                          <p:spTgt spid="4">
                                            <p:txEl>
                                              <p:pRg st="4" end="4"/>
                                            </p:txEl>
                                          </p:spTgt>
                                        </p:tgtEl>
                                        <p:attrNameLst>
                                          <p:attrName>style.visibility</p:attrName>
                                        </p:attrNameLst>
                                      </p:cBhvr>
                                      <p:to>
                                        <p:strVal val="visible"/>
                                      </p:to>
                                    </p:set>
                                    <p:animEffect transition="in" filter="blinds(horizontal)">
                                      <p:cBhvr>
                                        <p:cTn id="20" dur="500"/>
                                        <p:tgtEl>
                                          <p:spTgt spid="4">
                                            <p:txEl>
                                              <p:pRg st="4" end="4"/>
                                            </p:txEl>
                                          </p:spTgt>
                                        </p:tgtEl>
                                      </p:cBhvr>
                                    </p:animEffect>
                                  </p:childTnLst>
                                </p:cTn>
                              </p:par>
                              <p:par>
                                <p:cTn id="21" presetID="3" presetClass="entr" presetSubtype="10" fill="hold" nodeType="with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animEffect transition="in" filter="blinds(horizontal)">
                                      <p:cBhvr>
                                        <p:cTn id="23" dur="500"/>
                                        <p:tgtEl>
                                          <p:spTgt spid="4">
                                            <p:txEl>
                                              <p:pRg st="5" end="5"/>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A91970-C6B2-5357-D244-3F192B10AF7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24EA003-7BFD-4AFC-2038-E8C866660D07}"/>
              </a:ext>
            </a:extLst>
          </p:cNvPr>
          <p:cNvSpPr>
            <a:spLocks noGrp="1"/>
          </p:cNvSpPr>
          <p:nvPr>
            <p:ph type="sldNum" sz="quarter" idx="12"/>
          </p:nvPr>
        </p:nvSpPr>
        <p:spPr>
          <a:xfrm>
            <a:off x="9448800" y="6492875"/>
            <a:ext cx="2743200" cy="365125"/>
          </a:xfrm>
        </p:spPr>
        <p:txBody>
          <a:bodyPr/>
          <a:lstStyle/>
          <a:p>
            <a:fld id="{C1D43E19-8CA0-9445-BFC5-15EE585FF4A3}" type="slidenum">
              <a:rPr lang="en-US" smtClean="0"/>
              <a:t>94</a:t>
            </a:fld>
            <a:endParaRPr lang="en-US"/>
          </a:p>
        </p:txBody>
      </p:sp>
      <p:sp>
        <p:nvSpPr>
          <p:cNvPr id="3" name="TextBox 2">
            <a:extLst>
              <a:ext uri="{FF2B5EF4-FFF2-40B4-BE49-F238E27FC236}">
                <a16:creationId xmlns:a16="http://schemas.microsoft.com/office/drawing/2014/main" id="{CC3E76E7-9D5E-097F-3BEB-A4ADAADE87F2}"/>
              </a:ext>
            </a:extLst>
          </p:cNvPr>
          <p:cNvSpPr txBox="1"/>
          <p:nvPr/>
        </p:nvSpPr>
        <p:spPr>
          <a:xfrm>
            <a:off x="469006" y="2816587"/>
            <a:ext cx="2512226" cy="830997"/>
          </a:xfrm>
          <a:prstGeom prst="rect">
            <a:avLst/>
          </a:prstGeom>
          <a:noFill/>
        </p:spPr>
        <p:txBody>
          <a:bodyPr wrap="none" rtlCol="0">
            <a:spAutoFit/>
          </a:bodyPr>
          <a:lstStyle/>
          <a:p>
            <a:r>
              <a:rPr lang="en-US" sz="4800" b="1" dirty="0">
                <a:solidFill>
                  <a:srgbClr val="BA0C2F"/>
                </a:solidFill>
                <a:latin typeface="Arial"/>
                <a:ea typeface="+mj-ea"/>
                <a:cs typeface="+mj-cs"/>
              </a:rPr>
              <a:t>Content</a:t>
            </a:r>
          </a:p>
        </p:txBody>
      </p:sp>
      <p:sp>
        <p:nvSpPr>
          <p:cNvPr id="5" name="TextBox 4">
            <a:extLst>
              <a:ext uri="{FF2B5EF4-FFF2-40B4-BE49-F238E27FC236}">
                <a16:creationId xmlns:a16="http://schemas.microsoft.com/office/drawing/2014/main" id="{D5A9C424-23C2-E793-6CA7-D845D04C9DCE}"/>
              </a:ext>
            </a:extLst>
          </p:cNvPr>
          <p:cNvSpPr txBox="1"/>
          <p:nvPr/>
        </p:nvSpPr>
        <p:spPr>
          <a:xfrm>
            <a:off x="3880624" y="354707"/>
            <a:ext cx="8311376" cy="6001643"/>
          </a:xfrm>
          <a:prstGeom prst="rect">
            <a:avLst/>
          </a:prstGeom>
          <a:noFill/>
        </p:spPr>
        <p:txBody>
          <a:bodyPr wrap="square">
            <a:spAutoFit/>
          </a:bodyPr>
          <a:lstStyle/>
          <a:p>
            <a:r>
              <a:rPr lang="en-US" sz="2400" b="1" dirty="0">
                <a:solidFill>
                  <a:schemeClr val="bg1">
                    <a:lumMod val="65000"/>
                  </a:schemeClr>
                </a:solidFill>
                <a:latin typeface="Arial"/>
                <a:ea typeface="+mj-ea"/>
                <a:cs typeface="+mj-cs"/>
              </a:rPr>
              <a:t>Chapter 0: Introduction</a:t>
            </a:r>
          </a:p>
          <a:p>
            <a:endParaRPr lang="en-US" sz="2400" b="1" dirty="0">
              <a:solidFill>
                <a:schemeClr val="bg1">
                  <a:lumMod val="65000"/>
                </a:schemeClr>
              </a:solidFill>
              <a:latin typeface="Arial"/>
              <a:ea typeface="+mj-ea"/>
              <a:cs typeface="+mj-cs"/>
            </a:endParaRPr>
          </a:p>
          <a:p>
            <a:r>
              <a:rPr lang="en-US" sz="2400" b="1" dirty="0">
                <a:solidFill>
                  <a:schemeClr val="bg1">
                    <a:lumMod val="65000"/>
                  </a:schemeClr>
                </a:solidFill>
                <a:latin typeface="Arial"/>
                <a:ea typeface="+mj-ea"/>
                <a:cs typeface="+mj-cs"/>
              </a:rPr>
              <a:t>Chapter 1: Ray-tracing Meets Spatial Databases</a:t>
            </a:r>
          </a:p>
          <a:p>
            <a:endParaRPr lang="en-US" sz="2400" b="1" dirty="0">
              <a:solidFill>
                <a:schemeClr val="bg1">
                  <a:lumMod val="65000"/>
                </a:schemeClr>
              </a:solidFill>
              <a:latin typeface="Arial"/>
              <a:ea typeface="+mj-ea"/>
              <a:cs typeface="+mj-cs"/>
            </a:endParaRPr>
          </a:p>
          <a:p>
            <a:r>
              <a:rPr lang="en-US" sz="2400" b="1" dirty="0">
                <a:solidFill>
                  <a:schemeClr val="bg1">
                    <a:lumMod val="65000"/>
                  </a:schemeClr>
                </a:solidFill>
                <a:latin typeface="Arial"/>
                <a:ea typeface="+mj-ea"/>
                <a:cs typeface="+mj-cs"/>
              </a:rPr>
              <a:t>Chapter 2: Ray-tracing Fundamentals</a:t>
            </a:r>
          </a:p>
          <a:p>
            <a:endParaRPr lang="en-US" sz="2400" b="1" dirty="0">
              <a:solidFill>
                <a:schemeClr val="bg1">
                  <a:lumMod val="65000"/>
                </a:schemeClr>
              </a:solidFill>
              <a:latin typeface="Arial"/>
              <a:ea typeface="+mj-ea"/>
              <a:cs typeface="+mj-cs"/>
            </a:endParaRPr>
          </a:p>
          <a:p>
            <a:r>
              <a:rPr lang="en-US" sz="2400" b="1" dirty="0">
                <a:solidFill>
                  <a:schemeClr val="bg1">
                    <a:lumMod val="65000"/>
                  </a:schemeClr>
                </a:solidFill>
                <a:latin typeface="Arial"/>
                <a:ea typeface="+mj-ea"/>
                <a:cs typeface="+mj-cs"/>
              </a:rPr>
              <a:t>Chapter 3: RT for Spatial Join</a:t>
            </a:r>
          </a:p>
          <a:p>
            <a:endParaRPr lang="en-US" sz="2400" b="1" dirty="0">
              <a:solidFill>
                <a:schemeClr val="bg1">
                  <a:lumMod val="65000"/>
                </a:schemeClr>
              </a:solidFill>
              <a:latin typeface="Arial"/>
              <a:ea typeface="+mj-ea"/>
              <a:cs typeface="+mj-cs"/>
            </a:endParaRPr>
          </a:p>
          <a:p>
            <a:r>
              <a:rPr lang="en-US" sz="2400" b="1" dirty="0">
                <a:solidFill>
                  <a:schemeClr val="bg1">
                    <a:lumMod val="65000"/>
                  </a:schemeClr>
                </a:solidFill>
                <a:latin typeface="Arial"/>
                <a:ea typeface="+mj-ea"/>
                <a:cs typeface="+mj-cs"/>
              </a:rPr>
              <a:t>Chapter 4: RT for Spatial Indexing</a:t>
            </a:r>
          </a:p>
          <a:p>
            <a:endParaRPr lang="en-US" sz="2400" b="1" dirty="0">
              <a:solidFill>
                <a:schemeClr val="bg1">
                  <a:lumMod val="65000"/>
                </a:schemeClr>
              </a:solidFill>
              <a:latin typeface="Arial"/>
              <a:ea typeface="+mj-ea"/>
              <a:cs typeface="+mj-cs"/>
            </a:endParaRPr>
          </a:p>
          <a:p>
            <a:r>
              <a:rPr lang="en-US" sz="2400" b="1" dirty="0">
                <a:solidFill>
                  <a:schemeClr val="bg1">
                    <a:lumMod val="65000"/>
                  </a:schemeClr>
                </a:solidFill>
                <a:latin typeface="Arial"/>
                <a:ea typeface="+mj-ea"/>
                <a:cs typeface="+mj-cs"/>
              </a:rPr>
              <a:t>Chapter 5: RT for Spatial Functions (Case Study: </a:t>
            </a:r>
            <a:r>
              <a:rPr lang="en-US" sz="2400" b="1" dirty="0" err="1">
                <a:solidFill>
                  <a:schemeClr val="bg1">
                    <a:lumMod val="65000"/>
                  </a:schemeClr>
                </a:solidFill>
                <a:latin typeface="Arial"/>
                <a:ea typeface="+mj-ea"/>
                <a:cs typeface="+mj-cs"/>
              </a:rPr>
              <a:t>Hausdorff</a:t>
            </a:r>
            <a:r>
              <a:rPr lang="en-US" sz="2400" b="1" dirty="0">
                <a:solidFill>
                  <a:schemeClr val="bg1">
                    <a:lumMod val="65000"/>
                  </a:schemeClr>
                </a:solidFill>
                <a:latin typeface="Arial"/>
                <a:ea typeface="+mj-ea"/>
                <a:cs typeface="+mj-cs"/>
              </a:rPr>
              <a:t> Distance)</a:t>
            </a:r>
          </a:p>
          <a:p>
            <a:endParaRPr lang="en-US" sz="2400" b="1" dirty="0">
              <a:solidFill>
                <a:schemeClr val="bg1">
                  <a:lumMod val="65000"/>
                </a:schemeClr>
              </a:solidFill>
              <a:latin typeface="Arial"/>
              <a:ea typeface="+mj-ea"/>
              <a:cs typeface="+mj-cs"/>
            </a:endParaRPr>
          </a:p>
          <a:p>
            <a:r>
              <a:rPr lang="en-US" sz="2400" b="1" dirty="0">
                <a:solidFill>
                  <a:schemeClr val="bg1">
                    <a:lumMod val="65000"/>
                  </a:schemeClr>
                </a:solidFill>
                <a:latin typeface="Arial"/>
                <a:ea typeface="+mj-ea"/>
                <a:cs typeface="+mj-cs"/>
              </a:rPr>
              <a:t>Chapter 6: RT in Action: Integrating RT into </a:t>
            </a:r>
            <a:r>
              <a:rPr lang="en-US" sz="2400" b="1" dirty="0" err="1">
                <a:solidFill>
                  <a:schemeClr val="bg1">
                    <a:lumMod val="65000"/>
                  </a:schemeClr>
                </a:solidFill>
                <a:latin typeface="Arial"/>
                <a:ea typeface="+mj-ea"/>
                <a:cs typeface="+mj-cs"/>
              </a:rPr>
              <a:t>SedonaDB</a:t>
            </a:r>
            <a:endParaRPr lang="en-US" sz="2400" b="1" dirty="0">
              <a:solidFill>
                <a:schemeClr val="bg1">
                  <a:lumMod val="65000"/>
                </a:schemeClr>
              </a:solidFill>
              <a:latin typeface="Arial"/>
              <a:ea typeface="+mj-ea"/>
              <a:cs typeface="+mj-cs"/>
            </a:endParaRPr>
          </a:p>
          <a:p>
            <a:endParaRPr lang="en-US" sz="2400" b="1" dirty="0">
              <a:solidFill>
                <a:schemeClr val="bg1">
                  <a:lumMod val="65000"/>
                </a:schemeClr>
              </a:solidFill>
              <a:latin typeface="Arial"/>
              <a:ea typeface="+mj-ea"/>
              <a:cs typeface="+mj-cs"/>
            </a:endParaRPr>
          </a:p>
          <a:p>
            <a:r>
              <a:rPr lang="en-US" sz="2400" b="1" dirty="0">
                <a:solidFill>
                  <a:srgbClr val="BA0C2F"/>
                </a:solidFill>
                <a:latin typeface="Arial"/>
              </a:rPr>
              <a:t>Conclusion: Summary &amp; Key Takeaways</a:t>
            </a:r>
          </a:p>
        </p:txBody>
      </p:sp>
    </p:spTree>
    <p:extLst>
      <p:ext uri="{BB962C8B-B14F-4D97-AF65-F5344CB8AC3E}">
        <p14:creationId xmlns:p14="http://schemas.microsoft.com/office/powerpoint/2010/main" val="2923717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withEffect">
                                  <p:stCondLst>
                                    <p:cond delay="0"/>
                                  </p:stCondLst>
                                  <p:childTnLst>
                                    <p:animEffect transition="out" filter="fade">
                                      <p:cBhvr>
                                        <p:cTn id="6" dur="500" tmFilter="0, 0; .2, .5; .8, .5; 1, 0"/>
                                        <p:tgtEl>
                                          <p:spTgt spid="5">
                                            <p:txEl>
                                              <p:pRg st="14" end="14"/>
                                            </p:txEl>
                                          </p:spTgt>
                                        </p:tgtEl>
                                      </p:cBhvr>
                                    </p:animEffect>
                                    <p:animScale>
                                      <p:cBhvr>
                                        <p:cTn id="7" dur="250" autoRev="1" fill="hold"/>
                                        <p:tgtEl>
                                          <p:spTgt spid="5">
                                            <p:txEl>
                                              <p:pRg st="14" end="14"/>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D3B0F0-AB2A-E170-2CAF-8A62CFAB9EA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43ABDF2-96A3-B116-EAE8-9DC8C6A0E51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95</a:t>
            </a:fld>
            <a:endParaRPr lang="en-US"/>
          </a:p>
        </p:txBody>
      </p:sp>
      <p:sp>
        <p:nvSpPr>
          <p:cNvPr id="3" name="Title 2">
            <a:extLst>
              <a:ext uri="{FF2B5EF4-FFF2-40B4-BE49-F238E27FC236}">
                <a16:creationId xmlns:a16="http://schemas.microsoft.com/office/drawing/2014/main" id="{5870D4D6-1E8F-83BF-51C1-32480F6935C0}"/>
              </a:ext>
            </a:extLst>
          </p:cNvPr>
          <p:cNvSpPr>
            <a:spLocks noGrp="1"/>
          </p:cNvSpPr>
          <p:nvPr>
            <p:ph type="title"/>
          </p:nvPr>
        </p:nvSpPr>
        <p:spPr/>
        <p:txBody>
          <a:bodyPr/>
          <a:lstStyle/>
          <a:p>
            <a:r>
              <a:rPr lang="en-US" sz="3600" dirty="0">
                <a:solidFill>
                  <a:srgbClr val="BA0C2F"/>
                </a:solidFill>
                <a:latin typeface="Arial"/>
              </a:rPr>
              <a:t>Summary &amp; Key Takeaways</a:t>
            </a:r>
            <a:endParaRPr lang="en-US" dirty="0"/>
          </a:p>
        </p:txBody>
      </p:sp>
      <p:sp>
        <p:nvSpPr>
          <p:cNvPr id="5" name="Content Placeholder 4">
            <a:extLst>
              <a:ext uri="{FF2B5EF4-FFF2-40B4-BE49-F238E27FC236}">
                <a16:creationId xmlns:a16="http://schemas.microsoft.com/office/drawing/2014/main" id="{4E5E84EB-6F8A-E9EB-8545-3A4CE43EDD78}"/>
              </a:ext>
            </a:extLst>
          </p:cNvPr>
          <p:cNvSpPr>
            <a:spLocks noGrp="1"/>
          </p:cNvSpPr>
          <p:nvPr>
            <p:ph sz="half" idx="1"/>
          </p:nvPr>
        </p:nvSpPr>
        <p:spPr>
          <a:xfrm>
            <a:off x="571500" y="1121789"/>
            <a:ext cx="11485382" cy="5816338"/>
          </a:xfrm>
        </p:spPr>
        <p:txBody>
          <a:bodyPr>
            <a:normAutofit lnSpcReduction="10000"/>
          </a:bodyPr>
          <a:lstStyle/>
          <a:p>
            <a:pPr marL="194310" indent="-182880">
              <a:lnSpc>
                <a:spcPct val="110000"/>
              </a:lnSpc>
              <a:spcBef>
                <a:spcPts val="800"/>
              </a:spcBef>
              <a:defRPr sz="1600" b="1" i="0">
                <a:solidFill>
                  <a:srgbClr val="2980B9"/>
                </a:solidFill>
                <a:latin typeface="Arial"/>
              </a:defRPr>
            </a:pPr>
            <a:r>
              <a:rPr lang="en-US" sz="2200" b="1" dirty="0">
                <a:solidFill>
                  <a:srgbClr val="2980B9"/>
                </a:solidFill>
                <a:latin typeface="Arial"/>
                <a:ea typeface="+mn-ea"/>
                <a:cs typeface="+mn-cs"/>
              </a:rPr>
              <a:t>RT-cores make BVH traversals superfast</a:t>
            </a:r>
            <a:endParaRPr lang="en-US" sz="2200" b="1" dirty="0">
              <a:solidFill>
                <a:srgbClr val="2980B9"/>
              </a:solidFill>
              <a:latin typeface="Arial"/>
            </a:endParaRPr>
          </a:p>
          <a:p>
            <a:pPr marL="194310" lvl="0" indent="-182880">
              <a:lnSpc>
                <a:spcPct val="110000"/>
              </a:lnSpc>
              <a:spcBef>
                <a:spcPts val="800"/>
              </a:spcBef>
              <a:defRPr sz="1600" b="1" i="0">
                <a:solidFill>
                  <a:srgbClr val="2980B9"/>
                </a:solidFill>
                <a:latin typeface="Arial"/>
              </a:defRPr>
            </a:pPr>
            <a:endParaRPr lang="en-US" sz="2200" b="1" dirty="0">
              <a:solidFill>
                <a:srgbClr val="2980B9"/>
              </a:solidFill>
              <a:latin typeface="Arial"/>
              <a:ea typeface="+mn-ea"/>
              <a:cs typeface="+mn-cs"/>
            </a:endParaRPr>
          </a:p>
          <a:p>
            <a:pPr marL="194310" lvl="0" indent="-182880">
              <a:lnSpc>
                <a:spcPct val="110000"/>
              </a:lnSpc>
              <a:spcBef>
                <a:spcPts val="800"/>
              </a:spcBef>
              <a:defRPr sz="1600" b="1" i="0">
                <a:solidFill>
                  <a:srgbClr val="2980B9"/>
                </a:solidFill>
                <a:latin typeface="Arial"/>
              </a:defRPr>
            </a:pPr>
            <a:r>
              <a:rPr lang="en-US" sz="2200" b="1" dirty="0">
                <a:solidFill>
                  <a:srgbClr val="2980B9"/>
                </a:solidFill>
                <a:latin typeface="Arial"/>
                <a:ea typeface="+mn-ea"/>
                <a:cs typeface="+mn-cs"/>
              </a:rPr>
              <a:t>We have successfully repurposed this device to accelerate Spatial Databases by targeting the following topics:</a:t>
            </a:r>
          </a:p>
          <a:p>
            <a:pPr marL="411480" lvl="1">
              <a:lnSpc>
                <a:spcPct val="110000"/>
              </a:lnSpc>
              <a:buFont typeface="Wingdings" pitchFamily="2" charset="2"/>
              <a:buChar char="§"/>
              <a:defRPr sz="1400" b="0" i="0">
                <a:solidFill>
                  <a:srgbClr val="34495E"/>
                </a:solidFill>
                <a:latin typeface="Arial"/>
              </a:defRPr>
            </a:pPr>
            <a:r>
              <a:rPr lang="en-US" sz="1700" dirty="0">
                <a:solidFill>
                  <a:srgbClr val="4B5563"/>
                </a:solidFill>
                <a:latin typeface="Arial"/>
              </a:rPr>
              <a:t>Spatial Joins Techniques: </a:t>
            </a:r>
            <a:r>
              <a:rPr lang="en-US" sz="1700" dirty="0" err="1">
                <a:solidFill>
                  <a:srgbClr val="4B5563"/>
                </a:solidFill>
                <a:latin typeface="Arial"/>
              </a:rPr>
              <a:t>RayJoin</a:t>
            </a:r>
            <a:endParaRPr lang="en-US" sz="1700" dirty="0">
              <a:solidFill>
                <a:srgbClr val="4B5563"/>
              </a:solidFill>
              <a:latin typeface="Arial"/>
            </a:endParaRPr>
          </a:p>
          <a:p>
            <a:pPr marL="411480" lvl="1">
              <a:lnSpc>
                <a:spcPct val="110000"/>
              </a:lnSpc>
              <a:buFont typeface="Wingdings" pitchFamily="2" charset="2"/>
              <a:buChar char="§"/>
              <a:defRPr sz="1400" b="0" i="0">
                <a:solidFill>
                  <a:srgbClr val="34495E"/>
                </a:solidFill>
                <a:latin typeface="Arial"/>
              </a:defRPr>
            </a:pPr>
            <a:r>
              <a:rPr lang="en-US" sz="1700" dirty="0">
                <a:solidFill>
                  <a:srgbClr val="4B5563"/>
                </a:solidFill>
                <a:latin typeface="Arial"/>
              </a:rPr>
              <a:t>General-purpose Spatial Index: </a:t>
            </a:r>
            <a:r>
              <a:rPr lang="en-US" sz="1700" dirty="0" err="1">
                <a:solidFill>
                  <a:srgbClr val="4B5563"/>
                </a:solidFill>
                <a:latin typeface="Arial"/>
              </a:rPr>
              <a:t>LibRTS</a:t>
            </a:r>
            <a:endParaRPr lang="en-US" sz="1700" dirty="0">
              <a:solidFill>
                <a:srgbClr val="4B5563"/>
              </a:solidFill>
              <a:latin typeface="Arial"/>
            </a:endParaRPr>
          </a:p>
          <a:p>
            <a:pPr marL="411480" lvl="1">
              <a:lnSpc>
                <a:spcPct val="110000"/>
              </a:lnSpc>
              <a:buFont typeface="Wingdings" pitchFamily="2" charset="2"/>
              <a:buChar char="§"/>
              <a:defRPr sz="1400" b="0" i="0">
                <a:solidFill>
                  <a:srgbClr val="34495E"/>
                </a:solidFill>
                <a:latin typeface="Arial"/>
              </a:defRPr>
            </a:pPr>
            <a:r>
              <a:rPr lang="en-US" sz="1700" dirty="0">
                <a:solidFill>
                  <a:srgbClr val="4B5563"/>
                </a:solidFill>
                <a:latin typeface="Arial"/>
              </a:rPr>
              <a:t>Spatial Function – </a:t>
            </a:r>
            <a:r>
              <a:rPr lang="en-US" sz="1700" dirty="0" err="1">
                <a:solidFill>
                  <a:srgbClr val="4B5563"/>
                </a:solidFill>
                <a:latin typeface="Arial"/>
              </a:rPr>
              <a:t>Hausdorff</a:t>
            </a:r>
            <a:r>
              <a:rPr lang="en-US" sz="1700" dirty="0">
                <a:solidFill>
                  <a:srgbClr val="4B5563"/>
                </a:solidFill>
                <a:latin typeface="Arial"/>
              </a:rPr>
              <a:t> Distance: X-HD</a:t>
            </a:r>
          </a:p>
          <a:p>
            <a:pPr marL="411480" lvl="1">
              <a:lnSpc>
                <a:spcPct val="110000"/>
              </a:lnSpc>
              <a:buFont typeface="Wingdings" pitchFamily="2" charset="2"/>
              <a:buChar char="§"/>
              <a:defRPr sz="1400" b="0" i="0">
                <a:solidFill>
                  <a:srgbClr val="34495E"/>
                </a:solidFill>
                <a:latin typeface="Arial"/>
              </a:defRPr>
            </a:pPr>
            <a:r>
              <a:rPr lang="en-US" sz="1700" dirty="0">
                <a:solidFill>
                  <a:srgbClr val="4B5563"/>
                </a:solidFill>
                <a:latin typeface="Arial"/>
              </a:rPr>
              <a:t>RT-acceleration in </a:t>
            </a:r>
            <a:r>
              <a:rPr lang="en-US" sz="1700" dirty="0" err="1">
                <a:solidFill>
                  <a:srgbClr val="4B5563"/>
                </a:solidFill>
                <a:latin typeface="Arial"/>
              </a:rPr>
              <a:t>SedonaDB</a:t>
            </a:r>
            <a:r>
              <a:rPr lang="en-US" sz="1700" dirty="0">
                <a:solidFill>
                  <a:srgbClr val="4B5563"/>
                </a:solidFill>
                <a:latin typeface="Arial"/>
              </a:rPr>
              <a:t>: </a:t>
            </a:r>
            <a:r>
              <a:rPr lang="en-US" sz="1700" dirty="0" err="1">
                <a:solidFill>
                  <a:srgbClr val="4B5563"/>
                </a:solidFill>
                <a:latin typeface="Arial"/>
              </a:rPr>
              <a:t>RayBooster</a:t>
            </a:r>
            <a:endParaRPr lang="en-US" sz="1700" dirty="0">
              <a:solidFill>
                <a:srgbClr val="4B5563"/>
              </a:solidFill>
              <a:latin typeface="Arial"/>
            </a:endParaRPr>
          </a:p>
          <a:p>
            <a:pPr marL="194310" lvl="0" indent="-182880">
              <a:lnSpc>
                <a:spcPct val="110000"/>
              </a:lnSpc>
              <a:spcBef>
                <a:spcPts val="800"/>
              </a:spcBef>
              <a:defRPr sz="1600" b="1" i="0">
                <a:solidFill>
                  <a:srgbClr val="2980B9"/>
                </a:solidFill>
                <a:latin typeface="Arial"/>
              </a:defRPr>
            </a:pPr>
            <a:endParaRPr lang="en-US" sz="2200" b="1" dirty="0">
              <a:solidFill>
                <a:srgbClr val="2980B9"/>
              </a:solidFill>
              <a:latin typeface="Arial"/>
              <a:ea typeface="+mn-ea"/>
              <a:cs typeface="+mn-cs"/>
            </a:endParaRPr>
          </a:p>
          <a:p>
            <a:pPr marL="194310" lvl="0" indent="-182880">
              <a:lnSpc>
                <a:spcPct val="110000"/>
              </a:lnSpc>
              <a:spcBef>
                <a:spcPts val="800"/>
              </a:spcBef>
              <a:defRPr sz="1600" b="1" i="0">
                <a:solidFill>
                  <a:srgbClr val="2980B9"/>
                </a:solidFill>
                <a:latin typeface="Arial"/>
              </a:defRPr>
            </a:pPr>
            <a:r>
              <a:rPr lang="en-US" sz="2200" b="1" dirty="0">
                <a:solidFill>
                  <a:srgbClr val="2980B9"/>
                </a:solidFill>
                <a:latin typeface="Arial"/>
                <a:ea typeface="+mn-ea"/>
                <a:cs typeface="+mn-cs"/>
              </a:rPr>
              <a:t>Our research prototypes have been merged into the production system </a:t>
            </a:r>
            <a:r>
              <a:rPr lang="en-US" sz="2200" b="1" dirty="0" err="1">
                <a:solidFill>
                  <a:srgbClr val="2980B9"/>
                </a:solidFill>
                <a:latin typeface="Arial"/>
                <a:ea typeface="+mn-ea"/>
                <a:cs typeface="+mn-cs"/>
              </a:rPr>
              <a:t>SedonaDB</a:t>
            </a:r>
            <a:r>
              <a:rPr lang="en-US" sz="2200" b="1" dirty="0">
                <a:solidFill>
                  <a:srgbClr val="2980B9"/>
                </a:solidFill>
                <a:latin typeface="Arial"/>
                <a:ea typeface="+mn-ea"/>
                <a:cs typeface="+mn-cs"/>
              </a:rPr>
              <a:t> </a:t>
            </a:r>
          </a:p>
          <a:p>
            <a:pPr marL="411480" lvl="1">
              <a:lnSpc>
                <a:spcPct val="110000"/>
              </a:lnSpc>
              <a:buFont typeface="Wingdings" pitchFamily="2" charset="2"/>
              <a:buChar char="§"/>
              <a:defRPr sz="1400" b="0" i="0">
                <a:solidFill>
                  <a:srgbClr val="34495E"/>
                </a:solidFill>
                <a:latin typeface="Arial"/>
              </a:defRPr>
            </a:pPr>
            <a:r>
              <a:rPr lang="en-US" sz="1800" dirty="0">
                <a:solidFill>
                  <a:srgbClr val="4B5563"/>
                </a:solidFill>
                <a:latin typeface="Arial"/>
              </a:rPr>
              <a:t>This low-latency spatial database plays unique roles for interactive users </a:t>
            </a:r>
          </a:p>
          <a:p>
            <a:pPr marL="411480" lvl="1">
              <a:lnSpc>
                <a:spcPct val="110000"/>
              </a:lnSpc>
              <a:buFont typeface="Wingdings" pitchFamily="2" charset="2"/>
              <a:buChar char="§"/>
              <a:defRPr sz="1400" b="0" i="0">
                <a:solidFill>
                  <a:srgbClr val="34495E"/>
                </a:solidFill>
                <a:latin typeface="Arial"/>
              </a:defRPr>
            </a:pPr>
            <a:r>
              <a:rPr lang="en-US" sz="1800" dirty="0">
                <a:solidFill>
                  <a:srgbClr val="4B5563"/>
                </a:solidFill>
                <a:latin typeface="Arial"/>
              </a:rPr>
              <a:t>For details, you are welcome to attend Liang’s presentation on </a:t>
            </a:r>
            <a:r>
              <a:rPr lang="en-US" sz="1800" dirty="0" err="1">
                <a:solidFill>
                  <a:srgbClr val="4B5563"/>
                </a:solidFill>
                <a:latin typeface="Arial"/>
              </a:rPr>
              <a:t>RayBooster</a:t>
            </a:r>
            <a:r>
              <a:rPr lang="en-US" sz="1800" dirty="0">
                <a:solidFill>
                  <a:srgbClr val="4B5563"/>
                </a:solidFill>
                <a:latin typeface="Arial"/>
              </a:rPr>
              <a:t> this afternoon</a:t>
            </a:r>
          </a:p>
          <a:p>
            <a:pPr marL="194310" indent="-182880">
              <a:lnSpc>
                <a:spcPct val="110000"/>
              </a:lnSpc>
              <a:spcBef>
                <a:spcPts val="800"/>
              </a:spcBef>
              <a:defRPr sz="1600" b="1" i="0">
                <a:solidFill>
                  <a:srgbClr val="2980B9"/>
                </a:solidFill>
                <a:latin typeface="Arial"/>
              </a:defRPr>
            </a:pPr>
            <a:endParaRPr lang="en-US" sz="2200" b="1" dirty="0">
              <a:solidFill>
                <a:srgbClr val="2980B9"/>
              </a:solidFill>
              <a:latin typeface="Arial"/>
              <a:ea typeface="+mn-ea"/>
              <a:cs typeface="+mn-cs"/>
            </a:endParaRPr>
          </a:p>
          <a:p>
            <a:pPr marL="194310" indent="-182880">
              <a:lnSpc>
                <a:spcPct val="110000"/>
              </a:lnSpc>
              <a:spcBef>
                <a:spcPts val="800"/>
              </a:spcBef>
              <a:defRPr sz="1600" b="1" i="0">
                <a:solidFill>
                  <a:srgbClr val="2980B9"/>
                </a:solidFill>
                <a:latin typeface="Arial"/>
              </a:defRPr>
            </a:pPr>
            <a:r>
              <a:rPr lang="en-US" sz="2200" b="1" dirty="0" err="1">
                <a:solidFill>
                  <a:srgbClr val="2980B9"/>
                </a:solidFill>
                <a:latin typeface="Arial"/>
                <a:ea typeface="+mn-ea"/>
                <a:cs typeface="+mn-cs"/>
              </a:rPr>
              <a:t>SedonaDB’s</a:t>
            </a:r>
            <a:r>
              <a:rPr lang="en-US" sz="2200" b="1" dirty="0">
                <a:solidFill>
                  <a:srgbClr val="2980B9"/>
                </a:solidFill>
                <a:latin typeface="Arial"/>
                <a:ea typeface="+mn-ea"/>
                <a:cs typeface="+mn-cs"/>
              </a:rPr>
              <a:t> software link: </a:t>
            </a:r>
            <a:r>
              <a:rPr lang="en-US" sz="2200" b="1" u="sng" dirty="0">
                <a:solidFill>
                  <a:srgbClr val="0432FF"/>
                </a:solidFill>
                <a:latin typeface="Arial"/>
                <a:ea typeface="+mn-ea"/>
                <a:cs typeface="+mn-cs"/>
              </a:rPr>
              <a:t>https://</a:t>
            </a:r>
            <a:r>
              <a:rPr lang="en-US" sz="2200" b="1" u="sng" dirty="0" err="1">
                <a:solidFill>
                  <a:srgbClr val="0432FF"/>
                </a:solidFill>
                <a:latin typeface="Arial"/>
                <a:ea typeface="+mn-ea"/>
                <a:cs typeface="+mn-cs"/>
              </a:rPr>
              <a:t>github.com</a:t>
            </a:r>
            <a:r>
              <a:rPr lang="en-US" sz="2200" b="1" u="sng" dirty="0">
                <a:solidFill>
                  <a:srgbClr val="0432FF"/>
                </a:solidFill>
                <a:latin typeface="Arial"/>
                <a:ea typeface="+mn-ea"/>
                <a:cs typeface="+mn-cs"/>
              </a:rPr>
              <a:t>/</a:t>
            </a:r>
            <a:r>
              <a:rPr lang="en-US" sz="2200" b="1" u="sng" dirty="0" err="1">
                <a:solidFill>
                  <a:srgbClr val="0432FF"/>
                </a:solidFill>
                <a:latin typeface="Arial"/>
                <a:ea typeface="+mn-ea"/>
                <a:cs typeface="+mn-cs"/>
              </a:rPr>
              <a:t>apache</a:t>
            </a:r>
            <a:r>
              <a:rPr lang="en-US" sz="2200" b="1" u="sng" dirty="0">
                <a:solidFill>
                  <a:srgbClr val="0432FF"/>
                </a:solidFill>
                <a:latin typeface="Arial"/>
                <a:ea typeface="+mn-ea"/>
                <a:cs typeface="+mn-cs"/>
              </a:rPr>
              <a:t>/</a:t>
            </a:r>
            <a:r>
              <a:rPr lang="en-US" sz="2200" b="1" u="sng" dirty="0" err="1">
                <a:solidFill>
                  <a:srgbClr val="0432FF"/>
                </a:solidFill>
                <a:latin typeface="Arial"/>
                <a:ea typeface="+mn-ea"/>
                <a:cs typeface="+mn-cs"/>
              </a:rPr>
              <a:t>sedona-db</a:t>
            </a:r>
            <a:endParaRPr lang="en-US" sz="2200" b="1" u="sng" dirty="0">
              <a:solidFill>
                <a:srgbClr val="0432FF"/>
              </a:solidFill>
              <a:latin typeface="Arial"/>
              <a:ea typeface="+mn-ea"/>
              <a:cs typeface="+mn-cs"/>
            </a:endParaRPr>
          </a:p>
          <a:p>
            <a:pPr marL="411480" lvl="1">
              <a:lnSpc>
                <a:spcPct val="110000"/>
              </a:lnSpc>
              <a:buFont typeface="Wingdings" pitchFamily="2" charset="2"/>
              <a:buChar char="§"/>
              <a:defRPr sz="1400" b="0" i="0">
                <a:solidFill>
                  <a:srgbClr val="34495E"/>
                </a:solidFill>
                <a:latin typeface="Arial"/>
              </a:defRPr>
            </a:pPr>
            <a:r>
              <a:rPr lang="en-US" sz="1800" dirty="0">
                <a:solidFill>
                  <a:srgbClr val="4B5563"/>
                </a:solidFill>
                <a:latin typeface="Arial"/>
              </a:rPr>
              <a:t>Please send us your feedback for us to further improve the system</a:t>
            </a:r>
          </a:p>
          <a:p>
            <a:endParaRPr lang="en-US" b="1" dirty="0">
              <a:solidFill>
                <a:srgbClr val="2980B9"/>
              </a:solidFill>
              <a:latin typeface="Arial"/>
            </a:endParaRPr>
          </a:p>
        </p:txBody>
      </p:sp>
    </p:spTree>
    <p:extLst>
      <p:ext uri="{BB962C8B-B14F-4D97-AF65-F5344CB8AC3E}">
        <p14:creationId xmlns:p14="http://schemas.microsoft.com/office/powerpoint/2010/main" val="647821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8" end="8"/>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5">
                                            <p:txEl>
                                              <p:pRg st="9" end="9"/>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
                                            <p:txEl>
                                              <p:pRg st="12" end="12"/>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5">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6032A63-FD50-BDC8-CC5E-93DBB38C45E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96</a:t>
            </a:fld>
            <a:endParaRPr lang="en-US"/>
          </a:p>
        </p:txBody>
      </p:sp>
      <p:sp>
        <p:nvSpPr>
          <p:cNvPr id="3" name="Title 2">
            <a:extLst>
              <a:ext uri="{FF2B5EF4-FFF2-40B4-BE49-F238E27FC236}">
                <a16:creationId xmlns:a16="http://schemas.microsoft.com/office/drawing/2014/main" id="{24D3BC37-4A3F-7D3C-1785-EB25DF57EBC2}"/>
              </a:ext>
            </a:extLst>
          </p:cNvPr>
          <p:cNvSpPr>
            <a:spLocks noGrp="1"/>
          </p:cNvSpPr>
          <p:nvPr>
            <p:ph type="title"/>
          </p:nvPr>
        </p:nvSpPr>
        <p:spPr/>
        <p:txBody>
          <a:bodyPr/>
          <a:lstStyle/>
          <a:p>
            <a:r>
              <a:rPr lang="en-US" dirty="0"/>
              <a:t>BVH Tree Traversal on the GPU</a:t>
            </a:r>
          </a:p>
        </p:txBody>
      </p:sp>
      <p:sp>
        <p:nvSpPr>
          <p:cNvPr id="4" name="Content Placeholder 3">
            <a:extLst>
              <a:ext uri="{FF2B5EF4-FFF2-40B4-BE49-F238E27FC236}">
                <a16:creationId xmlns:a16="http://schemas.microsoft.com/office/drawing/2014/main" id="{695CC90A-9D5D-F510-F92A-56B5768032DD}"/>
              </a:ext>
            </a:extLst>
          </p:cNvPr>
          <p:cNvSpPr>
            <a:spLocks noGrp="1"/>
          </p:cNvSpPr>
          <p:nvPr>
            <p:ph sz="half" idx="1"/>
          </p:nvPr>
        </p:nvSpPr>
        <p:spPr>
          <a:xfrm>
            <a:off x="571500" y="1379601"/>
            <a:ext cx="5507354" cy="4949761"/>
          </a:xfrm>
        </p:spPr>
        <p:txBody>
          <a:bodyPr>
            <a:normAutofit lnSpcReduction="10000"/>
          </a:bodyPr>
          <a:lstStyle/>
          <a:p>
            <a:pPr marL="194310" indent="-182880">
              <a:spcBef>
                <a:spcPts val="800"/>
              </a:spcBef>
              <a:defRPr sz="1600" b="1" i="0">
                <a:solidFill>
                  <a:srgbClr val="2980B9"/>
                </a:solidFill>
                <a:latin typeface="Arial"/>
              </a:defRPr>
            </a:pPr>
            <a:r>
              <a:rPr lang="en-US" sz="1600" b="1" dirty="0">
                <a:solidFill>
                  <a:srgbClr val="2980B9"/>
                </a:solidFill>
                <a:latin typeface="Arial"/>
                <a:ea typeface="+mn-ea"/>
                <a:cs typeface="+mn-cs"/>
              </a:rPr>
              <a:t>Key Bottlenecks:</a:t>
            </a:r>
          </a:p>
          <a:p>
            <a:pPr marL="411480" lvl="1">
              <a:lnSpc>
                <a:spcPct val="120000"/>
              </a:lnSpc>
              <a:buFont typeface="Wingdings" pitchFamily="2" charset="2"/>
              <a:buChar char="§"/>
              <a:defRPr sz="1400" b="0" i="0">
                <a:solidFill>
                  <a:srgbClr val="34495E"/>
                </a:solidFill>
                <a:latin typeface="Arial"/>
              </a:defRPr>
            </a:pPr>
            <a:r>
              <a:rPr lang="en-US" sz="1500" dirty="0">
                <a:solidFill>
                  <a:srgbClr val="4B5563"/>
                </a:solidFill>
                <a:latin typeface="Arial"/>
              </a:rPr>
              <a:t>Pointer Chasing &amp; Cache Thrashing: Tree nodes are scattered in memory. Following child pointers results in random, non-coalesced memory accesses, causing massive latency stalls.</a:t>
            </a:r>
          </a:p>
          <a:p>
            <a:pPr marL="411480" lvl="1">
              <a:lnSpc>
                <a:spcPct val="120000"/>
              </a:lnSpc>
              <a:buFont typeface="Wingdings" pitchFamily="2" charset="2"/>
              <a:buChar char="§"/>
              <a:defRPr sz="1400" b="0" i="0">
                <a:solidFill>
                  <a:srgbClr val="34495E"/>
                </a:solidFill>
                <a:latin typeface="Arial"/>
              </a:defRPr>
            </a:pPr>
            <a:r>
              <a:rPr lang="en-US" sz="1500" dirty="0">
                <a:solidFill>
                  <a:srgbClr val="4B5563"/>
                </a:solidFill>
                <a:latin typeface="Arial"/>
              </a:rPr>
              <a:t>Thread Divergence: GPU threads run in lockstep (SIMT). If one thread's ray goes deep into the tree while another thread's ray misses immediately, the entire group of threads stalls waiting for the slowest one (warp execution divergence).</a:t>
            </a:r>
          </a:p>
          <a:p>
            <a:pPr marL="411480" lvl="1">
              <a:lnSpc>
                <a:spcPct val="120000"/>
              </a:lnSpc>
              <a:buFont typeface="Wingdings" pitchFamily="2" charset="2"/>
              <a:buChar char="§"/>
              <a:defRPr sz="1400" b="0" i="0">
                <a:solidFill>
                  <a:srgbClr val="34495E"/>
                </a:solidFill>
                <a:latin typeface="Arial"/>
              </a:defRPr>
            </a:pPr>
            <a:r>
              <a:rPr lang="en-US" sz="1500" dirty="0">
                <a:solidFill>
                  <a:srgbClr val="4B5563"/>
                </a:solidFill>
                <a:latin typeface="Arial"/>
              </a:rPr>
              <a:t>Stack Management Overhead: GPUs lack hardware-managed stacks. Simulating a stack in software (using registers or local memory) causes high register pressure and spilling.</a:t>
            </a:r>
          </a:p>
          <a:p>
            <a:pPr marL="411480" lvl="1">
              <a:lnSpc>
                <a:spcPct val="120000"/>
              </a:lnSpc>
              <a:buFont typeface="Wingdings" pitchFamily="2" charset="2"/>
              <a:buChar char="§"/>
              <a:defRPr sz="1400" b="0" i="0">
                <a:solidFill>
                  <a:srgbClr val="34495E"/>
                </a:solidFill>
                <a:latin typeface="Arial"/>
              </a:defRPr>
            </a:pPr>
            <a:r>
              <a:rPr lang="en-US" sz="1500" dirty="0">
                <a:solidFill>
                  <a:srgbClr val="4B5563"/>
                </a:solidFill>
                <a:latin typeface="Arial"/>
              </a:rPr>
              <a:t>Instruction Bloat: Most instructions are wasted on traversal book-keeping (stack push/pop, pointer math) instead of actual geometry intersection math.</a:t>
            </a:r>
            <a:br>
              <a:rPr lang="en-US" dirty="0"/>
            </a:br>
            <a:endParaRPr lang="en-US" dirty="0"/>
          </a:p>
        </p:txBody>
      </p:sp>
      <p:sp>
        <p:nvSpPr>
          <p:cNvPr id="5" name="Rectangle 4">
            <a:extLst>
              <a:ext uri="{FF2B5EF4-FFF2-40B4-BE49-F238E27FC236}">
                <a16:creationId xmlns:a16="http://schemas.microsoft.com/office/drawing/2014/main" id="{7977ECCE-DA4F-DEF4-5215-C6EF5817C51A}"/>
              </a:ext>
            </a:extLst>
          </p:cNvPr>
          <p:cNvSpPr/>
          <p:nvPr/>
        </p:nvSpPr>
        <p:spPr>
          <a:xfrm>
            <a:off x="6604909" y="2121873"/>
            <a:ext cx="2219662" cy="21336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2CCEFFC-092F-801D-27F9-F2DE43BD07AB}"/>
              </a:ext>
            </a:extLst>
          </p:cNvPr>
          <p:cNvSpPr/>
          <p:nvPr/>
        </p:nvSpPr>
        <p:spPr>
          <a:xfrm>
            <a:off x="6680213" y="3184255"/>
            <a:ext cx="1075764" cy="1017428"/>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D10ADAF5-7BA6-EBCF-C1FC-B01C5BF230F3}"/>
              </a:ext>
            </a:extLst>
          </p:cNvPr>
          <p:cNvSpPr/>
          <p:nvPr/>
        </p:nvSpPr>
        <p:spPr>
          <a:xfrm>
            <a:off x="7844279" y="2160487"/>
            <a:ext cx="937260" cy="1188045"/>
          </a:xfrm>
          <a:prstGeom prst="rect">
            <a:avLst/>
          </a:prstGeom>
          <a:noFill/>
          <a:ln w="15240">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A12657DF-F1F6-8BB2-F3EA-BF94D9761E71}"/>
              </a:ext>
            </a:extLst>
          </p:cNvPr>
          <p:cNvSpPr/>
          <p:nvPr/>
        </p:nvSpPr>
        <p:spPr>
          <a:xfrm>
            <a:off x="6720532" y="3700951"/>
            <a:ext cx="471346" cy="462597"/>
          </a:xfrm>
          <a:prstGeom prst="rect">
            <a:avLst/>
          </a:prstGeom>
          <a:noFill/>
          <a:ln w="15240">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63C7891B-6A6F-724C-A69E-23DA14588ACF}"/>
              </a:ext>
            </a:extLst>
          </p:cNvPr>
          <p:cNvSpPr/>
          <p:nvPr/>
        </p:nvSpPr>
        <p:spPr>
          <a:xfrm>
            <a:off x="6746447" y="3728870"/>
            <a:ext cx="407019" cy="407019"/>
          </a:xfrm>
          <a:prstGeom prst="ellipse">
            <a:avLst/>
          </a:prstGeom>
          <a:solidFill>
            <a:schemeClr val="tx2">
              <a:lumMod val="25000"/>
              <a:lumOff val="75000"/>
            </a:schemeClr>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13C6413-782A-884E-DDB3-0AA47BCAAE05}"/>
              </a:ext>
            </a:extLst>
          </p:cNvPr>
          <p:cNvSpPr/>
          <p:nvPr/>
        </p:nvSpPr>
        <p:spPr>
          <a:xfrm>
            <a:off x="7243394" y="3247188"/>
            <a:ext cx="471346" cy="462597"/>
          </a:xfrm>
          <a:prstGeom prst="rect">
            <a:avLst/>
          </a:prstGeom>
          <a:noFill/>
          <a:ln w="15240">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riangle 10">
            <a:extLst>
              <a:ext uri="{FF2B5EF4-FFF2-40B4-BE49-F238E27FC236}">
                <a16:creationId xmlns:a16="http://schemas.microsoft.com/office/drawing/2014/main" id="{ED7D55A3-45C3-BF18-EAD2-E9DCC80D0BA7}"/>
              </a:ext>
            </a:extLst>
          </p:cNvPr>
          <p:cNvSpPr/>
          <p:nvPr/>
        </p:nvSpPr>
        <p:spPr>
          <a:xfrm rot="18357647">
            <a:off x="7235916" y="3209091"/>
            <a:ext cx="376244" cy="379851"/>
          </a:xfrm>
          <a:prstGeom prst="triangle">
            <a:avLst/>
          </a:prstGeom>
          <a:solidFill>
            <a:schemeClr val="accent2">
              <a:lumMod val="40000"/>
              <a:lumOff val="60000"/>
            </a:schemeClr>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riangle 11">
            <a:extLst>
              <a:ext uri="{FF2B5EF4-FFF2-40B4-BE49-F238E27FC236}">
                <a16:creationId xmlns:a16="http://schemas.microsoft.com/office/drawing/2014/main" id="{608B7D14-9DE4-3C6D-2A04-757B27BBF91F}"/>
              </a:ext>
            </a:extLst>
          </p:cNvPr>
          <p:cNvSpPr/>
          <p:nvPr/>
        </p:nvSpPr>
        <p:spPr>
          <a:xfrm rot="3092401">
            <a:off x="7752102" y="2475028"/>
            <a:ext cx="1379052" cy="344556"/>
          </a:xfrm>
          <a:prstGeom prst="triangle">
            <a:avLst>
              <a:gd name="adj" fmla="val 44010"/>
            </a:avLst>
          </a:prstGeom>
          <a:solidFill>
            <a:schemeClr val="accent5">
              <a:lumMod val="40000"/>
              <a:lumOff val="60000"/>
            </a:schemeClr>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Arrow Connector 12">
            <a:extLst>
              <a:ext uri="{FF2B5EF4-FFF2-40B4-BE49-F238E27FC236}">
                <a16:creationId xmlns:a16="http://schemas.microsoft.com/office/drawing/2014/main" id="{D893F92E-26A7-D737-D067-E5E4E5143F04}"/>
              </a:ext>
            </a:extLst>
          </p:cNvPr>
          <p:cNvCxnSpPr>
            <a:cxnSpLocks/>
          </p:cNvCxnSpPr>
          <p:nvPr/>
        </p:nvCxnSpPr>
        <p:spPr>
          <a:xfrm flipH="1">
            <a:off x="7952194" y="2233249"/>
            <a:ext cx="1169875" cy="788586"/>
          </a:xfrm>
          <a:prstGeom prst="straightConnector1">
            <a:avLst/>
          </a:prstGeom>
          <a:ln w="25400">
            <a:tailEnd type="triangle" w="lg" len="lg"/>
          </a:ln>
        </p:spPr>
        <p:style>
          <a:lnRef idx="1">
            <a:schemeClr val="accent6"/>
          </a:lnRef>
          <a:fillRef idx="0">
            <a:schemeClr val="accent6"/>
          </a:fillRef>
          <a:effectRef idx="0">
            <a:schemeClr val="accent6"/>
          </a:effectRef>
          <a:fontRef idx="minor">
            <a:schemeClr val="tx1"/>
          </a:fontRef>
        </p:style>
      </p:cxnSp>
      <p:cxnSp>
        <p:nvCxnSpPr>
          <p:cNvPr id="15" name="Straight Arrow Connector 14">
            <a:extLst>
              <a:ext uri="{FF2B5EF4-FFF2-40B4-BE49-F238E27FC236}">
                <a16:creationId xmlns:a16="http://schemas.microsoft.com/office/drawing/2014/main" id="{856D233D-6D3A-00C7-ABFE-F1B26D1CD211}"/>
              </a:ext>
            </a:extLst>
          </p:cNvPr>
          <p:cNvCxnSpPr>
            <a:cxnSpLocks/>
          </p:cNvCxnSpPr>
          <p:nvPr/>
        </p:nvCxnSpPr>
        <p:spPr>
          <a:xfrm flipH="1">
            <a:off x="8134320" y="3901639"/>
            <a:ext cx="1395212" cy="155471"/>
          </a:xfrm>
          <a:prstGeom prst="straightConnector1">
            <a:avLst/>
          </a:prstGeom>
          <a:ln w="25400">
            <a:tailEnd type="triangle" w="lg" len="lg"/>
          </a:ln>
        </p:spPr>
        <p:style>
          <a:lnRef idx="1">
            <a:schemeClr val="accent6"/>
          </a:lnRef>
          <a:fillRef idx="0">
            <a:schemeClr val="accent6"/>
          </a:fillRef>
          <a:effectRef idx="0">
            <a:schemeClr val="accent6"/>
          </a:effectRef>
          <a:fontRef idx="minor">
            <a:schemeClr val="tx1"/>
          </a:fontRef>
        </p:style>
      </p:cxnSp>
      <p:cxnSp>
        <p:nvCxnSpPr>
          <p:cNvPr id="17" name="Straight Arrow Connector 16">
            <a:extLst>
              <a:ext uri="{FF2B5EF4-FFF2-40B4-BE49-F238E27FC236}">
                <a16:creationId xmlns:a16="http://schemas.microsoft.com/office/drawing/2014/main" id="{7A7FF72B-E68A-CDCE-9407-6C0A7405EACB}"/>
              </a:ext>
            </a:extLst>
          </p:cNvPr>
          <p:cNvCxnSpPr>
            <a:cxnSpLocks/>
          </p:cNvCxnSpPr>
          <p:nvPr/>
        </p:nvCxnSpPr>
        <p:spPr>
          <a:xfrm>
            <a:off x="6314584" y="3853001"/>
            <a:ext cx="1109454" cy="282888"/>
          </a:xfrm>
          <a:prstGeom prst="straightConnector1">
            <a:avLst/>
          </a:prstGeom>
          <a:ln w="25400">
            <a:tailEnd type="triangle" w="lg" len="lg"/>
          </a:ln>
        </p:spPr>
        <p:style>
          <a:lnRef idx="1">
            <a:schemeClr val="accent6"/>
          </a:lnRef>
          <a:fillRef idx="0">
            <a:schemeClr val="accent6"/>
          </a:fillRef>
          <a:effectRef idx="0">
            <a:schemeClr val="accent6"/>
          </a:effectRef>
          <a:fontRef idx="minor">
            <a:schemeClr val="tx1"/>
          </a:fontRef>
        </p:style>
      </p:cxnSp>
      <p:sp>
        <p:nvSpPr>
          <p:cNvPr id="20" name="TextBox 19">
            <a:extLst>
              <a:ext uri="{FF2B5EF4-FFF2-40B4-BE49-F238E27FC236}">
                <a16:creationId xmlns:a16="http://schemas.microsoft.com/office/drawing/2014/main" id="{496A7437-2AB8-349D-C092-E2CAF998370C}"/>
              </a:ext>
            </a:extLst>
          </p:cNvPr>
          <p:cNvSpPr txBox="1"/>
          <p:nvPr/>
        </p:nvSpPr>
        <p:spPr>
          <a:xfrm>
            <a:off x="6604909" y="2133505"/>
            <a:ext cx="320922" cy="369332"/>
          </a:xfrm>
          <a:prstGeom prst="rect">
            <a:avLst/>
          </a:prstGeom>
          <a:noFill/>
        </p:spPr>
        <p:txBody>
          <a:bodyPr wrap="none" rtlCol="0">
            <a:spAutoFit/>
          </a:bodyPr>
          <a:lstStyle/>
          <a:p>
            <a:r>
              <a:rPr lang="en-US" dirty="0"/>
              <a:t>A</a:t>
            </a:r>
          </a:p>
        </p:txBody>
      </p:sp>
      <p:sp>
        <p:nvSpPr>
          <p:cNvPr id="21" name="TextBox 20">
            <a:extLst>
              <a:ext uri="{FF2B5EF4-FFF2-40B4-BE49-F238E27FC236}">
                <a16:creationId xmlns:a16="http://schemas.microsoft.com/office/drawing/2014/main" id="{732336C8-81EB-6286-AA77-04CBBF809E01}"/>
              </a:ext>
            </a:extLst>
          </p:cNvPr>
          <p:cNvSpPr txBox="1"/>
          <p:nvPr/>
        </p:nvSpPr>
        <p:spPr>
          <a:xfrm>
            <a:off x="7801247" y="2511256"/>
            <a:ext cx="324128" cy="369332"/>
          </a:xfrm>
          <a:prstGeom prst="rect">
            <a:avLst/>
          </a:prstGeom>
          <a:noFill/>
        </p:spPr>
        <p:txBody>
          <a:bodyPr wrap="none" rtlCol="0">
            <a:spAutoFit/>
          </a:bodyPr>
          <a:lstStyle/>
          <a:p>
            <a:r>
              <a:rPr lang="en-US" dirty="0"/>
              <a:t>B</a:t>
            </a:r>
          </a:p>
        </p:txBody>
      </p:sp>
      <p:sp>
        <p:nvSpPr>
          <p:cNvPr id="22" name="TextBox 21">
            <a:extLst>
              <a:ext uri="{FF2B5EF4-FFF2-40B4-BE49-F238E27FC236}">
                <a16:creationId xmlns:a16="http://schemas.microsoft.com/office/drawing/2014/main" id="{66ABB12A-1BA5-5984-AF5D-ADFEF921263F}"/>
              </a:ext>
            </a:extLst>
          </p:cNvPr>
          <p:cNvSpPr txBox="1"/>
          <p:nvPr/>
        </p:nvSpPr>
        <p:spPr>
          <a:xfrm>
            <a:off x="6620872" y="3157997"/>
            <a:ext cx="344966" cy="369332"/>
          </a:xfrm>
          <a:prstGeom prst="rect">
            <a:avLst/>
          </a:prstGeom>
          <a:noFill/>
        </p:spPr>
        <p:txBody>
          <a:bodyPr wrap="none" rtlCol="0">
            <a:spAutoFit/>
          </a:bodyPr>
          <a:lstStyle/>
          <a:p>
            <a:r>
              <a:rPr lang="en-US" dirty="0"/>
              <a:t>C</a:t>
            </a:r>
          </a:p>
        </p:txBody>
      </p:sp>
      <p:sp>
        <p:nvSpPr>
          <p:cNvPr id="23" name="TextBox 22">
            <a:extLst>
              <a:ext uri="{FF2B5EF4-FFF2-40B4-BE49-F238E27FC236}">
                <a16:creationId xmlns:a16="http://schemas.microsoft.com/office/drawing/2014/main" id="{48197413-0A0D-B482-A00C-15F3F6FBAFED}"/>
              </a:ext>
            </a:extLst>
          </p:cNvPr>
          <p:cNvSpPr txBox="1"/>
          <p:nvPr/>
        </p:nvSpPr>
        <p:spPr>
          <a:xfrm>
            <a:off x="7159837" y="3429716"/>
            <a:ext cx="344966" cy="369332"/>
          </a:xfrm>
          <a:prstGeom prst="rect">
            <a:avLst/>
          </a:prstGeom>
          <a:noFill/>
        </p:spPr>
        <p:txBody>
          <a:bodyPr wrap="none" rtlCol="0">
            <a:spAutoFit/>
          </a:bodyPr>
          <a:lstStyle/>
          <a:p>
            <a:r>
              <a:rPr lang="en-US" dirty="0"/>
              <a:t>D</a:t>
            </a:r>
          </a:p>
        </p:txBody>
      </p:sp>
      <p:sp>
        <p:nvSpPr>
          <p:cNvPr id="24" name="TextBox 23">
            <a:extLst>
              <a:ext uri="{FF2B5EF4-FFF2-40B4-BE49-F238E27FC236}">
                <a16:creationId xmlns:a16="http://schemas.microsoft.com/office/drawing/2014/main" id="{CAB46060-3970-C679-2674-49314A6238A9}"/>
              </a:ext>
            </a:extLst>
          </p:cNvPr>
          <p:cNvSpPr txBox="1"/>
          <p:nvPr/>
        </p:nvSpPr>
        <p:spPr>
          <a:xfrm>
            <a:off x="6736652" y="3846812"/>
            <a:ext cx="312906" cy="369332"/>
          </a:xfrm>
          <a:prstGeom prst="rect">
            <a:avLst/>
          </a:prstGeom>
          <a:noFill/>
        </p:spPr>
        <p:txBody>
          <a:bodyPr wrap="none" rtlCol="0">
            <a:spAutoFit/>
          </a:bodyPr>
          <a:lstStyle/>
          <a:p>
            <a:r>
              <a:rPr lang="en-US" dirty="0"/>
              <a:t>E</a:t>
            </a:r>
          </a:p>
        </p:txBody>
      </p:sp>
      <p:cxnSp>
        <p:nvCxnSpPr>
          <p:cNvPr id="26" name="Straight Arrow Connector 25">
            <a:extLst>
              <a:ext uri="{FF2B5EF4-FFF2-40B4-BE49-F238E27FC236}">
                <a16:creationId xmlns:a16="http://schemas.microsoft.com/office/drawing/2014/main" id="{35CD88F3-2868-B1C2-09F7-59DA79240132}"/>
              </a:ext>
            </a:extLst>
          </p:cNvPr>
          <p:cNvCxnSpPr>
            <a:cxnSpLocks/>
          </p:cNvCxnSpPr>
          <p:nvPr/>
        </p:nvCxnSpPr>
        <p:spPr>
          <a:xfrm flipV="1">
            <a:off x="6242529" y="3019533"/>
            <a:ext cx="1048580" cy="586255"/>
          </a:xfrm>
          <a:prstGeom prst="straightConnector1">
            <a:avLst/>
          </a:prstGeom>
          <a:ln w="25400">
            <a:tailEnd type="triangle" w="lg" len="lg"/>
          </a:ln>
        </p:spPr>
        <p:style>
          <a:lnRef idx="1">
            <a:schemeClr val="accent6"/>
          </a:lnRef>
          <a:fillRef idx="0">
            <a:schemeClr val="accent6"/>
          </a:fillRef>
          <a:effectRef idx="0">
            <a:schemeClr val="accent6"/>
          </a:effectRef>
          <a:fontRef idx="minor">
            <a:schemeClr val="tx1"/>
          </a:fontRef>
        </p:style>
      </p:cxnSp>
      <p:sp>
        <p:nvSpPr>
          <p:cNvPr id="32" name="TextBox 31">
            <a:extLst>
              <a:ext uri="{FF2B5EF4-FFF2-40B4-BE49-F238E27FC236}">
                <a16:creationId xmlns:a16="http://schemas.microsoft.com/office/drawing/2014/main" id="{B941CA6F-5052-B509-7924-50B3DFA61300}"/>
              </a:ext>
            </a:extLst>
          </p:cNvPr>
          <p:cNvSpPr txBox="1"/>
          <p:nvPr/>
        </p:nvSpPr>
        <p:spPr>
          <a:xfrm>
            <a:off x="9168633" y="2048583"/>
            <a:ext cx="308098" cy="369332"/>
          </a:xfrm>
          <a:prstGeom prst="rect">
            <a:avLst/>
          </a:prstGeom>
          <a:noFill/>
        </p:spPr>
        <p:txBody>
          <a:bodyPr wrap="none" rtlCol="0">
            <a:spAutoFit/>
          </a:bodyPr>
          <a:lstStyle/>
          <a:p>
            <a:r>
              <a:rPr lang="en-US" dirty="0"/>
              <a:t>1</a:t>
            </a:r>
          </a:p>
        </p:txBody>
      </p:sp>
      <p:sp>
        <p:nvSpPr>
          <p:cNvPr id="34" name="TextBox 33">
            <a:extLst>
              <a:ext uri="{FF2B5EF4-FFF2-40B4-BE49-F238E27FC236}">
                <a16:creationId xmlns:a16="http://schemas.microsoft.com/office/drawing/2014/main" id="{BF0F4D59-001C-A0CA-AB83-54897FCB4D03}"/>
              </a:ext>
            </a:extLst>
          </p:cNvPr>
          <p:cNvSpPr txBox="1"/>
          <p:nvPr/>
        </p:nvSpPr>
        <p:spPr>
          <a:xfrm>
            <a:off x="6012642" y="3264971"/>
            <a:ext cx="308098" cy="369332"/>
          </a:xfrm>
          <a:prstGeom prst="rect">
            <a:avLst/>
          </a:prstGeom>
          <a:noFill/>
        </p:spPr>
        <p:txBody>
          <a:bodyPr wrap="none" rtlCol="0">
            <a:spAutoFit/>
          </a:bodyPr>
          <a:lstStyle/>
          <a:p>
            <a:r>
              <a:rPr lang="en-US" dirty="0"/>
              <a:t>3</a:t>
            </a:r>
          </a:p>
        </p:txBody>
      </p:sp>
      <p:sp>
        <p:nvSpPr>
          <p:cNvPr id="35" name="TextBox 34">
            <a:extLst>
              <a:ext uri="{FF2B5EF4-FFF2-40B4-BE49-F238E27FC236}">
                <a16:creationId xmlns:a16="http://schemas.microsoft.com/office/drawing/2014/main" id="{07D321C8-3353-10C7-5AA9-7F1CF1826AC4}"/>
              </a:ext>
            </a:extLst>
          </p:cNvPr>
          <p:cNvSpPr txBox="1"/>
          <p:nvPr/>
        </p:nvSpPr>
        <p:spPr>
          <a:xfrm>
            <a:off x="6045637" y="3757838"/>
            <a:ext cx="308098" cy="369332"/>
          </a:xfrm>
          <a:prstGeom prst="rect">
            <a:avLst/>
          </a:prstGeom>
          <a:noFill/>
        </p:spPr>
        <p:txBody>
          <a:bodyPr wrap="none" rtlCol="0">
            <a:spAutoFit/>
          </a:bodyPr>
          <a:lstStyle/>
          <a:p>
            <a:r>
              <a:rPr lang="en-US" dirty="0"/>
              <a:t>4</a:t>
            </a:r>
          </a:p>
        </p:txBody>
      </p:sp>
      <p:graphicFrame>
        <p:nvGraphicFramePr>
          <p:cNvPr id="37" name="Table 36">
            <a:extLst>
              <a:ext uri="{FF2B5EF4-FFF2-40B4-BE49-F238E27FC236}">
                <a16:creationId xmlns:a16="http://schemas.microsoft.com/office/drawing/2014/main" id="{09C1F35B-95EB-6862-FE4C-BEB5A95C2DD9}"/>
              </a:ext>
            </a:extLst>
          </p:cNvPr>
          <p:cNvGraphicFramePr>
            <a:graphicFrameLocks noGrp="1"/>
          </p:cNvGraphicFramePr>
          <p:nvPr/>
        </p:nvGraphicFramePr>
        <p:xfrm>
          <a:off x="9623421" y="2062415"/>
          <a:ext cx="2444424" cy="518160"/>
        </p:xfrm>
        <a:graphic>
          <a:graphicData uri="http://schemas.openxmlformats.org/drawingml/2006/table">
            <a:tbl>
              <a:tblPr firstRow="1" bandRow="1">
                <a:tableStyleId>{21E4AEA4-8DFA-4A89-87EB-49C32662AFE0}</a:tableStyleId>
              </a:tblPr>
              <a:tblGrid>
                <a:gridCol w="611106">
                  <a:extLst>
                    <a:ext uri="{9D8B030D-6E8A-4147-A177-3AD203B41FA5}">
                      <a16:colId xmlns:a16="http://schemas.microsoft.com/office/drawing/2014/main" val="703162801"/>
                    </a:ext>
                  </a:extLst>
                </a:gridCol>
                <a:gridCol w="611106">
                  <a:extLst>
                    <a:ext uri="{9D8B030D-6E8A-4147-A177-3AD203B41FA5}">
                      <a16:colId xmlns:a16="http://schemas.microsoft.com/office/drawing/2014/main" val="1258521071"/>
                    </a:ext>
                  </a:extLst>
                </a:gridCol>
                <a:gridCol w="611106">
                  <a:extLst>
                    <a:ext uri="{9D8B030D-6E8A-4147-A177-3AD203B41FA5}">
                      <a16:colId xmlns:a16="http://schemas.microsoft.com/office/drawing/2014/main" val="1020038257"/>
                    </a:ext>
                  </a:extLst>
                </a:gridCol>
                <a:gridCol w="611106">
                  <a:extLst>
                    <a:ext uri="{9D8B030D-6E8A-4147-A177-3AD203B41FA5}">
                      <a16:colId xmlns:a16="http://schemas.microsoft.com/office/drawing/2014/main" val="3068976798"/>
                    </a:ext>
                  </a:extLst>
                </a:gridCol>
              </a:tblGrid>
              <a:tr h="424496">
                <a:tc>
                  <a:txBody>
                    <a:bodyPr/>
                    <a:lstStyle/>
                    <a:p>
                      <a:pPr algn="ctr"/>
                      <a:r>
                        <a:rPr lang="en-US" sz="1400" dirty="0"/>
                        <a:t>Ray</a:t>
                      </a:r>
                    </a:p>
                    <a:p>
                      <a:pPr algn="ctr"/>
                      <a:r>
                        <a:rPr lang="en-US" sz="1400" dirty="0"/>
                        <a:t>1</a:t>
                      </a:r>
                    </a:p>
                  </a:txBody>
                  <a:tcPr/>
                </a:tc>
                <a:tc>
                  <a:txBody>
                    <a:bodyPr/>
                    <a:lstStyle/>
                    <a:p>
                      <a:pPr algn="ctr"/>
                      <a:r>
                        <a:rPr lang="en-US" sz="1400" dirty="0"/>
                        <a:t>Ray</a:t>
                      </a:r>
                    </a:p>
                    <a:p>
                      <a:pPr algn="ctr"/>
                      <a:r>
                        <a:rPr lang="en-US" sz="1400" dirty="0"/>
                        <a:t>2</a:t>
                      </a:r>
                    </a:p>
                  </a:txBody>
                  <a:tcPr/>
                </a:tc>
                <a:tc>
                  <a:txBody>
                    <a:bodyPr/>
                    <a:lstStyle/>
                    <a:p>
                      <a:pPr algn="ctr"/>
                      <a:r>
                        <a:rPr lang="en-US" sz="1400" dirty="0"/>
                        <a:t>Ray</a:t>
                      </a:r>
                    </a:p>
                    <a:p>
                      <a:pPr algn="ctr"/>
                      <a:r>
                        <a:rPr lang="en-US" sz="1400" dirty="0"/>
                        <a:t>3</a:t>
                      </a:r>
                    </a:p>
                  </a:txBody>
                  <a:tcPr/>
                </a:tc>
                <a:tc>
                  <a:txBody>
                    <a:bodyPr/>
                    <a:lstStyle/>
                    <a:p>
                      <a:pPr algn="ctr"/>
                      <a:r>
                        <a:rPr lang="en-US" sz="1400" dirty="0"/>
                        <a:t>Ray</a:t>
                      </a:r>
                    </a:p>
                    <a:p>
                      <a:pPr algn="ctr"/>
                      <a:r>
                        <a:rPr lang="en-US" sz="1400" dirty="0"/>
                        <a:t>4</a:t>
                      </a:r>
                    </a:p>
                  </a:txBody>
                  <a:tcPr/>
                </a:tc>
                <a:extLst>
                  <a:ext uri="{0D108BD9-81ED-4DB2-BD59-A6C34878D82A}">
                    <a16:rowId xmlns:a16="http://schemas.microsoft.com/office/drawing/2014/main" val="2641263250"/>
                  </a:ext>
                </a:extLst>
              </a:tr>
            </a:tbl>
          </a:graphicData>
        </a:graphic>
      </p:graphicFrame>
      <p:sp>
        <p:nvSpPr>
          <p:cNvPr id="38" name="Rectangle 37">
            <a:extLst>
              <a:ext uri="{FF2B5EF4-FFF2-40B4-BE49-F238E27FC236}">
                <a16:creationId xmlns:a16="http://schemas.microsoft.com/office/drawing/2014/main" id="{A165B6EC-B5C6-727C-E638-67619014F87F}"/>
              </a:ext>
            </a:extLst>
          </p:cNvPr>
          <p:cNvSpPr/>
          <p:nvPr/>
        </p:nvSpPr>
        <p:spPr>
          <a:xfrm>
            <a:off x="9797777" y="2869039"/>
            <a:ext cx="274320" cy="27432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A</a:t>
            </a:r>
          </a:p>
        </p:txBody>
      </p:sp>
      <p:sp>
        <p:nvSpPr>
          <p:cNvPr id="39" name="Rectangle 38">
            <a:extLst>
              <a:ext uri="{FF2B5EF4-FFF2-40B4-BE49-F238E27FC236}">
                <a16:creationId xmlns:a16="http://schemas.microsoft.com/office/drawing/2014/main" id="{01DBDDB1-6C1E-0A09-0AB5-DB00501D8C0E}"/>
              </a:ext>
            </a:extLst>
          </p:cNvPr>
          <p:cNvSpPr/>
          <p:nvPr/>
        </p:nvSpPr>
        <p:spPr>
          <a:xfrm>
            <a:off x="9797777" y="3334358"/>
            <a:ext cx="274320" cy="27432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C</a:t>
            </a:r>
          </a:p>
        </p:txBody>
      </p:sp>
      <p:grpSp>
        <p:nvGrpSpPr>
          <p:cNvPr id="57" name="Group 56">
            <a:extLst>
              <a:ext uri="{FF2B5EF4-FFF2-40B4-BE49-F238E27FC236}">
                <a16:creationId xmlns:a16="http://schemas.microsoft.com/office/drawing/2014/main" id="{0A2A8D3D-7043-8594-3EBE-30BC76B6642C}"/>
              </a:ext>
            </a:extLst>
          </p:cNvPr>
          <p:cNvGrpSpPr/>
          <p:nvPr/>
        </p:nvGrpSpPr>
        <p:grpSpPr>
          <a:xfrm>
            <a:off x="9789788" y="3803767"/>
            <a:ext cx="359299" cy="274320"/>
            <a:chOff x="8285576" y="5635473"/>
            <a:chExt cx="359299" cy="274320"/>
          </a:xfrm>
        </p:grpSpPr>
        <p:sp>
          <p:nvSpPr>
            <p:cNvPr id="56" name="Triangle 55">
              <a:extLst>
                <a:ext uri="{FF2B5EF4-FFF2-40B4-BE49-F238E27FC236}">
                  <a16:creationId xmlns:a16="http://schemas.microsoft.com/office/drawing/2014/main" id="{E9FF3E07-2C96-BF7F-A9F9-1BF1FA27EAE3}"/>
                </a:ext>
              </a:extLst>
            </p:cNvPr>
            <p:cNvSpPr/>
            <p:nvPr/>
          </p:nvSpPr>
          <p:spPr>
            <a:xfrm rot="2608569">
              <a:off x="8285576" y="5700372"/>
              <a:ext cx="359299" cy="84772"/>
            </a:xfrm>
            <a:prstGeom prst="triangle">
              <a:avLst>
                <a:gd name="adj" fmla="val 44010"/>
              </a:avLst>
            </a:prstGeom>
            <a:solidFill>
              <a:schemeClr val="accent5">
                <a:lumMod val="40000"/>
                <a:lumOff val="60000"/>
              </a:schemeClr>
            </a:solidFill>
            <a:ln w="12700">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D0EDD5D4-49B9-28CD-200F-9897070D030A}"/>
                </a:ext>
              </a:extLst>
            </p:cNvPr>
            <p:cNvSpPr/>
            <p:nvPr/>
          </p:nvSpPr>
          <p:spPr>
            <a:xfrm>
              <a:off x="8293114" y="5635473"/>
              <a:ext cx="274320" cy="274320"/>
            </a:xfrm>
            <a:prstGeom prst="rect">
              <a:avLst/>
            </a:prstGeom>
            <a:noFill/>
            <a:ln>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B</a:t>
              </a:r>
            </a:p>
          </p:txBody>
        </p:sp>
      </p:grpSp>
      <p:grpSp>
        <p:nvGrpSpPr>
          <p:cNvPr id="60" name="Group 59">
            <a:extLst>
              <a:ext uri="{FF2B5EF4-FFF2-40B4-BE49-F238E27FC236}">
                <a16:creationId xmlns:a16="http://schemas.microsoft.com/office/drawing/2014/main" id="{12A124D1-CDA2-8FB1-8260-426C7DDE351C}"/>
              </a:ext>
            </a:extLst>
          </p:cNvPr>
          <p:cNvGrpSpPr/>
          <p:nvPr/>
        </p:nvGrpSpPr>
        <p:grpSpPr>
          <a:xfrm>
            <a:off x="11040547" y="3795737"/>
            <a:ext cx="274320" cy="274320"/>
            <a:chOff x="8625912" y="6118450"/>
            <a:chExt cx="274320" cy="274320"/>
          </a:xfrm>
        </p:grpSpPr>
        <p:sp>
          <p:nvSpPr>
            <p:cNvPr id="59" name="Oval 58">
              <a:extLst>
                <a:ext uri="{FF2B5EF4-FFF2-40B4-BE49-F238E27FC236}">
                  <a16:creationId xmlns:a16="http://schemas.microsoft.com/office/drawing/2014/main" id="{DA5DE056-FD12-F98F-8B49-08EAC4EE1DB9}"/>
                </a:ext>
              </a:extLst>
            </p:cNvPr>
            <p:cNvSpPr/>
            <p:nvPr/>
          </p:nvSpPr>
          <p:spPr>
            <a:xfrm>
              <a:off x="8637341" y="6125909"/>
              <a:ext cx="253914" cy="253914"/>
            </a:xfrm>
            <a:prstGeom prst="ellipse">
              <a:avLst/>
            </a:prstGeom>
            <a:solidFill>
              <a:schemeClr val="tx2">
                <a:lumMod val="25000"/>
                <a:lumOff val="75000"/>
              </a:schemeClr>
            </a:solidFill>
            <a:ln w="12700">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a:extLst>
                <a:ext uri="{FF2B5EF4-FFF2-40B4-BE49-F238E27FC236}">
                  <a16:creationId xmlns:a16="http://schemas.microsoft.com/office/drawing/2014/main" id="{1E214944-F31A-1EB3-7AB3-C7B220899EEF}"/>
                </a:ext>
              </a:extLst>
            </p:cNvPr>
            <p:cNvSpPr/>
            <p:nvPr/>
          </p:nvSpPr>
          <p:spPr>
            <a:xfrm>
              <a:off x="8625912" y="6118450"/>
              <a:ext cx="274320" cy="274320"/>
            </a:xfrm>
            <a:prstGeom prst="rect">
              <a:avLst/>
            </a:prstGeom>
            <a:noFill/>
            <a:ln>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E</a:t>
              </a:r>
            </a:p>
          </p:txBody>
        </p:sp>
      </p:grpSp>
      <p:grpSp>
        <p:nvGrpSpPr>
          <p:cNvPr id="61" name="Group 60">
            <a:extLst>
              <a:ext uri="{FF2B5EF4-FFF2-40B4-BE49-F238E27FC236}">
                <a16:creationId xmlns:a16="http://schemas.microsoft.com/office/drawing/2014/main" id="{EE88265F-4B62-C4E7-1C5C-1E5AB5C4E7F2}"/>
              </a:ext>
            </a:extLst>
          </p:cNvPr>
          <p:cNvGrpSpPr/>
          <p:nvPr/>
        </p:nvGrpSpPr>
        <p:grpSpPr>
          <a:xfrm>
            <a:off x="11022846" y="4263151"/>
            <a:ext cx="297012" cy="308353"/>
            <a:chOff x="7676031" y="6016020"/>
            <a:chExt cx="297012" cy="308353"/>
          </a:xfrm>
        </p:grpSpPr>
        <p:sp>
          <p:nvSpPr>
            <p:cNvPr id="58" name="Triangle 57">
              <a:extLst>
                <a:ext uri="{FF2B5EF4-FFF2-40B4-BE49-F238E27FC236}">
                  <a16:creationId xmlns:a16="http://schemas.microsoft.com/office/drawing/2014/main" id="{0829D3D2-00D8-867D-40C0-4C4DCC650E7A}"/>
                </a:ext>
              </a:extLst>
            </p:cNvPr>
            <p:cNvSpPr/>
            <p:nvPr/>
          </p:nvSpPr>
          <p:spPr>
            <a:xfrm rot="18357647">
              <a:off x="7677211" y="6014840"/>
              <a:ext cx="246179" cy="248539"/>
            </a:xfrm>
            <a:prstGeom prst="triangle">
              <a:avLst/>
            </a:prstGeom>
            <a:solidFill>
              <a:schemeClr val="accent2">
                <a:lumMod val="40000"/>
                <a:lumOff val="60000"/>
              </a:schemeClr>
            </a:solidFill>
            <a:ln w="12700">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a:extLst>
                <a:ext uri="{FF2B5EF4-FFF2-40B4-BE49-F238E27FC236}">
                  <a16:creationId xmlns:a16="http://schemas.microsoft.com/office/drawing/2014/main" id="{326CA228-0EE8-2B05-4870-9F5B8CFE8E88}"/>
                </a:ext>
              </a:extLst>
            </p:cNvPr>
            <p:cNvSpPr/>
            <p:nvPr/>
          </p:nvSpPr>
          <p:spPr>
            <a:xfrm>
              <a:off x="7698723" y="6050053"/>
              <a:ext cx="274320" cy="274320"/>
            </a:xfrm>
            <a:prstGeom prst="rect">
              <a:avLst/>
            </a:prstGeom>
            <a:noFill/>
            <a:ln>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D</a:t>
              </a:r>
            </a:p>
          </p:txBody>
        </p:sp>
      </p:grpSp>
      <p:cxnSp>
        <p:nvCxnSpPr>
          <p:cNvPr id="63" name="Straight Arrow Connector 62">
            <a:extLst>
              <a:ext uri="{FF2B5EF4-FFF2-40B4-BE49-F238E27FC236}">
                <a16:creationId xmlns:a16="http://schemas.microsoft.com/office/drawing/2014/main" id="{7CC24609-D795-89E2-39AE-B74064DD5D60}"/>
              </a:ext>
            </a:extLst>
          </p:cNvPr>
          <p:cNvCxnSpPr>
            <a:cxnSpLocks/>
            <a:endCxn id="38" idx="0"/>
          </p:cNvCxnSpPr>
          <p:nvPr/>
        </p:nvCxnSpPr>
        <p:spPr>
          <a:xfrm>
            <a:off x="9934937" y="2584405"/>
            <a:ext cx="0" cy="284634"/>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65" name="Straight Arrow Connector 64">
            <a:extLst>
              <a:ext uri="{FF2B5EF4-FFF2-40B4-BE49-F238E27FC236}">
                <a16:creationId xmlns:a16="http://schemas.microsoft.com/office/drawing/2014/main" id="{CF78547B-AD60-B158-7A4E-A7443CA86431}"/>
              </a:ext>
            </a:extLst>
          </p:cNvPr>
          <p:cNvCxnSpPr>
            <a:cxnSpLocks/>
            <a:stCxn id="38" idx="2"/>
            <a:endCxn id="39" idx="0"/>
          </p:cNvCxnSpPr>
          <p:nvPr/>
        </p:nvCxnSpPr>
        <p:spPr>
          <a:xfrm>
            <a:off x="9934937" y="3143359"/>
            <a:ext cx="0" cy="190999"/>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68" name="Straight Arrow Connector 67">
            <a:extLst>
              <a:ext uri="{FF2B5EF4-FFF2-40B4-BE49-F238E27FC236}">
                <a16:creationId xmlns:a16="http://schemas.microsoft.com/office/drawing/2014/main" id="{F5C699D9-8585-C0F2-314F-0D67CF26B6A3}"/>
              </a:ext>
            </a:extLst>
          </p:cNvPr>
          <p:cNvCxnSpPr>
            <a:cxnSpLocks/>
            <a:stCxn id="39" idx="2"/>
            <a:endCxn id="40" idx="0"/>
          </p:cNvCxnSpPr>
          <p:nvPr/>
        </p:nvCxnSpPr>
        <p:spPr>
          <a:xfrm flipH="1">
            <a:off x="9934486" y="3608678"/>
            <a:ext cx="451" cy="195089"/>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72" name="Triangle 71">
            <a:extLst>
              <a:ext uri="{FF2B5EF4-FFF2-40B4-BE49-F238E27FC236}">
                <a16:creationId xmlns:a16="http://schemas.microsoft.com/office/drawing/2014/main" id="{794B76BF-2E94-B0B9-E42E-730F0F6AA92F}"/>
              </a:ext>
            </a:extLst>
          </p:cNvPr>
          <p:cNvSpPr/>
          <p:nvPr/>
        </p:nvSpPr>
        <p:spPr>
          <a:xfrm rot="2608569">
            <a:off x="9820237" y="4425472"/>
            <a:ext cx="359299" cy="84772"/>
          </a:xfrm>
          <a:prstGeom prst="triangle">
            <a:avLst>
              <a:gd name="adj" fmla="val 44010"/>
            </a:avLst>
          </a:prstGeom>
          <a:solidFill>
            <a:schemeClr val="accent5">
              <a:lumMod val="40000"/>
              <a:lumOff val="60000"/>
            </a:schemeClr>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3" name="Straight Arrow Connector 72">
            <a:extLst>
              <a:ext uri="{FF2B5EF4-FFF2-40B4-BE49-F238E27FC236}">
                <a16:creationId xmlns:a16="http://schemas.microsoft.com/office/drawing/2014/main" id="{DE4A24CA-1A8C-A1A5-BF31-1664547C6831}"/>
              </a:ext>
            </a:extLst>
          </p:cNvPr>
          <p:cNvCxnSpPr>
            <a:cxnSpLocks/>
            <a:stCxn id="40" idx="2"/>
            <a:endCxn id="72" idx="1"/>
          </p:cNvCxnSpPr>
          <p:nvPr/>
        </p:nvCxnSpPr>
        <p:spPr>
          <a:xfrm flipH="1">
            <a:off x="9926896" y="4078087"/>
            <a:ext cx="7590" cy="320563"/>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83" name="Rectangle 82">
            <a:extLst>
              <a:ext uri="{FF2B5EF4-FFF2-40B4-BE49-F238E27FC236}">
                <a16:creationId xmlns:a16="http://schemas.microsoft.com/office/drawing/2014/main" id="{69E44C79-722B-61B9-C04E-1E3E7C332921}"/>
              </a:ext>
            </a:extLst>
          </p:cNvPr>
          <p:cNvSpPr/>
          <p:nvPr/>
        </p:nvSpPr>
        <p:spPr>
          <a:xfrm>
            <a:off x="10413096" y="2861009"/>
            <a:ext cx="274320" cy="27432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A</a:t>
            </a:r>
          </a:p>
        </p:txBody>
      </p:sp>
      <p:sp>
        <p:nvSpPr>
          <p:cNvPr id="84" name="Rectangle 83">
            <a:extLst>
              <a:ext uri="{FF2B5EF4-FFF2-40B4-BE49-F238E27FC236}">
                <a16:creationId xmlns:a16="http://schemas.microsoft.com/office/drawing/2014/main" id="{6DDC41B8-936A-65D6-2C78-6CFF6CD3539C}"/>
              </a:ext>
            </a:extLst>
          </p:cNvPr>
          <p:cNvSpPr/>
          <p:nvPr/>
        </p:nvSpPr>
        <p:spPr>
          <a:xfrm>
            <a:off x="10413096" y="3326328"/>
            <a:ext cx="274320" cy="27432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C</a:t>
            </a:r>
          </a:p>
        </p:txBody>
      </p:sp>
      <p:grpSp>
        <p:nvGrpSpPr>
          <p:cNvPr id="85" name="Group 84">
            <a:extLst>
              <a:ext uri="{FF2B5EF4-FFF2-40B4-BE49-F238E27FC236}">
                <a16:creationId xmlns:a16="http://schemas.microsoft.com/office/drawing/2014/main" id="{CBDED04C-FBB7-B4B2-9591-C0377F83CFD3}"/>
              </a:ext>
            </a:extLst>
          </p:cNvPr>
          <p:cNvGrpSpPr/>
          <p:nvPr/>
        </p:nvGrpSpPr>
        <p:grpSpPr>
          <a:xfrm>
            <a:off x="10405107" y="3795737"/>
            <a:ext cx="359299" cy="274320"/>
            <a:chOff x="8285576" y="5635473"/>
            <a:chExt cx="359299" cy="274320"/>
          </a:xfrm>
        </p:grpSpPr>
        <p:sp>
          <p:nvSpPr>
            <p:cNvPr id="86" name="Triangle 85">
              <a:extLst>
                <a:ext uri="{FF2B5EF4-FFF2-40B4-BE49-F238E27FC236}">
                  <a16:creationId xmlns:a16="http://schemas.microsoft.com/office/drawing/2014/main" id="{D66FA9A3-7DC7-DA23-096F-49AF6E219F8A}"/>
                </a:ext>
              </a:extLst>
            </p:cNvPr>
            <p:cNvSpPr/>
            <p:nvPr/>
          </p:nvSpPr>
          <p:spPr>
            <a:xfrm rot="2608569">
              <a:off x="8285576" y="5700372"/>
              <a:ext cx="359299" cy="84772"/>
            </a:xfrm>
            <a:prstGeom prst="triangle">
              <a:avLst>
                <a:gd name="adj" fmla="val 44010"/>
              </a:avLst>
            </a:prstGeom>
            <a:solidFill>
              <a:schemeClr val="accent5">
                <a:lumMod val="40000"/>
                <a:lumOff val="60000"/>
              </a:schemeClr>
            </a:solidFill>
            <a:ln w="12700">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Rectangle 86">
              <a:extLst>
                <a:ext uri="{FF2B5EF4-FFF2-40B4-BE49-F238E27FC236}">
                  <a16:creationId xmlns:a16="http://schemas.microsoft.com/office/drawing/2014/main" id="{9C05FE5E-4BDE-476A-FCD7-CC572BB341ED}"/>
                </a:ext>
              </a:extLst>
            </p:cNvPr>
            <p:cNvSpPr/>
            <p:nvPr/>
          </p:nvSpPr>
          <p:spPr>
            <a:xfrm>
              <a:off x="8293114" y="5635473"/>
              <a:ext cx="274320" cy="274320"/>
            </a:xfrm>
            <a:prstGeom prst="rect">
              <a:avLst/>
            </a:prstGeom>
            <a:noFill/>
            <a:ln>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B</a:t>
              </a:r>
            </a:p>
          </p:txBody>
        </p:sp>
      </p:grpSp>
      <p:cxnSp>
        <p:nvCxnSpPr>
          <p:cNvPr id="88" name="Straight Arrow Connector 87">
            <a:extLst>
              <a:ext uri="{FF2B5EF4-FFF2-40B4-BE49-F238E27FC236}">
                <a16:creationId xmlns:a16="http://schemas.microsoft.com/office/drawing/2014/main" id="{548A9F04-7F56-896F-7335-2B2CF38B08F8}"/>
              </a:ext>
            </a:extLst>
          </p:cNvPr>
          <p:cNvCxnSpPr>
            <a:cxnSpLocks/>
            <a:endCxn id="83" idx="0"/>
          </p:cNvCxnSpPr>
          <p:nvPr/>
        </p:nvCxnSpPr>
        <p:spPr>
          <a:xfrm>
            <a:off x="10550256" y="2576375"/>
            <a:ext cx="0" cy="284634"/>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89" name="Straight Arrow Connector 88">
            <a:extLst>
              <a:ext uri="{FF2B5EF4-FFF2-40B4-BE49-F238E27FC236}">
                <a16:creationId xmlns:a16="http://schemas.microsoft.com/office/drawing/2014/main" id="{F5B97D2F-9B0F-6AE7-D94B-979410DD39B5}"/>
              </a:ext>
            </a:extLst>
          </p:cNvPr>
          <p:cNvCxnSpPr>
            <a:cxnSpLocks/>
            <a:stCxn id="83" idx="2"/>
            <a:endCxn id="84" idx="0"/>
          </p:cNvCxnSpPr>
          <p:nvPr/>
        </p:nvCxnSpPr>
        <p:spPr>
          <a:xfrm>
            <a:off x="10550256" y="3135329"/>
            <a:ext cx="0" cy="190999"/>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90" name="Straight Arrow Connector 89">
            <a:extLst>
              <a:ext uri="{FF2B5EF4-FFF2-40B4-BE49-F238E27FC236}">
                <a16:creationId xmlns:a16="http://schemas.microsoft.com/office/drawing/2014/main" id="{67BFCEC8-E776-B1C6-BEB5-8B9B2A6DCD8F}"/>
              </a:ext>
            </a:extLst>
          </p:cNvPr>
          <p:cNvCxnSpPr>
            <a:cxnSpLocks/>
            <a:stCxn id="84" idx="2"/>
            <a:endCxn id="87" idx="0"/>
          </p:cNvCxnSpPr>
          <p:nvPr/>
        </p:nvCxnSpPr>
        <p:spPr>
          <a:xfrm flipH="1">
            <a:off x="10549805" y="3600648"/>
            <a:ext cx="451" cy="195089"/>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91" name="Rectangle 90">
            <a:extLst>
              <a:ext uri="{FF2B5EF4-FFF2-40B4-BE49-F238E27FC236}">
                <a16:creationId xmlns:a16="http://schemas.microsoft.com/office/drawing/2014/main" id="{E330F8F4-559F-D260-5B86-E33AF37A8714}"/>
              </a:ext>
            </a:extLst>
          </p:cNvPr>
          <p:cNvSpPr/>
          <p:nvPr/>
        </p:nvSpPr>
        <p:spPr>
          <a:xfrm>
            <a:off x="11032421" y="2859077"/>
            <a:ext cx="274320" cy="27432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A</a:t>
            </a:r>
          </a:p>
        </p:txBody>
      </p:sp>
      <p:sp>
        <p:nvSpPr>
          <p:cNvPr id="92" name="Rectangle 91">
            <a:extLst>
              <a:ext uri="{FF2B5EF4-FFF2-40B4-BE49-F238E27FC236}">
                <a16:creationId xmlns:a16="http://schemas.microsoft.com/office/drawing/2014/main" id="{6AC69AF6-9581-BF8B-C531-7ECB12AB1A19}"/>
              </a:ext>
            </a:extLst>
          </p:cNvPr>
          <p:cNvSpPr/>
          <p:nvPr/>
        </p:nvSpPr>
        <p:spPr>
          <a:xfrm>
            <a:off x="11032421" y="3324396"/>
            <a:ext cx="274320" cy="27432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C</a:t>
            </a:r>
          </a:p>
        </p:txBody>
      </p:sp>
      <p:grpSp>
        <p:nvGrpSpPr>
          <p:cNvPr id="93" name="Group 92">
            <a:extLst>
              <a:ext uri="{FF2B5EF4-FFF2-40B4-BE49-F238E27FC236}">
                <a16:creationId xmlns:a16="http://schemas.microsoft.com/office/drawing/2014/main" id="{AD9C8CD7-E671-B15C-A8FE-502EBE440BE4}"/>
              </a:ext>
            </a:extLst>
          </p:cNvPr>
          <p:cNvGrpSpPr/>
          <p:nvPr/>
        </p:nvGrpSpPr>
        <p:grpSpPr>
          <a:xfrm>
            <a:off x="11040547" y="4811775"/>
            <a:ext cx="359299" cy="274320"/>
            <a:chOff x="8285576" y="5635473"/>
            <a:chExt cx="359299" cy="274320"/>
          </a:xfrm>
        </p:grpSpPr>
        <p:sp>
          <p:nvSpPr>
            <p:cNvPr id="94" name="Triangle 93">
              <a:extLst>
                <a:ext uri="{FF2B5EF4-FFF2-40B4-BE49-F238E27FC236}">
                  <a16:creationId xmlns:a16="http://schemas.microsoft.com/office/drawing/2014/main" id="{C31A32BA-110C-FB8B-3F48-020642BA1DDD}"/>
                </a:ext>
              </a:extLst>
            </p:cNvPr>
            <p:cNvSpPr/>
            <p:nvPr/>
          </p:nvSpPr>
          <p:spPr>
            <a:xfrm rot="2608569">
              <a:off x="8285576" y="5700372"/>
              <a:ext cx="359299" cy="84772"/>
            </a:xfrm>
            <a:prstGeom prst="triangle">
              <a:avLst>
                <a:gd name="adj" fmla="val 44010"/>
              </a:avLst>
            </a:prstGeom>
            <a:solidFill>
              <a:schemeClr val="accent5">
                <a:lumMod val="40000"/>
                <a:lumOff val="60000"/>
              </a:schemeClr>
            </a:solidFill>
            <a:ln w="12700">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Rectangle 94">
              <a:extLst>
                <a:ext uri="{FF2B5EF4-FFF2-40B4-BE49-F238E27FC236}">
                  <a16:creationId xmlns:a16="http://schemas.microsoft.com/office/drawing/2014/main" id="{9516CEC8-1D18-DE4E-B145-4E5470ABE499}"/>
                </a:ext>
              </a:extLst>
            </p:cNvPr>
            <p:cNvSpPr/>
            <p:nvPr/>
          </p:nvSpPr>
          <p:spPr>
            <a:xfrm>
              <a:off x="8293114" y="5635473"/>
              <a:ext cx="274320" cy="274320"/>
            </a:xfrm>
            <a:prstGeom prst="rect">
              <a:avLst/>
            </a:prstGeom>
            <a:noFill/>
            <a:ln>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B</a:t>
              </a:r>
            </a:p>
          </p:txBody>
        </p:sp>
      </p:grpSp>
      <p:cxnSp>
        <p:nvCxnSpPr>
          <p:cNvPr id="96" name="Straight Arrow Connector 95">
            <a:extLst>
              <a:ext uri="{FF2B5EF4-FFF2-40B4-BE49-F238E27FC236}">
                <a16:creationId xmlns:a16="http://schemas.microsoft.com/office/drawing/2014/main" id="{65F90E2B-B812-F826-A7C5-9782A4407C7D}"/>
              </a:ext>
            </a:extLst>
          </p:cNvPr>
          <p:cNvCxnSpPr>
            <a:cxnSpLocks/>
            <a:endCxn id="91" idx="0"/>
          </p:cNvCxnSpPr>
          <p:nvPr/>
        </p:nvCxnSpPr>
        <p:spPr>
          <a:xfrm>
            <a:off x="11169581" y="2574443"/>
            <a:ext cx="0" cy="284634"/>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97" name="Straight Arrow Connector 96">
            <a:extLst>
              <a:ext uri="{FF2B5EF4-FFF2-40B4-BE49-F238E27FC236}">
                <a16:creationId xmlns:a16="http://schemas.microsoft.com/office/drawing/2014/main" id="{22292782-D721-6E8F-C1EE-431A8A69A223}"/>
              </a:ext>
            </a:extLst>
          </p:cNvPr>
          <p:cNvCxnSpPr>
            <a:cxnSpLocks/>
            <a:stCxn id="91" idx="2"/>
            <a:endCxn id="92" idx="0"/>
          </p:cNvCxnSpPr>
          <p:nvPr/>
        </p:nvCxnSpPr>
        <p:spPr>
          <a:xfrm>
            <a:off x="11169581" y="3133397"/>
            <a:ext cx="0" cy="190999"/>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98" name="Straight Arrow Connector 97">
            <a:extLst>
              <a:ext uri="{FF2B5EF4-FFF2-40B4-BE49-F238E27FC236}">
                <a16:creationId xmlns:a16="http://schemas.microsoft.com/office/drawing/2014/main" id="{A7A05C28-C505-F971-1A7F-003CE44B4A1C}"/>
              </a:ext>
            </a:extLst>
          </p:cNvPr>
          <p:cNvCxnSpPr>
            <a:cxnSpLocks/>
            <a:stCxn id="54" idx="2"/>
            <a:endCxn id="95" idx="0"/>
          </p:cNvCxnSpPr>
          <p:nvPr/>
        </p:nvCxnSpPr>
        <p:spPr>
          <a:xfrm>
            <a:off x="11182698" y="4571504"/>
            <a:ext cx="2547" cy="240271"/>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14" name="Straight Arrow Connector 113">
            <a:extLst>
              <a:ext uri="{FF2B5EF4-FFF2-40B4-BE49-F238E27FC236}">
                <a16:creationId xmlns:a16="http://schemas.microsoft.com/office/drawing/2014/main" id="{819F6953-A2A5-2494-96AE-7FE57AB664CC}"/>
              </a:ext>
            </a:extLst>
          </p:cNvPr>
          <p:cNvCxnSpPr>
            <a:cxnSpLocks/>
            <a:stCxn id="92" idx="2"/>
            <a:endCxn id="50" idx="0"/>
          </p:cNvCxnSpPr>
          <p:nvPr/>
        </p:nvCxnSpPr>
        <p:spPr>
          <a:xfrm>
            <a:off x="11169581" y="3598716"/>
            <a:ext cx="8126" cy="197021"/>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17" name="Straight Arrow Connector 116">
            <a:extLst>
              <a:ext uri="{FF2B5EF4-FFF2-40B4-BE49-F238E27FC236}">
                <a16:creationId xmlns:a16="http://schemas.microsoft.com/office/drawing/2014/main" id="{F062E337-C9A0-5BCD-6F6C-89A7CAEC7340}"/>
              </a:ext>
            </a:extLst>
          </p:cNvPr>
          <p:cNvCxnSpPr>
            <a:cxnSpLocks/>
            <a:stCxn id="50" idx="2"/>
            <a:endCxn id="54" idx="0"/>
          </p:cNvCxnSpPr>
          <p:nvPr/>
        </p:nvCxnSpPr>
        <p:spPr>
          <a:xfrm>
            <a:off x="11177707" y="4070057"/>
            <a:ext cx="4991" cy="227127"/>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grpSp>
        <p:nvGrpSpPr>
          <p:cNvPr id="122" name="Group 121">
            <a:extLst>
              <a:ext uri="{FF2B5EF4-FFF2-40B4-BE49-F238E27FC236}">
                <a16:creationId xmlns:a16="http://schemas.microsoft.com/office/drawing/2014/main" id="{85283E2E-0B19-0C80-9411-45CFFFEC1248}"/>
              </a:ext>
            </a:extLst>
          </p:cNvPr>
          <p:cNvGrpSpPr/>
          <p:nvPr/>
        </p:nvGrpSpPr>
        <p:grpSpPr>
          <a:xfrm>
            <a:off x="11629292" y="3795737"/>
            <a:ext cx="274320" cy="759898"/>
            <a:chOff x="8625912" y="6118450"/>
            <a:chExt cx="274320" cy="759898"/>
          </a:xfrm>
        </p:grpSpPr>
        <p:sp>
          <p:nvSpPr>
            <p:cNvPr id="123" name="Oval 122">
              <a:extLst>
                <a:ext uri="{FF2B5EF4-FFF2-40B4-BE49-F238E27FC236}">
                  <a16:creationId xmlns:a16="http://schemas.microsoft.com/office/drawing/2014/main" id="{808AE47E-F489-E9F8-75E8-8ABBE5BB634C}"/>
                </a:ext>
              </a:extLst>
            </p:cNvPr>
            <p:cNvSpPr/>
            <p:nvPr/>
          </p:nvSpPr>
          <p:spPr>
            <a:xfrm>
              <a:off x="8637341" y="6125909"/>
              <a:ext cx="253914" cy="253914"/>
            </a:xfrm>
            <a:prstGeom prst="ellipse">
              <a:avLst/>
            </a:prstGeom>
            <a:solidFill>
              <a:schemeClr val="tx2">
                <a:lumMod val="25000"/>
                <a:lumOff val="75000"/>
              </a:schemeClr>
            </a:solidFill>
            <a:ln w="12700">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Rectangle 123">
              <a:extLst>
                <a:ext uri="{FF2B5EF4-FFF2-40B4-BE49-F238E27FC236}">
                  <a16:creationId xmlns:a16="http://schemas.microsoft.com/office/drawing/2014/main" id="{B75756EF-0364-1D24-6FE1-B96749AC8204}"/>
                </a:ext>
              </a:extLst>
            </p:cNvPr>
            <p:cNvSpPr/>
            <p:nvPr/>
          </p:nvSpPr>
          <p:spPr>
            <a:xfrm>
              <a:off x="8625912" y="6118450"/>
              <a:ext cx="274320" cy="274320"/>
            </a:xfrm>
            <a:prstGeom prst="rect">
              <a:avLst/>
            </a:prstGeom>
            <a:noFill/>
            <a:ln>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E</a:t>
              </a:r>
            </a:p>
          </p:txBody>
        </p:sp>
        <p:sp>
          <p:nvSpPr>
            <p:cNvPr id="138" name="Oval 137">
              <a:extLst>
                <a:ext uri="{FF2B5EF4-FFF2-40B4-BE49-F238E27FC236}">
                  <a16:creationId xmlns:a16="http://schemas.microsoft.com/office/drawing/2014/main" id="{1266B576-3F48-5E77-5927-0CB2E972C7B9}"/>
                </a:ext>
              </a:extLst>
            </p:cNvPr>
            <p:cNvSpPr/>
            <p:nvPr/>
          </p:nvSpPr>
          <p:spPr>
            <a:xfrm>
              <a:off x="8632819" y="6624434"/>
              <a:ext cx="253914" cy="253914"/>
            </a:xfrm>
            <a:prstGeom prst="ellipse">
              <a:avLst/>
            </a:prstGeom>
            <a:solidFill>
              <a:schemeClr val="tx2">
                <a:lumMod val="25000"/>
                <a:lumOff val="75000"/>
              </a:schemeClr>
            </a:solidFill>
            <a:ln w="12700">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5" name="Group 124">
            <a:extLst>
              <a:ext uri="{FF2B5EF4-FFF2-40B4-BE49-F238E27FC236}">
                <a16:creationId xmlns:a16="http://schemas.microsoft.com/office/drawing/2014/main" id="{E466EC7E-5D05-9BD7-696A-5E4E72C3EA7B}"/>
              </a:ext>
            </a:extLst>
          </p:cNvPr>
          <p:cNvGrpSpPr/>
          <p:nvPr/>
        </p:nvGrpSpPr>
        <p:grpSpPr>
          <a:xfrm>
            <a:off x="11602799" y="4778363"/>
            <a:ext cx="297012" cy="308353"/>
            <a:chOff x="7676031" y="6016020"/>
            <a:chExt cx="297012" cy="308353"/>
          </a:xfrm>
        </p:grpSpPr>
        <p:sp>
          <p:nvSpPr>
            <p:cNvPr id="126" name="Triangle 125">
              <a:extLst>
                <a:ext uri="{FF2B5EF4-FFF2-40B4-BE49-F238E27FC236}">
                  <a16:creationId xmlns:a16="http://schemas.microsoft.com/office/drawing/2014/main" id="{EE0BEBCC-CF01-F464-AB30-A6069897AD22}"/>
                </a:ext>
              </a:extLst>
            </p:cNvPr>
            <p:cNvSpPr/>
            <p:nvPr/>
          </p:nvSpPr>
          <p:spPr>
            <a:xfrm rot="18357647">
              <a:off x="7677211" y="6014840"/>
              <a:ext cx="246179" cy="248539"/>
            </a:xfrm>
            <a:prstGeom prst="triangle">
              <a:avLst/>
            </a:prstGeom>
            <a:solidFill>
              <a:schemeClr val="accent2">
                <a:lumMod val="40000"/>
                <a:lumOff val="60000"/>
              </a:schemeClr>
            </a:solidFill>
            <a:ln w="12700">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Rectangle 126">
              <a:extLst>
                <a:ext uri="{FF2B5EF4-FFF2-40B4-BE49-F238E27FC236}">
                  <a16:creationId xmlns:a16="http://schemas.microsoft.com/office/drawing/2014/main" id="{D71521DB-6DBA-6201-A997-855138E6A21E}"/>
                </a:ext>
              </a:extLst>
            </p:cNvPr>
            <p:cNvSpPr/>
            <p:nvPr/>
          </p:nvSpPr>
          <p:spPr>
            <a:xfrm>
              <a:off x="7698723" y="6050053"/>
              <a:ext cx="274320" cy="274320"/>
            </a:xfrm>
            <a:prstGeom prst="rect">
              <a:avLst/>
            </a:prstGeom>
            <a:noFill/>
            <a:ln>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D</a:t>
              </a:r>
            </a:p>
          </p:txBody>
        </p:sp>
      </p:grpSp>
      <p:sp>
        <p:nvSpPr>
          <p:cNvPr id="128" name="Rectangle 127">
            <a:extLst>
              <a:ext uri="{FF2B5EF4-FFF2-40B4-BE49-F238E27FC236}">
                <a16:creationId xmlns:a16="http://schemas.microsoft.com/office/drawing/2014/main" id="{6DDF9515-5964-7061-5139-B137F390B5BB}"/>
              </a:ext>
            </a:extLst>
          </p:cNvPr>
          <p:cNvSpPr/>
          <p:nvPr/>
        </p:nvSpPr>
        <p:spPr>
          <a:xfrm>
            <a:off x="11621166" y="2859077"/>
            <a:ext cx="274320" cy="27432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A</a:t>
            </a:r>
          </a:p>
        </p:txBody>
      </p:sp>
      <p:sp>
        <p:nvSpPr>
          <p:cNvPr id="129" name="Rectangle 128">
            <a:extLst>
              <a:ext uri="{FF2B5EF4-FFF2-40B4-BE49-F238E27FC236}">
                <a16:creationId xmlns:a16="http://schemas.microsoft.com/office/drawing/2014/main" id="{55F2757D-74DD-B359-E6CD-945CF63554E3}"/>
              </a:ext>
            </a:extLst>
          </p:cNvPr>
          <p:cNvSpPr/>
          <p:nvPr/>
        </p:nvSpPr>
        <p:spPr>
          <a:xfrm>
            <a:off x="11621166" y="3324396"/>
            <a:ext cx="274320" cy="27432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C</a:t>
            </a:r>
          </a:p>
        </p:txBody>
      </p:sp>
      <p:grpSp>
        <p:nvGrpSpPr>
          <p:cNvPr id="130" name="Group 129">
            <a:extLst>
              <a:ext uri="{FF2B5EF4-FFF2-40B4-BE49-F238E27FC236}">
                <a16:creationId xmlns:a16="http://schemas.microsoft.com/office/drawing/2014/main" id="{1137C45E-9CA3-3625-EF79-A9F413863817}"/>
              </a:ext>
            </a:extLst>
          </p:cNvPr>
          <p:cNvGrpSpPr/>
          <p:nvPr/>
        </p:nvGrpSpPr>
        <p:grpSpPr>
          <a:xfrm>
            <a:off x="11620500" y="5326987"/>
            <a:ext cx="359299" cy="274320"/>
            <a:chOff x="8285576" y="5635473"/>
            <a:chExt cx="359299" cy="274320"/>
          </a:xfrm>
        </p:grpSpPr>
        <p:sp>
          <p:nvSpPr>
            <p:cNvPr id="131" name="Triangle 130">
              <a:extLst>
                <a:ext uri="{FF2B5EF4-FFF2-40B4-BE49-F238E27FC236}">
                  <a16:creationId xmlns:a16="http://schemas.microsoft.com/office/drawing/2014/main" id="{9AB8D99D-52AE-1BDA-0BE4-991A2F47B267}"/>
                </a:ext>
              </a:extLst>
            </p:cNvPr>
            <p:cNvSpPr/>
            <p:nvPr/>
          </p:nvSpPr>
          <p:spPr>
            <a:xfrm rot="2608569">
              <a:off x="8285576" y="5700372"/>
              <a:ext cx="359299" cy="84772"/>
            </a:xfrm>
            <a:prstGeom prst="triangle">
              <a:avLst>
                <a:gd name="adj" fmla="val 44010"/>
              </a:avLst>
            </a:prstGeom>
            <a:solidFill>
              <a:schemeClr val="accent5">
                <a:lumMod val="40000"/>
                <a:lumOff val="60000"/>
              </a:schemeClr>
            </a:solidFill>
            <a:ln w="12700">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2" name="Rectangle 131">
              <a:extLst>
                <a:ext uri="{FF2B5EF4-FFF2-40B4-BE49-F238E27FC236}">
                  <a16:creationId xmlns:a16="http://schemas.microsoft.com/office/drawing/2014/main" id="{C6ADDDB9-F2D6-4AD3-9172-E64B044B0694}"/>
                </a:ext>
              </a:extLst>
            </p:cNvPr>
            <p:cNvSpPr/>
            <p:nvPr/>
          </p:nvSpPr>
          <p:spPr>
            <a:xfrm>
              <a:off x="8293114" y="5635473"/>
              <a:ext cx="274320" cy="274320"/>
            </a:xfrm>
            <a:prstGeom prst="rect">
              <a:avLst/>
            </a:prstGeom>
            <a:noFill/>
            <a:ln>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B</a:t>
              </a:r>
            </a:p>
          </p:txBody>
        </p:sp>
      </p:grpSp>
      <p:cxnSp>
        <p:nvCxnSpPr>
          <p:cNvPr id="133" name="Straight Arrow Connector 132">
            <a:extLst>
              <a:ext uri="{FF2B5EF4-FFF2-40B4-BE49-F238E27FC236}">
                <a16:creationId xmlns:a16="http://schemas.microsoft.com/office/drawing/2014/main" id="{CF116371-F088-C773-D1C8-BBA1E7D1A592}"/>
              </a:ext>
            </a:extLst>
          </p:cNvPr>
          <p:cNvCxnSpPr>
            <a:cxnSpLocks/>
            <a:endCxn id="128" idx="0"/>
          </p:cNvCxnSpPr>
          <p:nvPr/>
        </p:nvCxnSpPr>
        <p:spPr>
          <a:xfrm>
            <a:off x="11758326" y="2574443"/>
            <a:ext cx="0" cy="284634"/>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34" name="Straight Arrow Connector 133">
            <a:extLst>
              <a:ext uri="{FF2B5EF4-FFF2-40B4-BE49-F238E27FC236}">
                <a16:creationId xmlns:a16="http://schemas.microsoft.com/office/drawing/2014/main" id="{78B25389-134A-02B3-159C-A106408D5626}"/>
              </a:ext>
            </a:extLst>
          </p:cNvPr>
          <p:cNvCxnSpPr>
            <a:cxnSpLocks/>
            <a:stCxn id="128" idx="2"/>
            <a:endCxn id="129" idx="0"/>
          </p:cNvCxnSpPr>
          <p:nvPr/>
        </p:nvCxnSpPr>
        <p:spPr>
          <a:xfrm>
            <a:off x="11758326" y="3133397"/>
            <a:ext cx="0" cy="190999"/>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35" name="Straight Arrow Connector 134">
            <a:extLst>
              <a:ext uri="{FF2B5EF4-FFF2-40B4-BE49-F238E27FC236}">
                <a16:creationId xmlns:a16="http://schemas.microsoft.com/office/drawing/2014/main" id="{9E083121-70EE-74C0-1F04-0A34A5637899}"/>
              </a:ext>
            </a:extLst>
          </p:cNvPr>
          <p:cNvCxnSpPr>
            <a:cxnSpLocks/>
            <a:stCxn id="127" idx="2"/>
            <a:endCxn id="132" idx="0"/>
          </p:cNvCxnSpPr>
          <p:nvPr/>
        </p:nvCxnSpPr>
        <p:spPr>
          <a:xfrm>
            <a:off x="11762651" y="5086716"/>
            <a:ext cx="2547" cy="240271"/>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36" name="Straight Arrow Connector 135">
            <a:extLst>
              <a:ext uri="{FF2B5EF4-FFF2-40B4-BE49-F238E27FC236}">
                <a16:creationId xmlns:a16="http://schemas.microsoft.com/office/drawing/2014/main" id="{DCA71DA5-426F-16F8-7EE2-498B776FC77E}"/>
              </a:ext>
            </a:extLst>
          </p:cNvPr>
          <p:cNvCxnSpPr>
            <a:cxnSpLocks/>
            <a:stCxn id="129" idx="2"/>
            <a:endCxn id="124" idx="0"/>
          </p:cNvCxnSpPr>
          <p:nvPr/>
        </p:nvCxnSpPr>
        <p:spPr>
          <a:xfrm>
            <a:off x="11758326" y="3598716"/>
            <a:ext cx="8126" cy="197021"/>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37" name="Straight Arrow Connector 136">
            <a:extLst>
              <a:ext uri="{FF2B5EF4-FFF2-40B4-BE49-F238E27FC236}">
                <a16:creationId xmlns:a16="http://schemas.microsoft.com/office/drawing/2014/main" id="{AE73C76D-DC58-A0A1-9CD1-34415B75772C}"/>
              </a:ext>
            </a:extLst>
          </p:cNvPr>
          <p:cNvCxnSpPr>
            <a:cxnSpLocks/>
            <a:stCxn id="138" idx="4"/>
            <a:endCxn id="127" idx="0"/>
          </p:cNvCxnSpPr>
          <p:nvPr/>
        </p:nvCxnSpPr>
        <p:spPr>
          <a:xfrm flipH="1">
            <a:off x="11762651" y="4555635"/>
            <a:ext cx="505" cy="256761"/>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39" name="Straight Arrow Connector 138">
            <a:extLst>
              <a:ext uri="{FF2B5EF4-FFF2-40B4-BE49-F238E27FC236}">
                <a16:creationId xmlns:a16="http://schemas.microsoft.com/office/drawing/2014/main" id="{C35C01A1-FA91-4672-0A0E-D89A1A3D65BC}"/>
              </a:ext>
            </a:extLst>
          </p:cNvPr>
          <p:cNvCxnSpPr>
            <a:cxnSpLocks/>
            <a:stCxn id="124" idx="2"/>
            <a:endCxn id="138" idx="0"/>
          </p:cNvCxnSpPr>
          <p:nvPr/>
        </p:nvCxnSpPr>
        <p:spPr>
          <a:xfrm flipH="1">
            <a:off x="11763156" y="4070057"/>
            <a:ext cx="3296" cy="231664"/>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43" name="TextBox 142">
            <a:extLst>
              <a:ext uri="{FF2B5EF4-FFF2-40B4-BE49-F238E27FC236}">
                <a16:creationId xmlns:a16="http://schemas.microsoft.com/office/drawing/2014/main" id="{E86C870F-73F8-C7D4-0FED-2E99FC995ECF}"/>
              </a:ext>
            </a:extLst>
          </p:cNvPr>
          <p:cNvSpPr txBox="1"/>
          <p:nvPr/>
        </p:nvSpPr>
        <p:spPr>
          <a:xfrm>
            <a:off x="9312039" y="3470044"/>
            <a:ext cx="308098" cy="369332"/>
          </a:xfrm>
          <a:prstGeom prst="rect">
            <a:avLst/>
          </a:prstGeom>
          <a:noFill/>
        </p:spPr>
        <p:txBody>
          <a:bodyPr wrap="none" rtlCol="0">
            <a:spAutoFit/>
          </a:bodyPr>
          <a:lstStyle/>
          <a:p>
            <a:r>
              <a:rPr lang="en-US" dirty="0"/>
              <a:t>2</a:t>
            </a:r>
          </a:p>
        </p:txBody>
      </p:sp>
    </p:spTree>
    <p:extLst>
      <p:ext uri="{BB962C8B-B14F-4D97-AF65-F5344CB8AC3E}">
        <p14:creationId xmlns:p14="http://schemas.microsoft.com/office/powerpoint/2010/main" val="1551928573"/>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3E31215-AC1F-64EC-262B-B8B4DD58783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97</a:t>
            </a:fld>
            <a:endParaRPr lang="en-US"/>
          </a:p>
        </p:txBody>
      </p:sp>
      <p:sp>
        <p:nvSpPr>
          <p:cNvPr id="3" name="Title 2">
            <a:extLst>
              <a:ext uri="{FF2B5EF4-FFF2-40B4-BE49-F238E27FC236}">
                <a16:creationId xmlns:a16="http://schemas.microsoft.com/office/drawing/2014/main" id="{9960A79E-499B-D0E2-99AE-B3A70A1AAA72}"/>
              </a:ext>
            </a:extLst>
          </p:cNvPr>
          <p:cNvSpPr>
            <a:spLocks noGrp="1"/>
          </p:cNvSpPr>
          <p:nvPr>
            <p:ph type="title"/>
          </p:nvPr>
        </p:nvSpPr>
        <p:spPr/>
        <p:txBody>
          <a:bodyPr/>
          <a:lstStyle/>
          <a:p>
            <a:r>
              <a:rPr lang="en-US" dirty="0"/>
              <a:t>Challenge 2: Mapping Spatial Predicates to Rays</a:t>
            </a:r>
          </a:p>
        </p:txBody>
      </p:sp>
      <p:sp>
        <p:nvSpPr>
          <p:cNvPr id="4" name="Content Placeholder 3">
            <a:extLst>
              <a:ext uri="{FF2B5EF4-FFF2-40B4-BE49-F238E27FC236}">
                <a16:creationId xmlns:a16="http://schemas.microsoft.com/office/drawing/2014/main" id="{03B0CA20-2F84-B0D4-F2F9-BF64689F3A02}"/>
              </a:ext>
            </a:extLst>
          </p:cNvPr>
          <p:cNvSpPr>
            <a:spLocks noGrp="1"/>
          </p:cNvSpPr>
          <p:nvPr>
            <p:ph sz="half" idx="1"/>
          </p:nvPr>
        </p:nvSpPr>
        <p:spPr/>
        <p:txBody>
          <a:bodyPr/>
          <a:lstStyle/>
          <a:p>
            <a:pPr>
              <a:defRPr sz="1800" b="1" i="0">
                <a:solidFill>
                  <a:srgbClr val="666666"/>
                </a:solidFill>
                <a:latin typeface="Arial"/>
              </a:defRPr>
            </a:pPr>
            <a:r>
              <a:rPr lang="en-US" sz="1500" b="1" dirty="0">
                <a:solidFill>
                  <a:srgbClr val="2980B9"/>
                </a:solidFill>
                <a:latin typeface="Arial"/>
                <a:ea typeface="+mn-ea"/>
                <a:cs typeface="+mn-cs"/>
              </a:rPr>
              <a:t>The Complexity of Spatial Relations</a:t>
            </a:r>
          </a:p>
          <a:p>
            <a:pPr marL="411480" lvl="1">
              <a:lnSpc>
                <a:spcPct val="110000"/>
              </a:lnSpc>
              <a:buFont typeface="Wingdings" pitchFamily="2" charset="2"/>
              <a:buChar char="§"/>
              <a:defRPr sz="1400" b="0" i="0">
                <a:solidFill>
                  <a:srgbClr val="34495E"/>
                </a:solidFill>
                <a:latin typeface="Arial"/>
              </a:defRPr>
            </a:pPr>
            <a:r>
              <a:rPr lang="en-US" sz="1300" dirty="0">
                <a:solidFill>
                  <a:srgbClr val="4B5563"/>
                </a:solidFill>
                <a:latin typeface="Arial"/>
              </a:rPr>
              <a:t>  - Spatial databases support complex standards (like DE-9IM) to check topological relations: Contains, Within, Intersects, Touches, Crosses, Overlaps.</a:t>
            </a:r>
          </a:p>
          <a:p>
            <a:pPr marL="411480" lvl="1">
              <a:lnSpc>
                <a:spcPct val="110000"/>
              </a:lnSpc>
              <a:buFont typeface="Wingdings" pitchFamily="2" charset="2"/>
              <a:buChar char="§"/>
              <a:defRPr sz="1400" b="0" i="0">
                <a:solidFill>
                  <a:srgbClr val="34495E"/>
                </a:solidFill>
                <a:latin typeface="Arial"/>
              </a:defRPr>
            </a:pPr>
            <a:r>
              <a:rPr lang="en-US" sz="1300" dirty="0">
                <a:solidFill>
                  <a:srgbClr val="4B5563"/>
                </a:solidFill>
                <a:latin typeface="Arial"/>
              </a:rPr>
              <a:t>  - Graphics rendering only cares about the 'intersect' (line hitting triangle) relation.</a:t>
            </a:r>
          </a:p>
          <a:p>
            <a:pPr marL="411480" lvl="1">
              <a:lnSpc>
                <a:spcPct val="110000"/>
              </a:lnSpc>
              <a:buFont typeface="Wingdings" pitchFamily="2" charset="2"/>
              <a:buChar char="§"/>
              <a:defRPr sz="1400" b="0" i="0">
                <a:solidFill>
                  <a:srgbClr val="34495E"/>
                </a:solidFill>
                <a:latin typeface="Arial"/>
              </a:defRPr>
            </a:pPr>
            <a:endParaRPr lang="en-US" sz="1300" dirty="0">
              <a:solidFill>
                <a:srgbClr val="4B5563"/>
              </a:solidFill>
              <a:latin typeface="Arial"/>
            </a:endParaRPr>
          </a:p>
          <a:p>
            <a:pPr>
              <a:spcBef>
                <a:spcPts val="1400"/>
              </a:spcBef>
              <a:defRPr sz="1800" b="1" i="0">
                <a:solidFill>
                  <a:srgbClr val="666666"/>
                </a:solidFill>
                <a:latin typeface="Arial"/>
              </a:defRPr>
            </a:pPr>
            <a:r>
              <a:rPr lang="en-US" sz="1500" b="1" dirty="0">
                <a:solidFill>
                  <a:srgbClr val="2980B9"/>
                </a:solidFill>
                <a:latin typeface="Arial"/>
                <a:ea typeface="+mn-ea"/>
                <a:cs typeface="+mn-cs"/>
              </a:rPr>
              <a:t>The Formulation Challenge:</a:t>
            </a:r>
          </a:p>
          <a:p>
            <a:pPr marL="411480" lvl="1">
              <a:lnSpc>
                <a:spcPct val="110000"/>
              </a:lnSpc>
              <a:buFont typeface="Wingdings" pitchFamily="2" charset="2"/>
              <a:buChar char="§"/>
              <a:defRPr sz="1400" b="0" i="0">
                <a:solidFill>
                  <a:srgbClr val="34495E"/>
                </a:solidFill>
                <a:latin typeface="Arial"/>
              </a:defRPr>
            </a:pPr>
            <a:r>
              <a:rPr lang="en-US" sz="1300" dirty="0">
                <a:solidFill>
                  <a:srgbClr val="4B5563"/>
                </a:solidFill>
                <a:latin typeface="Arial"/>
              </a:rPr>
              <a:t>  - Point-in-Polygon (PIP) Queries: How to verify point containment? We must shoot rays from the query point and count boundary crossings (odd-even rule).</a:t>
            </a:r>
          </a:p>
          <a:p>
            <a:pPr marL="411480" lvl="1">
              <a:lnSpc>
                <a:spcPct val="110000"/>
              </a:lnSpc>
              <a:buFont typeface="Wingdings" pitchFamily="2" charset="2"/>
              <a:buChar char="§"/>
              <a:defRPr sz="1400" b="0" i="0">
                <a:solidFill>
                  <a:srgbClr val="34495E"/>
                </a:solidFill>
                <a:latin typeface="Arial"/>
              </a:defRPr>
            </a:pPr>
            <a:r>
              <a:rPr lang="en-US" sz="1300" dirty="0">
                <a:solidFill>
                  <a:srgbClr val="4B5563"/>
                </a:solidFill>
                <a:latin typeface="Arial"/>
              </a:rPr>
              <a:t>  - Line-Segment Intersection (LSI) Joins: How to join sets of segments? We must wrap one set in AABBs and trace the other set as rays, reporting all hits.</a:t>
            </a:r>
          </a:p>
          <a:p>
            <a:pPr marL="411480" lvl="1">
              <a:lnSpc>
                <a:spcPct val="110000"/>
              </a:lnSpc>
              <a:buFont typeface="Wingdings" pitchFamily="2" charset="2"/>
              <a:buChar char="§"/>
              <a:defRPr sz="1400" b="0" i="0">
                <a:solidFill>
                  <a:srgbClr val="34495E"/>
                </a:solidFill>
                <a:latin typeface="Arial"/>
              </a:defRPr>
            </a:pPr>
            <a:r>
              <a:rPr lang="en-US" sz="1300" dirty="0">
                <a:solidFill>
                  <a:srgbClr val="4B5563"/>
                </a:solidFill>
                <a:latin typeface="Arial"/>
              </a:rPr>
              <a:t>  - Range and Polygon Overlay Queries: Requires mapping boxes/polygons into complex ray configurations that can query a BVH.</a:t>
            </a:r>
          </a:p>
          <a:p>
            <a:pPr marL="411480" lvl="1">
              <a:lnSpc>
                <a:spcPct val="110000"/>
              </a:lnSpc>
              <a:buFont typeface="Wingdings" pitchFamily="2" charset="2"/>
              <a:buChar char="§"/>
              <a:defRPr sz="1400" b="0" i="0">
                <a:solidFill>
                  <a:srgbClr val="34495E"/>
                </a:solidFill>
                <a:latin typeface="Arial"/>
              </a:defRPr>
            </a:pPr>
            <a:r>
              <a:rPr lang="en-US" sz="1300" dirty="0">
                <a:solidFill>
                  <a:srgbClr val="4B5563"/>
                </a:solidFill>
                <a:latin typeface="Arial"/>
              </a:rPr>
              <a:t>  - Each query type requires configuring custom ray origins, directions, lengths, and custom shaders (</a:t>
            </a:r>
            <a:r>
              <a:rPr lang="en-US" sz="1300" dirty="0" err="1">
                <a:solidFill>
                  <a:srgbClr val="4B5563"/>
                </a:solidFill>
                <a:latin typeface="Arial"/>
              </a:rPr>
              <a:t>AnyHit</a:t>
            </a:r>
            <a:r>
              <a:rPr lang="en-US" sz="1300" dirty="0">
                <a:solidFill>
                  <a:srgbClr val="4B5563"/>
                </a:solidFill>
                <a:latin typeface="Arial"/>
              </a:rPr>
              <a:t>, </a:t>
            </a:r>
            <a:r>
              <a:rPr lang="en-US" sz="1300" dirty="0" err="1">
                <a:solidFill>
                  <a:srgbClr val="4B5563"/>
                </a:solidFill>
                <a:latin typeface="Arial"/>
              </a:rPr>
              <a:t>ClosestHit</a:t>
            </a:r>
            <a:r>
              <a:rPr lang="en-US" sz="1300" dirty="0">
                <a:solidFill>
                  <a:srgbClr val="4B5563"/>
                </a:solidFill>
                <a:latin typeface="Arial"/>
              </a:rPr>
              <a:t>) on the GPU.</a:t>
            </a:r>
          </a:p>
          <a:p>
            <a:endParaRPr lang="en-US" dirty="0"/>
          </a:p>
        </p:txBody>
      </p:sp>
    </p:spTree>
    <p:extLst>
      <p:ext uri="{BB962C8B-B14F-4D97-AF65-F5344CB8AC3E}">
        <p14:creationId xmlns:p14="http://schemas.microsoft.com/office/powerpoint/2010/main" val="1217756724"/>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F10727A-3BFB-D5C6-36D7-F42D702E53B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98</a:t>
            </a:fld>
            <a:endParaRPr lang="en-US"/>
          </a:p>
        </p:txBody>
      </p:sp>
      <p:sp>
        <p:nvSpPr>
          <p:cNvPr id="3" name="Title 2">
            <a:extLst>
              <a:ext uri="{FF2B5EF4-FFF2-40B4-BE49-F238E27FC236}">
                <a16:creationId xmlns:a16="http://schemas.microsoft.com/office/drawing/2014/main" id="{CE88120B-37C0-9527-7F39-B9A5FCB52880}"/>
              </a:ext>
            </a:extLst>
          </p:cNvPr>
          <p:cNvSpPr>
            <a:spLocks noGrp="1"/>
          </p:cNvSpPr>
          <p:nvPr>
            <p:ph type="title"/>
          </p:nvPr>
        </p:nvSpPr>
        <p:spPr/>
        <p:txBody>
          <a:bodyPr/>
          <a:lstStyle/>
          <a:p>
            <a:endParaRPr lang="en-US"/>
          </a:p>
        </p:txBody>
      </p:sp>
      <p:sp>
        <p:nvSpPr>
          <p:cNvPr id="4" name="Content Placeholder 3">
            <a:extLst>
              <a:ext uri="{FF2B5EF4-FFF2-40B4-BE49-F238E27FC236}">
                <a16:creationId xmlns:a16="http://schemas.microsoft.com/office/drawing/2014/main" id="{2750BDF1-EBBC-51CC-9E62-5AEB73290BD8}"/>
              </a:ext>
            </a:extLst>
          </p:cNvPr>
          <p:cNvSpPr>
            <a:spLocks noGrp="1"/>
          </p:cNvSpPr>
          <p:nvPr>
            <p:ph sz="half" idx="1"/>
          </p:nvPr>
        </p:nvSpPr>
        <p:spPr/>
        <p:txBody>
          <a:bodyPr/>
          <a:lstStyle/>
          <a:p>
            <a:endParaRPr lang="en-US"/>
          </a:p>
        </p:txBody>
      </p:sp>
      <p:cxnSp>
        <p:nvCxnSpPr>
          <p:cNvPr id="5" name="Straight Arrow Connector 4">
            <a:extLst>
              <a:ext uri="{FF2B5EF4-FFF2-40B4-BE49-F238E27FC236}">
                <a16:creationId xmlns:a16="http://schemas.microsoft.com/office/drawing/2014/main" id="{FBD9BF79-77F8-3B9B-FB23-785D39A5697D}"/>
              </a:ext>
            </a:extLst>
          </p:cNvPr>
          <p:cNvCxnSpPr>
            <a:cxnSpLocks/>
          </p:cNvCxnSpPr>
          <p:nvPr/>
        </p:nvCxnSpPr>
        <p:spPr>
          <a:xfrm flipV="1">
            <a:off x="2664758" y="3798235"/>
            <a:ext cx="1769165" cy="687702"/>
          </a:xfrm>
          <a:prstGeom prst="straightConnector1">
            <a:avLst/>
          </a:prstGeom>
          <a:ln w="38100">
            <a:solidFill>
              <a:srgbClr val="00B050"/>
            </a:solidFill>
            <a:headEnd type="oval" w="med" len="med"/>
            <a:tailEnd type="triangle" w="med" len="med"/>
          </a:ln>
        </p:spPr>
        <p:style>
          <a:lnRef idx="2">
            <a:schemeClr val="accent1"/>
          </a:lnRef>
          <a:fillRef idx="0">
            <a:schemeClr val="accent1"/>
          </a:fillRef>
          <a:effectRef idx="1">
            <a:schemeClr val="accent1"/>
          </a:effectRef>
          <a:fontRef idx="minor">
            <a:schemeClr val="tx1"/>
          </a:fontRef>
        </p:style>
      </p:cxnSp>
      <p:sp>
        <p:nvSpPr>
          <p:cNvPr id="6" name="Triangle 5">
            <a:extLst>
              <a:ext uri="{FF2B5EF4-FFF2-40B4-BE49-F238E27FC236}">
                <a16:creationId xmlns:a16="http://schemas.microsoft.com/office/drawing/2014/main" id="{803B0229-32CE-F963-A791-DFD455409A9C}"/>
              </a:ext>
            </a:extLst>
          </p:cNvPr>
          <p:cNvSpPr/>
          <p:nvPr/>
        </p:nvSpPr>
        <p:spPr>
          <a:xfrm>
            <a:off x="3290922" y="3551657"/>
            <a:ext cx="695741" cy="775253"/>
          </a:xfrm>
          <a:prstGeom prst="triangle">
            <a:avLst>
              <a:gd name="adj" fmla="val 100000"/>
            </a:avLst>
          </a:prstGeom>
          <a:solidFill>
            <a:schemeClr val="accent1">
              <a:alpha val="45000"/>
            </a:schemeClr>
          </a:solidFill>
          <a:ln>
            <a:solidFill>
              <a:schemeClr val="accent1">
                <a:shade val="15000"/>
              </a:schemeClr>
            </a:solidFill>
          </a:ln>
          <a:effectLst>
            <a:outerShdw blurRad="76200" dir="18900000" sy="23000" kx="-1200000" algn="bl" rotWithShape="0">
              <a:prstClr val="black">
                <a:alpha val="88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A2EA85B6-3261-91AB-BB79-4F795F65ED0B}"/>
              </a:ext>
            </a:extLst>
          </p:cNvPr>
          <p:cNvSpPr/>
          <p:nvPr/>
        </p:nvSpPr>
        <p:spPr>
          <a:xfrm>
            <a:off x="3698428" y="4016883"/>
            <a:ext cx="125203" cy="125203"/>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Arrow Connector 7">
            <a:extLst>
              <a:ext uri="{FF2B5EF4-FFF2-40B4-BE49-F238E27FC236}">
                <a16:creationId xmlns:a16="http://schemas.microsoft.com/office/drawing/2014/main" id="{865E9478-1084-3268-FE4C-FF5CA9CA6396}"/>
              </a:ext>
            </a:extLst>
          </p:cNvPr>
          <p:cNvCxnSpPr>
            <a:cxnSpLocks/>
          </p:cNvCxnSpPr>
          <p:nvPr/>
        </p:nvCxnSpPr>
        <p:spPr>
          <a:xfrm flipV="1">
            <a:off x="3447668" y="4086110"/>
            <a:ext cx="250760" cy="97216"/>
          </a:xfrm>
          <a:prstGeom prst="straightConnector1">
            <a:avLst/>
          </a:prstGeom>
          <a:ln w="38100">
            <a:solidFill>
              <a:srgbClr val="00B050"/>
            </a:solidFill>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9" name="Right Triangle 8">
            <a:extLst>
              <a:ext uri="{FF2B5EF4-FFF2-40B4-BE49-F238E27FC236}">
                <a16:creationId xmlns:a16="http://schemas.microsoft.com/office/drawing/2014/main" id="{D39A2564-C4E1-8FE1-DDDA-449BB4F3148B}"/>
              </a:ext>
            </a:extLst>
          </p:cNvPr>
          <p:cNvSpPr/>
          <p:nvPr/>
        </p:nvSpPr>
        <p:spPr>
          <a:xfrm rot="20848587" flipH="1">
            <a:off x="3382215" y="4157471"/>
            <a:ext cx="62363" cy="54864"/>
          </a:xfrm>
          <a:prstGeom prst="rtTriangle">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65324307-9772-481C-EF32-72E7C47F9C03}"/>
              </a:ext>
            </a:extLst>
          </p:cNvPr>
          <p:cNvCxnSpPr>
            <a:cxnSpLocks/>
          </p:cNvCxnSpPr>
          <p:nvPr/>
        </p:nvCxnSpPr>
        <p:spPr>
          <a:xfrm flipV="1">
            <a:off x="10649523" y="3621030"/>
            <a:ext cx="0" cy="1493133"/>
          </a:xfrm>
          <a:prstGeom prst="line">
            <a:avLst/>
          </a:prstGeom>
          <a:ln w="31750">
            <a:headEnd type="none"/>
            <a:tailEnd type="triangle"/>
          </a:ln>
        </p:spPr>
        <p:style>
          <a:lnRef idx="2">
            <a:schemeClr val="accent6"/>
          </a:lnRef>
          <a:fillRef idx="0">
            <a:schemeClr val="accent6"/>
          </a:fillRef>
          <a:effectRef idx="1">
            <a:schemeClr val="accent6"/>
          </a:effectRef>
          <a:fontRef idx="minor">
            <a:schemeClr val="tx1"/>
          </a:fontRef>
        </p:style>
      </p:cxnSp>
      <p:sp>
        <p:nvSpPr>
          <p:cNvPr id="11" name="TextBox 10">
            <a:extLst>
              <a:ext uri="{FF2B5EF4-FFF2-40B4-BE49-F238E27FC236}">
                <a16:creationId xmlns:a16="http://schemas.microsoft.com/office/drawing/2014/main" id="{4897876F-5415-4AD6-2A33-E32CC330CDFE}"/>
              </a:ext>
            </a:extLst>
          </p:cNvPr>
          <p:cNvSpPr txBox="1"/>
          <p:nvPr/>
        </p:nvSpPr>
        <p:spPr>
          <a:xfrm>
            <a:off x="10905768" y="4501187"/>
            <a:ext cx="917239" cy="461665"/>
          </a:xfrm>
          <a:prstGeom prst="rect">
            <a:avLst/>
          </a:prstGeom>
          <a:noFill/>
        </p:spPr>
        <p:txBody>
          <a:bodyPr wrap="none" rtlCol="0">
            <a:spAutoFit/>
          </a:bodyPr>
          <a:lstStyle/>
          <a:p>
            <a:r>
              <a:rPr lang="en-US" sz="2400" dirty="0"/>
              <a:t>FP64 </a:t>
            </a:r>
          </a:p>
        </p:txBody>
      </p:sp>
      <p:sp>
        <p:nvSpPr>
          <p:cNvPr id="12" name="Rectangle 11">
            <a:extLst>
              <a:ext uri="{FF2B5EF4-FFF2-40B4-BE49-F238E27FC236}">
                <a16:creationId xmlns:a16="http://schemas.microsoft.com/office/drawing/2014/main" id="{B7EFD7AC-5F1C-6FA6-AB7B-24A780C21645}"/>
              </a:ext>
            </a:extLst>
          </p:cNvPr>
          <p:cNvSpPr/>
          <p:nvPr/>
        </p:nvSpPr>
        <p:spPr>
          <a:xfrm>
            <a:off x="8082603" y="2773679"/>
            <a:ext cx="2364413" cy="1675435"/>
          </a:xfrm>
          <a:prstGeom prst="rect">
            <a:avLst/>
          </a:prstGeom>
          <a:noFill/>
          <a:ln w="19050" cap="flat" cmpd="sng" algn="ctr">
            <a:solidFill>
              <a:srgbClr val="FF0000"/>
            </a:solidFill>
            <a:prstDash val="dash"/>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dirty="0"/>
          </a:p>
        </p:txBody>
      </p:sp>
      <p:sp>
        <p:nvSpPr>
          <p:cNvPr id="13" name="Freeform 12">
            <a:extLst>
              <a:ext uri="{FF2B5EF4-FFF2-40B4-BE49-F238E27FC236}">
                <a16:creationId xmlns:a16="http://schemas.microsoft.com/office/drawing/2014/main" id="{1CE74E8E-21D1-CDAB-41B1-938ABAB71C49}"/>
              </a:ext>
            </a:extLst>
          </p:cNvPr>
          <p:cNvSpPr/>
          <p:nvPr/>
        </p:nvSpPr>
        <p:spPr>
          <a:xfrm>
            <a:off x="10462250" y="4518660"/>
            <a:ext cx="457210" cy="213360"/>
          </a:xfrm>
          <a:custGeom>
            <a:avLst/>
            <a:gdLst>
              <a:gd name="csX0" fmla="*/ 457210 w 457210"/>
              <a:gd name="csY0" fmla="*/ 22860 h 213360"/>
              <a:gd name="csX1" fmla="*/ 449590 w 457210"/>
              <a:gd name="csY1" fmla="*/ 60960 h 213360"/>
              <a:gd name="csX2" fmla="*/ 434350 w 457210"/>
              <a:gd name="csY2" fmla="*/ 91440 h 213360"/>
              <a:gd name="csX3" fmla="*/ 396250 w 457210"/>
              <a:gd name="csY3" fmla="*/ 137160 h 213360"/>
              <a:gd name="csX4" fmla="*/ 373390 w 457210"/>
              <a:gd name="csY4" fmla="*/ 152400 h 213360"/>
              <a:gd name="csX5" fmla="*/ 350530 w 457210"/>
              <a:gd name="csY5" fmla="*/ 175260 h 213360"/>
              <a:gd name="csX6" fmla="*/ 297190 w 457210"/>
              <a:gd name="csY6" fmla="*/ 205740 h 213360"/>
              <a:gd name="csX7" fmla="*/ 274330 w 457210"/>
              <a:gd name="csY7" fmla="*/ 213360 h 213360"/>
              <a:gd name="csX8" fmla="*/ 152410 w 457210"/>
              <a:gd name="csY8" fmla="*/ 205740 h 213360"/>
              <a:gd name="csX9" fmla="*/ 83830 w 457210"/>
              <a:gd name="csY9" fmla="*/ 175260 h 213360"/>
              <a:gd name="csX10" fmla="*/ 60970 w 457210"/>
              <a:gd name="csY10" fmla="*/ 152400 h 213360"/>
              <a:gd name="csX11" fmla="*/ 38110 w 457210"/>
              <a:gd name="csY11" fmla="*/ 106680 h 213360"/>
              <a:gd name="csX12" fmla="*/ 22870 w 457210"/>
              <a:gd name="csY12" fmla="*/ 68580 h 213360"/>
              <a:gd name="csX13" fmla="*/ 7630 w 457210"/>
              <a:gd name="csY13" fmla="*/ 38100 h 213360"/>
              <a:gd name="csX14" fmla="*/ 10 w 457210"/>
              <a:gd name="csY14" fmla="*/ 0 h 21336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457210" h="213360">
                <a:moveTo>
                  <a:pt x="457210" y="22860"/>
                </a:moveTo>
                <a:cubicBezTo>
                  <a:pt x="454670" y="35560"/>
                  <a:pt x="453686" y="48673"/>
                  <a:pt x="449590" y="60960"/>
                </a:cubicBezTo>
                <a:cubicBezTo>
                  <a:pt x="445998" y="71736"/>
                  <a:pt x="439986" y="81577"/>
                  <a:pt x="434350" y="91440"/>
                </a:cubicBezTo>
                <a:cubicBezTo>
                  <a:pt x="423452" y="110512"/>
                  <a:pt x="413443" y="122833"/>
                  <a:pt x="396250" y="137160"/>
                </a:cubicBezTo>
                <a:cubicBezTo>
                  <a:pt x="389215" y="143023"/>
                  <a:pt x="380425" y="146537"/>
                  <a:pt x="373390" y="152400"/>
                </a:cubicBezTo>
                <a:cubicBezTo>
                  <a:pt x="365111" y="159299"/>
                  <a:pt x="358809" y="168361"/>
                  <a:pt x="350530" y="175260"/>
                </a:cubicBezTo>
                <a:cubicBezTo>
                  <a:pt x="337025" y="186514"/>
                  <a:pt x="312534" y="199164"/>
                  <a:pt x="297190" y="205740"/>
                </a:cubicBezTo>
                <a:cubicBezTo>
                  <a:pt x="289807" y="208904"/>
                  <a:pt x="281950" y="210820"/>
                  <a:pt x="274330" y="213360"/>
                </a:cubicBezTo>
                <a:cubicBezTo>
                  <a:pt x="233690" y="210820"/>
                  <a:pt x="192756" y="211242"/>
                  <a:pt x="152410" y="205740"/>
                </a:cubicBezTo>
                <a:cubicBezTo>
                  <a:pt x="128574" y="202490"/>
                  <a:pt x="102628" y="190925"/>
                  <a:pt x="83830" y="175260"/>
                </a:cubicBezTo>
                <a:cubicBezTo>
                  <a:pt x="75551" y="168361"/>
                  <a:pt x="68590" y="160020"/>
                  <a:pt x="60970" y="152400"/>
                </a:cubicBezTo>
                <a:cubicBezTo>
                  <a:pt x="41817" y="94941"/>
                  <a:pt x="67653" y="165766"/>
                  <a:pt x="38110" y="106680"/>
                </a:cubicBezTo>
                <a:cubicBezTo>
                  <a:pt x="31993" y="94446"/>
                  <a:pt x="28425" y="81079"/>
                  <a:pt x="22870" y="68580"/>
                </a:cubicBezTo>
                <a:cubicBezTo>
                  <a:pt x="18257" y="58200"/>
                  <a:pt x="11618" y="48736"/>
                  <a:pt x="7630" y="38100"/>
                </a:cubicBezTo>
                <a:cubicBezTo>
                  <a:pt x="-606" y="16137"/>
                  <a:pt x="10" y="15429"/>
                  <a:pt x="10" y="0"/>
                </a:cubicBezTo>
              </a:path>
            </a:pathLst>
          </a:custGeom>
          <a:noFill/>
          <a:ln>
            <a:tailEnd type="triangl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C3267F09-A917-2798-35B0-8DC006D2C4C4}"/>
              </a:ext>
            </a:extLst>
          </p:cNvPr>
          <p:cNvSpPr txBox="1"/>
          <p:nvPr/>
        </p:nvSpPr>
        <p:spPr>
          <a:xfrm>
            <a:off x="9615628" y="4476927"/>
            <a:ext cx="854721" cy="461665"/>
          </a:xfrm>
          <a:prstGeom prst="rect">
            <a:avLst/>
          </a:prstGeom>
          <a:noFill/>
        </p:spPr>
        <p:txBody>
          <a:bodyPr wrap="none" rtlCol="0">
            <a:spAutoFit/>
          </a:bodyPr>
          <a:lstStyle/>
          <a:p>
            <a:r>
              <a:rPr lang="en-US" sz="2400" dirty="0">
                <a:solidFill>
                  <a:srgbClr val="FF0000"/>
                </a:solidFill>
              </a:rPr>
              <a:t>FP32</a:t>
            </a:r>
          </a:p>
        </p:txBody>
      </p:sp>
      <p:sp>
        <p:nvSpPr>
          <p:cNvPr id="15" name="Rectangle 14">
            <a:extLst>
              <a:ext uri="{FF2B5EF4-FFF2-40B4-BE49-F238E27FC236}">
                <a16:creationId xmlns:a16="http://schemas.microsoft.com/office/drawing/2014/main" id="{5B292D2D-770A-4AA2-0A7C-2D80D0F668BE}"/>
              </a:ext>
            </a:extLst>
          </p:cNvPr>
          <p:cNvSpPr/>
          <p:nvPr/>
        </p:nvSpPr>
        <p:spPr>
          <a:xfrm>
            <a:off x="8082604" y="2773680"/>
            <a:ext cx="2825263" cy="1675435"/>
          </a:xfrm>
          <a:prstGeom prst="rect">
            <a:avLst/>
          </a:prstGeom>
          <a:noFill/>
          <a:ln w="19050" cap="flat" cmpd="sng" algn="ctr">
            <a:solidFill>
              <a:schemeClr val="dk1"/>
            </a:solidFill>
            <a:prstDash val="solid"/>
            <a:round/>
            <a:headEnd type="none" w="med" len="med"/>
            <a:tailEnd type="none" w="med" len="med"/>
            <a:extLst>
              <a:ext uri="{C807C97D-BFC1-408E-A445-0C87EB9F89A2}">
                <ask:lineSketchStyleProps xmlns:ask="http://schemas.microsoft.com/office/drawing/2018/sketchyshapes">
                  <ask:type>
                    <ask:lineSketchNone/>
                  </ask:type>
                </ask:lineSketchStyleProps>
              </a:ext>
            </a:extLst>
          </a:ln>
        </p:spPr>
        <p:style>
          <a:lnRef idx="0">
            <a:scrgbClr r="0" g="0" b="0"/>
          </a:lnRef>
          <a:fillRef idx="0">
            <a:scrgbClr r="0" g="0" b="0"/>
          </a:fillRef>
          <a:effectRef idx="0">
            <a:scrgbClr r="0" g="0" b="0"/>
          </a:effectRef>
          <a:fontRef idx="minor">
            <a:schemeClr val="dk1"/>
          </a:fontRef>
        </p:style>
        <p:txBody>
          <a:bodyPr rtlCol="0" anchor="ctr"/>
          <a:lstStyle/>
          <a:p>
            <a:pPr algn="ctr"/>
            <a:endParaRPr lang="en-US" dirty="0"/>
          </a:p>
        </p:txBody>
      </p:sp>
      <p:sp>
        <p:nvSpPr>
          <p:cNvPr id="16" name="TextBox 15">
            <a:extLst>
              <a:ext uri="{FF2B5EF4-FFF2-40B4-BE49-F238E27FC236}">
                <a16:creationId xmlns:a16="http://schemas.microsoft.com/office/drawing/2014/main" id="{2EE6D74D-5BFE-7837-1E7F-337E38ABD36F}"/>
              </a:ext>
            </a:extLst>
          </p:cNvPr>
          <p:cNvSpPr txBox="1"/>
          <p:nvPr/>
        </p:nvSpPr>
        <p:spPr>
          <a:xfrm>
            <a:off x="10596294" y="4058727"/>
            <a:ext cx="646331" cy="369332"/>
          </a:xfrm>
          <a:prstGeom prst="rect">
            <a:avLst/>
          </a:prstGeom>
          <a:noFill/>
        </p:spPr>
        <p:txBody>
          <a:bodyPr wrap="none" rtlCol="0">
            <a:spAutoFit/>
          </a:bodyPr>
          <a:lstStyle/>
          <a:p>
            <a:r>
              <a:rPr lang="en-US" dirty="0">
                <a:solidFill>
                  <a:srgbClr val="FF0000"/>
                </a:solidFill>
              </a:rPr>
              <a:t>Miss</a:t>
            </a:r>
          </a:p>
        </p:txBody>
      </p:sp>
    </p:spTree>
    <p:extLst>
      <p:ext uri="{BB962C8B-B14F-4D97-AF65-F5344CB8AC3E}">
        <p14:creationId xmlns:p14="http://schemas.microsoft.com/office/powerpoint/2010/main" val="17648989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themeOverride>
</file>

<file path=docProps/app.xml><?xml version="1.0" encoding="utf-8"?>
<Properties xmlns="http://schemas.openxmlformats.org/officeDocument/2006/extended-properties" xmlns:vt="http://schemas.openxmlformats.org/officeDocument/2006/docPropsVTypes">
  <Template/>
  <TotalTime>30246</TotalTime>
  <Words>10890</Words>
  <Application>Microsoft Macintosh PowerPoint</Application>
  <PresentationFormat>Widescreen</PresentationFormat>
  <Paragraphs>2375</Paragraphs>
  <Slides>98</Slides>
  <Notes>35</Notes>
  <HiddenSlides>3</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98</vt:i4>
      </vt:variant>
    </vt:vector>
  </HeadingPairs>
  <TitlesOfParts>
    <vt:vector size="110" baseType="lpstr">
      <vt:lpstr>Inter</vt:lpstr>
      <vt:lpstr>Aptos</vt:lpstr>
      <vt:lpstr>Aptos Display</vt:lpstr>
      <vt:lpstr>Arial</vt:lpstr>
      <vt:lpstr>Calibri</vt:lpstr>
      <vt:lpstr>Cambria Math</vt:lpstr>
      <vt:lpstr>Courier New</vt:lpstr>
      <vt:lpstr>Helvetica</vt:lpstr>
      <vt:lpstr>Lato</vt:lpstr>
      <vt:lpstr>Poppins</vt:lpstr>
      <vt:lpstr>Wingdings</vt:lpstr>
      <vt:lpstr>Office Theme</vt:lpstr>
      <vt:lpstr>PowerPoint Presentation</vt:lpstr>
      <vt:lpstr>PowerPoint Presentation</vt:lpstr>
      <vt:lpstr>Ending of the Era of Moore’s and Denard’s Scaling Laws </vt:lpstr>
      <vt:lpstr>CPU Speed Growth Driven by the Two Laws Stopped  </vt:lpstr>
      <vt:lpstr>A Powerful and General-Purpose Computing Ecosystem  </vt:lpstr>
      <vt:lpstr>General-Purpose Ecosystem Hits its Performance Limit  </vt:lpstr>
      <vt:lpstr>Continued HPC can only be Achieved by Hardware Acceleration </vt:lpstr>
      <vt:lpstr>Introducing Two Excellent Lecturers  of the Tutorial </vt:lpstr>
      <vt:lpstr>PowerPoint Presentation</vt:lpstr>
      <vt:lpstr>Rendering Techniques</vt:lpstr>
      <vt:lpstr>How does Ray Tracing (RT) work?</vt:lpstr>
      <vt:lpstr>Ray Tracing is a Computationally Heavy Task</vt:lpstr>
      <vt:lpstr>Optimization Opportunities in Ray-tracing</vt:lpstr>
      <vt:lpstr>Introduction to BVH</vt:lpstr>
      <vt:lpstr>Comparison: R-Tree vs. BVH</vt:lpstr>
      <vt:lpstr>Hardware Accelerated Ray-tracing</vt:lpstr>
      <vt:lpstr>Software vs. Hardware Ray Tracing</vt:lpstr>
      <vt:lpstr>Hardware Landscape: RT Cores are everywhere!</vt:lpstr>
      <vt:lpstr>Can we do more with RT Cores?</vt:lpstr>
      <vt:lpstr>Recent works on RT Cores for non-rendering</vt:lpstr>
      <vt:lpstr>PowerPoint Presentation</vt:lpstr>
      <vt:lpstr>Ray-tracing Basics</vt:lpstr>
      <vt:lpstr>Execution Workflow</vt:lpstr>
      <vt:lpstr>Host: BVH Building with AABB Array</vt:lpstr>
      <vt:lpstr>Device: Ray Generation Shader</vt:lpstr>
      <vt:lpstr>Device: Custom Intersection Shader</vt:lpstr>
      <vt:lpstr>Challenge 1: The Architectural Mismatch</vt:lpstr>
      <vt:lpstr>Challenge 2: Hardware Precision Limitations</vt:lpstr>
      <vt:lpstr>Challenge 3: Thread Load Balancing on GPUs</vt:lpstr>
      <vt:lpstr>PowerPoint Presentation</vt:lpstr>
      <vt:lpstr>Starting from Polygon Clipping</vt:lpstr>
      <vt:lpstr>Line Segment Intersection by Ray-tracing</vt:lpstr>
      <vt:lpstr>Point-in-polygon by Ray-tracing</vt:lpstr>
      <vt:lpstr>Limited Precision</vt:lpstr>
      <vt:lpstr>Consequences: Geometric inconsistencies</vt:lpstr>
      <vt:lpstr>Solution to Overcome Limited Precision</vt:lpstr>
      <vt:lpstr>Reduce BVH Construction Cost</vt:lpstr>
      <vt:lpstr>Experimental Setup</vt:lpstr>
      <vt:lpstr>Real-world Datasets Worldwide</vt:lpstr>
      <vt:lpstr>LSI Performance</vt:lpstr>
      <vt:lpstr>PIP Performance</vt:lpstr>
      <vt:lpstr>Takeaways on Spatial Join by RT Cores</vt:lpstr>
      <vt:lpstr>PowerPoint Presentation</vt:lpstr>
      <vt:lpstr>A Comparison between RT cores and A Spatial Index</vt:lpstr>
      <vt:lpstr>Query Scope</vt:lpstr>
      <vt:lpstr>MBR-Point and MBR-MBR Containment Query</vt:lpstr>
      <vt:lpstr>MBR-MBR Intersection Query</vt:lpstr>
      <vt:lpstr>MBR-MBR Intersection Query by Ray-casing</vt:lpstr>
      <vt:lpstr>Load Balancing Challenge</vt:lpstr>
      <vt:lpstr>Our Load Balancing Solution</vt:lpstr>
      <vt:lpstr>Mutability Challenge</vt:lpstr>
      <vt:lpstr>Our Solution to Mutability</vt:lpstr>
      <vt:lpstr>Evaluated Artifacts</vt:lpstr>
      <vt:lpstr>Evaluation Settings</vt:lpstr>
      <vt:lpstr>Point Query</vt:lpstr>
      <vt:lpstr>Range Query - Intersects</vt:lpstr>
      <vt:lpstr>Takeaways on RT-accelerated Spatial Index</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Apache SedonaDB: Treats Spatial Data as a First-class Citizen</vt:lpstr>
      <vt:lpstr>SedonaDB is Fast, But Not Enough</vt:lpstr>
      <vt:lpstr>GPU Acceleration for Spatial? Does Not Work Well!</vt:lpstr>
      <vt:lpstr>Graphics and Spatial are highly relevant</vt:lpstr>
      <vt:lpstr>Ray-casing for Spatial Queries</vt:lpstr>
      <vt:lpstr>Built Upon Our Previous Research Prototypes</vt:lpstr>
      <vt:lpstr>The Systematic Challenges in RT-acceleration</vt:lpstr>
      <vt:lpstr>RayBooster: A Suite of Solutions to Accelerate SedonaDB</vt:lpstr>
      <vt:lpstr>GPU-friendly Geometry Format</vt:lpstr>
      <vt:lpstr>Accelerating the Filter Stage with RT cores</vt:lpstr>
      <vt:lpstr>Refinement Stage by Ray-casting</vt:lpstr>
      <vt:lpstr>Taming Combinatorial Complexity</vt:lpstr>
      <vt:lpstr>SedonaDB Outperforms CPU-based DBs</vt:lpstr>
      <vt:lpstr>GPU Evaluation Settings</vt:lpstr>
      <vt:lpstr>Performance Summary</vt:lpstr>
      <vt:lpstr>Cost-Effectiveness</vt:lpstr>
      <vt:lpstr>Key Takeaways on RT-accelerated SedonaDB</vt:lpstr>
      <vt:lpstr>PowerPoint Presentation</vt:lpstr>
      <vt:lpstr>Summary &amp; Key Takeaways</vt:lpstr>
      <vt:lpstr>BVH Tree Traversal on the GPU</vt:lpstr>
      <vt:lpstr>Challenge 2: Mapping Spatial Predicates to Rays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Geng, Liang</dc:creator>
  <cp:lastModifiedBy>Geng, Liang</cp:lastModifiedBy>
  <cp:revision>1065</cp:revision>
  <dcterms:created xsi:type="dcterms:W3CDTF">2026-07-13T14:06:48Z</dcterms:created>
  <dcterms:modified xsi:type="dcterms:W3CDTF">2026-08-16T14:58:55Z</dcterms:modified>
</cp:coreProperties>
</file>